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handoutMasterIdLst>
    <p:handoutMasterId r:id="rId33"/>
  </p:handoutMasterIdLst>
  <p:sldIdLst>
    <p:sldId id="294" r:id="rId3"/>
    <p:sldId id="308" r:id="rId4"/>
    <p:sldId id="301" r:id="rId5"/>
    <p:sldId id="291" r:id="rId6"/>
    <p:sldId id="275" r:id="rId7"/>
    <p:sldId id="283" r:id="rId8"/>
    <p:sldId id="319" r:id="rId9"/>
    <p:sldId id="320" r:id="rId10"/>
    <p:sldId id="321" r:id="rId11"/>
    <p:sldId id="322" r:id="rId12"/>
    <p:sldId id="323" r:id="rId13"/>
    <p:sldId id="333" r:id="rId14"/>
    <p:sldId id="334" r:id="rId15"/>
    <p:sldId id="335" r:id="rId16"/>
    <p:sldId id="336" r:id="rId17"/>
    <p:sldId id="337" r:id="rId18"/>
    <p:sldId id="364" r:id="rId19"/>
    <p:sldId id="365" r:id="rId20"/>
    <p:sldId id="366" r:id="rId21"/>
    <p:sldId id="367" r:id="rId22"/>
    <p:sldId id="368" r:id="rId23"/>
    <p:sldId id="369" r:id="rId24"/>
    <p:sldId id="348" r:id="rId25"/>
    <p:sldId id="349" r:id="rId26"/>
    <p:sldId id="350" r:id="rId27"/>
    <p:sldId id="351" r:id="rId28"/>
    <p:sldId id="352" r:id="rId29"/>
    <p:sldId id="353" r:id="rId30"/>
    <p:sldId id="299" r:id="rId31"/>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77257" autoAdjust="0"/>
  </p:normalViewPr>
  <p:slideViewPr>
    <p:cSldViewPr>
      <p:cViewPr varScale="1">
        <p:scale>
          <a:sx n="56" d="100"/>
          <a:sy n="56" d="100"/>
        </p:scale>
        <p:origin x="1824"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22"/>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pPr/>
              <a:t>12/28/2022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pPr/>
              <a:t>‹#›</a:t>
            </a:fld>
            <a:endParaRPr lang="en-US"/>
          </a:p>
        </p:txBody>
      </p:sp>
    </p:spTree>
    <p:extLst>
      <p:ext uri="{BB962C8B-B14F-4D97-AF65-F5344CB8AC3E}">
        <p14:creationId xmlns:p14="http://schemas.microsoft.com/office/powerpoint/2010/main" val="2054113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pPr/>
              <a:t>12/28/2022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pPr/>
              <a:t>‹#›</a:t>
            </a:fld>
            <a:endParaRPr lang="en-US" dirty="0"/>
          </a:p>
        </p:txBody>
      </p:sp>
    </p:spTree>
    <p:extLst>
      <p:ext uri="{BB962C8B-B14F-4D97-AF65-F5344CB8AC3E}">
        <p14:creationId xmlns:p14="http://schemas.microsoft.com/office/powerpoint/2010/main" val="2213018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a:solidFill>
                <a:schemeClr val="tx1"/>
              </a:solidFill>
              <a:latin typeface="+mn-lt"/>
              <a:ea typeface="+mn-ea"/>
              <a:cs typeface="+mn-cs"/>
            </a:endParaRPr>
          </a:p>
          <a:p>
            <a:r>
              <a:rPr lang="en-GB" sz="1200" kern="1200" dirty="0">
                <a:solidFill>
                  <a:schemeClr val="tx1"/>
                </a:solidFill>
                <a:latin typeface="+mn-lt"/>
                <a:ea typeface="+mn-ea"/>
                <a:cs typeface="+mn-cs"/>
              </a:rPr>
              <a:t>Q.1. Why should</a:t>
            </a:r>
            <a:r>
              <a:rPr lang="en-GB" sz="1200" kern="1200" baseline="0" dirty="0">
                <a:solidFill>
                  <a:schemeClr val="tx1"/>
                </a:solidFill>
                <a:latin typeface="+mn-lt"/>
                <a:ea typeface="+mn-ea"/>
                <a:cs typeface="+mn-cs"/>
              </a:rPr>
              <a:t> I not use toothpaste to clean dentures?</a:t>
            </a:r>
          </a:p>
          <a:p>
            <a:r>
              <a:rPr lang="en-GB" sz="1200" kern="1200" baseline="0" dirty="0">
                <a:solidFill>
                  <a:schemeClr val="tx1"/>
                </a:solidFill>
                <a:latin typeface="+mn-lt"/>
                <a:ea typeface="+mn-ea"/>
                <a:cs typeface="+mn-cs"/>
              </a:rPr>
              <a:t>Ans. Dentures are made of synthetic material. The chemicals in the toothpaste may spoil the dentures.</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11</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12</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13</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The participants are divided into</a:t>
            </a:r>
            <a:r>
              <a:rPr lang="en-US" sz="1200" baseline="0" dirty="0"/>
              <a:t> small batches and </a:t>
            </a:r>
            <a:r>
              <a:rPr lang="en-US" sz="1200" dirty="0"/>
              <a:t>given a live demonstration of washing an elder’s hair by trained caregivers. The ideal place for this would be an</a:t>
            </a:r>
            <a:r>
              <a:rPr lang="en-US" sz="1200" baseline="0" dirty="0"/>
              <a:t> old people’s home or a nursing home. Fix a prior appointment for the activity and inform the participants of the location and timings for the demonstration.</a:t>
            </a:r>
          </a:p>
          <a:p>
            <a:endParaRPr lang="en-US" sz="1200" baseline="0" dirty="0"/>
          </a:p>
          <a:p>
            <a:r>
              <a:rPr lang="en-US" sz="1200" baseline="0" dirty="0"/>
              <a:t>During the demonstration, participants of each batch can be assigned tasks like setting up a hair washing tray and preparing for the hair wash. If additional subjects are available, one by one make the participants assist an elder in washing the hair under the supervision of a trained caregiver.</a:t>
            </a:r>
          </a:p>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14</a:t>
            </a:fld>
            <a:endParaRPr lang="en-US" dirty="0"/>
          </a:p>
        </p:txBody>
      </p:sp>
    </p:spTree>
    <p:extLst>
      <p:ext uri="{BB962C8B-B14F-4D97-AF65-F5344CB8AC3E}">
        <p14:creationId xmlns:p14="http://schemas.microsoft.com/office/powerpoint/2010/main" val="4216144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To help keep the elder’s hair clean:</a:t>
            </a:r>
          </a:p>
          <a:p>
            <a:endParaRPr lang="en-US" sz="1200" dirty="0"/>
          </a:p>
          <a:p>
            <a:pPr marL="171450" indent="-171450">
              <a:buFont typeface="Arial" panose="020B0604020202020204" pitchFamily="34" charset="0"/>
              <a:buChar char="•"/>
            </a:pPr>
            <a:r>
              <a:rPr lang="en-US" sz="1200" dirty="0"/>
              <a:t>Wash their hair regularly –</a:t>
            </a:r>
            <a:r>
              <a:rPr lang="en-US" sz="1200" baseline="0" dirty="0"/>
              <a:t> Twice a week or as directed by doctor</a:t>
            </a:r>
          </a:p>
          <a:p>
            <a:pPr marL="171450" indent="-171450">
              <a:buFont typeface="Arial" panose="020B0604020202020204" pitchFamily="34" charset="0"/>
              <a:buChar char="•"/>
            </a:pPr>
            <a:r>
              <a:rPr lang="en-US" dirty="0"/>
              <a:t>Wash their hair in the bathroom sink if the elder is semi-dependent</a:t>
            </a:r>
            <a:r>
              <a:rPr lang="en-US" sz="1200" dirty="0"/>
              <a:t> </a:t>
            </a:r>
          </a:p>
          <a:p>
            <a:pPr marL="171450" indent="-171450">
              <a:buFont typeface="Arial" panose="020B0604020202020204" pitchFamily="34" charset="0"/>
              <a:buChar char="•"/>
            </a:pPr>
            <a:r>
              <a:rPr lang="en-US" sz="1200" dirty="0"/>
              <a:t>Use a hair washing tray if the elder is bedridden </a:t>
            </a:r>
          </a:p>
          <a:p>
            <a:pPr marL="171450" indent="-171450">
              <a:buFont typeface="Arial" panose="020B0604020202020204" pitchFamily="34" charset="0"/>
              <a:buChar char="•"/>
            </a:pPr>
            <a:r>
              <a:rPr lang="en-US" sz="1200" dirty="0"/>
              <a:t>Use a dry shampoo when the hair cannot be washed – Just</a:t>
            </a:r>
            <a:r>
              <a:rPr lang="en-US" sz="1200" baseline="0" dirty="0"/>
              <a:t> needs to be sprayed on</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15</a:t>
            </a:fld>
            <a:endParaRPr lang="en-US" dirty="0"/>
          </a:p>
        </p:txBody>
      </p:sp>
    </p:spTree>
    <p:extLst>
      <p:ext uri="{BB962C8B-B14F-4D97-AF65-F5344CB8AC3E}">
        <p14:creationId xmlns:p14="http://schemas.microsoft.com/office/powerpoint/2010/main" val="2368989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FAQs</a:t>
            </a:r>
          </a:p>
          <a:p>
            <a:pPr marL="228600" indent="-228600">
              <a:buNone/>
            </a:pPr>
            <a:r>
              <a:rPr lang="en-GB" sz="1200" kern="1200" baseline="0" dirty="0">
                <a:solidFill>
                  <a:schemeClr val="tx1"/>
                </a:solidFill>
                <a:latin typeface="+mn-lt"/>
                <a:ea typeface="+mn-ea"/>
                <a:cs typeface="+mn-cs"/>
              </a:rPr>
              <a:t>Q1. I know how to </a:t>
            </a:r>
            <a:r>
              <a:rPr lang="en-GB" sz="1200" kern="1200" baseline="0" dirty="0" err="1">
                <a:solidFill>
                  <a:schemeClr val="tx1"/>
                </a:solidFill>
                <a:latin typeface="+mn-lt"/>
                <a:ea typeface="+mn-ea"/>
                <a:cs typeface="+mn-cs"/>
              </a:rPr>
              <a:t>color</a:t>
            </a:r>
            <a:r>
              <a:rPr lang="en-GB" sz="1200" kern="1200" baseline="0" dirty="0">
                <a:solidFill>
                  <a:schemeClr val="tx1"/>
                </a:solidFill>
                <a:latin typeface="+mn-lt"/>
                <a:ea typeface="+mn-ea"/>
                <a:cs typeface="+mn-cs"/>
              </a:rPr>
              <a:t> hair. Can I </a:t>
            </a:r>
            <a:r>
              <a:rPr lang="en-GB" sz="1200" kern="1200" baseline="0" dirty="0" err="1">
                <a:solidFill>
                  <a:schemeClr val="tx1"/>
                </a:solidFill>
                <a:latin typeface="+mn-lt"/>
                <a:ea typeface="+mn-ea"/>
                <a:cs typeface="+mn-cs"/>
              </a:rPr>
              <a:t>color</a:t>
            </a:r>
            <a:r>
              <a:rPr lang="en-GB" sz="1200" kern="1200" baseline="0" dirty="0">
                <a:solidFill>
                  <a:schemeClr val="tx1"/>
                </a:solidFill>
                <a:latin typeface="+mn-lt"/>
                <a:ea typeface="+mn-ea"/>
                <a:cs typeface="+mn-cs"/>
              </a:rPr>
              <a:t> the elder’s hair?</a:t>
            </a:r>
          </a:p>
          <a:p>
            <a:pPr marL="228600" indent="-228600">
              <a:buAutoNum type="alphaUcPeriod"/>
            </a:pPr>
            <a:r>
              <a:rPr lang="en-GB" sz="1200" kern="1200" baseline="0" dirty="0">
                <a:solidFill>
                  <a:schemeClr val="tx1"/>
                </a:solidFill>
                <a:latin typeface="+mn-lt"/>
                <a:ea typeface="+mn-ea"/>
                <a:cs typeface="+mn-cs"/>
              </a:rPr>
              <a:t>No. An elder takes </a:t>
            </a:r>
            <a:r>
              <a:rPr lang="en-US" sz="1200" kern="1200" baseline="0" noProof="0" dirty="0">
                <a:solidFill>
                  <a:schemeClr val="tx1"/>
                </a:solidFill>
                <a:latin typeface="+mn-lt"/>
                <a:ea typeface="+mn-ea"/>
                <a:cs typeface="+mn-cs"/>
              </a:rPr>
              <a:t>various</a:t>
            </a:r>
            <a:r>
              <a:rPr lang="en-GB" sz="1200" kern="1200" baseline="0" dirty="0">
                <a:solidFill>
                  <a:schemeClr val="tx1"/>
                </a:solidFill>
                <a:latin typeface="+mn-lt"/>
                <a:ea typeface="+mn-ea"/>
                <a:cs typeface="+mn-cs"/>
              </a:rPr>
              <a:t> medications and hence, they might experience an allergic reaction or the colour may not turn out the way it was expected to. It’s always best to call a professional to colour an elder’s hair.</a:t>
            </a: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What should I do if I see dandruff in the elder’s hair?</a:t>
            </a:r>
          </a:p>
          <a:p>
            <a:pPr marL="228600" indent="-228600">
              <a:buAutoNum type="alphaUcPeriod"/>
            </a:pPr>
            <a:r>
              <a:rPr lang="en-GB" sz="1200" kern="1200" baseline="0" dirty="0">
                <a:solidFill>
                  <a:schemeClr val="tx1"/>
                </a:solidFill>
                <a:latin typeface="+mn-lt"/>
                <a:ea typeface="+mn-ea"/>
                <a:cs typeface="+mn-cs"/>
              </a:rPr>
              <a:t>Check with the doctor on whether you can use a medicated shampoo.</a:t>
            </a: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How often should I comb the elder’s hair?</a:t>
            </a:r>
          </a:p>
          <a:p>
            <a:pPr marL="228600" indent="-228600">
              <a:buAutoNum type="alphaUcPeriod"/>
            </a:pPr>
            <a:r>
              <a:rPr lang="en-GB" sz="1200" kern="1200" baseline="0" dirty="0">
                <a:solidFill>
                  <a:schemeClr val="tx1"/>
                </a:solidFill>
                <a:latin typeface="+mn-lt"/>
                <a:ea typeface="+mn-ea"/>
                <a:cs typeface="+mn-cs"/>
              </a:rPr>
              <a:t>Comb their hair at least once and ideally, twice a day. This will make it easier to untangle and comb hair.</a:t>
            </a: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Q4. Can I use a hair dryer?</a:t>
            </a:r>
          </a:p>
          <a:p>
            <a:pPr marL="228600" indent="-228600">
              <a:buNone/>
            </a:pPr>
            <a:r>
              <a:rPr lang="en-GB" sz="1200" kern="1200" baseline="0" dirty="0">
                <a:solidFill>
                  <a:schemeClr val="tx1"/>
                </a:solidFill>
                <a:latin typeface="+mn-lt"/>
                <a:ea typeface="+mn-ea"/>
                <a:cs typeface="+mn-cs"/>
              </a:rPr>
              <a:t>A. Avoid using a hair dryer if the elder has dry and brittle hair. Towel drying the hair is more gentle. </a:t>
            </a:r>
          </a:p>
        </p:txBody>
      </p:sp>
      <p:sp>
        <p:nvSpPr>
          <p:cNvPr id="4" name="Slide Number Placeholder 3"/>
          <p:cNvSpPr>
            <a:spLocks noGrp="1"/>
          </p:cNvSpPr>
          <p:nvPr>
            <p:ph type="sldNum" sz="quarter" idx="10"/>
          </p:nvPr>
        </p:nvSpPr>
        <p:spPr/>
        <p:txBody>
          <a:bodyPr/>
          <a:lstStyle/>
          <a:p>
            <a:fld id="{C49C4448-B535-4D1E-8418-9C9CCD497272}" type="slidenum">
              <a:rPr lang="en-US" smtClean="0"/>
              <a:pPr/>
              <a:t>16</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17</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18</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Ask a trained caregiver</a:t>
            </a:r>
            <a:r>
              <a:rPr lang="en-US" sz="1200" baseline="0" dirty="0"/>
              <a:t> to give a demonstration of how to cut nails, clean external ear properly, and clean a person’s nose.</a:t>
            </a:r>
          </a:p>
          <a:p>
            <a:endParaRPr lang="en-US" sz="1200" baseline="0" dirty="0"/>
          </a:p>
          <a:p>
            <a:r>
              <a:rPr lang="en-US" sz="1200" dirty="0"/>
              <a:t>Divide the participants in groups of two. Give one participant from each group</a:t>
            </a:r>
            <a:r>
              <a:rPr lang="en-US" sz="1200" baseline="0" dirty="0"/>
              <a:t> to play the role of a caregiver and perform </a:t>
            </a:r>
            <a:r>
              <a:rPr lang="en-US" sz="1200" dirty="0"/>
              <a:t>the following tasks (to conduct on their</a:t>
            </a:r>
            <a:r>
              <a:rPr lang="en-US" sz="1200" baseline="0" dirty="0"/>
              <a:t> partner, who acts as the elder). When they are done, ask them to switch roles and perform the same tasks.</a:t>
            </a:r>
          </a:p>
          <a:p>
            <a:endParaRPr lang="en-US" sz="1200" baseline="0" dirty="0"/>
          </a:p>
          <a:p>
            <a:pPr marL="228600" indent="-228600">
              <a:buAutoNum type="arabicPeriod"/>
            </a:pPr>
            <a:r>
              <a:rPr lang="en-US" sz="1200" baseline="0" dirty="0"/>
              <a:t>Cut finger nails properly</a:t>
            </a:r>
          </a:p>
          <a:p>
            <a:pPr marL="228600" indent="-228600">
              <a:buAutoNum type="arabicPeriod"/>
            </a:pPr>
            <a:r>
              <a:rPr lang="en-US" sz="1200" baseline="0" dirty="0"/>
              <a:t>Check the person’s nails and make note of any possible problems they may see </a:t>
            </a:r>
          </a:p>
          <a:p>
            <a:pPr marL="228600" indent="-228600">
              <a:buAutoNum type="arabicPeriod"/>
            </a:pPr>
            <a:r>
              <a:rPr lang="en-US" sz="1200" baseline="0" dirty="0"/>
              <a:t>Clean the external ear using an ear bud</a:t>
            </a:r>
          </a:p>
          <a:p>
            <a:pPr marL="228600" indent="-228600">
              <a:buAutoNum type="arabicPeriod"/>
            </a:pPr>
            <a:endParaRPr lang="en-US" sz="1200" baseline="0" dirty="0"/>
          </a:p>
          <a:p>
            <a:pPr marL="0" indent="0">
              <a:buNone/>
            </a:pPr>
            <a:r>
              <a:rPr lang="en-US" sz="1200" baseline="0" dirty="0"/>
              <a:t>Ask participants to share their experience when posing as an elder and the difficulties they faced when posing as a caregiver. Discuss and provide relevant feedback.</a:t>
            </a:r>
          </a:p>
          <a:p>
            <a:pPr marL="0" indent="0">
              <a:buNone/>
            </a:pPr>
            <a:r>
              <a:rPr lang="en-US" sz="1200" baseline="0" dirty="0"/>
              <a:t>If any participant has noticed any issues with their partner’s nails, ask them to share the same. Discuss and provide relevant feedback.</a:t>
            </a:r>
          </a:p>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19</a:t>
            </a:fld>
            <a:endParaRPr lang="en-US" dirty="0"/>
          </a:p>
        </p:txBody>
      </p:sp>
    </p:spTree>
    <p:extLst>
      <p:ext uri="{BB962C8B-B14F-4D97-AF65-F5344CB8AC3E}">
        <p14:creationId xmlns:p14="http://schemas.microsoft.com/office/powerpoint/2010/main" val="4216144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20</a:t>
            </a:fld>
            <a:endParaRPr lang="en-US" dirty="0"/>
          </a:p>
        </p:txBody>
      </p:sp>
    </p:spTree>
    <p:extLst>
      <p:ext uri="{BB962C8B-B14F-4D97-AF65-F5344CB8AC3E}">
        <p14:creationId xmlns:p14="http://schemas.microsoft.com/office/powerpoint/2010/main" val="236898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3</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21</a:t>
            </a:fld>
            <a:endParaRPr lang="en-US" dirty="0"/>
          </a:p>
        </p:txBody>
      </p:sp>
    </p:spTree>
    <p:extLst>
      <p:ext uri="{BB962C8B-B14F-4D97-AF65-F5344CB8AC3E}">
        <p14:creationId xmlns:p14="http://schemas.microsoft.com/office/powerpoint/2010/main" val="25474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FAQs</a:t>
            </a:r>
          </a:p>
          <a:p>
            <a:pPr marL="228600" indent="-228600">
              <a:buNone/>
            </a:pPr>
            <a:r>
              <a:rPr lang="en-GB" sz="1200" kern="1200" baseline="0" dirty="0">
                <a:solidFill>
                  <a:schemeClr val="tx1"/>
                </a:solidFill>
                <a:latin typeface="+mn-lt"/>
                <a:ea typeface="+mn-ea"/>
                <a:cs typeface="+mn-cs"/>
              </a:rPr>
              <a:t>Q1. The elder wants to clean their nose and ears on their own. What should I do?</a:t>
            </a:r>
          </a:p>
          <a:p>
            <a:pPr marL="228600" indent="-228600">
              <a:buNone/>
            </a:pPr>
            <a:r>
              <a:rPr lang="en-GB" sz="1200" kern="1200" baseline="0" dirty="0">
                <a:solidFill>
                  <a:schemeClr val="tx1"/>
                </a:solidFill>
                <a:latin typeface="+mn-lt"/>
                <a:ea typeface="+mn-ea"/>
                <a:cs typeface="+mn-cs"/>
              </a:rPr>
              <a:t>Ans. You should always encourage independence and let the elder perform tasks that they are confident of doing for themselves. However, you should regularly check if the elder’s ears and nose are clean.</a:t>
            </a: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The elder has a habit of putting objects such as a pen into their ears. What should I do?</a:t>
            </a:r>
          </a:p>
          <a:p>
            <a:pPr marL="228600" indent="-228600">
              <a:buNone/>
            </a:pPr>
            <a:r>
              <a:rPr lang="en-GB" sz="1200" kern="1200" baseline="0" dirty="0">
                <a:solidFill>
                  <a:schemeClr val="tx1"/>
                </a:solidFill>
                <a:latin typeface="+mn-lt"/>
                <a:ea typeface="+mn-ea"/>
                <a:cs typeface="+mn-cs"/>
              </a:rPr>
              <a:t>Ans. Educate the elder about the dangers of putting sharp objects into their ears. Tell them that putting an object into the ear can even perforate their eardrum, causing hearing loss.</a:t>
            </a:r>
          </a:p>
        </p:txBody>
      </p:sp>
      <p:sp>
        <p:nvSpPr>
          <p:cNvPr id="4" name="Slide Number Placeholder 3"/>
          <p:cNvSpPr>
            <a:spLocks noGrp="1"/>
          </p:cNvSpPr>
          <p:nvPr>
            <p:ph type="sldNum" sz="quarter" idx="10"/>
          </p:nvPr>
        </p:nvSpPr>
        <p:spPr/>
        <p:txBody>
          <a:bodyPr/>
          <a:lstStyle/>
          <a:p>
            <a:fld id="{C49C4448-B535-4D1E-8418-9C9CCD497272}" type="slidenum">
              <a:rPr lang="en-US" smtClean="0"/>
              <a:pPr/>
              <a:t>22</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23</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24</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You will need to set up an appointment with a professional in foot care. Arrange for materials like a small tub, lukewarm water, towels, foot scrubber, foot-wash, moisturizer, nail cutter and socks. Ask the expert if anything else is needed and arrange for the same.</a:t>
            </a:r>
          </a:p>
          <a:p>
            <a:r>
              <a:rPr lang="en-US" sz="1200" baseline="0" dirty="0"/>
              <a:t>Ask the expert to give a demonstration of how to take care of feet well.</a:t>
            </a:r>
          </a:p>
          <a:p>
            <a:r>
              <a:rPr lang="en-US" sz="1200" baseline="0" dirty="0"/>
              <a:t>Ask the class participants to take notes for discussing later.</a:t>
            </a:r>
          </a:p>
          <a:p>
            <a:r>
              <a:rPr lang="en-US" sz="1200" baseline="0" dirty="0"/>
              <a:t>You can also ask one or two class participants to volunteer for the activity.</a:t>
            </a:r>
          </a:p>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25</a:t>
            </a:fld>
            <a:endParaRPr lang="en-US" dirty="0"/>
          </a:p>
        </p:txBody>
      </p:sp>
    </p:spTree>
    <p:extLst>
      <p:ext uri="{BB962C8B-B14F-4D97-AF65-F5344CB8AC3E}">
        <p14:creationId xmlns:p14="http://schemas.microsoft.com/office/powerpoint/2010/main" val="4216144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26</a:t>
            </a:fld>
            <a:endParaRPr lang="en-US" dirty="0"/>
          </a:p>
        </p:txBody>
      </p:sp>
    </p:spTree>
    <p:extLst>
      <p:ext uri="{BB962C8B-B14F-4D97-AF65-F5344CB8AC3E}">
        <p14:creationId xmlns:p14="http://schemas.microsoft.com/office/powerpoint/2010/main" val="2368989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27</a:t>
            </a:fld>
            <a:endParaRPr lang="en-US" dirty="0"/>
          </a:p>
        </p:txBody>
      </p:sp>
    </p:spTree>
    <p:extLst>
      <p:ext uri="{BB962C8B-B14F-4D97-AF65-F5344CB8AC3E}">
        <p14:creationId xmlns:p14="http://schemas.microsoft.com/office/powerpoint/2010/main" val="2368989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200" kern="1200" dirty="0">
                <a:solidFill>
                  <a:schemeClr val="tx1"/>
                </a:solidFill>
                <a:latin typeface="+mn-lt"/>
                <a:ea typeface="+mn-ea"/>
                <a:cs typeface="+mn-cs"/>
              </a:rPr>
              <a:t>Q1. Does wearing heels affect feet?</a:t>
            </a:r>
          </a:p>
          <a:p>
            <a:r>
              <a:rPr lang="en-GB" sz="1200" kern="1200" dirty="0">
                <a:solidFill>
                  <a:schemeClr val="tx1"/>
                </a:solidFill>
                <a:latin typeface="+mn-lt"/>
                <a:ea typeface="+mn-ea"/>
                <a:cs typeface="+mn-cs"/>
              </a:rPr>
              <a:t>Ans. </a:t>
            </a:r>
            <a:r>
              <a:rPr lang="en-US" sz="1200" b="0" i="0" kern="1200" dirty="0">
                <a:solidFill>
                  <a:schemeClr val="tx1"/>
                </a:solidFill>
                <a:latin typeface="+mn-lt"/>
                <a:ea typeface="+mn-ea"/>
                <a:cs typeface="+mn-cs"/>
              </a:rPr>
              <a:t>Wearing high heels frequently can cause damage to the bones of the foot. They're fine every once in a while, but you should find a comfortable pair of shoes for every day wear.</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Q2. Do</a:t>
            </a:r>
            <a:r>
              <a:rPr lang="en-US" sz="1200" b="0" i="0" kern="1200" baseline="0" dirty="0">
                <a:solidFill>
                  <a:schemeClr val="tx1"/>
                </a:solidFill>
                <a:latin typeface="+mn-lt"/>
                <a:ea typeface="+mn-ea"/>
                <a:cs typeface="+mn-cs"/>
              </a:rPr>
              <a:t> the feet require extra care if the elder has diabetes?</a:t>
            </a:r>
          </a:p>
          <a:p>
            <a:r>
              <a:rPr lang="en-US" sz="1200" b="0" i="0" kern="1200" baseline="0" dirty="0">
                <a:solidFill>
                  <a:schemeClr val="tx1"/>
                </a:solidFill>
                <a:latin typeface="+mn-lt"/>
                <a:ea typeface="+mn-ea"/>
                <a:cs typeface="+mn-cs"/>
              </a:rPr>
              <a:t>Ans. Yes. </a:t>
            </a:r>
            <a:r>
              <a:rPr lang="en-US" sz="1200" b="0" i="0" kern="1200" dirty="0">
                <a:solidFill>
                  <a:schemeClr val="tx1"/>
                </a:solidFill>
                <a:latin typeface="+mn-lt"/>
                <a:ea typeface="+mn-ea"/>
                <a:cs typeface="+mn-cs"/>
              </a:rPr>
              <a:t>Diabetes can damage the nerves and blood vessels in the elder’s feet. This damage can cause numbness and reduce feeling in feet. As a result, their</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feet may not heal well if they are injured. If they get a blister</a:t>
            </a:r>
            <a:r>
              <a:rPr lang="en-US" sz="1200" b="0" i="0" kern="1200" baseline="0" dirty="0">
                <a:solidFill>
                  <a:schemeClr val="tx1"/>
                </a:solidFill>
                <a:latin typeface="+mn-lt"/>
                <a:ea typeface="+mn-ea"/>
                <a:cs typeface="+mn-cs"/>
              </a:rPr>
              <a:t> and is not</a:t>
            </a:r>
            <a:r>
              <a:rPr lang="en-US" sz="1200" b="0" i="0" kern="1200" dirty="0">
                <a:solidFill>
                  <a:schemeClr val="tx1"/>
                </a:solidFill>
                <a:latin typeface="+mn-lt"/>
                <a:ea typeface="+mn-ea"/>
                <a:cs typeface="+mn-cs"/>
              </a:rPr>
              <a:t> noticed, and it may get worse.</a:t>
            </a:r>
          </a:p>
          <a:p>
            <a:r>
              <a:rPr lang="en-US" sz="1200" b="0" i="0" kern="1200" dirty="0">
                <a:solidFill>
                  <a:schemeClr val="tx1"/>
                </a:solidFill>
                <a:latin typeface="+mn-lt"/>
                <a:ea typeface="+mn-ea"/>
                <a:cs typeface="+mn-cs"/>
              </a:rPr>
              <a:t>Check the elder’s feet every day. Inspect the top, sides, soles, heels, and between the toes. Look for:</a:t>
            </a:r>
          </a:p>
          <a:p>
            <a:pPr>
              <a:buFont typeface="Arial" pitchFamily="34" charset="0"/>
              <a:buChar char="•"/>
            </a:pPr>
            <a:r>
              <a:rPr lang="en-US" sz="1200" b="0" i="0" kern="1200" dirty="0">
                <a:solidFill>
                  <a:schemeClr val="tx1"/>
                </a:solidFill>
                <a:latin typeface="+mn-lt"/>
                <a:ea typeface="+mn-ea"/>
                <a:cs typeface="+mn-cs"/>
              </a:rPr>
              <a:t>Dry and cracked skin</a:t>
            </a:r>
          </a:p>
          <a:p>
            <a:pPr>
              <a:buFont typeface="Arial" pitchFamily="34" charset="0"/>
              <a:buChar char="•"/>
            </a:pPr>
            <a:r>
              <a:rPr lang="en-US" sz="1200" b="0" i="0" kern="1200" dirty="0">
                <a:solidFill>
                  <a:schemeClr val="tx1"/>
                </a:solidFill>
                <a:latin typeface="+mn-lt"/>
                <a:ea typeface="+mn-ea"/>
                <a:cs typeface="+mn-cs"/>
              </a:rPr>
              <a:t>Blisters or sores</a:t>
            </a:r>
          </a:p>
          <a:p>
            <a:pPr>
              <a:buFont typeface="Arial" pitchFamily="34" charset="0"/>
              <a:buChar char="•"/>
            </a:pPr>
            <a:r>
              <a:rPr lang="en-US" sz="1200" b="0" i="0" kern="1200" dirty="0">
                <a:solidFill>
                  <a:schemeClr val="tx1"/>
                </a:solidFill>
                <a:latin typeface="+mn-lt"/>
                <a:ea typeface="+mn-ea"/>
                <a:cs typeface="+mn-cs"/>
              </a:rPr>
              <a:t>Bruises or cuts</a:t>
            </a:r>
          </a:p>
          <a:p>
            <a:pPr>
              <a:buFont typeface="Arial" pitchFamily="34" charset="0"/>
              <a:buChar char="•"/>
            </a:pPr>
            <a:r>
              <a:rPr lang="en-US" sz="1200" b="0" i="0" kern="1200" dirty="0">
                <a:solidFill>
                  <a:schemeClr val="tx1"/>
                </a:solidFill>
                <a:latin typeface="+mn-lt"/>
                <a:ea typeface="+mn-ea"/>
                <a:cs typeface="+mn-cs"/>
              </a:rPr>
              <a:t>Redness, warmth, or tenderness</a:t>
            </a:r>
          </a:p>
          <a:p>
            <a:pPr>
              <a:buFont typeface="Arial" pitchFamily="34" charset="0"/>
              <a:buChar char="•"/>
            </a:pPr>
            <a:r>
              <a:rPr lang="en-US" sz="1200" b="0" i="0" kern="1200" dirty="0">
                <a:solidFill>
                  <a:schemeClr val="tx1"/>
                </a:solidFill>
                <a:latin typeface="+mn-lt"/>
                <a:ea typeface="+mn-ea"/>
                <a:cs typeface="+mn-cs"/>
              </a:rPr>
              <a:t>Firm or hard spots</a:t>
            </a:r>
          </a:p>
          <a:p>
            <a:pPr>
              <a:buFont typeface="Arial" pitchFamily="34" charset="0"/>
              <a:buChar char="•"/>
            </a:pPr>
            <a:endParaRPr lang="en-US" sz="1200" b="0" i="0" kern="1200" dirty="0">
              <a:solidFill>
                <a:schemeClr val="tx1"/>
              </a:solidFill>
              <a:latin typeface="+mn-lt"/>
              <a:ea typeface="+mn-ea"/>
              <a:cs typeface="+mn-cs"/>
            </a:endParaRPr>
          </a:p>
          <a:p>
            <a:pPr>
              <a:buFont typeface="Arial" pitchFamily="34" charset="0"/>
              <a:buNone/>
            </a:pPr>
            <a:r>
              <a:rPr lang="en-US" sz="1200" b="0" i="0" kern="1200" dirty="0">
                <a:solidFill>
                  <a:schemeClr val="tx1"/>
                </a:solidFill>
                <a:latin typeface="+mn-lt"/>
                <a:ea typeface="+mn-ea"/>
                <a:cs typeface="+mn-cs"/>
              </a:rPr>
              <a:t>Q3. What all should I take care of while</a:t>
            </a:r>
            <a:r>
              <a:rPr lang="en-US" sz="1200" b="0" i="0" kern="1200" baseline="0" dirty="0">
                <a:solidFill>
                  <a:schemeClr val="tx1"/>
                </a:solidFill>
                <a:latin typeface="+mn-lt"/>
                <a:ea typeface="+mn-ea"/>
                <a:cs typeface="+mn-cs"/>
              </a:rPr>
              <a:t> buying a new pair of shoes?</a:t>
            </a:r>
          </a:p>
          <a:p>
            <a:pPr>
              <a:buFont typeface="Arial" pitchFamily="34" charset="0"/>
              <a:buNone/>
            </a:pPr>
            <a:r>
              <a:rPr lang="en-US" sz="1200" b="0" i="0" kern="1200" baseline="0" dirty="0">
                <a:solidFill>
                  <a:schemeClr val="tx1"/>
                </a:solidFill>
                <a:latin typeface="+mn-lt"/>
                <a:ea typeface="+mn-ea"/>
                <a:cs typeface="+mn-cs"/>
              </a:rPr>
              <a:t>Ans. Some of the things you should keep in mind are:</a:t>
            </a:r>
          </a:p>
          <a:p>
            <a:pPr>
              <a:buFont typeface="Arial" pitchFamily="34" charset="0"/>
              <a:buChar char="•"/>
            </a:pPr>
            <a:r>
              <a:rPr lang="en-US" sz="1200" b="0" i="0" kern="1200" baseline="0" dirty="0">
                <a:solidFill>
                  <a:schemeClr val="tx1"/>
                </a:solidFill>
                <a:latin typeface="+mn-lt"/>
                <a:ea typeface="+mn-ea"/>
                <a:cs typeface="+mn-cs"/>
              </a:rPr>
              <a:t>Shoes must fit well. They should not be too tight or too loose. You should always buy shoes as per the elder’s current foot size.</a:t>
            </a:r>
          </a:p>
          <a:p>
            <a:pPr>
              <a:buFont typeface="Arial" pitchFamily="34" charset="0"/>
              <a:buChar char="•"/>
            </a:pPr>
            <a:r>
              <a:rPr lang="en-US" sz="1200" b="0" i="0" kern="1200" dirty="0">
                <a:solidFill>
                  <a:schemeClr val="tx1"/>
                </a:solidFill>
                <a:latin typeface="+mn-lt"/>
                <a:ea typeface="+mn-ea"/>
                <a:cs typeface="+mn-cs"/>
              </a:rPr>
              <a:t>You should also look for the right materials. Synthetics do not breathe well and trap heat and moisture. Natural materials like leather and cotton keep the feet cooler and release moisture.</a:t>
            </a:r>
          </a:p>
          <a:p>
            <a:pPr>
              <a:buFont typeface="Arial" pitchFamily="34" charset="0"/>
              <a:buChar char="•"/>
            </a:pPr>
            <a:r>
              <a:rPr lang="en-US" sz="1200" b="0" i="0" kern="1200" dirty="0">
                <a:solidFill>
                  <a:schemeClr val="tx1"/>
                </a:solidFill>
                <a:latin typeface="+mn-lt"/>
                <a:ea typeface="+mn-ea"/>
                <a:cs typeface="+mn-cs"/>
              </a:rPr>
              <a:t>You should also make sure that the elder’s </a:t>
            </a:r>
            <a:r>
              <a:rPr lang="en-US" sz="1200" b="0" i="0" kern="1200" baseline="0" dirty="0">
                <a:solidFill>
                  <a:schemeClr val="tx1"/>
                </a:solidFill>
                <a:latin typeface="+mn-lt"/>
                <a:ea typeface="+mn-ea"/>
                <a:cs typeface="+mn-cs"/>
              </a:rPr>
              <a:t>toes are not scrunched up inside the shoe. It can cause hammertoe and blisters.</a:t>
            </a:r>
            <a:endParaRPr lang="en-US" sz="1200" b="0" i="0" kern="120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28</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Objective: To help the participants learn how to floss, brush, and mouthwash a semi/fully-dependent elder.</a:t>
            </a:r>
          </a:p>
          <a:p>
            <a:r>
              <a:rPr lang="en-US" sz="1200" baseline="0" dirty="0"/>
              <a:t>Pre-class preparation: Arrange for an area with a bathroom sink and a toothpaste, a few disposable brushes, dental floss, and mouthwash.</a:t>
            </a:r>
          </a:p>
          <a:p>
            <a:endParaRPr lang="en-US" sz="1200" baseline="0" dirty="0"/>
          </a:p>
          <a:p>
            <a:r>
              <a:rPr lang="en-US" sz="1200" baseline="0" dirty="0"/>
              <a:t>Activity: Make groups of two. Ask one to pose as a semi-dependent/fully dependent elder. Ask the other person to be the caregiver. Ask the caregiver to help the elder perform the following activities:</a:t>
            </a:r>
          </a:p>
          <a:p>
            <a:pPr marL="228600" indent="-228600">
              <a:buAutoNum type="arabicPeriod"/>
            </a:pPr>
            <a:r>
              <a:rPr lang="en-US" sz="1200" baseline="0" dirty="0"/>
              <a:t>Floss</a:t>
            </a:r>
          </a:p>
          <a:p>
            <a:pPr marL="228600" indent="-228600">
              <a:buAutoNum type="arabicPeriod"/>
            </a:pPr>
            <a:r>
              <a:rPr lang="en-US" sz="1200" baseline="0" dirty="0"/>
              <a:t>Brush</a:t>
            </a:r>
          </a:p>
          <a:p>
            <a:pPr marL="228600" indent="-228600">
              <a:buAutoNum type="arabicPeriod"/>
            </a:pPr>
            <a:r>
              <a:rPr lang="en-US" sz="1200" baseline="0" dirty="0"/>
              <a:t>Mouthwash</a:t>
            </a:r>
          </a:p>
          <a:p>
            <a:pPr marL="0" indent="0">
              <a:buNone/>
            </a:pPr>
            <a:r>
              <a:rPr lang="en-US" sz="1200" baseline="0" dirty="0"/>
              <a:t>Once a cycle completes, ask each pair to reverse their roles.</a:t>
            </a:r>
          </a:p>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4</a:t>
            </a:fld>
            <a:endParaRPr lang="en-US" dirty="0"/>
          </a:p>
        </p:txBody>
      </p:sp>
    </p:spTree>
    <p:extLst>
      <p:ext uri="{BB962C8B-B14F-4D97-AF65-F5344CB8AC3E}">
        <p14:creationId xmlns:p14="http://schemas.microsoft.com/office/powerpoint/2010/main" val="421614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dirty="0"/>
              <a:t>Ensure that the elder brushes teeth twice a day</a:t>
            </a:r>
          </a:p>
          <a:p>
            <a:pPr marL="171450" lvl="0" indent="-171450">
              <a:buFont typeface="Arial" panose="020B0604020202020204" pitchFamily="34" charset="0"/>
              <a:buChar char="•"/>
            </a:pPr>
            <a:r>
              <a:rPr lang="en-US" sz="1200" dirty="0"/>
              <a:t>Ensure that the elder has a soft-bristled toothbrush and toothpaste available</a:t>
            </a:r>
          </a:p>
          <a:p>
            <a:pPr marL="171450" lvl="0" indent="-171450">
              <a:buFont typeface="Arial" panose="020B0604020202020204" pitchFamily="34" charset="0"/>
              <a:buChar char="•"/>
            </a:pPr>
            <a:r>
              <a:rPr lang="en-US" sz="1200" dirty="0"/>
              <a:t>Replace the toothbrush every three months</a:t>
            </a:r>
          </a:p>
          <a:p>
            <a:pPr marL="171450" lvl="0" indent="-171450">
              <a:buFont typeface="Arial" panose="020B0604020202020204" pitchFamily="34" charset="0"/>
              <a:buChar char="•"/>
            </a:pPr>
            <a:r>
              <a:rPr lang="en-US" sz="1200" dirty="0"/>
              <a:t>Ensure the comfort of holding the toothbrush for an elder suffering from arthritis </a:t>
            </a:r>
          </a:p>
          <a:p>
            <a:pPr marL="171450" lvl="0" indent="-171450">
              <a:buFont typeface="Arial" panose="020B0604020202020204" pitchFamily="34" charset="0"/>
              <a:buChar char="•"/>
            </a:pPr>
            <a:r>
              <a:rPr lang="en-US" sz="1200" dirty="0"/>
              <a:t>Use the correct way to brush teeth</a:t>
            </a:r>
          </a:p>
          <a:p>
            <a:pPr marL="171450" lvl="0" indent="-171450">
              <a:buFont typeface="Arial" panose="020B0604020202020204" pitchFamily="34" charset="0"/>
              <a:buChar char="•"/>
            </a:pPr>
            <a:r>
              <a:rPr lang="en-US" sz="1200" dirty="0"/>
              <a:t>Use the correct way to floss teeth</a:t>
            </a:r>
          </a:p>
          <a:p>
            <a:pPr marL="171450" lvl="0" indent="-171450">
              <a:buFont typeface="Arial" panose="020B0604020202020204" pitchFamily="34" charset="0"/>
              <a:buChar char="•"/>
            </a:pPr>
            <a:r>
              <a:rPr lang="en-US" sz="1200" dirty="0"/>
              <a:t>Help the elder use mouth wash correctly</a:t>
            </a:r>
          </a:p>
          <a:p>
            <a:pPr marL="171450" lvl="0" indent="-171450">
              <a:buFont typeface="Arial" panose="020B0604020202020204" pitchFamily="34" charset="0"/>
              <a:buChar char="•"/>
            </a:pPr>
            <a:r>
              <a:rPr lang="en-US" sz="1200" dirty="0"/>
              <a:t>Encourage the elder to visit the dentist regularly</a:t>
            </a:r>
          </a:p>
          <a:p>
            <a:pPr marL="171450" indent="-171450">
              <a:buFont typeface="Arial" panose="020B0604020202020204" pitchFamily="34" charset="0"/>
              <a:buChar char="•"/>
            </a:pPr>
            <a:r>
              <a:rPr lang="en-US" sz="1200" dirty="0"/>
              <a:t>Clean the gums and tongue of an elder who does not have natural teeth</a:t>
            </a:r>
          </a:p>
          <a:p>
            <a:pPr marL="171450" indent="-171450">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5</a:t>
            </a:fld>
            <a:endParaRPr lang="en-US" dirty="0"/>
          </a:p>
        </p:txBody>
      </p:sp>
    </p:spTree>
    <p:extLst>
      <p:ext uri="{BB962C8B-B14F-4D97-AF65-F5344CB8AC3E}">
        <p14:creationId xmlns:p14="http://schemas.microsoft.com/office/powerpoint/2010/main" val="2368989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a:solidFill>
                <a:schemeClr val="tx1"/>
              </a:solidFill>
              <a:latin typeface="+mn-lt"/>
              <a:ea typeface="+mn-ea"/>
              <a:cs typeface="+mn-cs"/>
            </a:endParaRPr>
          </a:p>
          <a:p>
            <a:r>
              <a:rPr lang="en-GB" sz="1200" kern="1200" dirty="0">
                <a:solidFill>
                  <a:schemeClr val="tx1"/>
                </a:solidFill>
                <a:latin typeface="+mn-lt"/>
                <a:ea typeface="+mn-ea"/>
                <a:cs typeface="+mn-cs"/>
              </a:rPr>
              <a:t>Q.1. What should I do if the elder does not want to pick up new hygiene</a:t>
            </a:r>
            <a:r>
              <a:rPr lang="en-GB" sz="1200" kern="1200" baseline="0" dirty="0">
                <a:solidFill>
                  <a:schemeClr val="tx1"/>
                </a:solidFill>
                <a:latin typeface="+mn-lt"/>
                <a:ea typeface="+mn-ea"/>
                <a:cs typeface="+mn-cs"/>
              </a:rPr>
              <a:t> habits such as flossing, which they have never done before?</a:t>
            </a:r>
          </a:p>
          <a:p>
            <a:r>
              <a:rPr lang="en-GB" sz="1200" kern="1200" baseline="0" dirty="0">
                <a:solidFill>
                  <a:schemeClr val="tx1"/>
                </a:solidFill>
                <a:latin typeface="+mn-lt"/>
                <a:ea typeface="+mn-ea"/>
                <a:cs typeface="+mn-cs"/>
              </a:rPr>
              <a:t>Ans. </a:t>
            </a:r>
            <a:r>
              <a:rPr lang="en-GB" sz="1200" kern="1200" baseline="0">
                <a:solidFill>
                  <a:schemeClr val="tx1"/>
                </a:solidFill>
                <a:latin typeface="+mn-lt"/>
                <a:ea typeface="+mn-ea"/>
                <a:cs typeface="+mn-cs"/>
              </a:rPr>
              <a:t>You can ask the elder’s dentist to explain the importance and benefits of such habits to the elder.</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6</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7</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8</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Arrange for a full-teeth denture set and a disposable soft-bristled toothbrush. In the class, ask participants to take turns to practice brushing the denture set.</a:t>
            </a:r>
          </a:p>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9</a:t>
            </a:fld>
            <a:endParaRPr lang="en-US" dirty="0"/>
          </a:p>
        </p:txBody>
      </p:sp>
    </p:spTree>
    <p:extLst>
      <p:ext uri="{BB962C8B-B14F-4D97-AF65-F5344CB8AC3E}">
        <p14:creationId xmlns:p14="http://schemas.microsoft.com/office/powerpoint/2010/main" val="421614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dirty="0"/>
              <a:t>Encourage the elder with dentures to visit the dentist regularly</a:t>
            </a:r>
          </a:p>
          <a:p>
            <a:pPr marL="171450" lvl="0" indent="-171450">
              <a:buFont typeface="Arial" panose="020B0604020202020204" pitchFamily="34" charset="0"/>
              <a:buChar char="•"/>
            </a:pPr>
            <a:r>
              <a:rPr lang="en-US" sz="1200" dirty="0"/>
              <a:t>Serve food that is easy to eat</a:t>
            </a:r>
          </a:p>
          <a:p>
            <a:pPr marL="171450" lvl="0" indent="-171450">
              <a:buFont typeface="Arial" panose="020B0604020202020204" pitchFamily="34" charset="0"/>
              <a:buChar char="•"/>
            </a:pPr>
            <a:r>
              <a:rPr lang="en-US" sz="1200" dirty="0"/>
              <a:t>Remind elders to be careful when eating food that is hot or includes bones </a:t>
            </a:r>
          </a:p>
          <a:p>
            <a:pPr marL="171450" lvl="0" indent="-171450">
              <a:buFont typeface="Arial" panose="020B0604020202020204" pitchFamily="34" charset="0"/>
              <a:buChar char="•"/>
            </a:pPr>
            <a:r>
              <a:rPr lang="en-US" sz="1200" dirty="0"/>
              <a:t>Brush dentures twice a day with a soft bristled toothbrush</a:t>
            </a:r>
          </a:p>
          <a:p>
            <a:pPr marL="171450" lvl="0" indent="-171450">
              <a:buFont typeface="Arial" panose="020B0604020202020204" pitchFamily="34" charset="0"/>
              <a:buChar char="•"/>
            </a:pPr>
            <a:r>
              <a:rPr lang="en-US" sz="1200" dirty="0"/>
              <a:t>Do not use toothpaste on dentures</a:t>
            </a:r>
          </a:p>
          <a:p>
            <a:pPr marL="171450" lvl="0" indent="-171450">
              <a:buFont typeface="Arial" panose="020B0604020202020204" pitchFamily="34" charset="0"/>
              <a:buChar char="•"/>
            </a:pPr>
            <a:r>
              <a:rPr lang="en-US" sz="1200" dirty="0"/>
              <a:t>Remind elders to take dentures off before they sleep.</a:t>
            </a:r>
          </a:p>
          <a:p>
            <a:pPr marL="171450" lvl="0" indent="-171450">
              <a:buFont typeface="Arial" panose="020B0604020202020204" pitchFamily="34" charset="0"/>
              <a:buChar char="•"/>
            </a:pPr>
            <a:r>
              <a:rPr lang="en-US" sz="1200" dirty="0"/>
              <a:t>Soak the dentures in water overnight</a:t>
            </a:r>
          </a:p>
          <a:p>
            <a:pPr marL="171450" lvl="0" indent="-171450">
              <a:buFont typeface="Arial" panose="020B0604020202020204" pitchFamily="34" charset="0"/>
              <a:buChar char="•"/>
            </a:pPr>
            <a:r>
              <a:rPr lang="en-US" sz="1200" dirty="0"/>
              <a:t>Dry dentures after brushing them in the morning</a:t>
            </a:r>
          </a:p>
        </p:txBody>
      </p:sp>
      <p:sp>
        <p:nvSpPr>
          <p:cNvPr id="4" name="Slide Number Placeholder 3"/>
          <p:cNvSpPr>
            <a:spLocks noGrp="1"/>
          </p:cNvSpPr>
          <p:nvPr>
            <p:ph type="sldNum" sz="quarter" idx="10"/>
          </p:nvPr>
        </p:nvSpPr>
        <p:spPr/>
        <p:txBody>
          <a:bodyPr/>
          <a:lstStyle/>
          <a:p>
            <a:fld id="{C49C4448-B535-4D1E-8418-9C9CCD497272}" type="slidenum">
              <a:rPr lang="en-US" smtClean="0"/>
              <a:pPr/>
              <a:t>10</a:t>
            </a:fld>
            <a:endParaRPr lang="en-US" dirty="0"/>
          </a:p>
        </p:txBody>
      </p:sp>
    </p:spTree>
    <p:extLst>
      <p:ext uri="{BB962C8B-B14F-4D97-AF65-F5344CB8AC3E}">
        <p14:creationId xmlns:p14="http://schemas.microsoft.com/office/powerpoint/2010/main" val="236898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t>28-12-2022</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3899010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2631488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3567032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199572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725196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702321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363501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06382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2" charset="0"/>
              </a:defRPr>
            </a:lvl1p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710909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0300174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852011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8366244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406414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3446337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25543455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1172286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3976877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165873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2" charset="0"/>
              </a:defRPr>
            </a:lvl1pPr>
          </a:lstStyle>
          <a:p>
            <a:fld id="{6CD3CDDF-2271-4801-961C-0CBD5B08EFB9}"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198545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2" charset="0"/>
              </a:defRPr>
            </a:lvl1pPr>
          </a:lstStyle>
          <a:p>
            <a:fld id="{6CD3CDDF-2271-4801-961C-0CBD5B08EF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2" charset="0"/>
              </a:defRPr>
            </a:lvl1pPr>
          </a:lstStyle>
          <a:p>
            <a:fld id="{6CD3CDDF-2271-4801-961C-0CBD5B08EF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2" charset="0"/>
              </a:defRPr>
            </a:lvl1pPr>
          </a:lstStyle>
          <a:p>
            <a:fld id="{6CD3CDDF-2271-4801-961C-0CBD5B08EF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 id="2147483682" r:id="rId13"/>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t>‹#›</a:t>
            </a:fld>
            <a:endParaRPr lang="en-IN"/>
          </a:p>
        </p:txBody>
      </p:sp>
    </p:spTree>
    <p:extLst>
      <p:ext uri="{BB962C8B-B14F-4D97-AF65-F5344CB8AC3E}">
        <p14:creationId xmlns:p14="http://schemas.microsoft.com/office/powerpoint/2010/main" val="3524821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00" y="-27384"/>
            <a:ext cx="9189234" cy="6858000"/>
          </a:xfrm>
          <a:prstGeom prst="rect">
            <a:avLst/>
          </a:prstGeom>
        </p:spPr>
      </p:pic>
      <p:sp>
        <p:nvSpPr>
          <p:cNvPr id="5" name="Title Placeholder 1"/>
          <p:cNvSpPr txBox="1">
            <a:spLocks/>
          </p:cNvSpPr>
          <p:nvPr>
            <p:custDataLst>
              <p:tags r:id="rId1"/>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a:spLocks/>
          </p:cNvSpPr>
          <p:nvPr>
            <p:custDataLst>
              <p:tags r:id="rId2"/>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3.4</a:t>
            </a:r>
          </a:p>
        </p:txBody>
      </p:sp>
    </p:spTree>
    <p:extLst>
      <p:ext uri="{BB962C8B-B14F-4D97-AF65-F5344CB8AC3E}">
        <p14:creationId xmlns:p14="http://schemas.microsoft.com/office/powerpoint/2010/main" val="159006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2" charset="0"/>
              </a:rPr>
              <a:t>Summary</a:t>
            </a:r>
          </a:p>
        </p:txBody>
      </p:sp>
      <p:sp>
        <p:nvSpPr>
          <p:cNvPr id="3" name="Content Placeholder 2"/>
          <p:cNvSpPr>
            <a:spLocks noGrp="1"/>
          </p:cNvSpPr>
          <p:nvPr>
            <p:ph idx="1"/>
          </p:nvPr>
        </p:nvSpPr>
        <p:spPr>
          <a:xfrm>
            <a:off x="228600" y="715962"/>
            <a:ext cx="8839200" cy="5761038"/>
          </a:xfrm>
        </p:spPr>
        <p:txBody>
          <a:bodyPr>
            <a:noAutofit/>
          </a:bodyPr>
          <a:lstStyle/>
          <a:p>
            <a:pPr lvl="0"/>
            <a:r>
              <a:rPr lang="en-US" sz="2000" dirty="0">
                <a:latin typeface="Helvetica" panose="020B0604020202020204" pitchFamily="2" charset="0"/>
              </a:rPr>
              <a:t>Encourage the elder with dentures to visit the dentist regularly</a:t>
            </a:r>
          </a:p>
          <a:p>
            <a:pPr lvl="0"/>
            <a:r>
              <a:rPr lang="en-US" sz="2000" dirty="0">
                <a:latin typeface="Helvetica" panose="020B0604020202020204" pitchFamily="2" charset="0"/>
              </a:rPr>
              <a:t>Serve food that is easy to eat</a:t>
            </a:r>
          </a:p>
          <a:p>
            <a:pPr lvl="0"/>
            <a:r>
              <a:rPr lang="en-US" sz="2000" dirty="0">
                <a:latin typeface="Helvetica" panose="020B0604020202020204" pitchFamily="2" charset="0"/>
              </a:rPr>
              <a:t>Remind elders to be careful when eating food that is hot or includes bones </a:t>
            </a:r>
          </a:p>
          <a:p>
            <a:pPr lvl="0"/>
            <a:r>
              <a:rPr lang="en-US" sz="2000" dirty="0">
                <a:latin typeface="Helvetica" panose="020B0604020202020204" pitchFamily="2" charset="0"/>
              </a:rPr>
              <a:t>Brush dentures twice a day with a soft bristled toothbrush</a:t>
            </a:r>
          </a:p>
          <a:p>
            <a:pPr lvl="0"/>
            <a:r>
              <a:rPr lang="en-US" sz="2000" dirty="0">
                <a:latin typeface="Helvetica" panose="020B0604020202020204" pitchFamily="2" charset="0"/>
              </a:rPr>
              <a:t>Do not use toothpaste on dentures</a:t>
            </a:r>
          </a:p>
          <a:p>
            <a:pPr lvl="0"/>
            <a:r>
              <a:rPr lang="en-US" sz="2000" dirty="0">
                <a:latin typeface="Helvetica" panose="020B0604020202020204" pitchFamily="2" charset="0"/>
              </a:rPr>
              <a:t>Remind elders to take dentures off before they sleep.</a:t>
            </a:r>
          </a:p>
          <a:p>
            <a:pPr lvl="0"/>
            <a:r>
              <a:rPr lang="en-US" sz="2000" dirty="0">
                <a:latin typeface="Helvetica" panose="020B0604020202020204" pitchFamily="2" charset="0"/>
              </a:rPr>
              <a:t>Soak the dentures in water overnight</a:t>
            </a:r>
          </a:p>
          <a:p>
            <a:pPr lvl="0"/>
            <a:r>
              <a:rPr lang="en-US" sz="2000" dirty="0">
                <a:latin typeface="Helvetica" panose="020B0604020202020204" pitchFamily="2" charset="0"/>
              </a:rPr>
              <a:t>Dry dentures after brushing them in the morning</a:t>
            </a: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0172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0753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a:picLocks/>
          </p:cNvPicPr>
          <p:nvPr/>
        </p:nvPicPr>
        <p:blipFill>
          <a:blip r:embed="rId3" cstate="email">
            <a:extLst>
              <a:ext uri="{28A0092B-C50C-407E-A947-70E740481C1C}">
                <a14:useLocalDpi xmlns:a14="http://schemas.microsoft.com/office/drawing/2010/main"/>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Hair care for the Elder</a:t>
            </a: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24538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Khasnobis\Desktop\Work File\Eldercare Final Hero Images\hair_care_for_the_elder.jpg"/>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Hair Care for the Elder</a:t>
            </a: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235414"/>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87" y="3291681"/>
            <a:ext cx="8229600" cy="1143000"/>
          </a:xfrm>
        </p:spPr>
        <p:txBody>
          <a:bodyPr>
            <a:normAutofit/>
          </a:bodyPr>
          <a:lstStyle/>
          <a:p>
            <a:r>
              <a:rPr lang="en-US" sz="3000" dirty="0">
                <a:latin typeface="Helvetica" panose="020B0604020202020204" pitchFamily="34" charset="0"/>
                <a:cs typeface="Helvetica" panose="020B0604020202020204" pitchFamily="34" charset="0"/>
              </a:rPr>
              <a:t>Let’s Practice!</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2" charset="0"/>
              </a:rPr>
              <a:t>Post-Module Activity</a:t>
            </a: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2548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2" charset="0"/>
              </a:rPr>
              <a:t>Summary</a:t>
            </a:r>
          </a:p>
        </p:txBody>
      </p:sp>
      <p:sp>
        <p:nvSpPr>
          <p:cNvPr id="3" name="Content Placeholder 2"/>
          <p:cNvSpPr>
            <a:spLocks noGrp="1"/>
          </p:cNvSpPr>
          <p:nvPr>
            <p:ph idx="1"/>
          </p:nvPr>
        </p:nvSpPr>
        <p:spPr>
          <a:xfrm>
            <a:off x="228600" y="990600"/>
            <a:ext cx="8839200" cy="5486400"/>
          </a:xfrm>
        </p:spPr>
        <p:txBody>
          <a:bodyPr>
            <a:noAutofit/>
          </a:bodyPr>
          <a:lstStyle/>
          <a:p>
            <a:pPr marL="0" lvl="0" indent="0">
              <a:buNone/>
            </a:pPr>
            <a:r>
              <a:rPr lang="en-US" sz="2000" dirty="0">
                <a:latin typeface="Helvetica" panose="020B0604020202020204" pitchFamily="2" charset="0"/>
              </a:rPr>
              <a:t>To help keep the elder’s hair clean:</a:t>
            </a:r>
          </a:p>
          <a:p>
            <a:pPr marL="0" lvl="0" indent="0">
              <a:buNone/>
            </a:pPr>
            <a:endParaRPr lang="en-GB" sz="2000" dirty="0">
              <a:latin typeface="Helvetica" panose="020B0604020202020204" pitchFamily="2" charset="0"/>
            </a:endParaRPr>
          </a:p>
          <a:p>
            <a:pPr lvl="1">
              <a:buFont typeface="Arial" panose="020B0604020202020204" pitchFamily="34" charset="0"/>
              <a:buChar char="•"/>
            </a:pPr>
            <a:r>
              <a:rPr lang="en-US" sz="2000" dirty="0">
                <a:latin typeface="Helvetica" panose="020B0604020202020204" pitchFamily="2" charset="0"/>
              </a:rPr>
              <a:t>Wash their hair regularly</a:t>
            </a:r>
            <a:endParaRPr lang="en-GB" sz="2000" dirty="0">
              <a:latin typeface="Helvetica" panose="020B0604020202020204" pitchFamily="2" charset="0"/>
            </a:endParaRPr>
          </a:p>
          <a:p>
            <a:pPr lvl="1">
              <a:buFont typeface="Arial" panose="020B0604020202020204" pitchFamily="34" charset="0"/>
              <a:buChar char="•"/>
            </a:pPr>
            <a:r>
              <a:rPr lang="en-US" sz="2000" dirty="0">
                <a:latin typeface="Helvetica" panose="020B0604020202020204" pitchFamily="2" charset="0"/>
              </a:rPr>
              <a:t>Wash their hair in the bathroom sink if the elder is semi-dependent</a:t>
            </a:r>
            <a:endParaRPr lang="en-GB" sz="2000" dirty="0">
              <a:latin typeface="Helvetica" panose="020B0604020202020204" pitchFamily="2" charset="0"/>
            </a:endParaRPr>
          </a:p>
          <a:p>
            <a:pPr lvl="1">
              <a:buFont typeface="Arial" panose="020B0604020202020204" pitchFamily="34" charset="0"/>
              <a:buChar char="•"/>
            </a:pPr>
            <a:r>
              <a:rPr lang="en-US" sz="2000" dirty="0">
                <a:latin typeface="Helvetica" panose="020B0604020202020204" pitchFamily="2" charset="0"/>
              </a:rPr>
              <a:t>Use a hair washing tray if the elder is bedridden</a:t>
            </a:r>
            <a:endParaRPr lang="en-GB" sz="2000" dirty="0">
              <a:latin typeface="Helvetica" panose="020B0604020202020204" pitchFamily="2" charset="0"/>
            </a:endParaRPr>
          </a:p>
          <a:p>
            <a:pPr lvl="1">
              <a:buFont typeface="Arial" panose="020B0604020202020204" pitchFamily="34" charset="0"/>
              <a:buChar char="•"/>
            </a:pPr>
            <a:r>
              <a:rPr lang="en-US" sz="2000" dirty="0">
                <a:latin typeface="Helvetica" panose="020B0604020202020204" pitchFamily="2" charset="0"/>
              </a:rPr>
              <a:t>Use a dry shampoo when the hair cannot be washed</a:t>
            </a:r>
            <a:endParaRPr lang="en-GB" sz="2000" dirty="0">
              <a:latin typeface="Helvetica" panose="020B0604020202020204" pitchFamily="2"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98776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0163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3000" dirty="0"/>
          </a:p>
          <a:p>
            <a:endParaRPr lang="en-US" sz="3000" dirty="0"/>
          </a:p>
          <a:p>
            <a:endParaRPr lang="en-US" sz="3000" dirty="0"/>
          </a:p>
          <a:p>
            <a:pPr marL="0" indent="0">
              <a:buNone/>
            </a:pPr>
            <a:endParaRPr lang="en-US" sz="3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a:picLocks/>
          </p:cNvPicPr>
          <p:nvPr/>
        </p:nvPicPr>
        <p:blipFill>
          <a:blip r:embed="rId3" cstate="email">
            <a:extLst>
              <a:ext uri="{28A0092B-C50C-407E-A947-70E740481C1C}">
                <a14:useLocalDpi xmlns:a14="http://schemas.microsoft.com/office/drawing/2010/main"/>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Care of Nails, Ears and Nose</a:t>
            </a:r>
          </a:p>
        </p:txBody>
      </p: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4094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Khasnobis\Desktop\Work File\Eldercare Final Hero Images\Care-of-Nails-Ear-and-Nose.jpg"/>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Care of Nails, Ears and Nose</a:t>
            </a: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674515"/>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2" charset="0"/>
              </a:rPr>
              <a:t>Post-Module Activity</a:t>
            </a:r>
          </a:p>
        </p:txBody>
      </p: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endParaRPr lang="en-IN" sz="1000" dirty="0">
              <a:latin typeface="Helvetica" panose="020B0604020202020204" pitchFamily="34" charset="0"/>
              <a:cs typeface="Helvetica" panose="020B0604020202020204" pitchFamily="34" charset="0"/>
            </a:endParaRPr>
          </a:p>
        </p:txBody>
      </p:sp>
      <p:sp>
        <p:nvSpPr>
          <p:cNvPr id="13" name="Title 1"/>
          <p:cNvSpPr txBox="1">
            <a:spLocks/>
          </p:cNvSpPr>
          <p:nvPr/>
        </p:nvSpPr>
        <p:spPr>
          <a:xfrm>
            <a:off x="611387" y="344408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latin typeface="Helvetica" panose="020B0604020202020204" pitchFamily="34" charset="0"/>
                <a:cs typeface="Helvetica" panose="020B0604020202020204" pitchFamily="34" charset="0"/>
              </a:rPr>
              <a:t>Let’s Practice!</a:t>
            </a:r>
          </a:p>
        </p:txBody>
      </p:sp>
    </p:spTree>
    <p:extLst>
      <p:ext uri="{BB962C8B-B14F-4D97-AF65-F5344CB8AC3E}">
        <p14:creationId xmlns:p14="http://schemas.microsoft.com/office/powerpoint/2010/main" val="220231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preferRelativeResize="0">
            <a:picLocks/>
          </p:cNvPicPr>
          <p:nvPr/>
        </p:nvPicPr>
        <p:blipFill>
          <a:blip r:embed="rId3" cstate="email">
            <a:extLst>
              <a:ext uri="{28A0092B-C50C-407E-A947-70E740481C1C}">
                <a14:useLocalDpi xmlns:a14="http://schemas.microsoft.com/office/drawing/2010/main"/>
              </a:ext>
            </a:extLst>
          </a:blip>
          <a:stretch>
            <a:fillRect/>
          </a:stretch>
        </p:blipFill>
        <p:spPr>
          <a:xfrm>
            <a:off x="792000" y="2797200"/>
            <a:ext cx="7560000" cy="1440000"/>
          </a:xfrm>
          <a:prstGeom prst="rect">
            <a:avLst/>
          </a:prstGeom>
        </p:spPr>
      </p:pic>
      <p:sp>
        <p:nvSpPr>
          <p:cNvPr id="13" name="Rectangle 12"/>
          <p:cNvSpPr/>
          <p:nvPr/>
        </p:nvSpPr>
        <p:spPr>
          <a:xfrm>
            <a:off x="1143000" y="3215640"/>
            <a:ext cx="68580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Helping the Elder Care for the Mouth</a:t>
            </a:r>
          </a:p>
        </p:txBody>
      </p:sp>
      <p:sp>
        <p:nvSpPr>
          <p:cNvPr id="17" name="TextBox 1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54509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2" charset="0"/>
              </a:rPr>
              <a:t>Summary</a:t>
            </a:r>
          </a:p>
        </p:txBody>
      </p:sp>
      <p:sp>
        <p:nvSpPr>
          <p:cNvPr id="3" name="Content Placeholder 2"/>
          <p:cNvSpPr>
            <a:spLocks noGrp="1"/>
          </p:cNvSpPr>
          <p:nvPr>
            <p:ph idx="1"/>
          </p:nvPr>
        </p:nvSpPr>
        <p:spPr>
          <a:xfrm>
            <a:off x="239486" y="838200"/>
            <a:ext cx="8599714" cy="5029200"/>
          </a:xfrm>
        </p:spPr>
        <p:txBody>
          <a:bodyPr>
            <a:noAutofit/>
          </a:bodyPr>
          <a:lstStyle/>
          <a:p>
            <a:pPr marL="0" lvl="0" indent="0">
              <a:buNone/>
            </a:pPr>
            <a:r>
              <a:rPr lang="en-US" sz="3000" dirty="0">
                <a:latin typeface="Helvetica" panose="020B0604020202020204" pitchFamily="2" charset="0"/>
              </a:rPr>
              <a:t>To help keep the elder’s hair clean:</a:t>
            </a:r>
          </a:p>
          <a:p>
            <a:pPr marL="0" lvl="0" indent="0">
              <a:buNone/>
            </a:pPr>
            <a:endParaRPr lang="en-GB" sz="600" dirty="0">
              <a:latin typeface="Helvetica" panose="020B0604020202020204" pitchFamily="2" charset="0"/>
            </a:endParaRPr>
          </a:p>
          <a:p>
            <a:pPr lvl="0"/>
            <a:r>
              <a:rPr lang="en-US" sz="2000" dirty="0">
                <a:latin typeface="Helvetica" panose="020B0604020202020204" pitchFamily="2" charset="0"/>
              </a:rPr>
              <a:t>Cut the elder’s nails on the fingers and toes once a week</a:t>
            </a:r>
          </a:p>
          <a:p>
            <a:pPr lvl="0"/>
            <a:r>
              <a:rPr lang="en-US" sz="2000" dirty="0">
                <a:latin typeface="Helvetica" panose="020B0604020202020204" pitchFamily="2" charset="0"/>
              </a:rPr>
              <a:t>Encourage the elder to clean their nails and wash hands after using the toilet, returning from a public place, touching door handles, elevators, or banisters as well as after handling money</a:t>
            </a:r>
          </a:p>
          <a:p>
            <a:pPr lvl="0"/>
            <a:r>
              <a:rPr lang="en-US" sz="2000" dirty="0">
                <a:latin typeface="Helvetica" panose="020B0604020202020204" pitchFamily="2" charset="0"/>
              </a:rPr>
              <a:t>Avoid using inferior quality nail polish</a:t>
            </a:r>
          </a:p>
          <a:p>
            <a:pPr lvl="0"/>
            <a:r>
              <a:rPr lang="en-US" sz="2000" dirty="0">
                <a:latin typeface="Helvetica" panose="020B0604020202020204" pitchFamily="2" charset="0"/>
              </a:rPr>
              <a:t>Avoid buffing the nails</a:t>
            </a:r>
          </a:p>
          <a:p>
            <a:pPr lvl="0"/>
            <a:r>
              <a:rPr lang="en-US" sz="2000" dirty="0">
                <a:latin typeface="Helvetica" panose="020B0604020202020204" pitchFamily="2" charset="0"/>
              </a:rPr>
              <a:t>Clean the external ear every day</a:t>
            </a:r>
          </a:p>
          <a:p>
            <a:pPr lvl="0"/>
            <a:r>
              <a:rPr lang="en-US" sz="2000" dirty="0">
                <a:latin typeface="Helvetica" panose="020B0604020202020204" pitchFamily="2" charset="0"/>
              </a:rPr>
              <a:t>Clean the external ear along the spiral of the ear with a moisturized cotton bud</a:t>
            </a:r>
          </a:p>
          <a:p>
            <a:pPr lvl="0"/>
            <a:r>
              <a:rPr lang="en-US" sz="2000" dirty="0">
                <a:latin typeface="Helvetica" panose="020B0604020202020204" pitchFamily="2" charset="0"/>
              </a:rPr>
              <a:t>Never put a cotton bud, sharp key, or hairpin inside the auditory canal to clean wax</a:t>
            </a:r>
          </a:p>
          <a:p>
            <a:pPr lvl="0"/>
            <a:r>
              <a:rPr lang="en-US" sz="2000" dirty="0">
                <a:latin typeface="Helvetica" panose="020B0604020202020204" pitchFamily="2" charset="0"/>
              </a:rPr>
              <a:t>Clean the area behind the ear everyday</a:t>
            </a:r>
            <a:endParaRPr lang="en-GB" sz="2000" dirty="0">
              <a:latin typeface="Helvetica" panose="020B0604020202020204" pitchFamily="2"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7216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2" charset="0"/>
              </a:rPr>
              <a:t>Summary</a:t>
            </a:r>
          </a:p>
        </p:txBody>
      </p:sp>
      <p:sp>
        <p:nvSpPr>
          <p:cNvPr id="6" name="Content Placeholder 2"/>
          <p:cNvSpPr>
            <a:spLocks noGrp="1"/>
          </p:cNvSpPr>
          <p:nvPr>
            <p:ph idx="1"/>
          </p:nvPr>
        </p:nvSpPr>
        <p:spPr>
          <a:xfrm>
            <a:off x="478971" y="990600"/>
            <a:ext cx="8229600" cy="5334000"/>
          </a:xfrm>
        </p:spPr>
        <p:txBody>
          <a:bodyPr>
            <a:noAutofit/>
          </a:bodyPr>
          <a:lstStyle/>
          <a:p>
            <a:pPr lvl="0"/>
            <a:r>
              <a:rPr lang="en-US" sz="2000" dirty="0">
                <a:latin typeface="Helvetica" panose="020B0604020202020204" pitchFamily="2" charset="0"/>
              </a:rPr>
              <a:t>You may trim the hair on the elder’s ear, but do not try to trim the hair inside the canal </a:t>
            </a:r>
          </a:p>
          <a:p>
            <a:pPr lvl="0"/>
            <a:r>
              <a:rPr lang="en-US" sz="2000" dirty="0">
                <a:latin typeface="Helvetica" panose="020B0604020202020204" pitchFamily="2" charset="0"/>
              </a:rPr>
              <a:t>Clean the part of the hearing aid that goes inside the ear every day</a:t>
            </a:r>
          </a:p>
          <a:p>
            <a:pPr lvl="0"/>
            <a:r>
              <a:rPr lang="en-US" sz="2000" dirty="0">
                <a:latin typeface="Helvetica" panose="020B0604020202020204" pitchFamily="2" charset="0"/>
              </a:rPr>
              <a:t>Clean the elder’s headphones; ask them not to share headphones</a:t>
            </a:r>
          </a:p>
          <a:p>
            <a:pPr lvl="0"/>
            <a:r>
              <a:rPr lang="en-US" sz="2000" dirty="0">
                <a:latin typeface="Helvetica" panose="020B0604020202020204" pitchFamily="2" charset="0"/>
              </a:rPr>
              <a:t>Ask the elder to gently blow the nose once or twice a day. Alternatively, you can clean the nose with the finger wound around a soft handkerchief</a:t>
            </a:r>
          </a:p>
          <a:p>
            <a:pPr lvl="0"/>
            <a:r>
              <a:rPr lang="en-US" sz="2000" dirty="0">
                <a:latin typeface="Helvetica" panose="020B0604020202020204" pitchFamily="2" charset="0"/>
              </a:rPr>
              <a:t>Trim the hair that is growing outside the nose with a small pair of scissors</a:t>
            </a:r>
          </a:p>
          <a:p>
            <a:pPr lvl="0"/>
            <a:r>
              <a:rPr lang="en-US" sz="2000" dirty="0">
                <a:latin typeface="Helvetica" panose="020B0604020202020204" pitchFamily="2" charset="0"/>
              </a:rPr>
              <a:t>Never trim the hair inside the nose</a:t>
            </a:r>
          </a:p>
          <a:p>
            <a:pPr lvl="0"/>
            <a:r>
              <a:rPr lang="en-US" sz="2000" dirty="0">
                <a:latin typeface="Helvetica" panose="020B0604020202020204" pitchFamily="2" charset="0"/>
              </a:rPr>
              <a:t>Clean the part of the Ryle’s tube coming out of nose</a:t>
            </a:r>
          </a:p>
          <a:p>
            <a:pPr lvl="0"/>
            <a:r>
              <a:rPr lang="en-US" sz="2000" dirty="0">
                <a:latin typeface="Helvetica" panose="020B0604020202020204" pitchFamily="2" charset="0"/>
              </a:rPr>
              <a:t>Adjust the nasal prongs and tubes such that they do not hurt the nose</a:t>
            </a:r>
          </a:p>
          <a:p>
            <a:pPr lvl="0"/>
            <a:r>
              <a:rPr lang="en-US" sz="2000" dirty="0">
                <a:latin typeface="Helvetica" panose="020B0604020202020204" pitchFamily="2" charset="0"/>
              </a:rPr>
              <a:t>In case of a nose bleed, pinch the nostril firmly for 5 to 10 minutes</a:t>
            </a:r>
          </a:p>
          <a:p>
            <a:pPr lvl="0"/>
            <a:r>
              <a:rPr lang="en-US" sz="2000" dirty="0">
                <a:latin typeface="Helvetica" panose="020B0604020202020204" pitchFamily="2" charset="0"/>
              </a:rPr>
              <a:t>Ask the elder to breathe from the mouth</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6400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36611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a:picLocks/>
          </p:cNvPicPr>
          <p:nvPr/>
        </p:nvPicPr>
        <p:blipFill>
          <a:blip r:embed="rId3" cstate="email">
            <a:extLst>
              <a:ext uri="{28A0092B-C50C-407E-A947-70E740481C1C}">
                <a14:useLocalDpi xmlns:a14="http://schemas.microsoft.com/office/drawing/2010/main"/>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Caring for the Feet</a:t>
            </a: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30299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Khasnobis\Desktop\Work File\Eldercare Final Hero Images\Caring-for-the-Feet.jpg"/>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Caring for the Feet</a:t>
            </a: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190631"/>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2" name="Title 1"/>
          <p:cNvSpPr txBox="1">
            <a:spLocks/>
          </p:cNvSpPr>
          <p:nvPr/>
        </p:nvSpPr>
        <p:spPr>
          <a:xfrm>
            <a:off x="457200" y="266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2" charset="0"/>
              </a:rPr>
              <a:t>Post-Module Activity</a:t>
            </a:r>
          </a:p>
        </p:txBody>
      </p:sp>
      <p:sp>
        <p:nvSpPr>
          <p:cNvPr id="17" name="Title 1"/>
          <p:cNvSpPr>
            <a:spLocks noGrp="1"/>
          </p:cNvSpPr>
          <p:nvPr>
            <p:ph type="title"/>
          </p:nvPr>
        </p:nvSpPr>
        <p:spPr>
          <a:xfrm>
            <a:off x="458987" y="3291681"/>
            <a:ext cx="8229600" cy="1143000"/>
          </a:xfrm>
        </p:spPr>
        <p:txBody>
          <a:bodyPr>
            <a:normAutofit/>
          </a:bodyPr>
          <a:lstStyle/>
          <a:p>
            <a:r>
              <a:rPr lang="en-US" sz="3000" dirty="0">
                <a:latin typeface="Helvetica" panose="020B0604020202020204" pitchFamily="34" charset="0"/>
                <a:cs typeface="Helvetica" panose="020B0604020202020204" pitchFamily="34" charset="0"/>
              </a:rPr>
              <a:t>Let’s Demonstrate</a:t>
            </a:r>
          </a:p>
        </p:txBody>
      </p:sp>
    </p:spTree>
    <p:extLst>
      <p:ext uri="{BB962C8B-B14F-4D97-AF65-F5344CB8AC3E}">
        <p14:creationId xmlns:p14="http://schemas.microsoft.com/office/powerpoint/2010/main" val="6465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2" charset="0"/>
              </a:rPr>
              <a:t>Summary</a:t>
            </a:r>
          </a:p>
        </p:txBody>
      </p:sp>
      <p:sp>
        <p:nvSpPr>
          <p:cNvPr id="10" name="Content Placeholder 2"/>
          <p:cNvSpPr>
            <a:spLocks noGrp="1"/>
          </p:cNvSpPr>
          <p:nvPr>
            <p:ph idx="1"/>
          </p:nvPr>
        </p:nvSpPr>
        <p:spPr>
          <a:xfrm>
            <a:off x="304800" y="1219200"/>
            <a:ext cx="8534400" cy="4906963"/>
          </a:xfrm>
        </p:spPr>
        <p:txBody>
          <a:bodyPr>
            <a:noAutofit/>
          </a:bodyPr>
          <a:lstStyle/>
          <a:p>
            <a:pPr lvl="0"/>
            <a:r>
              <a:rPr lang="en-US" sz="2000" dirty="0">
                <a:latin typeface="Helvetica" panose="020B0604020202020204" pitchFamily="2" charset="0"/>
              </a:rPr>
              <a:t>Some common foot problems are:</a:t>
            </a:r>
          </a:p>
          <a:p>
            <a:pPr lvl="1"/>
            <a:r>
              <a:rPr lang="en-GB" sz="2000" dirty="0">
                <a:latin typeface="Helvetica" panose="020B0604020202020204" pitchFamily="2" charset="0"/>
              </a:rPr>
              <a:t>Athlete’s foot,</a:t>
            </a:r>
            <a:endParaRPr lang="en-US" sz="2000" dirty="0">
              <a:latin typeface="Helvetica" panose="020B0604020202020204" pitchFamily="2" charset="0"/>
            </a:endParaRPr>
          </a:p>
          <a:p>
            <a:pPr lvl="1"/>
            <a:r>
              <a:rPr lang="en-GB" sz="2000" dirty="0">
                <a:latin typeface="Helvetica" panose="020B0604020202020204" pitchFamily="2" charset="0"/>
              </a:rPr>
              <a:t>Blisters,</a:t>
            </a:r>
            <a:endParaRPr lang="en-US" sz="2000" dirty="0">
              <a:latin typeface="Helvetica" panose="020B0604020202020204" pitchFamily="2" charset="0"/>
            </a:endParaRPr>
          </a:p>
          <a:p>
            <a:pPr lvl="1"/>
            <a:r>
              <a:rPr lang="en-US" sz="2000" dirty="0">
                <a:latin typeface="Helvetica" panose="020B0604020202020204" pitchFamily="2" charset="0"/>
              </a:rPr>
              <a:t>Corns and calluses, </a:t>
            </a:r>
          </a:p>
          <a:p>
            <a:pPr lvl="1"/>
            <a:r>
              <a:rPr lang="en-US" sz="2000" dirty="0">
                <a:latin typeface="Helvetica" panose="020B0604020202020204" pitchFamily="2" charset="0"/>
              </a:rPr>
              <a:t>Foot odor,</a:t>
            </a:r>
          </a:p>
          <a:p>
            <a:pPr lvl="1"/>
            <a:r>
              <a:rPr lang="en-US" sz="2000" dirty="0">
                <a:latin typeface="Helvetica" panose="020B0604020202020204" pitchFamily="2" charset="0"/>
              </a:rPr>
              <a:t>Ingrown nails, </a:t>
            </a:r>
          </a:p>
          <a:p>
            <a:pPr lvl="1"/>
            <a:r>
              <a:rPr lang="en-US" sz="2000" dirty="0">
                <a:latin typeface="Helvetica" panose="020B0604020202020204" pitchFamily="2" charset="0"/>
              </a:rPr>
              <a:t>Bunions,</a:t>
            </a:r>
          </a:p>
          <a:p>
            <a:pPr lvl="1"/>
            <a:r>
              <a:rPr lang="en-US" sz="2000" dirty="0">
                <a:latin typeface="Helvetica" panose="020B0604020202020204" pitchFamily="2" charset="0"/>
              </a:rPr>
              <a:t>Hammertoe,</a:t>
            </a:r>
          </a:p>
          <a:p>
            <a:pPr lvl="1"/>
            <a:r>
              <a:rPr lang="en-US" sz="2000" dirty="0">
                <a:latin typeface="Helvetica" panose="020B0604020202020204" pitchFamily="2" charset="0"/>
              </a:rPr>
              <a:t>And heel pain </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55909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2" charset="0"/>
              </a:rPr>
              <a:t>Summary</a:t>
            </a:r>
          </a:p>
        </p:txBody>
      </p:sp>
      <p:sp>
        <p:nvSpPr>
          <p:cNvPr id="10" name="Content Placeholder 2"/>
          <p:cNvSpPr>
            <a:spLocks noGrp="1"/>
          </p:cNvSpPr>
          <p:nvPr>
            <p:ph idx="1"/>
          </p:nvPr>
        </p:nvSpPr>
        <p:spPr>
          <a:xfrm>
            <a:off x="304800" y="1219200"/>
            <a:ext cx="8534400" cy="4906963"/>
          </a:xfrm>
        </p:spPr>
        <p:txBody>
          <a:bodyPr>
            <a:noAutofit/>
          </a:bodyPr>
          <a:lstStyle/>
          <a:p>
            <a:r>
              <a:rPr lang="en-US" sz="2000" dirty="0">
                <a:latin typeface="Helvetica" panose="020B0604020202020204" pitchFamily="2" charset="0"/>
              </a:rPr>
              <a:t>To take care of the elder’s feet:</a:t>
            </a:r>
          </a:p>
          <a:p>
            <a:pPr lvl="1">
              <a:buFont typeface="Wingdings" panose="05000000000000000000" pitchFamily="2" charset="2"/>
              <a:buChar char="§"/>
            </a:pPr>
            <a:r>
              <a:rPr lang="en-US" sz="2000" dirty="0">
                <a:latin typeface="Helvetica" panose="020B0604020202020204" pitchFamily="2" charset="0"/>
              </a:rPr>
              <a:t>Make sure the elder washes their feet well with soap and lukewarm water</a:t>
            </a:r>
          </a:p>
          <a:p>
            <a:pPr lvl="1">
              <a:buFont typeface="Wingdings" panose="05000000000000000000" pitchFamily="2" charset="2"/>
              <a:buChar char="§"/>
            </a:pPr>
            <a:r>
              <a:rPr lang="en-US" sz="2000" dirty="0">
                <a:latin typeface="Helvetica" panose="020B0604020202020204" pitchFamily="2" charset="0"/>
              </a:rPr>
              <a:t>Ensure that the feet are dried well</a:t>
            </a:r>
          </a:p>
          <a:p>
            <a:pPr lvl="1">
              <a:buFont typeface="Wingdings" panose="05000000000000000000" pitchFamily="2" charset="2"/>
              <a:buChar char="§"/>
            </a:pPr>
            <a:r>
              <a:rPr lang="en-US" sz="2000" dirty="0">
                <a:latin typeface="Helvetica" panose="020B0604020202020204" pitchFamily="2" charset="0"/>
              </a:rPr>
              <a:t>Apply a moisturizing lotion</a:t>
            </a:r>
          </a:p>
          <a:p>
            <a:pPr lvl="1">
              <a:buFont typeface="Wingdings" panose="05000000000000000000" pitchFamily="2" charset="2"/>
              <a:buChar char="§"/>
            </a:pPr>
            <a:r>
              <a:rPr lang="en-US" sz="2000" dirty="0">
                <a:latin typeface="Helvetica" panose="020B0604020202020204" pitchFamily="2" charset="0"/>
              </a:rPr>
              <a:t>Ensure that the elder wears clean, soft socks</a:t>
            </a:r>
          </a:p>
          <a:p>
            <a:pPr lvl="1">
              <a:buFont typeface="Wingdings" panose="05000000000000000000" pitchFamily="2" charset="2"/>
              <a:buChar char="§"/>
            </a:pPr>
            <a:r>
              <a:rPr lang="en-US" sz="2000" dirty="0">
                <a:latin typeface="Helvetica" panose="020B0604020202020204" pitchFamily="2" charset="0"/>
              </a:rPr>
              <a:t>Make sure that the shoes and sandals fit the elder well</a:t>
            </a:r>
          </a:p>
          <a:p>
            <a:pPr lvl="1">
              <a:buFont typeface="Wingdings" panose="05000000000000000000" pitchFamily="2" charset="2"/>
              <a:buChar char="§"/>
            </a:pPr>
            <a:r>
              <a:rPr lang="en-US" sz="2000" dirty="0">
                <a:latin typeface="Helvetica" panose="020B0604020202020204" pitchFamily="2" charset="0"/>
              </a:rPr>
              <a:t>Examine the elder’s shoes every day</a:t>
            </a:r>
          </a:p>
          <a:p>
            <a:pPr lvl="1">
              <a:buFont typeface="Wingdings" panose="05000000000000000000" pitchFamily="2" charset="2"/>
              <a:buChar char="§"/>
            </a:pPr>
            <a:r>
              <a:rPr lang="en-US" sz="2000" dirty="0">
                <a:latin typeface="Helvetica" panose="020B0604020202020204" pitchFamily="2" charset="0"/>
              </a:rPr>
              <a:t>Trim nails straight across, slightly longer than the end of the toe</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79275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2023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0" y="-18373"/>
            <a:ext cx="9144000" cy="6876373"/>
          </a:xfrm>
          <a:prstGeom prst="rect">
            <a:avLst/>
          </a:prstGeom>
          <a:ln>
            <a:solidFill>
              <a:srgbClr val="7030A0"/>
            </a:solidFill>
          </a:ln>
        </p:spPr>
      </p:pic>
    </p:spTree>
    <p:extLst>
      <p:ext uri="{BB962C8B-B14F-4D97-AF65-F5344CB8AC3E}">
        <p14:creationId xmlns:p14="http://schemas.microsoft.com/office/powerpoint/2010/main" val="361847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Khasnobis\Desktop\Work File\Eldercare Final Hero Images\Helping_the_elder_care_for_the_mouth-122.jpg"/>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Helping the Elder Care for the Mouth</a:t>
            </a: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620739"/>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87" y="3281849"/>
            <a:ext cx="8229600" cy="1143000"/>
          </a:xfrm>
        </p:spPr>
        <p:txBody>
          <a:bodyPr>
            <a:normAutofit/>
          </a:bodyPr>
          <a:lstStyle/>
          <a:p>
            <a:r>
              <a:rPr lang="en-US" sz="3000" dirty="0">
                <a:latin typeface="Helvetica" panose="020B0604020202020204" pitchFamily="34" charset="0"/>
                <a:cs typeface="Helvetica" panose="020B0604020202020204" pitchFamily="34" charset="0"/>
              </a:rPr>
              <a:t>Let’s Practice!</a:t>
            </a:r>
          </a:p>
        </p:txBody>
      </p:sp>
      <p:sp>
        <p:nvSpPr>
          <p:cNvPr id="3" name="Content Placeholder 2"/>
          <p:cNvSpPr>
            <a:spLocks noGrp="1"/>
          </p:cNvSpPr>
          <p:nvPr>
            <p:ph idx="1"/>
          </p:nvPr>
        </p:nvSpPr>
        <p:spPr>
          <a:xfrm>
            <a:off x="609600" y="1590368"/>
            <a:ext cx="8229600" cy="4525963"/>
          </a:xfrm>
        </p:spPr>
        <p:txBody>
          <a:bodyPr>
            <a:normAutofit/>
          </a:bodyPr>
          <a:lstStyle/>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pPr marL="0" indent="0">
              <a:buNone/>
            </a:pPr>
            <a:endParaRPr lang="en-US" sz="3000" dirty="0">
              <a:latin typeface="Helvetica" panose="020B0604020202020204" pitchFamily="34" charset="0"/>
              <a:cs typeface="Helvetica" panose="020B0604020202020204" pitchFamily="34" charset="0"/>
            </a:endParaRPr>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457200" y="26480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cs typeface="Helvetica" panose="020B0604020202020204" pitchFamily="34" charset="0"/>
              </a:rPr>
              <a:t>Post-Module Activity</a:t>
            </a:r>
          </a:p>
        </p:txBody>
      </p:sp>
      <p:sp>
        <p:nvSpPr>
          <p:cNvPr id="9" name="TextBox 8"/>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3154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85775" y="257175"/>
            <a:ext cx="8229600" cy="685800"/>
          </a:xfrm>
        </p:spPr>
        <p:txBody>
          <a:bodyPr>
            <a:normAutofit/>
          </a:bodyPr>
          <a:lstStyle/>
          <a:p>
            <a:r>
              <a:rPr lang="en-US" sz="3000" dirty="0">
                <a:latin typeface="Helvetica" panose="020B0604020202020204" pitchFamily="2" charset="0"/>
              </a:rPr>
              <a:t>Summary</a:t>
            </a:r>
          </a:p>
        </p:txBody>
      </p:sp>
      <p:sp>
        <p:nvSpPr>
          <p:cNvPr id="3" name="Content Placeholder 2"/>
          <p:cNvSpPr>
            <a:spLocks noGrp="1"/>
          </p:cNvSpPr>
          <p:nvPr>
            <p:ph idx="1"/>
          </p:nvPr>
        </p:nvSpPr>
        <p:spPr>
          <a:xfrm>
            <a:off x="533400" y="942975"/>
            <a:ext cx="8229600" cy="5211763"/>
          </a:xfrm>
        </p:spPr>
        <p:txBody>
          <a:bodyPr>
            <a:normAutofit/>
          </a:bodyPr>
          <a:lstStyle/>
          <a:p>
            <a:pPr lvl="0"/>
            <a:r>
              <a:rPr lang="en-US" sz="2000" dirty="0">
                <a:latin typeface="Helvetica" panose="020B0604020202020204" pitchFamily="2" charset="0"/>
              </a:rPr>
              <a:t>Ensure that the elder brushes teeth twice a day</a:t>
            </a:r>
          </a:p>
          <a:p>
            <a:pPr lvl="0"/>
            <a:r>
              <a:rPr lang="en-US" sz="2000" dirty="0">
                <a:latin typeface="Helvetica" panose="020B0604020202020204" pitchFamily="2" charset="0"/>
              </a:rPr>
              <a:t>Ensure that the elder has a soft-bristled toothbrush and toothpaste available</a:t>
            </a:r>
          </a:p>
          <a:p>
            <a:pPr lvl="0"/>
            <a:r>
              <a:rPr lang="en-US" sz="2000" dirty="0">
                <a:latin typeface="Helvetica" panose="020B0604020202020204" pitchFamily="2" charset="0"/>
              </a:rPr>
              <a:t>Replace the toothbrush every three months</a:t>
            </a:r>
          </a:p>
          <a:p>
            <a:pPr lvl="0"/>
            <a:r>
              <a:rPr lang="en-US" sz="2000" dirty="0">
                <a:latin typeface="Helvetica" panose="020B0604020202020204" pitchFamily="2" charset="0"/>
              </a:rPr>
              <a:t>Ensure the comfort of holding the toothbrush for an elder suffering from arthritis </a:t>
            </a:r>
          </a:p>
          <a:p>
            <a:pPr lvl="0"/>
            <a:r>
              <a:rPr lang="en-US" sz="2000" dirty="0">
                <a:latin typeface="Helvetica" panose="020B0604020202020204" pitchFamily="2" charset="0"/>
              </a:rPr>
              <a:t>Use the correct way to brush teeth</a:t>
            </a:r>
          </a:p>
          <a:p>
            <a:pPr lvl="0"/>
            <a:r>
              <a:rPr lang="en-US" sz="2000" dirty="0">
                <a:latin typeface="Helvetica" panose="020B0604020202020204" pitchFamily="2" charset="0"/>
              </a:rPr>
              <a:t>Use the correct way to floss teeth</a:t>
            </a:r>
          </a:p>
          <a:p>
            <a:pPr lvl="0"/>
            <a:r>
              <a:rPr lang="en-US" sz="2000" dirty="0">
                <a:latin typeface="Helvetica" panose="020B0604020202020204" pitchFamily="2" charset="0"/>
              </a:rPr>
              <a:t>Help the elder use mouth wash correctly</a:t>
            </a:r>
          </a:p>
          <a:p>
            <a:pPr lvl="0"/>
            <a:r>
              <a:rPr lang="en-US" sz="2000" dirty="0">
                <a:latin typeface="Helvetica" panose="020B0604020202020204" pitchFamily="2" charset="0"/>
              </a:rPr>
              <a:t>Encourage the elder to visit the dentist regularly</a:t>
            </a:r>
          </a:p>
          <a:p>
            <a:r>
              <a:rPr lang="en-US" sz="2000" dirty="0">
                <a:latin typeface="Helvetica" panose="020B0604020202020204" pitchFamily="2" charset="0"/>
              </a:rPr>
              <a:t>Clean the gums and tongue of an elder who does not have natural teeth</a:t>
            </a: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4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005333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00533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pic>
        <p:nvPicPr>
          <p:cNvPr id="7" name="Picture 6"/>
          <p:cNvPicPr preferRelativeResize="0">
            <a:picLocks/>
          </p:cNvPicPr>
          <p:nvPr/>
        </p:nvPicPr>
        <p:blipFill>
          <a:blip r:embed="rId3" cstate="email">
            <a:extLst>
              <a:ext uri="{28A0092B-C50C-407E-A947-70E740481C1C}">
                <a14:useLocalDpi xmlns:a14="http://schemas.microsoft.com/office/drawing/2010/main"/>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Caring for an Elder with Dentures</a:t>
            </a:r>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0664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Khasnobis\Desktop\Work File\Eldercare Final Hero Images\caring_for_an_elder_with_dentures.jpg"/>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Caring for an Elder with Dentures</a:t>
            </a: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508810"/>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87" y="3291681"/>
            <a:ext cx="8229600" cy="1143000"/>
          </a:xfrm>
        </p:spPr>
        <p:txBody>
          <a:bodyPr>
            <a:normAutofit/>
          </a:bodyPr>
          <a:lstStyle/>
          <a:p>
            <a:r>
              <a:rPr lang="en-US" sz="3000" dirty="0">
                <a:latin typeface="Helvetica" panose="020B0604020202020204" pitchFamily="34" charset="0"/>
                <a:cs typeface="Helvetica" panose="020B0604020202020204" pitchFamily="34" charset="0"/>
              </a:rPr>
              <a:t>Let’s Practice!</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2" charset="0"/>
              </a:rPr>
              <a:t>Post-Module Activity</a:t>
            </a:r>
          </a:p>
        </p:txBody>
      </p:sp>
      <p:sp>
        <p:nvSpPr>
          <p:cNvPr id="9" name="TextBox 8"/>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15665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40759&quot;&gt;&lt;object type=&quot;3&quot; unique_id=&quot;40760&quot;&gt;&lt;property id=&quot;20148&quot; value=&quot;5&quot;/&gt;&lt;property id=&quot;20300&quot; value=&quot;Slide 1&quot;/&gt;&lt;property id=&quot;20307&quot; value=&quot;294&quot;/&gt;&lt;/object&gt;&lt;object type=&quot;3&quot; unique_id=&quot;40761&quot;&gt;&lt;property id=&quot;20148&quot; value=&quot;5&quot;/&gt;&lt;property id=&quot;20300&quot; value=&quot;Slide 2&quot;/&gt;&lt;property id=&quot;20307&quot; value=&quot;308&quot;/&gt;&lt;/object&gt;&lt;object type=&quot;3&quot; unique_id=&quot;40762&quot;&gt;&lt;property id=&quot;20148&quot; value=&quot;5&quot;/&gt;&lt;property id=&quot;20300&quot; value=&quot;Slide 3&quot;/&gt;&lt;property id=&quot;20307&quot; value=&quot;301&quot;/&gt;&lt;/object&gt;&lt;object type=&quot;3&quot; unique_id=&quot;40763&quot;&gt;&lt;property id=&quot;20148&quot; value=&quot;5&quot;/&gt;&lt;property id=&quot;20300&quot; value=&quot;Slide 4 - &amp;quot;Let’s Practice!&amp;quot;&quot;/&gt;&lt;property id=&quot;20307&quot; value=&quot;291&quot;/&gt;&lt;/object&gt;&lt;object type=&quot;3&quot; unique_id=&quot;40764&quot;&gt;&lt;property id=&quot;20148&quot; value=&quot;5&quot;/&gt;&lt;property id=&quot;20300&quot; value=&quot;Slide 5 - &amp;quot;Summary&amp;quot;&quot;/&gt;&lt;property id=&quot;20307&quot; value=&quot;275&quot;/&gt;&lt;/object&gt;&lt;object type=&quot;3&quot; unique_id=&quot;40765&quot;&gt;&lt;property id=&quot;20148&quot; value=&quot;5&quot;/&gt;&lt;property id=&quot;20300&quot; value=&quot;Slide 6 - &amp;quot;Any Questions?&amp;quot;&quot;/&gt;&lt;property id=&quot;20307&quot; value=&quot;283&quot;/&gt;&lt;/object&gt;&lt;object type=&quot;3&quot; unique_id=&quot;40766&quot;&gt;&lt;property id=&quot;20148&quot; value=&quot;5&quot;/&gt;&lt;property id=&quot;20300&quot; value=&quot;Slide 7&quot;/&gt;&lt;property id=&quot;20307&quot; value=&quot;319&quot;/&gt;&lt;/object&gt;&lt;object type=&quot;3&quot; unique_id=&quot;40767&quot;&gt;&lt;property id=&quot;20148&quot; value=&quot;5&quot;/&gt;&lt;property id=&quot;20300&quot; value=&quot;Slide 8&quot;/&gt;&lt;property id=&quot;20307&quot; value=&quot;320&quot;/&gt;&lt;/object&gt;&lt;object type=&quot;3&quot; unique_id=&quot;40768&quot;&gt;&lt;property id=&quot;20148&quot; value=&quot;5&quot;/&gt;&lt;property id=&quot;20300&quot; value=&quot;Slide 9 - &amp;quot;Let’s Practice!&amp;quot;&quot;/&gt;&lt;property id=&quot;20307&quot; value=&quot;321&quot;/&gt;&lt;/object&gt;&lt;object type=&quot;3&quot; unique_id=&quot;40769&quot;&gt;&lt;property id=&quot;20148&quot; value=&quot;5&quot;/&gt;&lt;property id=&quot;20300&quot; value=&quot;Slide 10 - &amp;quot;Summary&amp;quot;&quot;/&gt;&lt;property id=&quot;20307&quot; value=&quot;322&quot;/&gt;&lt;/object&gt;&lt;object type=&quot;3&quot; unique_id=&quot;40770&quot;&gt;&lt;property id=&quot;20148&quot; value=&quot;5&quot;/&gt;&lt;property id=&quot;20300&quot; value=&quot;Slide 11 - &amp;quot;Any Questions?&amp;quot;&quot;/&gt;&lt;property id=&quot;20307&quot; value=&quot;323&quot;/&gt;&lt;/object&gt;&lt;object type=&quot;3&quot; unique_id=&quot;40771&quot;&gt;&lt;property id=&quot;20148&quot; value=&quot;5&quot;/&gt;&lt;property id=&quot;20300&quot; value=&quot;Slide 12&quot;/&gt;&lt;property id=&quot;20307&quot; value=&quot;333&quot;/&gt;&lt;/object&gt;&lt;object type=&quot;3&quot; unique_id=&quot;40772&quot;&gt;&lt;property id=&quot;20148&quot; value=&quot;5&quot;/&gt;&lt;property id=&quot;20300&quot; value=&quot;Slide 13&quot;/&gt;&lt;property id=&quot;20307&quot; value=&quot;334&quot;/&gt;&lt;/object&gt;&lt;object type=&quot;3&quot; unique_id=&quot;40773&quot;&gt;&lt;property id=&quot;20148&quot; value=&quot;5&quot;/&gt;&lt;property id=&quot;20300&quot; value=&quot;Slide 14 - &amp;quot;Let’s Practice!&amp;quot;&quot;/&gt;&lt;property id=&quot;20307&quot; value=&quot;335&quot;/&gt;&lt;/object&gt;&lt;object type=&quot;3&quot; unique_id=&quot;40774&quot;&gt;&lt;property id=&quot;20148&quot; value=&quot;5&quot;/&gt;&lt;property id=&quot;20300&quot; value=&quot;Slide 15 - &amp;quot;Summary&amp;quot;&quot;/&gt;&lt;property id=&quot;20307&quot; value=&quot;336&quot;/&gt;&lt;/object&gt;&lt;object type=&quot;3&quot; unique_id=&quot;40775&quot;&gt;&lt;property id=&quot;20148&quot; value=&quot;5&quot;/&gt;&lt;property id=&quot;20300&quot; value=&quot;Slide 16 - &amp;quot;Any Questions?&amp;quot;&quot;/&gt;&lt;property id=&quot;20307&quot; value=&quot;337&quot;/&gt;&lt;/object&gt;&lt;object type=&quot;3&quot; unique_id=&quot;40776&quot;&gt;&lt;property id=&quot;20148&quot; value=&quot;5&quot;/&gt;&lt;property id=&quot;20300&quot; value=&quot;Slide 17&quot;/&gt;&lt;property id=&quot;20307&quot; value=&quot;364&quot;/&gt;&lt;/object&gt;&lt;object type=&quot;3&quot; unique_id=&quot;40777&quot;&gt;&lt;property id=&quot;20148&quot; value=&quot;5&quot;/&gt;&lt;property id=&quot;20300&quot; value=&quot;Slide 18&quot;/&gt;&lt;property id=&quot;20307&quot; value=&quot;365&quot;/&gt;&lt;/object&gt;&lt;object type=&quot;3&quot; unique_id=&quot;40778&quot;&gt;&lt;property id=&quot;20148&quot; value=&quot;5&quot;/&gt;&lt;property id=&quot;20300&quot; value=&quot;Slide 19&quot;/&gt;&lt;property id=&quot;20307&quot; value=&quot;366&quot;/&gt;&lt;/object&gt;&lt;object type=&quot;3&quot; unique_id=&quot;40779&quot;&gt;&lt;property id=&quot;20148&quot; value=&quot;5&quot;/&gt;&lt;property id=&quot;20300&quot; value=&quot;Slide 20 - &amp;quot;Summary&amp;quot;&quot;/&gt;&lt;property id=&quot;20307&quot; value=&quot;367&quot;/&gt;&lt;/object&gt;&lt;object type=&quot;3&quot; unique_id=&quot;40780&quot;&gt;&lt;property id=&quot;20148&quot; value=&quot;5&quot;/&gt;&lt;property id=&quot;20300&quot; value=&quot;Slide 21 - &amp;quot;Summary&amp;quot;&quot;/&gt;&lt;property id=&quot;20307&quot; value=&quot;368&quot;/&gt;&lt;/object&gt;&lt;object type=&quot;3&quot; unique_id=&quot;40781&quot;&gt;&lt;property id=&quot;20148&quot; value=&quot;5&quot;/&gt;&lt;property id=&quot;20300&quot; value=&quot;Slide 22 - &amp;quot;Any Questions?&amp;quot;&quot;/&gt;&lt;property id=&quot;20307&quot; value=&quot;369&quot;/&gt;&lt;/object&gt;&lt;object type=&quot;3&quot; unique_id=&quot;40782&quot;&gt;&lt;property id=&quot;20148&quot; value=&quot;5&quot;/&gt;&lt;property id=&quot;20300&quot; value=&quot;Slide 23&quot;/&gt;&lt;property id=&quot;20307&quot; value=&quot;348&quot;/&gt;&lt;/object&gt;&lt;object type=&quot;3&quot; unique_id=&quot;40783&quot;&gt;&lt;property id=&quot;20148&quot; value=&quot;5&quot;/&gt;&lt;property id=&quot;20300&quot; value=&quot;Slide 24&quot;/&gt;&lt;property id=&quot;20307&quot; value=&quot;349&quot;/&gt;&lt;/object&gt;&lt;object type=&quot;3&quot; unique_id=&quot;40784&quot;&gt;&lt;property id=&quot;20148&quot; value=&quot;5&quot;/&gt;&lt;property id=&quot;20300&quot; value=&quot;Slide 25 - &amp;quot;Let’s Demonstrate&amp;quot;&quot;/&gt;&lt;property id=&quot;20307&quot; value=&quot;350&quot;/&gt;&lt;/object&gt;&lt;object type=&quot;3&quot; unique_id=&quot;40785&quot;&gt;&lt;property id=&quot;20148&quot; value=&quot;5&quot;/&gt;&lt;property id=&quot;20300&quot; value=&quot;Slide 26 - &amp;quot;Summary&amp;quot;&quot;/&gt;&lt;property id=&quot;20307&quot; value=&quot;351&quot;/&gt;&lt;/object&gt;&lt;object type=&quot;3&quot; unique_id=&quot;40786&quot;&gt;&lt;property id=&quot;20148&quot; value=&quot;5&quot;/&gt;&lt;property id=&quot;20300&quot; value=&quot;Slide 27 - &amp;quot;Summary&amp;quot;&quot;/&gt;&lt;property id=&quot;20307&quot; value=&quot;352&quot;/&gt;&lt;/object&gt;&lt;object type=&quot;3&quot; unique_id=&quot;40787&quot;&gt;&lt;property id=&quot;20148&quot; value=&quot;5&quot;/&gt;&lt;property id=&quot;20300&quot; value=&quot;Slide 28 - &amp;quot;Any Questions?&amp;quot;&quot;/&gt;&lt;property id=&quot;20307&quot; value=&quot;353&quot;/&gt;&lt;/object&gt;&lt;object type=&quot;3&quot; unique_id=&quot;40788&quot;&gt;&lt;property id=&quot;20148&quot; value=&quot;5&quot;/&gt;&lt;property id=&quot;20300&quot; value=&quot;Slide 29&quot;/&gt;&lt;property id=&quot;20307&quot; value=&quot;299&quot;/&gt;&lt;/object&gt;&lt;/object&gt;&lt;object type=&quot;8&quot; unique_id=&quot;40819&quot;&gt;&lt;/object&gt;&lt;/object&gt;&lt;/database&gt;"/>
  <p:tag name="MMPROD_NEXTUNIQUEID" val="10011"/>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5873</TotalTime>
  <Words>2604</Words>
  <Application>Microsoft Office PowerPoint</Application>
  <PresentationFormat>On-screen Show (4:3)</PresentationFormat>
  <Paragraphs>282</Paragraphs>
  <Slides>29</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Helvetica</vt:lpstr>
      <vt:lpstr>Helvetica Neue</vt:lpstr>
      <vt:lpstr>Wingdings</vt:lpstr>
      <vt:lpstr>Office Theme</vt:lpstr>
      <vt:lpstr>1_Office Theme</vt:lpstr>
      <vt:lpstr>PowerPoint Presentation</vt:lpstr>
      <vt:lpstr>PowerPoint Presentation</vt:lpstr>
      <vt:lpstr>PowerPoint Presentation</vt:lpstr>
      <vt:lpstr>Let’s Practice!</vt:lpstr>
      <vt:lpstr>Summary</vt:lpstr>
      <vt:lpstr>Any Questions?</vt:lpstr>
      <vt:lpstr>PowerPoint Presentation</vt:lpstr>
      <vt:lpstr>PowerPoint Presentation</vt:lpstr>
      <vt:lpstr>Let’s Practice!</vt:lpstr>
      <vt:lpstr>Summary</vt:lpstr>
      <vt:lpstr>Any Questions?</vt:lpstr>
      <vt:lpstr>PowerPoint Presentation</vt:lpstr>
      <vt:lpstr>PowerPoint Presentation</vt:lpstr>
      <vt:lpstr>Let’s Practice!</vt:lpstr>
      <vt:lpstr>Summary</vt:lpstr>
      <vt:lpstr>Any Questions?</vt:lpstr>
      <vt:lpstr>PowerPoint Presentation</vt:lpstr>
      <vt:lpstr>PowerPoint Presentation</vt:lpstr>
      <vt:lpstr>PowerPoint Presentation</vt:lpstr>
      <vt:lpstr>Summary</vt:lpstr>
      <vt:lpstr>Summary</vt:lpstr>
      <vt:lpstr>Any Questions?</vt:lpstr>
      <vt:lpstr>PowerPoint Presentation</vt:lpstr>
      <vt:lpstr>PowerPoint Presentation</vt:lpstr>
      <vt:lpstr>Let’s Demonstrate</vt:lpstr>
      <vt:lpstr>Summary</vt:lpstr>
      <vt:lpstr>Summary</vt:lpstr>
      <vt:lpstr>Any Questions?</vt:lpstr>
      <vt:lpstr>PowerPoint Presentation</vt:lpstr>
    </vt:vector>
  </TitlesOfParts>
  <Company>Jitendra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Hellen B</cp:lastModifiedBy>
  <cp:revision>389</cp:revision>
  <dcterms:created xsi:type="dcterms:W3CDTF">2013-06-12T07:50:58Z</dcterms:created>
  <dcterms:modified xsi:type="dcterms:W3CDTF">2022-12-28T11:44:39Z</dcterms:modified>
</cp:coreProperties>
</file>