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3" r:id="rId3"/>
    <p:sldId id="428" r:id="rId5"/>
    <p:sldId id="405" r:id="rId6"/>
    <p:sldId id="495" r:id="rId7"/>
    <p:sldId id="430" r:id="rId8"/>
    <p:sldId id="431" r:id="rId9"/>
    <p:sldId id="466" r:id="rId10"/>
    <p:sldId id="467" r:id="rId11"/>
    <p:sldId id="434" r:id="rId12"/>
    <p:sldId id="481" r:id="rId13"/>
    <p:sldId id="482" r:id="rId14"/>
    <p:sldId id="435" r:id="rId15"/>
    <p:sldId id="468" r:id="rId16"/>
    <p:sldId id="469" r:id="rId17"/>
    <p:sldId id="496" r:id="rId18"/>
    <p:sldId id="439" r:id="rId19"/>
    <p:sldId id="483" r:id="rId20"/>
    <p:sldId id="440" r:id="rId21"/>
    <p:sldId id="470" r:id="rId22"/>
    <p:sldId id="471" r:id="rId23"/>
    <p:sldId id="497" r:id="rId24"/>
    <p:sldId id="443" r:id="rId25"/>
    <p:sldId id="484" r:id="rId26"/>
    <p:sldId id="444" r:id="rId27"/>
    <p:sldId id="472" r:id="rId28"/>
    <p:sldId id="473" r:id="rId29"/>
    <p:sldId id="498" r:id="rId30"/>
    <p:sldId id="448" r:id="rId31"/>
    <p:sldId id="449" r:id="rId32"/>
    <p:sldId id="485" r:id="rId33"/>
    <p:sldId id="450" r:id="rId34"/>
    <p:sldId id="489" r:id="rId35"/>
    <p:sldId id="490" r:id="rId36"/>
    <p:sldId id="499" r:id="rId37"/>
    <p:sldId id="491" r:id="rId38"/>
    <p:sldId id="492" r:id="rId39"/>
    <p:sldId id="494" r:id="rId40"/>
    <p:sldId id="398" r:id="rId41"/>
  </p:sldIdLst>
  <p:sldSz cx="9144000" cy="6858000" type="screen4x3"/>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76377" autoAdjust="0"/>
  </p:normalViewPr>
  <p:slideViewPr>
    <p:cSldViewPr>
      <p:cViewPr varScale="1">
        <p:scale>
          <a:sx n="86" d="100"/>
          <a:sy n="86" d="100"/>
        </p:scale>
        <p:origin x="253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E38E99-1632-4CC7-A882-FE2283C24FA9}"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GB" sz="2000" dirty="0"/>
              <a:t>To get rid of dust mites, soak bed covers in hot water</a:t>
            </a:r>
            <a:endParaRPr lang="en-GB" sz="2000" dirty="0"/>
          </a:p>
          <a:p>
            <a:pPr lvl="0"/>
            <a:endParaRPr lang="en-US" sz="2000" dirty="0"/>
          </a:p>
          <a:p>
            <a:pPr lvl="0"/>
            <a:r>
              <a:rPr lang="en-GB" sz="2000" dirty="0"/>
              <a:t>Avoid dust bunnies by dusting corners and under furniture and objects</a:t>
            </a:r>
            <a:endParaRPr lang="en-GB" sz="2000" dirty="0"/>
          </a:p>
          <a:p>
            <a:pPr lvl="0"/>
            <a:endParaRPr lang="en-US" sz="2000" dirty="0"/>
          </a:p>
          <a:p>
            <a:pPr lvl="0"/>
            <a:r>
              <a:rPr lang="en-GB" sz="2000" dirty="0"/>
              <a:t>To dust effectively:</a:t>
            </a:r>
            <a:endParaRPr lang="en-GB" sz="2000" dirty="0"/>
          </a:p>
          <a:p>
            <a:pPr lvl="0"/>
            <a:endParaRPr lang="en-US" sz="2000" dirty="0"/>
          </a:p>
          <a:p>
            <a:pPr lvl="1">
              <a:buFont typeface="Wingdings" panose="05000000000000000000" pitchFamily="2" charset="2"/>
              <a:buChar char="§"/>
            </a:pPr>
            <a:r>
              <a:rPr lang="en-GB" sz="2000" dirty="0"/>
              <a:t>Wet cloth</a:t>
            </a:r>
            <a:endParaRPr lang="en-US" sz="2000" dirty="0"/>
          </a:p>
          <a:p>
            <a:pPr lvl="1">
              <a:buFont typeface="Wingdings" panose="05000000000000000000" pitchFamily="2" charset="2"/>
              <a:buChar char="§"/>
            </a:pPr>
            <a:r>
              <a:rPr lang="en-GB" sz="2000" dirty="0"/>
              <a:t>Wipe surface slowly</a:t>
            </a:r>
            <a:endParaRPr lang="en-US" sz="2000" dirty="0"/>
          </a:p>
          <a:p>
            <a:pPr lvl="1">
              <a:buFont typeface="Wingdings" panose="05000000000000000000" pitchFamily="2" charset="2"/>
              <a:buChar char="§"/>
            </a:pPr>
            <a:r>
              <a:rPr lang="en-GB" sz="2000" dirty="0"/>
              <a:t>Dust around and then under the objects</a:t>
            </a:r>
            <a:endParaRPr lang="en-US" sz="2000" dirty="0"/>
          </a:p>
          <a:p>
            <a:pPr lvl="1">
              <a:buFont typeface="Wingdings" panose="05000000000000000000" pitchFamily="2" charset="2"/>
              <a:buChar char="§"/>
            </a:pPr>
            <a:r>
              <a:rPr lang="en-GB" sz="2000" dirty="0"/>
              <a:t>Start dusting on top of shelves and then move to the lower shelves</a:t>
            </a:r>
            <a:endParaRPr lang="en-GB" sz="2000" dirty="0"/>
          </a:p>
          <a:p>
            <a:pPr lvl="1">
              <a:buFont typeface="Wingdings" panose="05000000000000000000" pitchFamily="2" charset="2"/>
              <a:buChar char="§"/>
            </a:pPr>
            <a:endParaRPr lang="en-US" sz="2000" dirty="0"/>
          </a:p>
          <a:p>
            <a:pPr lvl="0"/>
            <a:r>
              <a:rPr lang="en-US" sz="2000" dirty="0"/>
              <a:t>Use microfiber cloths as they absorb oil and dirt</a:t>
            </a:r>
            <a:endParaRPr lang="en-US" sz="2000" dirty="0"/>
          </a:p>
          <a:p>
            <a:pPr lvl="0"/>
            <a:endParaRPr lang="en-US" sz="2000" dirty="0"/>
          </a:p>
          <a:p>
            <a:pPr lvl="0"/>
            <a:r>
              <a:rPr lang="en-GB" sz="2000" dirty="0"/>
              <a:t>Dust every day or on alternate days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GB" sz="2000" dirty="0"/>
              <a:t>Clean the ceiling, mats, window frames, fans or air conditioners once a month</a:t>
            </a:r>
            <a:endParaRPr lang="en-GB" sz="2000" dirty="0"/>
          </a:p>
          <a:p>
            <a:pPr lvl="0"/>
            <a:endParaRPr lang="en-US" sz="2000" dirty="0"/>
          </a:p>
          <a:p>
            <a:pPr lvl="0"/>
            <a:r>
              <a:rPr lang="en-GB" sz="2000" dirty="0"/>
              <a:t>To clean glass, spray the glass with a glass cleaner spray and then use quick hand movements to wipe it with a microfiber cloth </a:t>
            </a:r>
            <a:endParaRPr lang="en-GB" sz="2000" dirty="0"/>
          </a:p>
          <a:p>
            <a:pPr lvl="0"/>
            <a:endParaRPr lang="en-US" sz="2000" dirty="0"/>
          </a:p>
          <a:p>
            <a:pPr lvl="0"/>
            <a:r>
              <a:rPr lang="en-US" sz="2000" dirty="0"/>
              <a:t>Use the vacuum cleaner at least once a week to clean rugs, upholstery, windowsills, and carpets</a:t>
            </a:r>
            <a:endParaRPr lang="en-US" sz="2000" dirty="0"/>
          </a:p>
          <a:p>
            <a:pPr lvl="0"/>
            <a:endParaRPr lang="en-US" sz="2000" dirty="0"/>
          </a:p>
          <a:p>
            <a:pPr lvl="0"/>
            <a:r>
              <a:rPr lang="en-GB" sz="2000" dirty="0"/>
              <a:t>To use a vacuum cleaner:</a:t>
            </a:r>
            <a:endParaRPr lang="en-GB" sz="2000" dirty="0"/>
          </a:p>
          <a:p>
            <a:pPr lvl="0"/>
            <a:endParaRPr lang="en-US" sz="1050" dirty="0"/>
          </a:p>
          <a:p>
            <a:pPr lvl="1">
              <a:buFont typeface="Wingdings" panose="05000000000000000000" pitchFamily="2" charset="2"/>
              <a:buChar char="§"/>
            </a:pPr>
            <a:r>
              <a:rPr lang="en-GB" sz="2000" dirty="0"/>
              <a:t>Attach appropriate nozzle</a:t>
            </a:r>
            <a:endParaRPr lang="en-US" sz="2000" dirty="0"/>
          </a:p>
          <a:p>
            <a:pPr lvl="1">
              <a:buFont typeface="Wingdings" panose="05000000000000000000" pitchFamily="2" charset="2"/>
              <a:buChar char="§"/>
            </a:pPr>
            <a:r>
              <a:rPr lang="en-GB" sz="2000" dirty="0"/>
              <a:t>Use front-back movements </a:t>
            </a:r>
            <a:endParaRPr lang="en-US" sz="2000" dirty="0"/>
          </a:p>
          <a:p>
            <a:pPr lvl="1">
              <a:buFont typeface="Wingdings" panose="05000000000000000000" pitchFamily="2" charset="2"/>
              <a:buChar char="§"/>
            </a:pPr>
            <a:r>
              <a:rPr lang="en-GB" sz="2000" dirty="0"/>
              <a:t>Change the direction occasionally</a:t>
            </a:r>
            <a:endParaRPr lang="en-US" sz="2000" dirty="0"/>
          </a:p>
          <a:p>
            <a:pPr lvl="1">
              <a:buFont typeface="Wingdings" panose="05000000000000000000" pitchFamily="2" charset="2"/>
              <a:buChar char="§"/>
            </a:pPr>
            <a:r>
              <a:rPr lang="en-US" sz="2000" dirty="0"/>
              <a:t>Clean the dust bag outdoors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Q.1. When I clean glass using a duster, sometimes the glass appears even more dirty. What should I do?</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Ans. Make sure you use a very clean duster to wipe glass.</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2000" dirty="0"/>
              <a:t>Objective: To learn how to clean and organize a bathroom.</a:t>
            </a:r>
            <a:endParaRPr lang="en-US" sz="2000" dirty="0"/>
          </a:p>
          <a:p>
            <a:endParaRPr lang="en-US" sz="2000" dirty="0"/>
          </a:p>
          <a:p>
            <a:r>
              <a:rPr lang="en-US" sz="2000" dirty="0"/>
              <a:t>Arrange for a visit to a person’s </a:t>
            </a:r>
            <a:r>
              <a:rPr lang="en-US" sz="2000" baseline="0" dirty="0"/>
              <a:t>home or a nursing home. The participants are given a demonstration of cleaning and organizing a bathroom for an elderly person by a trained caregiver. The participants should be called upon to assist the trained caregiver in the task.</a:t>
            </a:r>
            <a:endParaRPr lang="en-US" sz="2000" baseline="0" dirty="0"/>
          </a:p>
          <a:p>
            <a:endParaRPr lang="en-US" sz="2000" baseline="0" dirty="0"/>
          </a:p>
          <a:p>
            <a:r>
              <a:rPr lang="en-US" sz="2000" baseline="0" dirty="0"/>
              <a:t>Later, each participants should be given an opportunity to clean and organize a bathroom. The bathroom should then be inspected by the trained caregiver and appropriate feedback should be given to the participant.   </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000" dirty="0">
                <a:latin typeface="Helvetica" panose="020B0604020202020204" pitchFamily="34" charset="0"/>
              </a:rPr>
              <a:t>To clean the elder’s bathroom:</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Discard all empty bottles and wrappers</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Remove all soiled clothes into laundry</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Once a week, clean the wall tiles, bathroom fittings and ceiling</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Clean the bathroom floor, sink, bath tub, and commode every day</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After cleaning, dry the bathroom floor completely</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Wipe clean the sink, bathtub, and the toilet seat</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Spray or keep a cake of a mild deodorant in the bathroom</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2000" dirty="0">
                <a:latin typeface="Helvetica" panose="020B0604020202020204" pitchFamily="34" charset="0"/>
              </a:rPr>
              <a:t>To organize the elder’s bathroom:</a:t>
            </a:r>
            <a:endParaRPr lang="en-US" sz="2000" dirty="0">
              <a:latin typeface="Helvetica" panose="020B0604020202020204" pitchFamily="34" charset="0"/>
            </a:endParaRPr>
          </a:p>
          <a:p>
            <a:pPr lvl="0"/>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Remove all unnecessary objects</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Keep the bathroom area well lit</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Replenish supplies like soap, shampoo, and toilet paper</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Keep fresh towels in the bathroom</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Make sure all required things are kept within easy reach of the elder</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Get some assistive devices installed in the bathroom for the elder’s safety </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Why should I learn to clean a bathroom?</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Depending on the type of help available in an elder’s house, you may or may not have to clean the bathroom. However, as a caregiver, you must know how to properly clean, disinfect, and organize the bathroom for an elderly person. Even if you are not be required to do the cleaning, you will be required to organize the bathroom for the elder. If you know the proper way of cleaning the bathroom, you can guide and supervise the person actually responsible for it. It is an added skill to your capabilities as a caregiver. </a:t>
            </a:r>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000" dirty="0"/>
              <a:t>Arrange</a:t>
            </a:r>
            <a:r>
              <a:rPr lang="en-US" sz="2000" baseline="0" dirty="0"/>
              <a:t> for a visit to </a:t>
            </a:r>
            <a:r>
              <a:rPr lang="en-US" sz="2000" dirty="0"/>
              <a:t>an old people’s home to give</a:t>
            </a:r>
            <a:r>
              <a:rPr lang="en-US" sz="2000" baseline="0" dirty="0"/>
              <a:t> them practical training in cleaning and organizing an elder’s closet. Begin by a demonstration by a trained caregiver who shows the participants how to identify clutter and store it in less frequently used storage areas. The demonstration should also include cleaning the closet, identifying easy to reach areas, and using them to store items of daily use. </a:t>
            </a:r>
            <a:endParaRPr lang="en-US" sz="2000" baseline="0" dirty="0"/>
          </a:p>
          <a:p>
            <a:endParaRPr lang="en-US" sz="2000" baseline="0" dirty="0"/>
          </a:p>
          <a:p>
            <a:r>
              <a:rPr lang="en-US" sz="2000" baseline="0" dirty="0"/>
              <a:t>After identifying a few unwanted items and daily use items, the demonstrator can pick up the rest of the items one by one and ask for the participants’ opinion about where it should be stored. If the closet has enough items, the participants can be invited one by one to clean and organize different areas of the closet.</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000" dirty="0"/>
              <a:t>To organize an elder's closet:</a:t>
            </a:r>
            <a:endParaRPr lang="en-US" sz="2000" dirty="0"/>
          </a:p>
          <a:p>
            <a:pPr lvl="0"/>
            <a:endParaRPr lang="en-US" sz="2000" dirty="0"/>
          </a:p>
          <a:p>
            <a:pPr marL="695325" lvl="0" indent="-357505">
              <a:lnSpc>
                <a:spcPct val="150000"/>
              </a:lnSpc>
              <a:buFont typeface="Wingdings" panose="05000000000000000000" pitchFamily="2" charset="2"/>
              <a:buChar char="§"/>
            </a:pPr>
            <a:r>
              <a:rPr lang="en-US" sz="2000" dirty="0"/>
              <a:t>Take permission from the elder or a family member</a:t>
            </a:r>
            <a:endParaRPr lang="en-US" sz="2000" dirty="0"/>
          </a:p>
          <a:p>
            <a:pPr marL="695325" lvl="0" indent="-357505">
              <a:lnSpc>
                <a:spcPct val="150000"/>
              </a:lnSpc>
              <a:buFont typeface="Wingdings" panose="05000000000000000000" pitchFamily="2" charset="2"/>
              <a:buChar char="§"/>
            </a:pPr>
            <a:r>
              <a:rPr lang="en-US" sz="2000" dirty="0"/>
              <a:t>Discard all unwanted items or shift them to less used storage areas</a:t>
            </a:r>
            <a:endParaRPr lang="en-US" sz="2000" dirty="0"/>
          </a:p>
          <a:p>
            <a:pPr marL="695325" lvl="0" indent="-357505">
              <a:lnSpc>
                <a:spcPct val="150000"/>
              </a:lnSpc>
              <a:buFont typeface="Wingdings" panose="05000000000000000000" pitchFamily="2" charset="2"/>
              <a:buChar char="§"/>
            </a:pPr>
            <a:r>
              <a:rPr lang="en-US" sz="2000" dirty="0"/>
              <a:t>Arrange items of daily use within easy reach</a:t>
            </a:r>
            <a:endParaRPr lang="en-US" sz="2000" dirty="0"/>
          </a:p>
          <a:p>
            <a:pPr marL="695325" lvl="0" indent="-357505">
              <a:lnSpc>
                <a:spcPct val="150000"/>
              </a:lnSpc>
              <a:buFont typeface="Wingdings" panose="05000000000000000000" pitchFamily="2" charset="2"/>
              <a:buChar char="§"/>
            </a:pPr>
            <a:r>
              <a:rPr lang="en-US" sz="2000" dirty="0"/>
              <a:t>Store items at suitable height depending on how the elder uses the closet</a:t>
            </a:r>
            <a:endParaRPr lang="en-US" sz="2000" dirty="0"/>
          </a:p>
          <a:p>
            <a:pPr marL="695325" lvl="0" indent="-357505">
              <a:lnSpc>
                <a:spcPct val="150000"/>
              </a:lnSpc>
              <a:buFont typeface="Wingdings" panose="05000000000000000000" pitchFamily="2" charset="2"/>
              <a:buChar char="§"/>
            </a:pPr>
            <a:r>
              <a:rPr lang="en-US" sz="2000" dirty="0"/>
              <a:t>Ask for elder's preference about how to store daily use items</a:t>
            </a:r>
            <a:endParaRPr lang="en-US" sz="2000" dirty="0"/>
          </a:p>
          <a:p>
            <a:pPr marL="695325" lvl="0" indent="-357505">
              <a:lnSpc>
                <a:spcPct val="150000"/>
              </a:lnSpc>
              <a:buFont typeface="Wingdings" panose="05000000000000000000" pitchFamily="2" charset="2"/>
              <a:buChar char="§"/>
            </a:pPr>
            <a:r>
              <a:rPr lang="en-US" sz="2000" dirty="0"/>
              <a:t>Get a light installed in the closet and keep a chair nearby</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000" dirty="0"/>
              <a:t>To clean an elder's closet:</a:t>
            </a:r>
            <a:endParaRPr lang="en-US" sz="2000" dirty="0"/>
          </a:p>
          <a:p>
            <a:pPr lvl="0"/>
            <a:endParaRPr lang="en-US" sz="2000" dirty="0"/>
          </a:p>
          <a:p>
            <a:pPr marL="695325" lvl="0" indent="-357505">
              <a:lnSpc>
                <a:spcPct val="170000"/>
              </a:lnSpc>
              <a:buFont typeface="Wingdings" panose="05000000000000000000" pitchFamily="2" charset="2"/>
              <a:buChar char="§"/>
            </a:pPr>
            <a:r>
              <a:rPr lang="en-US" sz="2000" dirty="0"/>
              <a:t>Set aside a time for the task every few weeks</a:t>
            </a:r>
            <a:endParaRPr lang="en-US" sz="2000" dirty="0"/>
          </a:p>
          <a:p>
            <a:pPr marL="695325" lvl="0" indent="-357505">
              <a:lnSpc>
                <a:spcPct val="170000"/>
              </a:lnSpc>
              <a:buFont typeface="Wingdings" panose="05000000000000000000" pitchFamily="2" charset="2"/>
              <a:buChar char="§"/>
            </a:pPr>
            <a:r>
              <a:rPr lang="en-US" sz="2000" dirty="0"/>
              <a:t>Empty all the shelves</a:t>
            </a:r>
            <a:endParaRPr lang="en-US" sz="2000" dirty="0"/>
          </a:p>
          <a:p>
            <a:pPr marL="695325" lvl="0" indent="-357505">
              <a:lnSpc>
                <a:spcPct val="170000"/>
              </a:lnSpc>
              <a:buFont typeface="Wingdings" panose="05000000000000000000" pitchFamily="2" charset="2"/>
              <a:buChar char="§"/>
            </a:pPr>
            <a:r>
              <a:rPr lang="en-US" sz="2000" dirty="0"/>
              <a:t>Ensure the elder is not exposed to dust</a:t>
            </a:r>
            <a:endParaRPr lang="en-US" sz="2000" dirty="0"/>
          </a:p>
          <a:p>
            <a:pPr marL="695325" lvl="0" indent="-357505">
              <a:lnSpc>
                <a:spcPct val="170000"/>
              </a:lnSpc>
              <a:buFont typeface="Wingdings" panose="05000000000000000000" pitchFamily="2" charset="2"/>
              <a:buChar char="§"/>
            </a:pPr>
            <a:r>
              <a:rPr lang="en-US" sz="2000" dirty="0"/>
              <a:t>Dust all areas of the closet</a:t>
            </a:r>
            <a:endParaRPr lang="en-US" sz="2000" dirty="0"/>
          </a:p>
          <a:p>
            <a:pPr marL="695325" lvl="0" indent="-357505">
              <a:lnSpc>
                <a:spcPct val="170000"/>
              </a:lnSpc>
              <a:buFont typeface="Wingdings" panose="05000000000000000000" pitchFamily="2" charset="2"/>
              <a:buChar char="§"/>
            </a:pPr>
            <a:r>
              <a:rPr lang="en-US" sz="2000" dirty="0"/>
              <a:t>Wipe the shelves using a suitable cleaner</a:t>
            </a:r>
            <a:endParaRPr lang="en-US" sz="2000" dirty="0"/>
          </a:p>
          <a:p>
            <a:pPr marL="695325" lvl="0" indent="-357505">
              <a:lnSpc>
                <a:spcPct val="170000"/>
              </a:lnSpc>
              <a:buFont typeface="Wingdings" panose="05000000000000000000" pitchFamily="2" charset="2"/>
              <a:buChar char="§"/>
            </a:pPr>
            <a:r>
              <a:rPr lang="en-US" sz="2000" dirty="0"/>
              <a:t>Leave the closet open to remove dampness</a:t>
            </a:r>
            <a:endParaRPr lang="en-US" sz="2000" dirty="0"/>
          </a:p>
          <a:p>
            <a:pPr marL="695325" lvl="0" indent="-357505">
              <a:lnSpc>
                <a:spcPct val="170000"/>
              </a:lnSpc>
              <a:buFont typeface="Wingdings" panose="05000000000000000000" pitchFamily="2" charset="2"/>
              <a:buChar char="§"/>
            </a:pPr>
            <a:r>
              <a:rPr lang="en-US" sz="2000" dirty="0"/>
              <a:t>Keep a deodorant in the closet</a:t>
            </a:r>
            <a:endParaRPr lang="en-US" sz="2000" dirty="0"/>
          </a:p>
          <a:p>
            <a:pPr marL="695325" lvl="0" indent="-357505">
              <a:lnSpc>
                <a:spcPct val="170000"/>
              </a:lnSpc>
              <a:buFont typeface="Wingdings" panose="05000000000000000000" pitchFamily="2" charset="2"/>
              <a:buChar char="§"/>
            </a:pPr>
            <a:r>
              <a:rPr lang="en-US" sz="2000" dirty="0"/>
              <a:t>Arrange all items back in the closet on appropriate shelves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Why should I take permission before organizing the elder’s closet?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Many elderly people are very possessive about their space and belongings. Making changes in their living space or handling their belongings without permission can upset an elderly person. You must take permission from the elder and convince the elderly person that you will not throw away anything without taking approval. Also mention that your aim to is make the closet more organized so that the elder can find daily use items more conveniently.</a:t>
            </a:r>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Q2. What if I do not get permission to throw away any clutter?</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Ans: Only the elder or a family member can  take a decision about discarding an item. As a caregiver, you must respect the elder’s sentiments in such a situation. Shift all unwanted items to less frequently used storage areas to create space in the closet for daily use items.</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dirty="0"/>
              <a:t>Depending</a:t>
            </a:r>
            <a:r>
              <a:rPr lang="en-US" sz="2000" baseline="0" dirty="0"/>
              <a:t> on the audience, a</a:t>
            </a:r>
            <a:r>
              <a:rPr lang="en-US" sz="2000" dirty="0"/>
              <a:t>rrange for a visit to an old age</a:t>
            </a:r>
            <a:r>
              <a:rPr lang="en-US" sz="2000" baseline="0" dirty="0"/>
              <a:t> home or a nursing home OR the nursery of a play school. Assign each participant an area that they need to tidy up. Encourage each participant to take inputs from the caretaker at the facility – what needs to be done, how the caretaker keeps the place tidy after use, what techniques/tips of organizing things they use, etc.</a:t>
            </a:r>
            <a:endParaRPr lang="en-US" sz="2000" baseline="0" dirty="0"/>
          </a:p>
          <a:p>
            <a:endParaRPr lang="en-US" sz="2000" baseline="0" dirty="0"/>
          </a:p>
          <a:p>
            <a:r>
              <a:rPr lang="en-US" sz="2000" baseline="0" dirty="0"/>
              <a:t>Make sure you take prior appointment at the facility.</a:t>
            </a:r>
            <a:endParaRPr lang="en-US" sz="2000" baseline="0" dirty="0"/>
          </a:p>
          <a:p>
            <a:endParaRPr lang="en-US" sz="2000" baseline="0" dirty="0"/>
          </a:p>
          <a:p>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lnSpc>
                <a:spcPct val="150000"/>
              </a:lnSpc>
            </a:pPr>
            <a:r>
              <a:rPr lang="en-US" sz="2000" dirty="0"/>
              <a:t>Take appropriate permissions before organizing the living area </a:t>
            </a:r>
            <a:endParaRPr lang="en-US" sz="2000" dirty="0"/>
          </a:p>
          <a:p>
            <a:pPr lvl="0">
              <a:lnSpc>
                <a:spcPct val="150000"/>
              </a:lnSpc>
            </a:pPr>
            <a:r>
              <a:rPr lang="en-US" sz="2000" dirty="0"/>
              <a:t>Sort out any non-essential items that the person does not use every day</a:t>
            </a:r>
            <a:endParaRPr lang="en-US" sz="2000" dirty="0"/>
          </a:p>
          <a:p>
            <a:pPr lvl="0">
              <a:lnSpc>
                <a:spcPct val="150000"/>
              </a:lnSpc>
            </a:pPr>
            <a:r>
              <a:rPr lang="en-US" sz="2000" dirty="0"/>
              <a:t>Take permission from the family or elder to discard these items</a:t>
            </a:r>
            <a:endParaRPr lang="en-US" sz="2000" dirty="0"/>
          </a:p>
          <a:p>
            <a:pPr lvl="0">
              <a:lnSpc>
                <a:spcPct val="150000"/>
              </a:lnSpc>
            </a:pPr>
            <a:r>
              <a:rPr lang="en-US" sz="2000" dirty="0"/>
              <a:t>Otherwise, move these items to less frequently used storage areas</a:t>
            </a:r>
            <a:endParaRPr lang="en-US" sz="2000" dirty="0"/>
          </a:p>
          <a:p>
            <a:pPr lvl="0">
              <a:lnSpc>
                <a:spcPct val="150000"/>
              </a:lnSpc>
            </a:pPr>
            <a:r>
              <a:rPr lang="en-US" sz="2000" dirty="0"/>
              <a:t>Define a place for everything; keep things in the defined place after use</a:t>
            </a:r>
            <a:endParaRPr lang="en-US" sz="2000" dirty="0"/>
          </a:p>
          <a:p>
            <a:pPr lvl="0">
              <a:lnSpc>
                <a:spcPct val="150000"/>
              </a:lnSpc>
            </a:pPr>
            <a:r>
              <a:rPr lang="en-US" sz="2000" dirty="0"/>
              <a:t>Use baskets, containers, hooks, chest of drawers, and closet systems to organize things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nSpc>
                <a:spcPct val="150000"/>
              </a:lnSpc>
            </a:pPr>
            <a:r>
              <a:rPr lang="en-US" sz="2000" dirty="0"/>
              <a:t>Stack newspapers and magazines one over the other in a designated shelf; dispose them once in a week</a:t>
            </a:r>
            <a:endParaRPr lang="en-US" sz="2000" dirty="0"/>
          </a:p>
          <a:p>
            <a:pPr lvl="0">
              <a:lnSpc>
                <a:spcPct val="150000"/>
              </a:lnSpc>
            </a:pPr>
            <a:r>
              <a:rPr lang="en-US" sz="2000" dirty="0"/>
              <a:t>Create a place to store books, DVDs, CDs, and stationery items</a:t>
            </a:r>
            <a:endParaRPr lang="en-US" sz="2000" dirty="0"/>
          </a:p>
          <a:p>
            <a:pPr lvl="0">
              <a:lnSpc>
                <a:spcPct val="150000"/>
              </a:lnSpc>
            </a:pPr>
            <a:r>
              <a:rPr lang="en-US" sz="2000" dirty="0"/>
              <a:t>If there are babies in the house, ensure that the cabinets within their reach are baby proofed</a:t>
            </a:r>
            <a:endParaRPr lang="en-US" sz="2000" dirty="0"/>
          </a:p>
          <a:p>
            <a:pPr lvl="0">
              <a:lnSpc>
                <a:spcPct val="150000"/>
              </a:lnSpc>
            </a:pPr>
            <a:r>
              <a:rPr lang="en-US" sz="2000" dirty="0"/>
              <a:t>For elders, store things they use daily at a comfortable height</a:t>
            </a:r>
            <a:endParaRPr lang="en-US" sz="2000" dirty="0"/>
          </a:p>
          <a:p>
            <a:pPr lvl="0">
              <a:lnSpc>
                <a:spcPct val="150000"/>
              </a:lnSpc>
            </a:pPr>
            <a:r>
              <a:rPr lang="en-US" sz="2000" dirty="0"/>
              <a:t>Ask for the family’s or elder’s preference while storing the items; keep them out of reach of children</a:t>
            </a:r>
            <a:endParaRPr lang="en-US" sz="2000" dirty="0"/>
          </a:p>
          <a:p>
            <a:pPr lvl="0">
              <a:lnSpc>
                <a:spcPct val="150000"/>
              </a:lnSpc>
            </a:pPr>
            <a:r>
              <a:rPr lang="en-US" sz="2000" dirty="0"/>
              <a:t>Keep a laundry basket to store used clothes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000" dirty="0"/>
              <a:t>Store toys in a toy organizer </a:t>
            </a:r>
            <a:endParaRPr lang="en-US" sz="2000" dirty="0"/>
          </a:p>
          <a:p>
            <a:endParaRPr lang="en-US" sz="2000" dirty="0"/>
          </a:p>
          <a:p>
            <a:pPr lvl="0"/>
            <a:r>
              <a:rPr lang="en-US" sz="2000" dirty="0"/>
              <a:t>To keep the kitchen tidy:</a:t>
            </a:r>
            <a:endParaRPr lang="en-US" sz="2000" dirty="0"/>
          </a:p>
          <a:p>
            <a:pPr lvl="0"/>
            <a:endParaRPr lang="en-US" sz="2000" dirty="0"/>
          </a:p>
          <a:p>
            <a:pPr lvl="1">
              <a:buFont typeface="Wingdings" panose="05000000000000000000" pitchFamily="2" charset="2"/>
              <a:buChar char="§"/>
            </a:pPr>
            <a:r>
              <a:rPr lang="en-US" sz="2000" dirty="0"/>
              <a:t>Keep frequently-used things at a reachable distance and</a:t>
            </a:r>
            <a:endParaRPr lang="en-US" sz="2000" dirty="0"/>
          </a:p>
          <a:p>
            <a:pPr lvl="1">
              <a:buFont typeface="Wingdings" panose="05000000000000000000" pitchFamily="2" charset="2"/>
              <a:buChar char="§"/>
            </a:pPr>
            <a:r>
              <a:rPr lang="en-US" sz="2000" dirty="0"/>
              <a:t>Do not clutter the work surface</a:t>
            </a:r>
            <a:endParaRPr lang="en-US" sz="2000" dirty="0"/>
          </a:p>
          <a:p>
            <a:pPr lvl="1">
              <a:buFont typeface="Wingdings" panose="05000000000000000000" pitchFamily="2" charset="2"/>
              <a:buChar char="§"/>
            </a:pPr>
            <a:endParaRPr lang="en-US" sz="2000" dirty="0"/>
          </a:p>
          <a:p>
            <a:pPr lvl="0"/>
            <a:r>
              <a:rPr lang="en-US" sz="2000" dirty="0"/>
              <a:t>In the bathroom:</a:t>
            </a:r>
            <a:endParaRPr lang="en-US" sz="2000" dirty="0"/>
          </a:p>
          <a:p>
            <a:pPr lvl="0"/>
            <a:endParaRPr lang="en-US" sz="2000" dirty="0"/>
          </a:p>
          <a:p>
            <a:pPr lvl="1">
              <a:buFont typeface="Wingdings" panose="05000000000000000000" pitchFamily="2" charset="2"/>
              <a:buChar char="§"/>
            </a:pPr>
            <a:r>
              <a:rPr lang="en-US" sz="2000" dirty="0"/>
              <a:t>Organize the toiletries in cabinets and shelves,</a:t>
            </a:r>
            <a:endParaRPr lang="en-US" sz="2000" dirty="0"/>
          </a:p>
          <a:p>
            <a:pPr lvl="1">
              <a:buFont typeface="Wingdings" panose="05000000000000000000" pitchFamily="2" charset="2"/>
              <a:buChar char="§"/>
            </a:pPr>
            <a:r>
              <a:rPr lang="en-US" sz="2000" dirty="0"/>
              <a:t>Discard all empty bottles and wrappers, and</a:t>
            </a:r>
            <a:endParaRPr lang="en-US" sz="2000" dirty="0"/>
          </a:p>
          <a:p>
            <a:pPr lvl="1">
              <a:buFont typeface="Wingdings" panose="05000000000000000000" pitchFamily="2" charset="2"/>
              <a:buChar char="§"/>
            </a:pPr>
            <a:r>
              <a:rPr lang="en-US" sz="2000" dirty="0"/>
              <a:t>Put all dirty clothes in laundry every day</a:t>
            </a:r>
            <a:endParaRPr lang="hi-IN"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FAQs</a:t>
            </a:r>
            <a:endParaRPr lang="en-US" b="1" dirty="0"/>
          </a:p>
          <a:p>
            <a:r>
              <a:rPr lang="en-US" b="0" dirty="0"/>
              <a:t>Q.1.</a:t>
            </a:r>
            <a:r>
              <a:rPr lang="en-US" b="0" baseline="0" dirty="0"/>
              <a:t> What should I do if the person under my care keeps making their living space untidy as soon as I clean it?</a:t>
            </a:r>
            <a:endParaRPr lang="en-US" b="0" baseline="0" dirty="0"/>
          </a:p>
          <a:p>
            <a:r>
              <a:rPr lang="en-US" b="0" baseline="0" dirty="0"/>
              <a:t>Ans. Keep tidying up the place. Gradually, the care receiver will also see the benefits of keeping their space neat and tidy and start contributing to keeping it so.</a:t>
            </a:r>
            <a:endParaRPr lang="en-US" b="0" baseline="0" dirty="0"/>
          </a:p>
          <a:p>
            <a:endParaRPr lang="en-US" b="0" baseline="0" dirty="0"/>
          </a:p>
          <a:p>
            <a:r>
              <a:rPr lang="en-US" b="0" baseline="0" dirty="0"/>
              <a:t>Q.2. There is a lot of clutter in the care receiver’s room. What should I do?</a:t>
            </a:r>
            <a:endParaRPr lang="en-US" b="0" baseline="0" dirty="0"/>
          </a:p>
          <a:p>
            <a:r>
              <a:rPr lang="en-US" b="0" baseline="0" dirty="0"/>
              <a:t>Ans. Talk to the care receiver and their family. Try to convince them to removing the clutter – either by disposing some items of or moving them to another location in the house.</a:t>
            </a:r>
            <a:endParaRPr lang="en-US" b="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000" dirty="0"/>
              <a:t>The participants are divided into</a:t>
            </a:r>
            <a:r>
              <a:rPr lang="en-US" sz="2000" baseline="0" dirty="0"/>
              <a:t> small batches and </a:t>
            </a:r>
            <a:r>
              <a:rPr lang="en-US" sz="2000" dirty="0"/>
              <a:t>given a live demonstration of using the kitchen appliances: juicer, toaster,</a:t>
            </a:r>
            <a:r>
              <a:rPr lang="en-US" sz="2000" baseline="0" dirty="0"/>
              <a:t> </a:t>
            </a:r>
            <a:r>
              <a:rPr lang="en-US" sz="2000" kern="1200" dirty="0">
                <a:solidFill>
                  <a:schemeClr val="tx1"/>
                </a:solidFill>
                <a:latin typeface="+mn-lt"/>
                <a:ea typeface="+mn-ea"/>
                <a:cs typeface="+mn-cs"/>
              </a:rPr>
              <a:t>microwave, dishwasher, food processor, induction gas stove, flame, hotplates, fridge by trained</a:t>
            </a:r>
            <a:r>
              <a:rPr lang="en-US" sz="2000" kern="1200" baseline="0" dirty="0">
                <a:solidFill>
                  <a:schemeClr val="tx1"/>
                </a:solidFill>
                <a:latin typeface="+mn-lt"/>
                <a:ea typeface="+mn-ea"/>
                <a:cs typeface="+mn-cs"/>
              </a:rPr>
              <a:t> caregivers. This can be conducted in a location which has all appliances. Fix an appointment and inform participants of the time and location for this demonstration. </a:t>
            </a:r>
            <a:endParaRPr lang="en-US" sz="2000" kern="1200" baseline="0" dirty="0">
              <a:solidFill>
                <a:schemeClr val="tx1"/>
              </a:solidFill>
              <a:latin typeface="+mn-lt"/>
              <a:ea typeface="+mn-ea"/>
              <a:cs typeface="+mn-cs"/>
            </a:endParaRPr>
          </a:p>
          <a:p>
            <a:endParaRPr lang="en-US" sz="20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US" sz="2000" dirty="0"/>
              <a:t>The participants are divided into</a:t>
            </a:r>
            <a:r>
              <a:rPr lang="en-US" sz="2000" baseline="0" dirty="0"/>
              <a:t> small batches and </a:t>
            </a:r>
            <a:r>
              <a:rPr lang="en-US" sz="2000" dirty="0"/>
              <a:t>given a live demonstration of using the other home appliances:</a:t>
            </a:r>
            <a:r>
              <a:rPr lang="en-US" sz="2000" baseline="0" dirty="0"/>
              <a:t> washing machine, dryer, vacuum cleaner, air conditioner, heater</a:t>
            </a:r>
            <a:r>
              <a:rPr lang="en-US" sz="2000" kern="1200" baseline="0" dirty="0">
                <a:solidFill>
                  <a:schemeClr val="tx1"/>
                </a:solidFill>
                <a:latin typeface="+mn-lt"/>
                <a:ea typeface="+mn-ea"/>
                <a:cs typeface="+mn-cs"/>
              </a:rPr>
              <a:t>. This can be conducted in location which has all appliances. Fix an appointment and inform participants of the time and location for this demonstration. </a:t>
            </a:r>
            <a:endParaRPr lang="en-US" sz="2000" kern="1200" baseline="0" dirty="0">
              <a:solidFill>
                <a:schemeClr val="tx1"/>
              </a:solidFill>
              <a:latin typeface="+mn-lt"/>
              <a:ea typeface="+mn-ea"/>
              <a:cs typeface="+mn-cs"/>
            </a:endParaRPr>
          </a:p>
          <a:p>
            <a:endParaRPr lang="en-US" sz="2000" baseline="0" dirty="0"/>
          </a:p>
          <a:p>
            <a:r>
              <a:rPr lang="en-US" sz="2000" baseline="0" dirty="0"/>
              <a:t>During the demonstration, participants of each batch can be assigned tasks such as making juice, toasting bread, heating food in microwave, boiling water on induction stove, chopping vegetables in food processors, clean a rug using vacuum cleaner, operate an air conditioner. </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GB" sz="2000" dirty="0"/>
              <a:t>The common kitchen appliances include:</a:t>
            </a:r>
            <a:endParaRPr lang="en-US" sz="2000" dirty="0"/>
          </a:p>
          <a:p>
            <a:pPr lvl="1">
              <a:buFont typeface="Wingdings" panose="05000000000000000000" pitchFamily="2" charset="2"/>
              <a:buChar char="§"/>
            </a:pPr>
            <a:r>
              <a:rPr lang="en-GB" sz="2000" dirty="0"/>
              <a:t>Reamer</a:t>
            </a:r>
            <a:endParaRPr lang="en-US" sz="2000" dirty="0"/>
          </a:p>
          <a:p>
            <a:pPr lvl="1">
              <a:buFont typeface="Wingdings" panose="05000000000000000000" pitchFamily="2" charset="2"/>
              <a:buChar char="§"/>
            </a:pPr>
            <a:r>
              <a:rPr lang="en-GB" sz="2000" dirty="0"/>
              <a:t>Juicer</a:t>
            </a:r>
            <a:endParaRPr lang="en-US" sz="2000" dirty="0"/>
          </a:p>
          <a:p>
            <a:pPr lvl="1">
              <a:buFont typeface="Wingdings" panose="05000000000000000000" pitchFamily="2" charset="2"/>
              <a:buChar char="§"/>
            </a:pPr>
            <a:r>
              <a:rPr lang="en-GB" sz="2000" dirty="0"/>
              <a:t>Popup toaster</a:t>
            </a:r>
            <a:endParaRPr lang="en-US" sz="2000" dirty="0"/>
          </a:p>
          <a:p>
            <a:pPr lvl="1">
              <a:buFont typeface="Wingdings" panose="05000000000000000000" pitchFamily="2" charset="2"/>
              <a:buChar char="§"/>
            </a:pPr>
            <a:r>
              <a:rPr lang="en-GB" sz="2000" dirty="0"/>
              <a:t>Toaster oven</a:t>
            </a:r>
            <a:endParaRPr lang="en-US" sz="2000" dirty="0"/>
          </a:p>
          <a:p>
            <a:pPr lvl="1">
              <a:buFont typeface="Wingdings" panose="05000000000000000000" pitchFamily="2" charset="2"/>
              <a:buChar char="§"/>
            </a:pPr>
            <a:r>
              <a:rPr lang="en-GB" sz="2000" dirty="0"/>
              <a:t>Sandwich toaster</a:t>
            </a:r>
            <a:endParaRPr lang="en-US" sz="2000" dirty="0"/>
          </a:p>
          <a:p>
            <a:pPr lvl="1">
              <a:buFont typeface="Wingdings" panose="05000000000000000000" pitchFamily="2" charset="2"/>
              <a:buChar char="§"/>
            </a:pPr>
            <a:r>
              <a:rPr lang="en-GB" sz="2000" dirty="0"/>
              <a:t>Food processor</a:t>
            </a:r>
            <a:endParaRPr lang="en-US" sz="2000" dirty="0"/>
          </a:p>
          <a:p>
            <a:pPr lvl="1">
              <a:buFont typeface="Wingdings" panose="05000000000000000000" pitchFamily="2" charset="2"/>
              <a:buChar char="§"/>
            </a:pPr>
            <a:r>
              <a:rPr lang="en-GB" sz="2000" dirty="0"/>
              <a:t>Stove</a:t>
            </a:r>
            <a:endParaRPr lang="en-US" sz="2000" dirty="0"/>
          </a:p>
          <a:p>
            <a:pPr lvl="1">
              <a:buFont typeface="Wingdings" panose="05000000000000000000" pitchFamily="2" charset="2"/>
              <a:buChar char="§"/>
            </a:pPr>
            <a:r>
              <a:rPr lang="en-GB" sz="2000" dirty="0"/>
              <a:t>Induction stove</a:t>
            </a:r>
            <a:endParaRPr lang="en-US" sz="2000" dirty="0"/>
          </a:p>
          <a:p>
            <a:pPr lvl="1">
              <a:buFont typeface="Wingdings" panose="05000000000000000000" pitchFamily="2" charset="2"/>
              <a:buChar char="§"/>
            </a:pPr>
            <a:r>
              <a:rPr lang="en-GB" sz="2000" dirty="0"/>
              <a:t>Hotplate</a:t>
            </a:r>
            <a:endParaRPr lang="en-US" sz="2000" dirty="0"/>
          </a:p>
          <a:p>
            <a:pPr lvl="1">
              <a:buFont typeface="Wingdings" panose="05000000000000000000" pitchFamily="2" charset="2"/>
              <a:buChar char="§"/>
            </a:pPr>
            <a:r>
              <a:rPr lang="en-GB" sz="2000" dirty="0"/>
              <a:t>Microwave</a:t>
            </a:r>
            <a:endParaRPr lang="en-US" sz="2000" dirty="0"/>
          </a:p>
          <a:p>
            <a:pPr lvl="1">
              <a:buFont typeface="Wingdings" panose="05000000000000000000" pitchFamily="2" charset="2"/>
              <a:buChar char="§"/>
            </a:pPr>
            <a:r>
              <a:rPr lang="en-GB" sz="2000" dirty="0"/>
              <a:t>Fridge</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GB" sz="2000" dirty="0"/>
              <a:t>Other home appliances include</a:t>
            </a:r>
            <a:endParaRPr lang="en-GB" sz="2000" dirty="0"/>
          </a:p>
          <a:p>
            <a:pPr lvl="0"/>
            <a:endParaRPr lang="en-US" sz="2000" dirty="0"/>
          </a:p>
          <a:p>
            <a:pPr lvl="1">
              <a:buFont typeface="Wingdings" panose="05000000000000000000" pitchFamily="2" charset="2"/>
              <a:buChar char="§"/>
            </a:pPr>
            <a:r>
              <a:rPr lang="en-GB" sz="2000" dirty="0"/>
              <a:t>Vacuum cleaner</a:t>
            </a:r>
            <a:endParaRPr lang="en-US" sz="2000" dirty="0"/>
          </a:p>
          <a:p>
            <a:pPr lvl="1">
              <a:buFont typeface="Wingdings" panose="05000000000000000000" pitchFamily="2" charset="2"/>
              <a:buChar char="§"/>
            </a:pPr>
            <a:r>
              <a:rPr lang="en-GB" sz="2000" dirty="0"/>
              <a:t>Washing machine</a:t>
            </a:r>
            <a:endParaRPr lang="en-US" sz="2000" dirty="0"/>
          </a:p>
          <a:p>
            <a:pPr lvl="1">
              <a:buFont typeface="Wingdings" panose="05000000000000000000" pitchFamily="2" charset="2"/>
              <a:buChar char="§"/>
            </a:pPr>
            <a:r>
              <a:rPr lang="en-GB" sz="2000" dirty="0"/>
              <a:t>Dryer</a:t>
            </a:r>
            <a:endParaRPr lang="en-US" sz="2000" dirty="0"/>
          </a:p>
          <a:p>
            <a:pPr lvl="1">
              <a:buFont typeface="Wingdings" panose="05000000000000000000" pitchFamily="2" charset="2"/>
              <a:buChar char="§"/>
            </a:pPr>
            <a:r>
              <a:rPr lang="en-GB" sz="2000" dirty="0"/>
              <a:t>Air conditioner</a:t>
            </a:r>
            <a:endParaRPr lang="en-US" sz="2000" dirty="0"/>
          </a:p>
          <a:p>
            <a:pPr lvl="1">
              <a:buFont typeface="Wingdings" panose="05000000000000000000" pitchFamily="2" charset="2"/>
              <a:buChar char="§"/>
            </a:pPr>
            <a:r>
              <a:rPr lang="en-GB" sz="2000" dirty="0"/>
              <a:t>Heater</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8600" indent="-228600">
              <a:buNone/>
            </a:pPr>
            <a:r>
              <a:rPr lang="en-GB" sz="1200" kern="1200" baseline="0" dirty="0">
                <a:solidFill>
                  <a:schemeClr val="tx1"/>
                </a:solidFill>
                <a:latin typeface="+mn-lt"/>
                <a:ea typeface="+mn-ea"/>
                <a:cs typeface="+mn-cs"/>
              </a:rPr>
              <a:t>FAQs</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Q1. How do I use an iron?</a:t>
            </a:r>
            <a:endParaRPr lang="en-GB" sz="1200" kern="1200" baseline="0" dirty="0">
              <a:solidFill>
                <a:schemeClr val="tx1"/>
              </a:solidFill>
              <a:latin typeface="+mn-lt"/>
              <a:ea typeface="+mn-ea"/>
              <a:cs typeface="+mn-cs"/>
            </a:endParaRPr>
          </a:p>
          <a:p>
            <a:r>
              <a:rPr lang="en-US" sz="1200" kern="1200" dirty="0">
                <a:solidFill>
                  <a:schemeClr val="tx1"/>
                </a:solidFill>
                <a:latin typeface="+mn-lt"/>
                <a:ea typeface="+mn-ea"/>
                <a:cs typeface="+mn-cs"/>
              </a:rPr>
              <a:t>Ans: To iron clothes:</a:t>
            </a:r>
            <a:endParaRPr lang="en-US" sz="1200" kern="1200" dirty="0">
              <a:solidFill>
                <a:schemeClr val="tx1"/>
              </a:solidFill>
              <a:latin typeface="+mn-lt"/>
              <a:ea typeface="+mn-ea"/>
              <a:cs typeface="+mn-cs"/>
            </a:endParaRPr>
          </a:p>
          <a:p>
            <a:pPr lvl="0">
              <a:buFont typeface="Arial" panose="020B0604020202020204"/>
              <a:buChar char="•"/>
            </a:pPr>
            <a:r>
              <a:rPr lang="en-US" sz="1200" kern="1200" dirty="0">
                <a:solidFill>
                  <a:schemeClr val="tx1"/>
                </a:solidFill>
                <a:latin typeface="+mn-lt"/>
                <a:ea typeface="+mn-ea"/>
                <a:cs typeface="+mn-cs"/>
              </a:rPr>
              <a:t>Set up the ironing board</a:t>
            </a:r>
            <a:endParaRPr lang="en-US" sz="1200" kern="1200" dirty="0">
              <a:solidFill>
                <a:schemeClr val="tx1"/>
              </a:solidFill>
              <a:latin typeface="+mn-lt"/>
              <a:ea typeface="+mn-ea"/>
              <a:cs typeface="+mn-cs"/>
            </a:endParaRPr>
          </a:p>
          <a:p>
            <a:pPr lvl="0">
              <a:buFont typeface="Arial" panose="020B0604020202020204"/>
              <a:buChar char="•"/>
            </a:pPr>
            <a:r>
              <a:rPr lang="en-US" sz="1200" kern="1200" dirty="0">
                <a:solidFill>
                  <a:schemeClr val="tx1"/>
                </a:solidFill>
                <a:latin typeface="+mn-lt"/>
                <a:ea typeface="+mn-ea"/>
                <a:cs typeface="+mn-cs"/>
              </a:rPr>
              <a:t>If using a steam iron, add water </a:t>
            </a:r>
            <a:endParaRPr lang="en-US" sz="1200" kern="1200" dirty="0">
              <a:solidFill>
                <a:schemeClr val="tx1"/>
              </a:solidFill>
              <a:latin typeface="+mn-lt"/>
              <a:ea typeface="+mn-ea"/>
              <a:cs typeface="+mn-cs"/>
            </a:endParaRPr>
          </a:p>
          <a:p>
            <a:pPr lvl="0">
              <a:buFont typeface="Arial" panose="020B0604020202020204"/>
              <a:buChar char="•"/>
            </a:pPr>
            <a:r>
              <a:rPr lang="en-US" sz="1200" kern="1200" dirty="0">
                <a:solidFill>
                  <a:schemeClr val="tx1"/>
                </a:solidFill>
                <a:latin typeface="+mn-lt"/>
                <a:ea typeface="+mn-ea"/>
                <a:cs typeface="+mn-cs"/>
              </a:rPr>
              <a:t>Plug the iron in and set it upright; wait until it heats up</a:t>
            </a:r>
            <a:endParaRPr lang="en-US" sz="1200" kern="1200" dirty="0">
              <a:solidFill>
                <a:schemeClr val="tx1"/>
              </a:solidFill>
              <a:latin typeface="+mn-lt"/>
              <a:ea typeface="+mn-ea"/>
              <a:cs typeface="+mn-cs"/>
            </a:endParaRPr>
          </a:p>
          <a:p>
            <a:pPr lvl="0">
              <a:buFont typeface="Arial" panose="020B0604020202020204"/>
              <a:buChar char="•"/>
            </a:pPr>
            <a:r>
              <a:rPr lang="en-US" sz="1200" kern="1200" dirty="0">
                <a:solidFill>
                  <a:schemeClr val="tx1"/>
                </a:solidFill>
                <a:latin typeface="+mn-lt"/>
                <a:ea typeface="+mn-ea"/>
                <a:cs typeface="+mn-cs"/>
              </a:rPr>
              <a:t>If you are ironing many clothes, read the instructions on each one and follow the correct temperature settings </a:t>
            </a:r>
            <a:endParaRPr lang="en-US" sz="1200" kern="1200" dirty="0">
              <a:solidFill>
                <a:schemeClr val="tx1"/>
              </a:solidFill>
              <a:latin typeface="+mn-lt"/>
              <a:ea typeface="+mn-ea"/>
              <a:cs typeface="+mn-cs"/>
            </a:endParaRPr>
          </a:p>
          <a:p>
            <a:pPr lvl="0">
              <a:buFont typeface="Arial" panose="020B0604020202020204"/>
              <a:buChar char="•"/>
            </a:pPr>
            <a:r>
              <a:rPr lang="en-US" sz="1200" kern="1200" dirty="0">
                <a:solidFill>
                  <a:schemeClr val="tx1"/>
                </a:solidFill>
                <a:latin typeface="+mn-lt"/>
                <a:ea typeface="+mn-ea"/>
                <a:cs typeface="+mn-cs"/>
              </a:rPr>
              <a:t>Place the piece of clothing on the board</a:t>
            </a:r>
            <a:endParaRPr lang="en-US" sz="1200" kern="1200" dirty="0">
              <a:solidFill>
                <a:schemeClr val="tx1"/>
              </a:solidFill>
              <a:latin typeface="+mn-lt"/>
              <a:ea typeface="+mn-ea"/>
              <a:cs typeface="+mn-cs"/>
            </a:endParaRPr>
          </a:p>
          <a:p>
            <a:pPr lvl="0">
              <a:buFont typeface="Arial" panose="020B0604020202020204"/>
              <a:buChar char="•"/>
            </a:pPr>
            <a:r>
              <a:rPr lang="en-US" sz="1200" kern="1200" dirty="0">
                <a:solidFill>
                  <a:schemeClr val="tx1"/>
                </a:solidFill>
                <a:latin typeface="+mn-lt"/>
                <a:ea typeface="+mn-ea"/>
                <a:cs typeface="+mn-cs"/>
              </a:rPr>
              <a:t>Always keep the iron moving and cover all parts of the garment</a:t>
            </a:r>
            <a:endParaRPr lang="en-US" sz="1200" kern="1200" dirty="0">
              <a:solidFill>
                <a:schemeClr val="tx1"/>
              </a:solidFill>
              <a:latin typeface="+mn-lt"/>
              <a:ea typeface="+mn-ea"/>
              <a:cs typeface="+mn-cs"/>
            </a:endParaRPr>
          </a:p>
          <a:p>
            <a:pPr lvl="0">
              <a:buFont typeface="Arial" panose="020B0604020202020204"/>
              <a:buChar char="•"/>
            </a:pPr>
            <a:r>
              <a:rPr lang="en-US" sz="1200" kern="1200" dirty="0">
                <a:solidFill>
                  <a:schemeClr val="tx1"/>
                </a:solidFill>
                <a:latin typeface="+mn-lt"/>
                <a:ea typeface="+mn-ea"/>
                <a:cs typeface="+mn-cs"/>
              </a:rPr>
              <a:t>If required, spray some water on and iron over; or use the steam feature</a:t>
            </a:r>
            <a:endParaRPr lang="en-US" sz="1200" kern="1200" dirty="0">
              <a:solidFill>
                <a:schemeClr val="tx1"/>
              </a:solidFill>
              <a:latin typeface="+mn-lt"/>
              <a:ea typeface="+mn-ea"/>
              <a:cs typeface="+mn-cs"/>
            </a:endParaRPr>
          </a:p>
          <a:p>
            <a:pPr lvl="0">
              <a:buFont typeface="Arial" panose="020B0604020202020204"/>
              <a:buChar char="•"/>
            </a:pPr>
            <a:r>
              <a:rPr lang="en-US" sz="1200" kern="1200" dirty="0">
                <a:solidFill>
                  <a:schemeClr val="tx1"/>
                </a:solidFill>
                <a:latin typeface="+mn-lt"/>
                <a:ea typeface="+mn-ea"/>
                <a:cs typeface="+mn-cs"/>
              </a:rPr>
              <a:t>Turn the fabric and iron on the other side</a:t>
            </a:r>
            <a:endParaRPr lang="en-US" sz="1200" kern="1200" dirty="0">
              <a:solidFill>
                <a:schemeClr val="tx1"/>
              </a:solidFill>
              <a:latin typeface="+mn-lt"/>
              <a:ea typeface="+mn-ea"/>
              <a:cs typeface="+mn-cs"/>
            </a:endParaRPr>
          </a:p>
          <a:p>
            <a:pPr>
              <a:buFont typeface="Arial" panose="020B0604020202020204"/>
              <a:buChar char="•"/>
            </a:pPr>
            <a:r>
              <a:rPr lang="en-US" sz="1200" kern="1200" dirty="0">
                <a:solidFill>
                  <a:schemeClr val="tx1"/>
                </a:solidFill>
                <a:latin typeface="+mn-lt"/>
                <a:ea typeface="+mn-ea"/>
                <a:cs typeface="+mn-cs"/>
              </a:rPr>
              <a:t>Immediately after ironing, fold the clothes or hang them up on a hanger</a:t>
            </a:r>
            <a:r>
              <a:rPr lang="en-US" dirty="0"/>
              <a:t> </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How do I operate a non-electric toaster?</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Ans. You will have to toast the bread over a flame.</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Do I have to cut the fruit or vegetable before putting it in the juicer?</a:t>
            </a:r>
            <a:endParaRPr lang="en-GB" sz="1200" kern="1200" baseline="0" dirty="0">
              <a:solidFill>
                <a:schemeClr val="tx1"/>
              </a:solidFill>
              <a:latin typeface="+mn-lt"/>
              <a:ea typeface="+mn-ea"/>
              <a:cs typeface="+mn-cs"/>
            </a:endParaRPr>
          </a:p>
          <a:p>
            <a:pPr marL="0" indent="0">
              <a:buNone/>
            </a:pPr>
            <a:r>
              <a:rPr lang="en-GB" sz="1200" kern="1200" baseline="0" dirty="0">
                <a:solidFill>
                  <a:schemeClr val="tx1"/>
                </a:solidFill>
                <a:latin typeface="+mn-lt"/>
                <a:ea typeface="+mn-ea"/>
                <a:cs typeface="+mn-cs"/>
              </a:rPr>
              <a:t>Ans. If the vegetable/fruit will fit in the inlet, you can put it in as is. But, fruits like apple that will not fit, will have to be chopped into smaller pieces. </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Q4. Do I have to place anything in the microwave when it is switched off?</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Ans. Yes, you can keep a glass of water. It will prevent a situation where the microwave is accidentally switched on with nothing inside.</a:t>
            </a: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The participants are divided into</a:t>
            </a:r>
            <a:r>
              <a:rPr lang="en-US" sz="1200" baseline="0" dirty="0"/>
              <a:t> small batches and </a:t>
            </a:r>
            <a:r>
              <a:rPr lang="en-US" sz="1200" dirty="0"/>
              <a:t>given a live demonstration of using a washing machine, dryer, and iron. The ideal place for this activity would be at a home with these appliances</a:t>
            </a:r>
            <a:r>
              <a:rPr lang="en-US" sz="1200" baseline="0" dirty="0"/>
              <a:t>. Fix a prior appointment for the activity and inform the participants of the location and timings for the demonstration.</a:t>
            </a:r>
            <a:endParaRPr lang="en-US" sz="1200" baseline="0" dirty="0"/>
          </a:p>
          <a:p>
            <a:endParaRPr lang="en-US" sz="1200" baseline="0" dirty="0"/>
          </a:p>
          <a:p>
            <a:r>
              <a:rPr lang="en-US" sz="1200" baseline="0" dirty="0"/>
              <a:t>During the demonstration, participants of each batch can be assigned tasks like separating the clothes, washing the clothes, using the dryer, ironing some clothes etc.</a:t>
            </a:r>
            <a:endParaRPr lang="en-US" sz="1200" baseline="0" dirty="0"/>
          </a:p>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lvl="1">
              <a:buFont typeface="Arial" panose="020B0604020202020204" pitchFamily="34" charset="0"/>
              <a:buChar char="•"/>
            </a:pPr>
            <a:r>
              <a:rPr lang="en-US" sz="2000" dirty="0"/>
              <a:t>When helping with laundry, always wear gloves </a:t>
            </a:r>
            <a:endParaRPr lang="en-US" sz="2000" dirty="0"/>
          </a:p>
          <a:p>
            <a:pPr lvl="1">
              <a:buFont typeface="Arial" panose="020B0604020202020204" pitchFamily="34" charset="0"/>
              <a:buChar char="•"/>
            </a:pPr>
            <a:r>
              <a:rPr lang="en-GB" sz="2000" dirty="0"/>
              <a:t>Check and separate soiled clothes</a:t>
            </a:r>
            <a:endParaRPr lang="en-US" sz="2000" dirty="0"/>
          </a:p>
          <a:p>
            <a:pPr lvl="1">
              <a:buFont typeface="Arial" panose="020B0604020202020204" pitchFamily="34" charset="0"/>
              <a:buChar char="•"/>
            </a:pPr>
            <a:r>
              <a:rPr lang="en-GB" sz="2000" dirty="0"/>
              <a:t>Rinse the soiled clothes thoroughly</a:t>
            </a:r>
            <a:endParaRPr lang="en-US" sz="2000" dirty="0"/>
          </a:p>
          <a:p>
            <a:pPr lvl="1">
              <a:buFont typeface="Arial" panose="020B0604020202020204" pitchFamily="34" charset="0"/>
              <a:buChar char="•"/>
            </a:pPr>
            <a:r>
              <a:rPr lang="en-US" sz="2000" dirty="0"/>
              <a:t>Soak soiled clothes in a disinfectant for at least an hour before washing them with other clothes</a:t>
            </a:r>
            <a:endParaRPr lang="en-US" sz="2000" dirty="0"/>
          </a:p>
          <a:p>
            <a:pPr lvl="1">
              <a:buFont typeface="Arial" panose="020B0604020202020204" pitchFamily="34" charset="0"/>
              <a:buChar char="•"/>
            </a:pPr>
            <a:r>
              <a:rPr lang="en-US" sz="2000" dirty="0"/>
              <a:t>If a person suffers from a contagious disease, handle their clothes separately</a:t>
            </a:r>
            <a:endParaRPr lang="en-US" sz="2000" dirty="0"/>
          </a:p>
          <a:p>
            <a:pPr lvl="1">
              <a:buFont typeface="Arial" panose="020B0604020202020204" pitchFamily="34" charset="0"/>
              <a:buChar char="•"/>
            </a:pPr>
            <a:r>
              <a:rPr lang="en-US" sz="2000" dirty="0"/>
              <a:t>Before washing, separate the light colored clothes from the dark ones</a:t>
            </a:r>
            <a:endParaRPr lang="en-US" sz="2000" dirty="0"/>
          </a:p>
          <a:p>
            <a:pPr lvl="1">
              <a:buFont typeface="Arial" panose="020B0604020202020204" pitchFamily="34" charset="0"/>
              <a:buChar char="•"/>
            </a:pPr>
            <a:r>
              <a:rPr lang="en-US" sz="2000" dirty="0"/>
              <a:t>Read the garment labels for wash instructions</a:t>
            </a:r>
            <a:endParaRPr lang="en-US" sz="2000" dirty="0"/>
          </a:p>
          <a:p>
            <a:pPr lvl="1">
              <a:buFont typeface="Arial" panose="020B0604020202020204" pitchFamily="34" charset="0"/>
              <a:buChar char="•"/>
            </a:pPr>
            <a:r>
              <a:rPr lang="en-US" sz="2000" dirty="0"/>
              <a:t>Turn the clothes inside out and check the pockets </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None/>
            </a:pPr>
            <a:r>
              <a:rPr lang="en-GB" sz="1200" kern="1200" baseline="0" dirty="0">
                <a:solidFill>
                  <a:schemeClr val="tx1"/>
                </a:solidFill>
                <a:latin typeface="+mn-lt"/>
                <a:ea typeface="+mn-ea"/>
                <a:cs typeface="+mn-cs"/>
              </a:rPr>
              <a:t>FAQs</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Q1. There is a washing machine available at the home of the person under my care. Should I refuse to wash clothes by hand?</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Sometimes there might be few clothes that require hand washing or the person under your care could be suffering from a contagious disease. Hence you might need to wash the clothes by hand even though there is a washing machine.</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The person under my care refuses to change his clothes, even if they are soiled. What should I do?</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You should explain the need for clean clothes to the person under your care and encourage them to change their clothes. If they refuse, you should consult their family.</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Q3. I am very scared of handling electrical appliances. What should I do?</a:t>
            </a:r>
            <a:endParaRPr lang="en-GB" sz="1200" kern="1200" baseline="0" dirty="0">
              <a:solidFill>
                <a:schemeClr val="tx1"/>
              </a:solidFill>
              <a:latin typeface="+mn-lt"/>
              <a:ea typeface="+mn-ea"/>
              <a:cs typeface="+mn-cs"/>
            </a:endParaRPr>
          </a:p>
          <a:p>
            <a:pPr marL="228600" indent="-228600">
              <a:buAutoNum type="alphaUcPeriod"/>
            </a:pPr>
            <a:r>
              <a:rPr lang="en-GB" sz="1200" kern="1200" baseline="0" dirty="0">
                <a:solidFill>
                  <a:schemeClr val="tx1"/>
                </a:solidFill>
                <a:latin typeface="+mn-lt"/>
                <a:ea typeface="+mn-ea"/>
                <a:cs typeface="+mn-cs"/>
              </a:rPr>
              <a:t>You should work towards overcoming your fears. In today’s day and age, all of us should be comfortable operating these appliances.</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Q4. What should I do if I am not clear on the settings or how to operate the washing machine or dryer?</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 Ask the family of the person under your care to guide you if you need assistance with operating any of these machines.</a:t>
            </a:r>
            <a:endParaRPr lang="en-GB" sz="1200" kern="1200" baseline="0" dirty="0">
              <a:solidFill>
                <a:schemeClr val="tx1"/>
              </a:solidFill>
              <a:latin typeface="+mn-lt"/>
              <a:ea typeface="+mn-ea"/>
              <a:cs typeface="+mn-cs"/>
            </a:endParaRPr>
          </a:p>
          <a:p>
            <a:pPr marL="228600" indent="-228600">
              <a:buAutoNum type="alphaUcPeriod"/>
            </a:pP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2000" dirty="0"/>
              <a:t>The participants are divided into</a:t>
            </a:r>
            <a:r>
              <a:rPr lang="en-US" sz="2000" baseline="0" dirty="0"/>
              <a:t> small batches and </a:t>
            </a:r>
            <a:r>
              <a:rPr lang="en-US" sz="2000" dirty="0"/>
              <a:t>given a live demonstration of dusting (if possible, using a vacuum cleaner) by trained caregivers. The ideal place for this would be a home similar</a:t>
            </a:r>
            <a:r>
              <a:rPr lang="en-US" sz="2000" baseline="0" dirty="0"/>
              <a:t> to a care receiver’s home. Fix a prior appointment for the activity and inform the participants of the location and timings for the demonstration.</a:t>
            </a:r>
            <a:endParaRPr lang="en-US" sz="2000" baseline="0" dirty="0"/>
          </a:p>
          <a:p>
            <a:endParaRPr lang="en-US" sz="2000" baseline="0" dirty="0"/>
          </a:p>
          <a:p>
            <a:r>
              <a:rPr lang="en-US" sz="2000" baseline="0" dirty="0"/>
              <a:t>During the demonstration, participants of each batch can be assigned tasks like dusting furniture and cleaning glass or if possible, using a vacuum cleaner. One by one make the participants perform the tasks under the supervision of a trained caregiver.</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5.1</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440995" y="987813"/>
            <a:ext cx="8534400" cy="5131931"/>
          </a:xfrm>
        </p:spPr>
        <p:txBody>
          <a:bodyPr>
            <a:noAutofit/>
          </a:bodyPr>
          <a:lstStyle/>
          <a:p>
            <a:pPr lvl="0"/>
            <a:r>
              <a:rPr lang="en-GB" sz="2000" dirty="0"/>
              <a:t>To get rid of dust mites, soak bed covers in hot water</a:t>
            </a:r>
            <a:endParaRPr lang="en-GB" sz="2000" dirty="0"/>
          </a:p>
          <a:p>
            <a:pPr lvl="0"/>
            <a:endParaRPr lang="en-US" sz="2000" dirty="0"/>
          </a:p>
          <a:p>
            <a:pPr lvl="0"/>
            <a:r>
              <a:rPr lang="en-GB" sz="2000" dirty="0"/>
              <a:t>Avoid dust bunnies by dusting corners and under furniture and objects</a:t>
            </a:r>
            <a:endParaRPr lang="en-GB" sz="2000" dirty="0"/>
          </a:p>
          <a:p>
            <a:pPr lvl="0"/>
            <a:endParaRPr lang="en-US" sz="2000" dirty="0"/>
          </a:p>
          <a:p>
            <a:pPr lvl="0"/>
            <a:r>
              <a:rPr lang="en-GB" sz="2000" dirty="0"/>
              <a:t>To dust effectively:</a:t>
            </a:r>
            <a:endParaRPr lang="en-GB" sz="2000" dirty="0"/>
          </a:p>
          <a:p>
            <a:pPr lvl="0"/>
            <a:endParaRPr lang="en-US" sz="2000" dirty="0"/>
          </a:p>
          <a:p>
            <a:pPr lvl="1">
              <a:buFont typeface="Wingdings" panose="05000000000000000000" pitchFamily="2" charset="2"/>
              <a:buChar char="§"/>
            </a:pPr>
            <a:r>
              <a:rPr lang="en-GB" sz="2000" dirty="0"/>
              <a:t>Wet cloth</a:t>
            </a:r>
            <a:endParaRPr lang="en-US" sz="2000" dirty="0"/>
          </a:p>
          <a:p>
            <a:pPr lvl="1">
              <a:buFont typeface="Wingdings" panose="05000000000000000000" pitchFamily="2" charset="2"/>
              <a:buChar char="§"/>
            </a:pPr>
            <a:r>
              <a:rPr lang="en-GB" sz="2000" dirty="0"/>
              <a:t>Wipe surface slowly</a:t>
            </a:r>
            <a:endParaRPr lang="en-US" sz="2000" dirty="0"/>
          </a:p>
          <a:p>
            <a:pPr lvl="1">
              <a:buFont typeface="Wingdings" panose="05000000000000000000" pitchFamily="2" charset="2"/>
              <a:buChar char="§"/>
            </a:pPr>
            <a:r>
              <a:rPr lang="en-GB" sz="2000" dirty="0"/>
              <a:t>Dust around and then under the objects</a:t>
            </a:r>
            <a:endParaRPr lang="en-US" sz="2000" dirty="0"/>
          </a:p>
          <a:p>
            <a:pPr lvl="1">
              <a:buFont typeface="Wingdings" panose="05000000000000000000" pitchFamily="2" charset="2"/>
              <a:buChar char="§"/>
            </a:pPr>
            <a:r>
              <a:rPr lang="en-GB" sz="2000" dirty="0"/>
              <a:t>Start dusting on top of shelves and then move to the lower shelves</a:t>
            </a:r>
            <a:endParaRPr lang="en-GB" sz="2000" dirty="0"/>
          </a:p>
          <a:p>
            <a:pPr lvl="1">
              <a:buFont typeface="Wingdings" panose="05000000000000000000" pitchFamily="2" charset="2"/>
              <a:buChar char="§"/>
            </a:pPr>
            <a:endParaRPr lang="en-US" sz="2000" dirty="0"/>
          </a:p>
          <a:p>
            <a:pPr lvl="0"/>
            <a:r>
              <a:rPr lang="en-US" sz="2000" dirty="0"/>
              <a:t>Use microfiber cloths as they absorb oil and dirt</a:t>
            </a:r>
            <a:endParaRPr lang="en-US" sz="2000" dirty="0"/>
          </a:p>
          <a:p>
            <a:pPr lvl="0"/>
            <a:endParaRPr lang="en-US" sz="2000" dirty="0"/>
          </a:p>
          <a:p>
            <a:pPr lvl="0"/>
            <a:r>
              <a:rPr lang="en-GB" sz="2000" dirty="0"/>
              <a:t>Dust every day or on alternate days</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25" y="69116"/>
            <a:ext cx="8229600" cy="695588"/>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286072" y="980728"/>
            <a:ext cx="8534400" cy="5370404"/>
          </a:xfrm>
        </p:spPr>
        <p:txBody>
          <a:bodyPr>
            <a:noAutofit/>
          </a:bodyPr>
          <a:lstStyle/>
          <a:p>
            <a:pPr lvl="0"/>
            <a:r>
              <a:rPr lang="en-GB" sz="2000" dirty="0"/>
              <a:t>Clean the ceiling, mats, window frames, fans or air conditioners once a month</a:t>
            </a:r>
            <a:endParaRPr lang="en-GB" sz="2000" dirty="0"/>
          </a:p>
          <a:p>
            <a:pPr lvl="0"/>
            <a:endParaRPr lang="en-US" sz="2000" dirty="0"/>
          </a:p>
          <a:p>
            <a:pPr lvl="0"/>
            <a:r>
              <a:rPr lang="en-GB" sz="2000" dirty="0"/>
              <a:t>To clean glass, spray the glass with a glass cleaner spray and then use quick hand movements to wipe it with a microfiber cloth </a:t>
            </a:r>
            <a:endParaRPr lang="en-GB" sz="2000" dirty="0"/>
          </a:p>
          <a:p>
            <a:pPr lvl="0"/>
            <a:endParaRPr lang="en-US" sz="2000" dirty="0"/>
          </a:p>
          <a:p>
            <a:pPr lvl="0"/>
            <a:r>
              <a:rPr lang="en-US" sz="2000" dirty="0"/>
              <a:t>Use the vacuum cleaner at least once a week to clean rugs, upholstery, windowsills, and carpets</a:t>
            </a:r>
            <a:endParaRPr lang="en-US" sz="2000" dirty="0"/>
          </a:p>
          <a:p>
            <a:pPr lvl="0"/>
            <a:endParaRPr lang="en-US" sz="2000" dirty="0"/>
          </a:p>
          <a:p>
            <a:pPr lvl="0"/>
            <a:r>
              <a:rPr lang="en-GB" sz="2000" dirty="0"/>
              <a:t>To use a vacuum cleaner:</a:t>
            </a:r>
            <a:endParaRPr lang="en-GB" sz="2000" dirty="0"/>
          </a:p>
          <a:p>
            <a:pPr lvl="0"/>
            <a:endParaRPr lang="en-US" sz="1050" dirty="0"/>
          </a:p>
          <a:p>
            <a:pPr lvl="1">
              <a:buFont typeface="Wingdings" panose="05000000000000000000" pitchFamily="2" charset="2"/>
              <a:buChar char="§"/>
            </a:pPr>
            <a:r>
              <a:rPr lang="en-GB" sz="2000" dirty="0"/>
              <a:t>Attach appropriate nozzle</a:t>
            </a:r>
            <a:endParaRPr lang="en-US" sz="2000" dirty="0"/>
          </a:p>
          <a:p>
            <a:pPr lvl="1">
              <a:buFont typeface="Wingdings" panose="05000000000000000000" pitchFamily="2" charset="2"/>
              <a:buChar char="§"/>
            </a:pPr>
            <a:r>
              <a:rPr lang="en-GB" sz="2000" dirty="0"/>
              <a:t>Use front-back movements </a:t>
            </a:r>
            <a:endParaRPr lang="en-US" sz="2000" dirty="0"/>
          </a:p>
          <a:p>
            <a:pPr lvl="1">
              <a:buFont typeface="Wingdings" panose="05000000000000000000" pitchFamily="2" charset="2"/>
              <a:buChar char="§"/>
            </a:pPr>
            <a:r>
              <a:rPr lang="en-GB" sz="2000" dirty="0"/>
              <a:t>Change the direction occasionally</a:t>
            </a:r>
            <a:endParaRPr lang="en-US" sz="2000" dirty="0"/>
          </a:p>
          <a:p>
            <a:pPr lvl="1">
              <a:buFont typeface="Wingdings" panose="05000000000000000000" pitchFamily="2" charset="2"/>
              <a:buChar char="§"/>
            </a:pPr>
            <a:r>
              <a:rPr lang="en-US" sz="2000" dirty="0"/>
              <a:t>Clean the dust bag outdoors</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251520" y="2880000"/>
            <a:ext cx="8587680" cy="1440000"/>
          </a:xfrm>
          <a:prstGeom prst="rect">
            <a:avLst/>
          </a:prstGeom>
        </p:spPr>
      </p:pic>
      <p:sp>
        <p:nvSpPr>
          <p:cNvPr id="9" name="Rectangle 8"/>
          <p:cNvSpPr/>
          <p:nvPr/>
        </p:nvSpPr>
        <p:spPr>
          <a:xfrm>
            <a:off x="609600" y="3307050"/>
            <a:ext cx="7850832"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Organizing &amp; Cleaning Elder’s Bathroom</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Organizing &amp; Cleaning Elder’s Bathroom</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3748"/>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Let’s Practice</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585" y="185937"/>
            <a:ext cx="8229600" cy="322939"/>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330315" y="1196752"/>
            <a:ext cx="8534400" cy="4752528"/>
          </a:xfrm>
        </p:spPr>
        <p:txBody>
          <a:bodyPr>
            <a:noAutofit/>
          </a:bodyPr>
          <a:lstStyle/>
          <a:p>
            <a:pPr lvl="0"/>
            <a:r>
              <a:rPr lang="en-US" sz="2000" dirty="0">
                <a:latin typeface="Helvetica" panose="020B0604020202020204" pitchFamily="34" charset="0"/>
              </a:rPr>
              <a:t>To clean the elder’s bathroom:</a:t>
            </a:r>
            <a:endParaRPr lang="en-US" sz="2000" dirty="0">
              <a:latin typeface="Helvetica" panose="020B0604020202020204" pitchFamily="34" charset="0"/>
            </a:endParaRPr>
          </a:p>
          <a:p>
            <a:pPr lvl="0"/>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Discard all empty bottles and wrappers</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Remove all soiled clothes into laundry</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Once a week, clean the wall tiles, bathroom fittings and ceiling</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Clean the bathroom floor, sink, bath tub, and commode every day</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After cleaning, dry the bathroom floor completely</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Wipe clean the sink, bathtub, and the toilet seat</a:t>
            </a:r>
            <a:endParaRPr lang="en-US" sz="2000" dirty="0">
              <a:latin typeface="Helvetica" panose="020B0604020202020204" pitchFamily="34" charset="0"/>
            </a:endParaRPr>
          </a:p>
          <a:p>
            <a:pPr lvl="1">
              <a:lnSpc>
                <a:spcPct val="150000"/>
              </a:lnSpc>
              <a:buFont typeface="Wingdings" panose="05000000000000000000" pitchFamily="2" charset="2"/>
              <a:buChar char="§"/>
            </a:pPr>
            <a:r>
              <a:rPr lang="en-US" sz="2000" dirty="0">
                <a:latin typeface="Helvetica" panose="020B0604020202020204" pitchFamily="34" charset="0"/>
              </a:rPr>
              <a:t>Spray or keep a cake of a mild deodorant in the bathroom</a:t>
            </a:r>
            <a:endParaRPr lang="en-US" sz="2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42" y="267904"/>
            <a:ext cx="8229600" cy="698342"/>
          </a:xfrm>
        </p:spPr>
        <p:txBody>
          <a:bodyPr>
            <a:normAutofit/>
          </a:bodyPr>
          <a:lstStyle/>
          <a:p>
            <a:r>
              <a:rPr lang="en-US" sz="3000" dirty="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0645" y="954809"/>
            <a:ext cx="7704856" cy="4401205"/>
          </a:xfrm>
          <a:prstGeom prst="rect">
            <a:avLst/>
          </a:prstGeom>
        </p:spPr>
        <p:txBody>
          <a:bodyPr wrap="square">
            <a:spAutoFit/>
          </a:bodyPr>
          <a:lstStyle/>
          <a:p>
            <a:pPr lvl="0"/>
            <a:r>
              <a:rPr lang="en-US" sz="2000" dirty="0">
                <a:latin typeface="Helvetica" panose="020B0604020202020204" pitchFamily="34" charset="0"/>
              </a:rPr>
              <a:t>To organize the elder’s bathroom:</a:t>
            </a:r>
            <a:endParaRPr lang="en-US" sz="2000" dirty="0">
              <a:latin typeface="Helvetica" panose="020B0604020202020204" pitchFamily="34" charset="0"/>
            </a:endParaRPr>
          </a:p>
          <a:p>
            <a:pPr lvl="0"/>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Remove all unnecessary objects</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Keep the bathroom area well lit</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Replenish supplies like soap, shampoo, and toilet paper</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Keep fresh towels in the bathroom</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Make sure all required things are kept within easy reach of the elder</a:t>
            </a:r>
            <a:endParaRPr lang="en-US" sz="2000" dirty="0">
              <a:latin typeface="Helvetica" panose="020B0604020202020204" pitchFamily="34" charset="0"/>
            </a:endParaRPr>
          </a:p>
          <a:p>
            <a:pPr marL="342900" indent="-342900">
              <a:lnSpc>
                <a:spcPct val="150000"/>
              </a:lnSpc>
              <a:buFont typeface="Wingdings" panose="05000000000000000000" pitchFamily="2" charset="2"/>
              <a:buChar char="§"/>
            </a:pPr>
            <a:r>
              <a:rPr lang="en-US" sz="2000" dirty="0">
                <a:latin typeface="Helvetica" panose="020B0604020202020204" pitchFamily="34" charset="0"/>
              </a:rPr>
              <a:t>Get some assistive devices installed in the bathroom for the elder’s safety </a:t>
            </a:r>
            <a:endParaRPr lang="en-US" sz="2000" dirty="0">
              <a:latin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Organizing the Elder’s Closet</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Assisting with Laundry &amp; Ironing</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Organizing the Elder’s Closet</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4116"/>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Let’s Practice</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310"/>
            <a:ext cx="8229600" cy="778098"/>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11529" y="1196752"/>
            <a:ext cx="8534400" cy="4680520"/>
          </a:xfrm>
        </p:spPr>
        <p:txBody>
          <a:bodyPr>
            <a:noAutofit/>
          </a:bodyPr>
          <a:lstStyle/>
          <a:p>
            <a:pPr lvl="0"/>
            <a:r>
              <a:rPr lang="en-US" sz="2000" dirty="0"/>
              <a:t>To organize an elder's closet:</a:t>
            </a:r>
            <a:endParaRPr lang="en-US" sz="2000" dirty="0"/>
          </a:p>
          <a:p>
            <a:pPr lvl="0"/>
            <a:endParaRPr lang="en-US" sz="2000" dirty="0"/>
          </a:p>
          <a:p>
            <a:pPr marL="695325" lvl="0" indent="-357505">
              <a:lnSpc>
                <a:spcPct val="150000"/>
              </a:lnSpc>
              <a:buFont typeface="Wingdings" panose="05000000000000000000" pitchFamily="2" charset="2"/>
              <a:buChar char="§"/>
            </a:pPr>
            <a:r>
              <a:rPr lang="en-US" sz="2000" dirty="0"/>
              <a:t>Take permission from the elder or a family member</a:t>
            </a:r>
            <a:endParaRPr lang="en-US" sz="2000" dirty="0"/>
          </a:p>
          <a:p>
            <a:pPr marL="695325" lvl="0" indent="-357505">
              <a:lnSpc>
                <a:spcPct val="150000"/>
              </a:lnSpc>
              <a:buFont typeface="Wingdings" panose="05000000000000000000" pitchFamily="2" charset="2"/>
              <a:buChar char="§"/>
            </a:pPr>
            <a:r>
              <a:rPr lang="en-US" sz="2000" dirty="0"/>
              <a:t>Discard all unwanted items or shift them to less used storage areas</a:t>
            </a:r>
            <a:endParaRPr lang="en-US" sz="2000" dirty="0"/>
          </a:p>
          <a:p>
            <a:pPr marL="695325" lvl="0" indent="-357505">
              <a:lnSpc>
                <a:spcPct val="150000"/>
              </a:lnSpc>
              <a:buFont typeface="Wingdings" panose="05000000000000000000" pitchFamily="2" charset="2"/>
              <a:buChar char="§"/>
            </a:pPr>
            <a:r>
              <a:rPr lang="en-US" sz="2000" dirty="0"/>
              <a:t>Arrange items of daily use within easy reach</a:t>
            </a:r>
            <a:endParaRPr lang="en-US" sz="2000" dirty="0"/>
          </a:p>
          <a:p>
            <a:pPr marL="695325" lvl="0" indent="-357505">
              <a:lnSpc>
                <a:spcPct val="150000"/>
              </a:lnSpc>
              <a:buFont typeface="Wingdings" panose="05000000000000000000" pitchFamily="2" charset="2"/>
              <a:buChar char="§"/>
            </a:pPr>
            <a:r>
              <a:rPr lang="en-US" sz="2000" dirty="0"/>
              <a:t>Store items at suitable height depending on how the elder uses the closet</a:t>
            </a:r>
            <a:endParaRPr lang="en-US" sz="2000" dirty="0"/>
          </a:p>
          <a:p>
            <a:pPr marL="695325" lvl="0" indent="-357505">
              <a:lnSpc>
                <a:spcPct val="150000"/>
              </a:lnSpc>
              <a:buFont typeface="Wingdings" panose="05000000000000000000" pitchFamily="2" charset="2"/>
              <a:buChar char="§"/>
            </a:pPr>
            <a:r>
              <a:rPr lang="en-US" sz="2000" dirty="0"/>
              <a:t>Ask for elder's preference about how to store daily use items</a:t>
            </a:r>
            <a:endParaRPr lang="en-US" sz="2000" dirty="0"/>
          </a:p>
          <a:p>
            <a:pPr marL="695325" lvl="0" indent="-357505">
              <a:lnSpc>
                <a:spcPct val="150000"/>
              </a:lnSpc>
              <a:buFont typeface="Wingdings" panose="05000000000000000000" pitchFamily="2" charset="2"/>
              <a:buChar char="§"/>
            </a:pPr>
            <a:r>
              <a:rPr lang="en-US" sz="2000" dirty="0"/>
              <a:t>Get a light installed in the closet and keep a chair nearby</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543" y="116632"/>
            <a:ext cx="8229600" cy="41805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260365" y="692696"/>
            <a:ext cx="8534400" cy="5658436"/>
          </a:xfrm>
        </p:spPr>
        <p:txBody>
          <a:bodyPr>
            <a:noAutofit/>
          </a:bodyPr>
          <a:lstStyle/>
          <a:p>
            <a:pPr lvl="0"/>
            <a:r>
              <a:rPr lang="en-US" sz="2000" dirty="0"/>
              <a:t>To clean an elder's closet:</a:t>
            </a:r>
            <a:endParaRPr lang="en-US" sz="2000" dirty="0"/>
          </a:p>
          <a:p>
            <a:pPr lvl="0"/>
            <a:endParaRPr lang="en-US" sz="2000" dirty="0"/>
          </a:p>
          <a:p>
            <a:pPr marL="695325" lvl="0" indent="-357505">
              <a:lnSpc>
                <a:spcPct val="170000"/>
              </a:lnSpc>
              <a:buFont typeface="Wingdings" panose="05000000000000000000" pitchFamily="2" charset="2"/>
              <a:buChar char="§"/>
            </a:pPr>
            <a:r>
              <a:rPr lang="en-US" sz="2000" dirty="0"/>
              <a:t>Set aside a time for the task every few weeks</a:t>
            </a:r>
            <a:endParaRPr lang="en-US" sz="2000" dirty="0"/>
          </a:p>
          <a:p>
            <a:pPr marL="695325" lvl="0" indent="-357505">
              <a:lnSpc>
                <a:spcPct val="170000"/>
              </a:lnSpc>
              <a:buFont typeface="Wingdings" panose="05000000000000000000" pitchFamily="2" charset="2"/>
              <a:buChar char="§"/>
            </a:pPr>
            <a:r>
              <a:rPr lang="en-US" sz="2000" dirty="0"/>
              <a:t>Empty all the shelves</a:t>
            </a:r>
            <a:endParaRPr lang="en-US" sz="2000" dirty="0"/>
          </a:p>
          <a:p>
            <a:pPr marL="695325" lvl="0" indent="-357505">
              <a:lnSpc>
                <a:spcPct val="170000"/>
              </a:lnSpc>
              <a:buFont typeface="Wingdings" panose="05000000000000000000" pitchFamily="2" charset="2"/>
              <a:buChar char="§"/>
            </a:pPr>
            <a:r>
              <a:rPr lang="en-US" sz="2000" dirty="0"/>
              <a:t>Ensure the elder is not exposed to dust</a:t>
            </a:r>
            <a:endParaRPr lang="en-US" sz="2000" dirty="0"/>
          </a:p>
          <a:p>
            <a:pPr marL="695325" lvl="0" indent="-357505">
              <a:lnSpc>
                <a:spcPct val="170000"/>
              </a:lnSpc>
              <a:buFont typeface="Wingdings" panose="05000000000000000000" pitchFamily="2" charset="2"/>
              <a:buChar char="§"/>
            </a:pPr>
            <a:r>
              <a:rPr lang="en-US" sz="2000" dirty="0"/>
              <a:t>Dust all areas of the closet</a:t>
            </a:r>
            <a:endParaRPr lang="en-US" sz="2000" dirty="0"/>
          </a:p>
          <a:p>
            <a:pPr marL="695325" lvl="0" indent="-357505">
              <a:lnSpc>
                <a:spcPct val="170000"/>
              </a:lnSpc>
              <a:buFont typeface="Wingdings" panose="05000000000000000000" pitchFamily="2" charset="2"/>
              <a:buChar char="§"/>
            </a:pPr>
            <a:r>
              <a:rPr lang="en-US" sz="2000" dirty="0"/>
              <a:t>Wipe the shelves using a suitable cleaner</a:t>
            </a:r>
            <a:endParaRPr lang="en-US" sz="2000" dirty="0"/>
          </a:p>
          <a:p>
            <a:pPr marL="695325" lvl="0" indent="-357505">
              <a:lnSpc>
                <a:spcPct val="170000"/>
              </a:lnSpc>
              <a:buFont typeface="Wingdings" panose="05000000000000000000" pitchFamily="2" charset="2"/>
              <a:buChar char="§"/>
            </a:pPr>
            <a:r>
              <a:rPr lang="en-US" sz="2000" dirty="0"/>
              <a:t>Leave the closet open to remove dampness</a:t>
            </a:r>
            <a:endParaRPr lang="en-US" sz="2000" dirty="0"/>
          </a:p>
          <a:p>
            <a:pPr marL="695325" lvl="0" indent="-357505">
              <a:lnSpc>
                <a:spcPct val="170000"/>
              </a:lnSpc>
              <a:buFont typeface="Wingdings" panose="05000000000000000000" pitchFamily="2" charset="2"/>
              <a:buChar char="§"/>
            </a:pPr>
            <a:r>
              <a:rPr lang="en-US" sz="2000" dirty="0"/>
              <a:t>Keep a deodorant in the closet</a:t>
            </a:r>
            <a:endParaRPr lang="en-US" sz="2000" dirty="0"/>
          </a:p>
          <a:p>
            <a:pPr marL="695325" lvl="0" indent="-357505">
              <a:lnSpc>
                <a:spcPct val="170000"/>
              </a:lnSpc>
              <a:buFont typeface="Wingdings" panose="05000000000000000000" pitchFamily="2" charset="2"/>
              <a:buChar char="§"/>
            </a:pPr>
            <a:r>
              <a:rPr lang="en-US" sz="2000" dirty="0"/>
              <a:t>Arrange all items back in the closet on appropriate shelves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1600" y="306896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Tidying up the Home Environment</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Tidying up the Home Environment</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3748"/>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Visit</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444080" y="1700808"/>
            <a:ext cx="8534400" cy="4248472"/>
          </a:xfrm>
        </p:spPr>
        <p:txBody>
          <a:bodyPr>
            <a:noAutofit/>
          </a:bodyPr>
          <a:lstStyle/>
          <a:p>
            <a:pPr lvl="0">
              <a:lnSpc>
                <a:spcPct val="150000"/>
              </a:lnSpc>
            </a:pPr>
            <a:r>
              <a:rPr lang="en-US" sz="2000" dirty="0"/>
              <a:t>Take appropriate permissions before organizing the living area </a:t>
            </a:r>
            <a:endParaRPr lang="en-US" sz="2000" dirty="0"/>
          </a:p>
          <a:p>
            <a:pPr lvl="0">
              <a:lnSpc>
                <a:spcPct val="150000"/>
              </a:lnSpc>
            </a:pPr>
            <a:r>
              <a:rPr lang="en-US" sz="2000" dirty="0"/>
              <a:t>Sort out any non-essential items that the person does not use every day</a:t>
            </a:r>
            <a:endParaRPr lang="en-US" sz="2000" dirty="0"/>
          </a:p>
          <a:p>
            <a:pPr lvl="0">
              <a:lnSpc>
                <a:spcPct val="150000"/>
              </a:lnSpc>
            </a:pPr>
            <a:r>
              <a:rPr lang="en-US" sz="2000" dirty="0"/>
              <a:t>Take permission from the family or elder to discard these items</a:t>
            </a:r>
            <a:endParaRPr lang="en-US" sz="2000" dirty="0"/>
          </a:p>
          <a:p>
            <a:pPr lvl="0">
              <a:lnSpc>
                <a:spcPct val="150000"/>
              </a:lnSpc>
            </a:pPr>
            <a:r>
              <a:rPr lang="en-US" sz="2000" dirty="0"/>
              <a:t>Otherwise, move these items to less frequently used storage areas</a:t>
            </a:r>
            <a:endParaRPr lang="en-US" sz="2000" dirty="0"/>
          </a:p>
          <a:p>
            <a:pPr lvl="0">
              <a:lnSpc>
                <a:spcPct val="150000"/>
              </a:lnSpc>
            </a:pPr>
            <a:r>
              <a:rPr lang="en-US" sz="2000" dirty="0"/>
              <a:t>Define a place for everything; keep things in the defined place after use</a:t>
            </a:r>
            <a:endParaRPr lang="en-US" sz="2000" dirty="0"/>
          </a:p>
          <a:p>
            <a:pPr lvl="0">
              <a:lnSpc>
                <a:spcPct val="150000"/>
              </a:lnSpc>
            </a:pPr>
            <a:r>
              <a:rPr lang="en-US" sz="2000" dirty="0"/>
              <a:t>Use baskets, containers, hooks, chest of drawers, and closet systems to organize things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287695" y="1424722"/>
            <a:ext cx="8534400" cy="4596565"/>
          </a:xfrm>
        </p:spPr>
        <p:txBody>
          <a:bodyPr>
            <a:noAutofit/>
          </a:bodyPr>
          <a:lstStyle/>
          <a:p>
            <a:pPr>
              <a:lnSpc>
                <a:spcPct val="150000"/>
              </a:lnSpc>
            </a:pPr>
            <a:r>
              <a:rPr lang="en-US" sz="2000" dirty="0"/>
              <a:t>Stack newspapers and magazines one over the other in a designated shelf; dispose them once in a week</a:t>
            </a:r>
            <a:endParaRPr lang="en-US" sz="2000" dirty="0"/>
          </a:p>
          <a:p>
            <a:pPr lvl="0">
              <a:lnSpc>
                <a:spcPct val="150000"/>
              </a:lnSpc>
            </a:pPr>
            <a:r>
              <a:rPr lang="en-US" sz="2000" dirty="0"/>
              <a:t>Create a place to store books, DVDs, CDs, and stationery items</a:t>
            </a:r>
            <a:endParaRPr lang="en-US" sz="2000" dirty="0"/>
          </a:p>
          <a:p>
            <a:pPr lvl="0">
              <a:lnSpc>
                <a:spcPct val="150000"/>
              </a:lnSpc>
            </a:pPr>
            <a:r>
              <a:rPr lang="en-US" sz="2000" dirty="0"/>
              <a:t>If there are babies in the house, ensure that the cabinets within their reach are baby proofed</a:t>
            </a:r>
            <a:endParaRPr lang="en-US" sz="2000" dirty="0"/>
          </a:p>
          <a:p>
            <a:pPr lvl="0">
              <a:lnSpc>
                <a:spcPct val="150000"/>
              </a:lnSpc>
            </a:pPr>
            <a:r>
              <a:rPr lang="en-US" sz="2000" dirty="0"/>
              <a:t>For elders, store things they use daily at a comfortable height</a:t>
            </a:r>
            <a:endParaRPr lang="en-US" sz="2000" dirty="0"/>
          </a:p>
          <a:p>
            <a:pPr lvl="0">
              <a:lnSpc>
                <a:spcPct val="150000"/>
              </a:lnSpc>
            </a:pPr>
            <a:r>
              <a:rPr lang="en-US" sz="2000" dirty="0"/>
              <a:t>Ask for the family’s or elder’s preference while storing the items; keep them out of reach of children</a:t>
            </a:r>
            <a:endParaRPr lang="en-US" sz="2000" dirty="0"/>
          </a:p>
          <a:p>
            <a:pPr lvl="0">
              <a:lnSpc>
                <a:spcPct val="150000"/>
              </a:lnSpc>
            </a:pPr>
            <a:r>
              <a:rPr lang="en-US" sz="2000" dirty="0"/>
              <a:t>Keep a laundry basket to store used clothes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IN" sz="3600" b="1" dirty="0">
                <a:solidFill>
                  <a:schemeClr val="lt1"/>
                </a:solidFill>
                <a:latin typeface="Helvetica Neue"/>
                <a:ea typeface="Helvetica Neue"/>
                <a:cs typeface="Helvetica Neue"/>
              </a:rPr>
              <a:t>Assisting with laundry &amp; Ironing</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40578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625" y="78532"/>
            <a:ext cx="8229600" cy="663724"/>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450686" y="908720"/>
            <a:ext cx="8534400" cy="4680520"/>
          </a:xfrm>
        </p:spPr>
        <p:txBody>
          <a:bodyPr>
            <a:noAutofit/>
          </a:bodyPr>
          <a:lstStyle/>
          <a:p>
            <a:r>
              <a:rPr lang="en-US" sz="2000" dirty="0"/>
              <a:t>Store toys in a toy organizer </a:t>
            </a:r>
            <a:endParaRPr lang="en-US" sz="2000" dirty="0"/>
          </a:p>
          <a:p>
            <a:endParaRPr lang="en-US" sz="2000" dirty="0"/>
          </a:p>
          <a:p>
            <a:pPr lvl="0"/>
            <a:r>
              <a:rPr lang="en-US" sz="2000" dirty="0"/>
              <a:t>To keep the kitchen tidy:</a:t>
            </a:r>
            <a:endParaRPr lang="en-US" sz="2000" dirty="0"/>
          </a:p>
          <a:p>
            <a:pPr lvl="0"/>
            <a:endParaRPr lang="en-US" sz="2000" dirty="0"/>
          </a:p>
          <a:p>
            <a:pPr lvl="1">
              <a:buFont typeface="Wingdings" panose="05000000000000000000" pitchFamily="2" charset="2"/>
              <a:buChar char="§"/>
            </a:pPr>
            <a:r>
              <a:rPr lang="en-US" sz="2000" dirty="0"/>
              <a:t>Keep frequently-used things at a reachable distance and</a:t>
            </a:r>
            <a:endParaRPr lang="en-US" sz="2000" dirty="0"/>
          </a:p>
          <a:p>
            <a:pPr lvl="1">
              <a:buFont typeface="Wingdings" panose="05000000000000000000" pitchFamily="2" charset="2"/>
              <a:buChar char="§"/>
            </a:pPr>
            <a:r>
              <a:rPr lang="en-US" sz="2000" dirty="0"/>
              <a:t>Do not clutter the work surface</a:t>
            </a:r>
            <a:endParaRPr lang="en-US" sz="2000" dirty="0"/>
          </a:p>
          <a:p>
            <a:pPr lvl="1">
              <a:buFont typeface="Wingdings" panose="05000000000000000000" pitchFamily="2" charset="2"/>
              <a:buChar char="§"/>
            </a:pPr>
            <a:endParaRPr lang="en-US" sz="2000" dirty="0"/>
          </a:p>
          <a:p>
            <a:pPr lvl="0"/>
            <a:r>
              <a:rPr lang="en-US" sz="2000" dirty="0"/>
              <a:t>In the bathroom:</a:t>
            </a:r>
            <a:endParaRPr lang="en-US" sz="2000" dirty="0"/>
          </a:p>
          <a:p>
            <a:pPr lvl="0"/>
            <a:endParaRPr lang="en-US" sz="2000" dirty="0"/>
          </a:p>
          <a:p>
            <a:pPr lvl="1">
              <a:buFont typeface="Wingdings" panose="05000000000000000000" pitchFamily="2" charset="2"/>
              <a:buChar char="§"/>
            </a:pPr>
            <a:r>
              <a:rPr lang="en-US" sz="2000" dirty="0"/>
              <a:t>Organize the toiletries in cabinets and shelves,</a:t>
            </a:r>
            <a:endParaRPr lang="en-US" sz="2000" dirty="0"/>
          </a:p>
          <a:p>
            <a:pPr lvl="1">
              <a:buFont typeface="Wingdings" panose="05000000000000000000" pitchFamily="2" charset="2"/>
              <a:buChar char="§"/>
            </a:pPr>
            <a:r>
              <a:rPr lang="en-US" sz="2000" dirty="0"/>
              <a:t>Discard all empty bottles and wrappers, and</a:t>
            </a:r>
            <a:endParaRPr lang="en-US" sz="2000" dirty="0"/>
          </a:p>
          <a:p>
            <a:pPr lvl="1">
              <a:buFont typeface="Wingdings" panose="05000000000000000000" pitchFamily="2" charset="2"/>
              <a:buChar char="§"/>
            </a:pPr>
            <a:r>
              <a:rPr lang="en-US" sz="2000" dirty="0"/>
              <a:t>Put all dirty clothes in laundry every day</a:t>
            </a:r>
            <a:endParaRPr lang="hi-IN" sz="2000" dirty="0">
              <a:latin typeface="Helvetica" panose="020B0604020202020204" pitchFamily="34" charset="0"/>
            </a:endParaRP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1600" y="306896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Using Home Appliances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Using Home Appliances</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39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Let’s Practice</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04800" y="1219200"/>
            <a:ext cx="8534400" cy="5018111"/>
          </a:xfrm>
        </p:spPr>
        <p:txBody>
          <a:bodyPr>
            <a:noAutofit/>
          </a:bodyPr>
          <a:lstStyle/>
          <a:p>
            <a:pPr lvl="0"/>
            <a:r>
              <a:rPr lang="en-GB" sz="2000" dirty="0"/>
              <a:t>The common kitchen appliances include:</a:t>
            </a:r>
            <a:endParaRPr lang="en-US" sz="2000" dirty="0"/>
          </a:p>
          <a:p>
            <a:pPr lvl="1">
              <a:buFont typeface="Wingdings" panose="05000000000000000000" pitchFamily="2" charset="2"/>
              <a:buChar char="§"/>
            </a:pPr>
            <a:r>
              <a:rPr lang="en-GB" sz="2000" dirty="0"/>
              <a:t>Reamer</a:t>
            </a:r>
            <a:endParaRPr lang="en-US" sz="2000" dirty="0"/>
          </a:p>
          <a:p>
            <a:pPr lvl="1">
              <a:buFont typeface="Wingdings" panose="05000000000000000000" pitchFamily="2" charset="2"/>
              <a:buChar char="§"/>
            </a:pPr>
            <a:r>
              <a:rPr lang="en-GB" sz="2000" dirty="0"/>
              <a:t>Juicer</a:t>
            </a:r>
            <a:endParaRPr lang="en-US" sz="2000" dirty="0"/>
          </a:p>
          <a:p>
            <a:pPr lvl="1">
              <a:buFont typeface="Wingdings" panose="05000000000000000000" pitchFamily="2" charset="2"/>
              <a:buChar char="§"/>
            </a:pPr>
            <a:r>
              <a:rPr lang="en-GB" sz="2000" dirty="0"/>
              <a:t>Popup toaster</a:t>
            </a:r>
            <a:endParaRPr lang="en-US" sz="2000" dirty="0"/>
          </a:p>
          <a:p>
            <a:pPr lvl="1">
              <a:buFont typeface="Wingdings" panose="05000000000000000000" pitchFamily="2" charset="2"/>
              <a:buChar char="§"/>
            </a:pPr>
            <a:r>
              <a:rPr lang="en-GB" sz="2000" dirty="0"/>
              <a:t>Toaster oven</a:t>
            </a:r>
            <a:endParaRPr lang="en-US" sz="2000" dirty="0"/>
          </a:p>
          <a:p>
            <a:pPr lvl="1">
              <a:buFont typeface="Wingdings" panose="05000000000000000000" pitchFamily="2" charset="2"/>
              <a:buChar char="§"/>
            </a:pPr>
            <a:r>
              <a:rPr lang="en-GB" sz="2000" dirty="0"/>
              <a:t>Sandwich toaster</a:t>
            </a:r>
            <a:endParaRPr lang="en-US" sz="2000" dirty="0"/>
          </a:p>
          <a:p>
            <a:pPr lvl="1">
              <a:buFont typeface="Wingdings" panose="05000000000000000000" pitchFamily="2" charset="2"/>
              <a:buChar char="§"/>
            </a:pPr>
            <a:r>
              <a:rPr lang="en-GB" sz="2000" dirty="0"/>
              <a:t>Food processor</a:t>
            </a:r>
            <a:endParaRPr lang="en-US" sz="2000" dirty="0"/>
          </a:p>
          <a:p>
            <a:pPr lvl="1">
              <a:buFont typeface="Wingdings" panose="05000000000000000000" pitchFamily="2" charset="2"/>
              <a:buChar char="§"/>
            </a:pPr>
            <a:r>
              <a:rPr lang="en-GB" sz="2000" dirty="0"/>
              <a:t>Stove</a:t>
            </a:r>
            <a:endParaRPr lang="en-US" sz="2000" dirty="0"/>
          </a:p>
          <a:p>
            <a:pPr lvl="1">
              <a:buFont typeface="Wingdings" panose="05000000000000000000" pitchFamily="2" charset="2"/>
              <a:buChar char="§"/>
            </a:pPr>
            <a:r>
              <a:rPr lang="en-GB" sz="2000" dirty="0"/>
              <a:t>Induction stove</a:t>
            </a:r>
            <a:endParaRPr lang="en-US" sz="2000" dirty="0"/>
          </a:p>
          <a:p>
            <a:pPr lvl="1">
              <a:buFont typeface="Wingdings" panose="05000000000000000000" pitchFamily="2" charset="2"/>
              <a:buChar char="§"/>
            </a:pPr>
            <a:r>
              <a:rPr lang="en-GB" sz="2000" dirty="0"/>
              <a:t>Hotplate</a:t>
            </a:r>
            <a:endParaRPr lang="en-US" sz="2000" dirty="0"/>
          </a:p>
          <a:p>
            <a:pPr lvl="1">
              <a:buFont typeface="Wingdings" panose="05000000000000000000" pitchFamily="2" charset="2"/>
              <a:buChar char="§"/>
            </a:pPr>
            <a:r>
              <a:rPr lang="en-GB" sz="2000" dirty="0"/>
              <a:t>Microwave</a:t>
            </a:r>
            <a:endParaRPr lang="en-US" sz="2000" dirty="0"/>
          </a:p>
          <a:p>
            <a:pPr lvl="1">
              <a:buFont typeface="Wingdings" panose="05000000000000000000" pitchFamily="2" charset="2"/>
              <a:buChar char="§"/>
            </a:pPr>
            <a:r>
              <a:rPr lang="en-GB" sz="2000" dirty="0"/>
              <a:t>Fridge</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95" y="116632"/>
            <a:ext cx="8229600" cy="646027"/>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287695" y="1424722"/>
            <a:ext cx="8534400" cy="4668573"/>
          </a:xfrm>
        </p:spPr>
        <p:txBody>
          <a:bodyPr>
            <a:noAutofit/>
          </a:bodyPr>
          <a:lstStyle/>
          <a:p>
            <a:pPr lvl="0"/>
            <a:r>
              <a:rPr lang="en-GB" sz="2000" dirty="0"/>
              <a:t>Other home appliances include</a:t>
            </a:r>
            <a:endParaRPr lang="en-GB" sz="2000" dirty="0"/>
          </a:p>
          <a:p>
            <a:pPr lvl="0"/>
            <a:endParaRPr lang="en-US" sz="2000" dirty="0"/>
          </a:p>
          <a:p>
            <a:pPr lvl="1">
              <a:buFont typeface="Wingdings" panose="05000000000000000000" pitchFamily="2" charset="2"/>
              <a:buChar char="§"/>
            </a:pPr>
            <a:r>
              <a:rPr lang="en-GB" sz="2000" dirty="0"/>
              <a:t>Vacuum cleaner</a:t>
            </a:r>
            <a:endParaRPr lang="en-US" sz="2000" dirty="0"/>
          </a:p>
          <a:p>
            <a:pPr lvl="1">
              <a:buFont typeface="Wingdings" panose="05000000000000000000" pitchFamily="2" charset="2"/>
              <a:buChar char="§"/>
            </a:pPr>
            <a:r>
              <a:rPr lang="en-GB" sz="2000" dirty="0"/>
              <a:t>Washing machine</a:t>
            </a:r>
            <a:endParaRPr lang="en-US" sz="2000" dirty="0"/>
          </a:p>
          <a:p>
            <a:pPr lvl="1">
              <a:buFont typeface="Wingdings" panose="05000000000000000000" pitchFamily="2" charset="2"/>
              <a:buChar char="§"/>
            </a:pPr>
            <a:r>
              <a:rPr lang="en-GB" sz="2000" dirty="0"/>
              <a:t>Dryer</a:t>
            </a:r>
            <a:endParaRPr lang="en-US" sz="2000" dirty="0"/>
          </a:p>
          <a:p>
            <a:pPr lvl="1">
              <a:buFont typeface="Wingdings" panose="05000000000000000000" pitchFamily="2" charset="2"/>
              <a:buChar char="§"/>
            </a:pPr>
            <a:r>
              <a:rPr lang="en-GB" sz="2000" dirty="0"/>
              <a:t>Air conditioner</a:t>
            </a:r>
            <a:endParaRPr lang="en-US" sz="2000" dirty="0"/>
          </a:p>
          <a:p>
            <a:pPr lvl="1">
              <a:buFont typeface="Wingdings" panose="05000000000000000000" pitchFamily="2" charset="2"/>
              <a:buChar char="§"/>
            </a:pPr>
            <a:r>
              <a:rPr lang="en-GB" sz="2000" dirty="0"/>
              <a:t>Heater</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36</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sp>
        <p:nvSpPr>
          <p:cNvPr id="9" name="Rectangle 8"/>
          <p:cNvSpPr/>
          <p:nvPr/>
        </p:nvSpPr>
        <p:spPr>
          <a:xfrm>
            <a:off x="971600" y="3265820"/>
            <a:ext cx="7200800" cy="400110"/>
          </a:xfrm>
          <a:prstGeom prst="rect">
            <a:avLst/>
          </a:prstGeom>
        </p:spPr>
        <p:txBody>
          <a:bodyPr wrap="square">
            <a:spAutoFit/>
          </a:bodyPr>
          <a:lstStyle/>
          <a:p>
            <a:pPr algn="ctr"/>
            <a:r>
              <a:rPr lang="en-US" sz="2000" dirty="0">
                <a:latin typeface="Helvetica" panose="020B0604020202020204" pitchFamily="34" charset="0"/>
                <a:cs typeface="Helvetica" panose="020B0604020202020204" pitchFamily="34" charset="0"/>
              </a:rPr>
              <a:t>Post Module Activity</a:t>
            </a:r>
            <a:endParaRPr lang="en-US" sz="2000"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8640"/>
            <a:ext cx="8229600" cy="778098"/>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04800" y="1196752"/>
            <a:ext cx="8534400" cy="4033909"/>
          </a:xfrm>
        </p:spPr>
        <p:txBody>
          <a:bodyPr>
            <a:noAutofit/>
          </a:bodyPr>
          <a:lstStyle/>
          <a:p>
            <a:pPr lvl="1">
              <a:buFont typeface="Arial" panose="020B0604020202020204" pitchFamily="34" charset="0"/>
              <a:buChar char="•"/>
            </a:pPr>
            <a:r>
              <a:rPr lang="en-US" sz="2000" dirty="0"/>
              <a:t>When helping with laundry, always wear gloves </a:t>
            </a:r>
            <a:endParaRPr lang="en-US" sz="2000" dirty="0"/>
          </a:p>
          <a:p>
            <a:pPr lvl="1">
              <a:buFont typeface="Arial" panose="020B0604020202020204" pitchFamily="34" charset="0"/>
              <a:buChar char="•"/>
            </a:pPr>
            <a:r>
              <a:rPr lang="en-GB" sz="2000" dirty="0"/>
              <a:t>Check and separate soiled clothes</a:t>
            </a:r>
            <a:endParaRPr lang="en-US" sz="2000" dirty="0"/>
          </a:p>
          <a:p>
            <a:pPr lvl="1">
              <a:buFont typeface="Arial" panose="020B0604020202020204" pitchFamily="34" charset="0"/>
              <a:buChar char="•"/>
            </a:pPr>
            <a:r>
              <a:rPr lang="en-GB" sz="2000" dirty="0"/>
              <a:t>Rinse the soiled clothes thoroughly</a:t>
            </a:r>
            <a:endParaRPr lang="en-US" sz="2000" dirty="0"/>
          </a:p>
          <a:p>
            <a:pPr lvl="1">
              <a:buFont typeface="Arial" panose="020B0604020202020204" pitchFamily="34" charset="0"/>
              <a:buChar char="•"/>
            </a:pPr>
            <a:r>
              <a:rPr lang="en-US" sz="2000" dirty="0"/>
              <a:t>Soak soiled clothes in a disinfectant for at least an hour before washing them with other clothes</a:t>
            </a:r>
            <a:endParaRPr lang="en-US" sz="2000" dirty="0"/>
          </a:p>
          <a:p>
            <a:pPr lvl="1">
              <a:buFont typeface="Arial" panose="020B0604020202020204" pitchFamily="34" charset="0"/>
              <a:buChar char="•"/>
            </a:pPr>
            <a:r>
              <a:rPr lang="en-US" sz="2000" dirty="0"/>
              <a:t>If a person suffers from a contagious disease, handle their clothes separately</a:t>
            </a:r>
            <a:endParaRPr lang="en-US" sz="2000" dirty="0"/>
          </a:p>
          <a:p>
            <a:pPr lvl="1">
              <a:buFont typeface="Arial" panose="020B0604020202020204" pitchFamily="34" charset="0"/>
              <a:buChar char="•"/>
            </a:pPr>
            <a:r>
              <a:rPr lang="en-US" sz="2000" dirty="0"/>
              <a:t>Before washing, separate the light colored clothes from the dark ones</a:t>
            </a:r>
            <a:endParaRPr lang="en-US" sz="2000" dirty="0"/>
          </a:p>
          <a:p>
            <a:pPr lvl="1">
              <a:buFont typeface="Arial" panose="020B0604020202020204" pitchFamily="34" charset="0"/>
              <a:buChar char="•"/>
            </a:pPr>
            <a:r>
              <a:rPr lang="en-US" sz="2000" dirty="0"/>
              <a:t>Read the garment labels for wash instructions</a:t>
            </a:r>
            <a:endParaRPr lang="en-US" sz="2000" dirty="0"/>
          </a:p>
          <a:p>
            <a:pPr lvl="1">
              <a:buFont typeface="Arial" panose="020B0604020202020204" pitchFamily="34" charset="0"/>
              <a:buChar char="•"/>
            </a:pPr>
            <a:r>
              <a:rPr lang="en-US" sz="2000" dirty="0"/>
              <a:t>Turn the clothes inside out and check the pockets </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1600" y="3273585"/>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Dusting Furniture</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Dusting Furniture</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82084"/>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Let’s Practice</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43&quot;&gt;&lt;property id=&quot;20148&quot; value=&quot;5&quot;/&gt;&lt;property id=&quot;20300&quot; value=&quot;Slide 1&quot;/&gt;&lt;property id=&quot;20307&quot; value=&quot;353&quot;/&gt;&lt;/object&gt;&lt;object type=&quot;3&quot; unique_id=&quot;10044&quot;&gt;&lt;property id=&quot;20148&quot; value=&quot;5&quot;/&gt;&lt;property id=&quot;20300&quot; value=&quot;Slide 2&quot;/&gt;&lt;property id=&quot;20307&quot; value=&quot;428&quot;/&gt;&lt;/object&gt;&lt;object type=&quot;3&quot; unique_id=&quot;10045&quot;&gt;&lt;property id=&quot;20148&quot; value=&quot;5&quot;/&gt;&lt;property id=&quot;20300&quot; value=&quot;Slide 3&quot;/&gt;&lt;property id=&quot;20307&quot; value=&quot;405&quot;/&gt;&lt;/object&gt;&lt;object type=&quot;3&quot; unique_id=&quot;10046&quot;&gt;&lt;property id=&quot;20148&quot; value=&quot;5&quot;/&gt;&lt;property id=&quot;20300&quot; value=&quot;Slide 4&quot;/&gt;&lt;property id=&quot;20307&quot; value=&quot;495&quot;/&gt;&lt;/object&gt;&lt;object type=&quot;3&quot; unique_id=&quot;10047&quot;&gt;&lt;property id=&quot;20148&quot; value=&quot;5&quot;/&gt;&lt;property id=&quot;20300&quot; value=&quot;Slide 5 - &amp;quot;Summary&amp;quot;&quot;/&gt;&lt;property id=&quot;20307&quot; value=&quot;430&quot;/&gt;&lt;/object&gt;&lt;object type=&quot;3&quot; unique_id=&quot;10048&quot;&gt;&lt;property id=&quot;20148&quot; value=&quot;5&quot;/&gt;&lt;property id=&quot;20300&quot; value=&quot;Slide 6 - &amp;quot;Any Questions?&amp;quot;&quot;/&gt;&lt;property id=&quot;20307&quot; value=&quot;431&quot;/&gt;&lt;/object&gt;&lt;object type=&quot;3&quot; unique_id=&quot;10049&quot;&gt;&lt;property id=&quot;20148&quot; value=&quot;5&quot;/&gt;&lt;property id=&quot;20300&quot; value=&quot;Slide 7&quot;/&gt;&lt;property id=&quot;20307&quot; value=&quot;466&quot;/&gt;&lt;/object&gt;&lt;object type=&quot;3&quot; unique_id=&quot;10050&quot;&gt;&lt;property id=&quot;20148&quot; value=&quot;5&quot;/&gt;&lt;property id=&quot;20300&quot; value=&quot;Slide 8&quot;/&gt;&lt;property id=&quot;20307&quot; value=&quot;467&quot;/&gt;&lt;/object&gt;&lt;object type=&quot;3&quot; unique_id=&quot;10051&quot;&gt;&lt;property id=&quot;20148&quot; value=&quot;5&quot;/&gt;&lt;property id=&quot;20300&quot; value=&quot;Slide 9 - &amp;quot;Let’s Practice&amp;quot;&quot;/&gt;&lt;property id=&quot;20307&quot; value=&quot;434&quot;/&gt;&lt;/object&gt;&lt;object type=&quot;3&quot; unique_id=&quot;10052&quot;&gt;&lt;property id=&quot;20148&quot; value=&quot;5&quot;/&gt;&lt;property id=&quot;20300&quot; value=&quot;Slide 10 - &amp;quot;Summary&amp;quot;&quot;/&gt;&lt;property id=&quot;20307&quot; value=&quot;481&quot;/&gt;&lt;/object&gt;&lt;object type=&quot;3&quot; unique_id=&quot;10053&quot;&gt;&lt;property id=&quot;20148&quot; value=&quot;5&quot;/&gt;&lt;property id=&quot;20300&quot; value=&quot;Slide 11 - &amp;quot;Summary&amp;quot;&quot;/&gt;&lt;property id=&quot;20307&quot; value=&quot;482&quot;/&gt;&lt;/object&gt;&lt;object type=&quot;3&quot; unique_id=&quot;10054&quot;&gt;&lt;property id=&quot;20148&quot; value=&quot;5&quot;/&gt;&lt;property id=&quot;20300&quot; value=&quot;Slide 12 - &amp;quot;Any Questions?&amp;quot;&quot;/&gt;&lt;property id=&quot;20307&quot; value=&quot;435&quot;/&gt;&lt;/object&gt;&lt;object type=&quot;3&quot; unique_id=&quot;10055&quot;&gt;&lt;property id=&quot;20148&quot; value=&quot;5&quot;/&gt;&lt;property id=&quot;20300&quot; value=&quot;Slide 13&quot;/&gt;&lt;property id=&quot;20307&quot; value=&quot;468&quot;/&gt;&lt;/object&gt;&lt;object type=&quot;3&quot; unique_id=&quot;10056&quot;&gt;&lt;property id=&quot;20148&quot; value=&quot;5&quot;/&gt;&lt;property id=&quot;20300&quot; value=&quot;Slide 14&quot;/&gt;&lt;property id=&quot;20307&quot; value=&quot;469&quot;/&gt;&lt;/object&gt;&lt;object type=&quot;3&quot; unique_id=&quot;10057&quot;&gt;&lt;property id=&quot;20148&quot; value=&quot;5&quot;/&gt;&lt;property id=&quot;20300&quot; value=&quot;Slide 15 - &amp;quot;Let’s Practice&amp;quot;&quot;/&gt;&lt;property id=&quot;20307&quot; value=&quot;496&quot;/&gt;&lt;/object&gt;&lt;object type=&quot;3&quot; unique_id=&quot;10058&quot;&gt;&lt;property id=&quot;20148&quot; value=&quot;5&quot;/&gt;&lt;property id=&quot;20300&quot; value=&quot;Slide 16 - &amp;quot;Summary&amp;quot;&quot;/&gt;&lt;property id=&quot;20307&quot; value=&quot;439&quot;/&gt;&lt;/object&gt;&lt;object type=&quot;3&quot; unique_id=&quot;10059&quot;&gt;&lt;property id=&quot;20148&quot; value=&quot;5&quot;/&gt;&lt;property id=&quot;20300&quot; value=&quot;Slide 17 - &amp;quot;Summary&amp;quot;&quot;/&gt;&lt;property id=&quot;20307&quot; value=&quot;483&quot;/&gt;&lt;/object&gt;&lt;object type=&quot;3&quot; unique_id=&quot;10060&quot;&gt;&lt;property id=&quot;20148&quot; value=&quot;5&quot;/&gt;&lt;property id=&quot;20300&quot; value=&quot;Slide 18 - &amp;quot;Any Questions?&amp;quot;&quot;/&gt;&lt;property id=&quot;20307&quot; value=&quot;440&quot;/&gt;&lt;/object&gt;&lt;object type=&quot;3&quot; unique_id=&quot;10061&quot;&gt;&lt;property id=&quot;20148&quot; value=&quot;5&quot;/&gt;&lt;property id=&quot;20300&quot; value=&quot;Slide 19&quot;/&gt;&lt;property id=&quot;20307&quot; value=&quot;470&quot;/&gt;&lt;/object&gt;&lt;object type=&quot;3&quot; unique_id=&quot;10062&quot;&gt;&lt;property id=&quot;20148&quot; value=&quot;5&quot;/&gt;&lt;property id=&quot;20300&quot; value=&quot;Slide 20&quot;/&gt;&lt;property id=&quot;20307&quot; value=&quot;471&quot;/&gt;&lt;/object&gt;&lt;object type=&quot;3&quot; unique_id=&quot;10063&quot;&gt;&lt;property id=&quot;20148&quot; value=&quot;5&quot;/&gt;&lt;property id=&quot;20300&quot; value=&quot;Slide 21 - &amp;quot;Let’s Practice&amp;quot;&quot;/&gt;&lt;property id=&quot;20307&quot; value=&quot;497&quot;/&gt;&lt;/object&gt;&lt;object type=&quot;3&quot; unique_id=&quot;10064&quot;&gt;&lt;property id=&quot;20148&quot; value=&quot;5&quot;/&gt;&lt;property id=&quot;20300&quot; value=&quot;Slide 22 - &amp;quot;Summary&amp;quot;&quot;/&gt;&lt;property id=&quot;20307&quot; value=&quot;443&quot;/&gt;&lt;/object&gt;&lt;object type=&quot;3&quot; unique_id=&quot;10065&quot;&gt;&lt;property id=&quot;20148&quot; value=&quot;5&quot;/&gt;&lt;property id=&quot;20300&quot; value=&quot;Slide 23 - &amp;quot;Summary&amp;quot;&quot;/&gt;&lt;property id=&quot;20307&quot; value=&quot;484&quot;/&gt;&lt;/object&gt;&lt;object type=&quot;3&quot; unique_id=&quot;10066&quot;&gt;&lt;property id=&quot;20148&quot; value=&quot;5&quot;/&gt;&lt;property id=&quot;20300&quot; value=&quot;Slide 24 - &amp;quot;Any Questions?&amp;quot;&quot;/&gt;&lt;property id=&quot;20307&quot; value=&quot;444&quot;/&gt;&lt;/object&gt;&lt;object type=&quot;3&quot; unique_id=&quot;10067&quot;&gt;&lt;property id=&quot;20148&quot; value=&quot;5&quot;/&gt;&lt;property id=&quot;20300&quot; value=&quot;Slide 25&quot;/&gt;&lt;property id=&quot;20307&quot; value=&quot;472&quot;/&gt;&lt;/object&gt;&lt;object type=&quot;3&quot; unique_id=&quot;10068&quot;&gt;&lt;property id=&quot;20148&quot; value=&quot;5&quot;/&gt;&lt;property id=&quot;20300&quot; value=&quot;Slide 26&quot;/&gt;&lt;property id=&quot;20307&quot; value=&quot;473&quot;/&gt;&lt;/object&gt;&lt;object type=&quot;3&quot; unique_id=&quot;10069&quot;&gt;&lt;property id=&quot;20148&quot; value=&quot;5&quot;/&gt;&lt;property id=&quot;20300&quot; value=&quot;Slide 27 - &amp;quot;Visit&amp;quot;&quot;/&gt;&lt;property id=&quot;20307&quot; value=&quot;498&quot;/&gt;&lt;/object&gt;&lt;object type=&quot;3&quot; unique_id=&quot;10070&quot;&gt;&lt;property id=&quot;20148&quot; value=&quot;5&quot;/&gt;&lt;property id=&quot;20300&quot; value=&quot;Slide 28 - &amp;quot;Summary&amp;quot;&quot;/&gt;&lt;property id=&quot;20307&quot; value=&quot;448&quot;/&gt;&lt;/object&gt;&lt;object type=&quot;3&quot; unique_id=&quot;10071&quot;&gt;&lt;property id=&quot;20148&quot; value=&quot;5&quot;/&gt;&lt;property id=&quot;20300&quot; value=&quot;Slide 29 - &amp;quot;Summary&amp;quot;&quot;/&gt;&lt;property id=&quot;20307&quot; value=&quot;449&quot;/&gt;&lt;/object&gt;&lt;object type=&quot;3&quot; unique_id=&quot;10072&quot;&gt;&lt;property id=&quot;20148&quot; value=&quot;5&quot;/&gt;&lt;property id=&quot;20300&quot; value=&quot;Slide 30 - &amp;quot;Summary&amp;quot;&quot;/&gt;&lt;property id=&quot;20307&quot; value=&quot;485&quot;/&gt;&lt;/object&gt;&lt;object type=&quot;3&quot; unique_id=&quot;10073&quot;&gt;&lt;property id=&quot;20148&quot; value=&quot;5&quot;/&gt;&lt;property id=&quot;20300&quot; value=&quot;Slide 31 - &amp;quot;Any Questions?&amp;quot;&quot;/&gt;&lt;property id=&quot;20307&quot; value=&quot;450&quot;/&gt;&lt;/object&gt;&lt;object type=&quot;3&quot; unique_id=&quot;10074&quot;&gt;&lt;property id=&quot;20148&quot; value=&quot;5&quot;/&gt;&lt;property id=&quot;20300&quot; value=&quot;Slide 32&quot;/&gt;&lt;property id=&quot;20307&quot; value=&quot;489&quot;/&gt;&lt;/object&gt;&lt;object type=&quot;3&quot; unique_id=&quot;10075&quot;&gt;&lt;property id=&quot;20148&quot; value=&quot;5&quot;/&gt;&lt;property id=&quot;20300&quot; value=&quot;Slide 33&quot;/&gt;&lt;property id=&quot;20307&quot; value=&quot;490&quot;/&gt;&lt;/object&gt;&lt;object type=&quot;3&quot; unique_id=&quot;10076&quot;&gt;&lt;property id=&quot;20148&quot; value=&quot;5&quot;/&gt;&lt;property id=&quot;20300&quot; value=&quot;Slide 34 - &amp;quot;Let’s Practice&amp;quot;&quot;/&gt;&lt;property id=&quot;20307&quot; value=&quot;499&quot;/&gt;&lt;/object&gt;&lt;object type=&quot;3&quot; unique_id=&quot;10077&quot;&gt;&lt;property id=&quot;20148&quot; value=&quot;5&quot;/&gt;&lt;property id=&quot;20300&quot; value=&quot;Slide 35 - &amp;quot;Summary&amp;quot;&quot;/&gt;&lt;property id=&quot;20307&quot; value=&quot;491&quot;/&gt;&lt;/object&gt;&lt;object type=&quot;3&quot; unique_id=&quot;10078&quot;&gt;&lt;property id=&quot;20148&quot; value=&quot;5&quot;/&gt;&lt;property id=&quot;20300&quot; value=&quot;Slide 36 - &amp;quot;Summary&amp;quot;&quot;/&gt;&lt;property id=&quot;20307&quot; value=&quot;492&quot;/&gt;&lt;/object&gt;&lt;object type=&quot;3&quot; unique_id=&quot;10079&quot;&gt;&lt;property id=&quot;20148&quot; value=&quot;5&quot;/&gt;&lt;property id=&quot;20300&quot; value=&quot;Slide 37 - &amp;quot;Any Questions?&amp;quot;&quot;/&gt;&lt;property id=&quot;20307&quot; value=&quot;494&quot;/&gt;&lt;/object&gt;&lt;object type=&quot;3&quot; unique_id=&quot;10080&quot;&gt;&lt;property id=&quot;20148&quot; value=&quot;5&quot;/&gt;&lt;property id=&quot;20300&quot; value=&quot;Slide 38&quot;/&gt;&lt;property id=&quot;20307&quot; value=&quot;398&quot;/&gt;&lt;/object&gt;&lt;/object&gt;&lt;object type=&quot;8&quot; unique_id=&quot;1004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10723</Words>
  <Application>WPS Presentation</Application>
  <PresentationFormat>On-screen Show (4:3)</PresentationFormat>
  <Paragraphs>386</Paragraphs>
  <Slides>38</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PowerPoint 演示文稿</vt:lpstr>
      <vt:lpstr>Summary</vt:lpstr>
      <vt:lpstr>Any Questions?</vt:lpstr>
      <vt:lpstr>PowerPoint 演示文稿</vt:lpstr>
      <vt:lpstr>PowerPoint 演示文稿</vt:lpstr>
      <vt:lpstr>Let’s Practice</vt:lpstr>
      <vt:lpstr>Summary</vt:lpstr>
      <vt:lpstr>Summary</vt:lpstr>
      <vt:lpstr>Any Questions?</vt:lpstr>
      <vt:lpstr>PowerPoint 演示文稿</vt:lpstr>
      <vt:lpstr>PowerPoint 演示文稿</vt:lpstr>
      <vt:lpstr>Let’s Practice</vt:lpstr>
      <vt:lpstr>Summary</vt:lpstr>
      <vt:lpstr>Summary</vt:lpstr>
      <vt:lpstr>Any Questions?</vt:lpstr>
      <vt:lpstr>PowerPoint 演示文稿</vt:lpstr>
      <vt:lpstr>PowerPoint 演示文稿</vt:lpstr>
      <vt:lpstr>Let’s Practice</vt:lpstr>
      <vt:lpstr>Summary</vt:lpstr>
      <vt:lpstr>Summary</vt:lpstr>
      <vt:lpstr>Any Questions?</vt:lpstr>
      <vt:lpstr>PowerPoint 演示文稿</vt:lpstr>
      <vt:lpstr>PowerPoint 演示文稿</vt:lpstr>
      <vt:lpstr>Visit</vt:lpstr>
      <vt:lpstr>Summary</vt:lpstr>
      <vt:lpstr>Summary</vt:lpstr>
      <vt:lpstr>Summary</vt:lpstr>
      <vt:lpstr>Any Questions?</vt:lpstr>
      <vt:lpstr>PowerPoint 演示文稿</vt:lpstr>
      <vt:lpstr>PowerPoint 演示文稿</vt:lpstr>
      <vt:lpstr>Let’s Practice</vt:lpstr>
      <vt:lpstr>Summary</vt:lpstr>
      <vt:lpstr>Summary</vt:lpstr>
      <vt:lpstr>Any Questions?</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254</cp:revision>
  <dcterms:created xsi:type="dcterms:W3CDTF">2016-08-26T16:03:00Z</dcterms:created>
  <dcterms:modified xsi:type="dcterms:W3CDTF">2023-01-17T18:45:46Z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391F271D706641C5977A93F1464E8DDA</vt:lpwstr>
  </property>
  <property fmtid="{D5CDD505-2E9C-101B-9397-08002B2CF9AE}" pid="3" name="KSOProductBuildVer">
    <vt:lpwstr>1033-11.2.0.11440</vt:lpwstr>
  </property>
</Properties>
</file>