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77" r:id="rId4"/>
    <p:sldId id="280" r:id="rId5"/>
    <p:sldId id="281" r:id="rId7"/>
    <p:sldId id="282" r:id="rId8"/>
    <p:sldId id="283" r:id="rId9"/>
    <p:sldId id="284" r:id="rId10"/>
    <p:sldId id="285" r:id="rId11"/>
    <p:sldId id="286" r:id="rId12"/>
    <p:sldId id="287" r:id="rId13"/>
    <p:sldId id="288" r:id="rId14"/>
    <p:sldId id="289" r:id="rId15"/>
    <p:sldId id="290" r:id="rId16"/>
    <p:sldId id="292" r:id="rId17"/>
    <p:sldId id="312" r:id="rId18"/>
    <p:sldId id="313"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291" r:id="rId36"/>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19" autoAdjust="0"/>
  </p:normalViewPr>
  <p:slideViewPr>
    <p:cSldViewPr>
      <p:cViewPr varScale="1">
        <p:scale>
          <a:sx n="54" d="100"/>
          <a:sy n="54" d="100"/>
        </p:scale>
        <p:origin x="18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0" Type="http://schemas.openxmlformats.org/officeDocument/2006/relationships/tags" Target="tags/tag12.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hse.gov.uk/risk/controlling-risks.htm"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none" dirty="0"/>
              <a:t>Activity:</a:t>
            </a:r>
            <a:r>
              <a:rPr lang="en-GB" b="1" u="none" baseline="0" dirty="0"/>
              <a:t> </a:t>
            </a:r>
            <a:r>
              <a:rPr lang="en-GB" dirty="0"/>
              <a:t>Ask learners </a:t>
            </a:r>
            <a:r>
              <a:rPr lang="en-GB" baseline="0" dirty="0"/>
              <a:t>what is involved in providing care and support that promote privacy and dignity.</a:t>
            </a:r>
            <a:endParaRPr lang="en-GB" baseline="0" dirty="0"/>
          </a:p>
          <a:p>
            <a:endParaRPr lang="en-GB" baseline="0" dirty="0"/>
          </a:p>
          <a:p>
            <a:r>
              <a:rPr lang="en-GB" b="1" u="none" baseline="0" dirty="0"/>
              <a:t>Possible answers</a:t>
            </a:r>
            <a:endParaRPr lang="en-GB" b="1" u="none" baseline="0" dirty="0"/>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a:solidFill>
                  <a:schemeClr val="tx1"/>
                </a:solidFill>
                <a:latin typeface="+mn-lt"/>
                <a:ea typeface="+mn-ea"/>
                <a:cs typeface="+mn-cs"/>
              </a:rPr>
              <a:t>Privacy: </a:t>
            </a:r>
            <a:endParaRPr lang="en-GB" sz="1200" b="1"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200" b="0" i="0" u="none" strike="noStrike" kern="1200" baseline="0" dirty="0">
                <a:solidFill>
                  <a:schemeClr val="tx1"/>
                </a:solidFill>
                <a:latin typeface="+mn-lt"/>
                <a:ea typeface="+mn-ea"/>
                <a:cs typeface="+mn-cs"/>
              </a:rPr>
              <a:t>Giving someone space where and when they need it</a:t>
            </a:r>
            <a:endParaRPr lang="en-GB"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200" b="0" i="0" u="none" strike="noStrike" kern="1200" baseline="0" dirty="0">
                <a:solidFill>
                  <a:schemeClr val="dk1"/>
                </a:solidFill>
                <a:latin typeface="+mn-lt"/>
                <a:ea typeface="+mn-ea"/>
                <a:cs typeface="+mn-cs"/>
              </a:rPr>
              <a:t>Treating personal information confidentially</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Dignity: </a:t>
            </a:r>
            <a:endParaRPr lang="en-GB" sz="1200" b="1"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Focusing on the value of every individual</a:t>
            </a:r>
            <a:endParaRPr lang="en-GB"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Respecting their views, choices and decisions</a:t>
            </a:r>
            <a:endParaRPr lang="en-GB"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Not making assumptions about how they want to be treated</a:t>
            </a:r>
            <a:endParaRPr lang="en-GB"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Working with care and compassion</a:t>
            </a:r>
            <a:endParaRPr lang="en-GB"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Communicating directly with the individual whenever possible</a:t>
            </a:r>
            <a:endParaRPr lang="en-GB" b="0" u="none" baseline="0"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Draw the attention of the participants to the images on the screen. Read the question on the screen aloud – </a:t>
            </a:r>
            <a:r>
              <a:rPr lang="en-US" sz="1200" dirty="0"/>
              <a:t>What is the difference between these two pictures?</a:t>
            </a:r>
            <a:endParaRPr lang="en-US" sz="120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Ask the participants to share what they feel is happening in these two pictures and how they are different. If no responses come from the participants, point to each picture in turn and ask the how the elder is being treated in that picture.</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dirty="0"/>
              <a:t>Possible answers</a:t>
            </a:r>
            <a:r>
              <a:rPr lang="en-US" sz="1200" baseline="0" dirty="0"/>
              <a:t> for the picture on the left are: Respect, care, love</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Possible answers for the picture on the right are: Disrespect, anger, hate</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Make the participants realize that the picture on the left shows an elder being treated with respect and the picture on the right shows an elder being treated with disrespect. Now move on to the next slide.</a:t>
            </a:r>
            <a:endParaRPr lang="en-US" sz="1200" dirty="0"/>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Ask the participants to imagine themselves in the position of the elder shown n the picture. Read the question on the screen aloud – How would you like to be treated? </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If no responses come from the participants, ask the participants who would like to be treated with respect to raise their hands.</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Explain that the elderly people also have the same requirement. They have self-respect and dignity, which they want to preserve. State that a caregiver should find ways to help the elder while respecting their dignity as discussed in the following module.</a:t>
            </a:r>
            <a:endParaRPr lang="en-US" sz="120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Draw the participants’ attention to the pictures shown on the screen. If required explain that the picture on</a:t>
            </a:r>
            <a:r>
              <a:rPr lang="en-US" sz="1200" baseline="0" dirty="0"/>
              <a:t> the left shows a caregiver pushing an elder in a wheelchair and in the picture on the right the caregiver is helping an elder walk with the help of a walking aid.</a:t>
            </a:r>
            <a:endParaRPr lang="en-US" sz="1200" baseline="0" dirty="0"/>
          </a:p>
          <a:p>
            <a:endParaRPr lang="en-US" sz="1200" baseline="0" dirty="0"/>
          </a:p>
          <a:p>
            <a:r>
              <a:rPr lang="en-US" sz="1200" dirty="0"/>
              <a:t>Say aloud the question on eth screen – Which of these two caregivers is being of more help to the elder?</a:t>
            </a:r>
            <a:endParaRPr lang="en-US" sz="1200" dirty="0"/>
          </a:p>
          <a:p>
            <a:endParaRPr lang="en-US" sz="1200" dirty="0"/>
          </a:p>
          <a:p>
            <a:r>
              <a:rPr lang="en-US" sz="1200" dirty="0"/>
              <a:t>Invite</a:t>
            </a:r>
            <a:r>
              <a:rPr lang="en-US" sz="1200" baseline="0" dirty="0"/>
              <a:t> the participants’ responses to the question. Accept all answers. </a:t>
            </a:r>
            <a:endParaRPr lang="en-US" sz="1200" baseline="0" dirty="0"/>
          </a:p>
          <a:p>
            <a:endParaRPr lang="en-US" sz="1200" baseline="0" dirty="0"/>
          </a:p>
          <a:p>
            <a:r>
              <a:rPr lang="en-US" sz="1200" baseline="0" dirty="0"/>
              <a:t>Next ask the following question – Which caregiver is making the elder feel more independent?</a:t>
            </a:r>
            <a:endParaRPr lang="en-US" sz="1200" baseline="0" dirty="0"/>
          </a:p>
          <a:p>
            <a:endParaRPr lang="en-US" sz="1200" baseline="0" dirty="0"/>
          </a:p>
          <a:p>
            <a:r>
              <a:rPr lang="en-US" sz="1200" baseline="0" dirty="0"/>
              <a:t>Accept all answers. Explain that both caregivers are helping the elder to perform an activity like going outdoors. However, the caregiver on the right is helping the elder perform that activity more independently. This way, the caregiver is not only helping the elder physically, but also emotionally. Explain that though elders require a lot of care, they do not like to be always dependent on others. A caregiver must try and encourage independence in an elder. Why this is necessary and how a caregiver can do this is explained in the module that follows.</a:t>
            </a:r>
            <a:endParaRPr lang="en-US" sz="120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Activity:</a:t>
            </a:r>
            <a:r>
              <a:rPr lang="en-GB" b="1" baseline="0" dirty="0"/>
              <a:t> </a:t>
            </a:r>
            <a:r>
              <a:rPr lang="en-GB" dirty="0"/>
              <a:t>Ask learners to think of some examples of day to day choices and decisions that the individual could be involved in.</a:t>
            </a:r>
            <a:endParaRPr lang="en-GB" dirty="0"/>
          </a:p>
          <a:p>
            <a:endParaRPr lang="en-GB" dirty="0"/>
          </a:p>
          <a:p>
            <a:r>
              <a:rPr lang="en-GB" dirty="0"/>
              <a:t>Possible answers include:</a:t>
            </a:r>
            <a:endParaRPr lang="en-GB" dirty="0"/>
          </a:p>
          <a:p>
            <a:pPr marL="171450" indent="-171450">
              <a:buFont typeface="Arial" panose="020B0604020202020204" pitchFamily="34" charset="0"/>
              <a:buChar char="•"/>
            </a:pPr>
            <a:r>
              <a:rPr lang="en-GB" dirty="0"/>
              <a:t>When they want to get up</a:t>
            </a:r>
            <a:endParaRPr lang="en-GB" dirty="0"/>
          </a:p>
          <a:p>
            <a:pPr marL="171450" indent="-171450">
              <a:buFont typeface="Arial" panose="020B0604020202020204" pitchFamily="34" charset="0"/>
              <a:buChar char="•"/>
            </a:pPr>
            <a:r>
              <a:rPr lang="en-GB" dirty="0"/>
              <a:t>What they want to wear</a:t>
            </a:r>
            <a:endParaRPr lang="en-GB" dirty="0"/>
          </a:p>
          <a:p>
            <a:pPr marL="171450" indent="-171450">
              <a:buFont typeface="Arial" panose="020B0604020202020204" pitchFamily="34" charset="0"/>
              <a:buChar char="•"/>
            </a:pPr>
            <a:r>
              <a:rPr lang="en-GB" dirty="0"/>
              <a:t>What they want to eat</a:t>
            </a:r>
            <a:endParaRPr lang="en-GB" dirty="0"/>
          </a:p>
          <a:p>
            <a:pPr marL="171450" indent="-171450">
              <a:buFont typeface="Arial" panose="020B0604020202020204" pitchFamily="34" charset="0"/>
              <a:buChar char="•"/>
            </a:pPr>
            <a:r>
              <a:rPr lang="en-GB" dirty="0"/>
              <a:t>The activities they want to be involved in </a:t>
            </a:r>
            <a:endParaRPr lang="en-GB" dirty="0"/>
          </a:p>
          <a:p>
            <a:endParaRPr lang="en-GB" dirty="0"/>
          </a:p>
          <a:p>
            <a:r>
              <a:rPr lang="en-GB" b="1" dirty="0"/>
              <a:t>Activity:  </a:t>
            </a:r>
            <a:r>
              <a:rPr lang="en-GB" dirty="0"/>
              <a:t>Ask learners to think of some examples of decisions that the individual may not be involved in</a:t>
            </a:r>
            <a:endParaRPr lang="en-GB" dirty="0"/>
          </a:p>
          <a:p>
            <a:endParaRPr lang="en-GB" dirty="0"/>
          </a:p>
          <a:p>
            <a:r>
              <a:rPr lang="en-GB" dirty="0"/>
              <a:t>Possible answers include:</a:t>
            </a:r>
            <a:endParaRPr lang="en-GB" dirty="0"/>
          </a:p>
          <a:p>
            <a:pPr marL="171450" indent="-171450">
              <a:buFont typeface="Arial" panose="020B0604020202020204" pitchFamily="34" charset="0"/>
              <a:buChar char="•"/>
            </a:pPr>
            <a:r>
              <a:rPr lang="en-GB" dirty="0"/>
              <a:t>Financial planning </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endParaRPr lang="en-GB" b="1" dirty="0"/>
          </a:p>
          <a:p>
            <a:endParaRPr lang="en-GB" dirty="0"/>
          </a:p>
          <a:p>
            <a:r>
              <a:rPr lang="en-GB" dirty="0"/>
              <a:t>Every effort should be made to support an individual to understand information and to communicate their choices</a:t>
            </a:r>
            <a:endParaRPr lang="en-GB" dirty="0"/>
          </a:p>
          <a:p>
            <a:r>
              <a:rPr lang="en-GB" dirty="0"/>
              <a:t>Individuals can be supported to make decisions by involving other people they trust like friends or relatives</a:t>
            </a:r>
            <a:endParaRPr lang="en-GB" dirty="0"/>
          </a:p>
          <a:p>
            <a:r>
              <a:rPr lang="en-GB" dirty="0"/>
              <a:t>Learners who are not entirely sure that an individual has the capacity to make decision should seek advice and support from their manager or supervisor.  </a:t>
            </a:r>
            <a:endParaRPr lang="en-GB" dirty="0"/>
          </a:p>
          <a:p>
            <a:r>
              <a:rPr lang="en-GB" dirty="0"/>
              <a:t>If individuals are assessed as lacking the capacity to make a decision, all decisions made on their behalf must be in their best interests.</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endParaRPr lang="en-GB" b="1" dirty="0"/>
          </a:p>
          <a:p>
            <a:endParaRPr lang="en-GB" dirty="0"/>
          </a:p>
          <a:p>
            <a:r>
              <a:rPr lang="en-GB" dirty="0"/>
              <a:t>The 5 step risk assessment model is taken from The Health and Safety Executive (HSE):</a:t>
            </a:r>
            <a:endParaRPr lang="en-GB" dirty="0"/>
          </a:p>
          <a:p>
            <a:pPr marL="0" marR="0" indent="0" algn="l" defTabSz="914400" rtl="0" eaLnBrk="1" fontAlgn="auto" latinLnBrk="0" hangingPunct="1">
              <a:lnSpc>
                <a:spcPct val="100000"/>
              </a:lnSpc>
              <a:spcBef>
                <a:spcPts val="0"/>
              </a:spcBef>
              <a:spcAft>
                <a:spcPts val="0"/>
              </a:spcAft>
              <a:buClrTx/>
              <a:buSzTx/>
              <a:buFontTx/>
              <a:buNone/>
              <a:defRPr/>
            </a:pPr>
            <a:r>
              <a:rPr lang="en-GB" sz="1200" u="sng" kern="1200" dirty="0">
                <a:solidFill>
                  <a:schemeClr val="tx1"/>
                </a:solidFill>
                <a:effectLst/>
                <a:latin typeface="+mn-lt"/>
                <a:ea typeface="+mn-ea"/>
                <a:cs typeface="+mn-cs"/>
                <a:hlinkClick r:id="rId3"/>
              </a:rPr>
              <a:t>www.hse.gov.uk/risk/controlling-risks.htm</a:t>
            </a:r>
            <a:endParaRPr lang="en-GB" sz="1200" kern="1200" dirty="0">
              <a:solidFill>
                <a:schemeClr val="tx1"/>
              </a:solidFill>
              <a:effectLst/>
              <a:latin typeface="+mn-lt"/>
              <a:ea typeface="+mn-ea"/>
              <a:cs typeface="+mn-cs"/>
            </a:endParaRPr>
          </a:p>
          <a:p>
            <a:endParaRPr lang="en-GB" dirty="0"/>
          </a:p>
          <a:p>
            <a:r>
              <a:rPr lang="en-GB" dirty="0"/>
              <a:t>If a new activity is going to be introduced, the five steps of risk assessment must be followed first</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 </a:t>
            </a:r>
            <a:endParaRPr lang="en-GB" b="1" dirty="0"/>
          </a:p>
          <a:p>
            <a:endParaRPr lang="en-GB" dirty="0"/>
          </a:p>
          <a:p>
            <a:r>
              <a:rPr lang="en-GB" dirty="0"/>
              <a:t>There might be times when someone is unhappy with decisions that have been made on their behalf or with the choices they are offered. If this is not within your power to change you should tell them about their right to complain and support them to follow the complaints procedure.</a:t>
            </a: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a:t>Trainer should ask class why they chose the correct answer.</a:t>
            </a:r>
            <a:endParaRPr lang="en-GB" b="1" dirty="0"/>
          </a:p>
          <a:p>
            <a:endParaRPr lang="en-GB" b="1" dirty="0"/>
          </a:p>
          <a:p>
            <a:r>
              <a:rPr lang="en-GB" b="1" dirty="0"/>
              <a:t>Feedback</a:t>
            </a:r>
            <a:endParaRPr lang="en-GB" b="1" dirty="0"/>
          </a:p>
          <a:p>
            <a:endParaRPr lang="en-GB" b="0" dirty="0"/>
          </a:p>
          <a:p>
            <a:r>
              <a:rPr lang="en-GB" b="0" dirty="0"/>
              <a:t>A – To touch a person you must enter their personal space. You should always ask the individual before you touch them in any way.  </a:t>
            </a:r>
            <a:endParaRPr lang="en-GB" b="0" dirty="0"/>
          </a:p>
          <a:p>
            <a:r>
              <a:rPr lang="en-GB" b="0" dirty="0"/>
              <a:t>B – If your role involves supporting individuals to wash or dress make sure you protect their dignity and privacy by making sure curtains, screens or doors are properly closed.</a:t>
            </a:r>
            <a:endParaRPr lang="en-GB" b="0" dirty="0"/>
          </a:p>
          <a:p>
            <a:r>
              <a:rPr lang="en-GB" b="0" dirty="0"/>
              <a:t>C – If someone needs support to go to the toilet they should not have to wait or be left too long for you to return.</a:t>
            </a:r>
            <a:endParaRPr lang="en-GB" b="0" dirty="0"/>
          </a:p>
          <a:p>
            <a:r>
              <a:rPr lang="en-GB" b="0" dirty="0"/>
              <a:t>D – Health and social care workers should knock on the door or speak before entering the particular space or room that the individual is in.</a:t>
            </a:r>
            <a:endParaRPr lang="en-GB" b="0" dirty="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a:t>Trainer should ask class why they chose the correct answer.</a:t>
            </a:r>
            <a:endParaRPr lang="en-GB" b="1" dirty="0"/>
          </a:p>
          <a:p>
            <a:endParaRPr lang="en-GB" b="1" dirty="0"/>
          </a:p>
          <a:p>
            <a:r>
              <a:rPr lang="en-GB" b="1" dirty="0"/>
              <a:t>Feedback</a:t>
            </a:r>
            <a:endParaRPr lang="en-GB" b="1" dirty="0"/>
          </a:p>
          <a:p>
            <a:endParaRPr lang="en-GB" dirty="0"/>
          </a:p>
          <a:p>
            <a:r>
              <a:rPr lang="en-GB" dirty="0"/>
              <a:t>A</a:t>
            </a:r>
            <a:r>
              <a:rPr lang="en-GB" baseline="0" dirty="0"/>
              <a:t> – Individuals have the right to make decisions that are risky or unwise. They should be aware of ALL options that are available to them as well as the risks and implications of each</a:t>
            </a:r>
            <a:endParaRPr lang="en-GB" baseline="0" dirty="0"/>
          </a:p>
          <a:p>
            <a:r>
              <a:rPr lang="en-GB" baseline="0" dirty="0"/>
              <a:t>B – Individuals must be involved in making decisions about the care and support they receive whenever possible. If a decision is difficult to make they could be supported by involving their support network or an advocate.</a:t>
            </a:r>
            <a:endParaRPr lang="en-GB" baseline="0" dirty="0"/>
          </a:p>
          <a:p>
            <a:r>
              <a:rPr lang="en-GB" baseline="0" dirty="0"/>
              <a:t>C – Choices are shaped by things like their background, values, culture, religion or past experiences. These are unique to the individual so a decision that is right for you may not be right for the individual. The individual should be given all available options, risks and implications and supported to make their own decisions whenever possible. </a:t>
            </a:r>
            <a:endParaRPr lang="en-GB" baseline="0" dirty="0"/>
          </a:p>
          <a:p>
            <a:r>
              <a:rPr lang="en-GB" baseline="0" dirty="0"/>
              <a:t>D – Health and social care workers can support individuals to make decisions by ensuring that they understand all their options and the risks and implications of making each decision.</a:t>
            </a:r>
            <a:endParaRPr lang="en-GB" baseline="0" dirty="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a:t>Trainer should ask class why they chose the correct answer.</a:t>
            </a:r>
            <a:endParaRPr lang="en-GB" b="1" dirty="0"/>
          </a:p>
          <a:p>
            <a:endParaRPr lang="en-GB" b="1" dirty="0"/>
          </a:p>
          <a:p>
            <a:r>
              <a:rPr lang="en-GB" b="1" dirty="0"/>
              <a:t>Feedback</a:t>
            </a:r>
            <a:endParaRPr lang="en-GB" b="1" dirty="0"/>
          </a:p>
          <a:p>
            <a:endParaRPr lang="en-GB" dirty="0"/>
          </a:p>
          <a:p>
            <a:r>
              <a:rPr lang="en-GB" dirty="0"/>
              <a:t>A</a:t>
            </a:r>
            <a:r>
              <a:rPr lang="en-GB" baseline="0" dirty="0"/>
              <a:t> – Self-care is the term used to describe ways of working that support individuals to develop the skills to live more independently.</a:t>
            </a:r>
            <a:endParaRPr lang="en-GB" baseline="0" dirty="0"/>
          </a:p>
          <a:p>
            <a:pPr marL="0" marR="0" indent="0" algn="l" defTabSz="914400" rtl="0" eaLnBrk="1" fontAlgn="auto" latinLnBrk="0" hangingPunct="1">
              <a:lnSpc>
                <a:spcPct val="100000"/>
              </a:lnSpc>
              <a:spcBef>
                <a:spcPts val="0"/>
              </a:spcBef>
              <a:spcAft>
                <a:spcPts val="0"/>
              </a:spcAft>
              <a:buClrTx/>
              <a:buSzTx/>
              <a:buFontTx/>
              <a:buNone/>
              <a:defRPr/>
            </a:pPr>
            <a:r>
              <a:rPr lang="en-GB" baseline="0" dirty="0"/>
              <a:t>B – Active participation builds self-esteem and identity by working in ways that give then </a:t>
            </a:r>
            <a:r>
              <a:rPr lang="en-GB" dirty="0"/>
              <a:t>equality of opportunity in achieving their goals, valuing their diversity and finding solutions that work for them.</a:t>
            </a:r>
            <a:endParaRPr lang="en-GB" dirty="0"/>
          </a:p>
          <a:p>
            <a:r>
              <a:rPr lang="en-GB" baseline="0" dirty="0"/>
              <a:t>C – Risk assessment is the process of identifying risks, who could be harmed, evaluating risks and identifying precautions, recording and implementing findings and finally, reviewing the assessment and updating it when necessary</a:t>
            </a:r>
            <a:endParaRPr lang="en-GB" baseline="0" dirty="0"/>
          </a:p>
          <a:p>
            <a:r>
              <a:rPr lang="en-GB" baseline="0" dirty="0"/>
              <a:t>D – Mental capacity is the term used to describe an individual’s ability to retain and understand information for long enough to make a decision and to communicate their decision.</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8.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hyperlink" Target="http://www.skillsforhealth.org.uk/" TargetMode="External"/><Relationship Id="rId8" Type="http://schemas.openxmlformats.org/officeDocument/2006/relationships/image" Target="../media/image15.png"/><Relationship Id="rId7"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hyperlink" Target="http://www.skillsforcare.org.uk/" TargetMode="Externa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7.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7.png"/><Relationship Id="rId2" Type="http://schemas.openxmlformats.org/officeDocument/2006/relationships/image" Target="../media/image16.png"/><Relationship Id="rId13" Type="http://schemas.openxmlformats.org/officeDocument/2006/relationships/notesSlide" Target="../notesSlides/notesSlide7.xml"/><Relationship Id="rId12" Type="http://schemas.openxmlformats.org/officeDocument/2006/relationships/slideLayout" Target="../slideLayouts/slideLayout2.xml"/><Relationship Id="rId11" Type="http://schemas.openxmlformats.org/officeDocument/2006/relationships/hyperlink" Target="http://www.skillsforcare.org.uk/" TargetMode="External"/><Relationship Id="rId10" Type="http://schemas.openxmlformats.org/officeDocument/2006/relationships/hyperlink" Target="http://www.skillsforhealth.org.uk/" TargetMode="Externa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9" Type="http://schemas.openxmlformats.org/officeDocument/2006/relationships/hyperlink" Target="http://www.skillsforhealth.org.uk/" TargetMode="External"/><Relationship Id="rId8" Type="http://schemas.openxmlformats.org/officeDocument/2006/relationships/image" Target="../media/image15.png"/><Relationship Id="rId7"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openxmlformats.org/officeDocument/2006/relationships/hyperlink" Target="http://www.skillsforcare.org.uk/" TargetMode="Externa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Respect, Privacy and Dignity</a:t>
            </a:r>
            <a:endParaRPr lang="en-GB" sz="3600" dirty="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680249"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Standard </a:t>
            </a:r>
            <a:endParaRPr lang="en-GB" sz="3600" dirty="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a:latin typeface="Helvetica" panose="020B0604020202020204" pitchFamily="34" charset="0"/>
                <a:cs typeface="Helvetica" panose="020B0604020202020204" pitchFamily="34" charset="0"/>
              </a:rPr>
              <a:t>  4</a:t>
            </a:r>
            <a:endParaRPr lang="en-GB" sz="8000" dirty="0">
              <a:latin typeface="Helvetica" panose="020B0604020202020204" pitchFamily="34" charset="0"/>
              <a:cs typeface="Helvetica" panose="020B0604020202020204" pitchFamily="34" charset="0"/>
            </a:endParaRPr>
          </a:p>
        </p:txBody>
      </p:sp>
      <p:sp>
        <p:nvSpPr>
          <p:cNvPr id="7" name="Title Placeholder 1"/>
          <p:cNvSpPr txBox="1"/>
          <p:nvPr>
            <p:custDataLst>
              <p:tags r:id="rId7"/>
            </p:custDataLst>
          </p:nvPr>
        </p:nvSpPr>
        <p:spPr>
          <a:xfrm>
            <a:off x="-36512" y="2765502"/>
            <a:ext cx="2352586" cy="735506"/>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5.2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Self-care</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65588"/>
            <a:ext cx="8668338" cy="2713643"/>
          </a:xfrm>
        </p:spPr>
        <p:txBody>
          <a:bodyPr>
            <a:normAutofit fontScale="85000" lnSpcReduction="10000"/>
          </a:bodyPr>
          <a:lstStyle/>
          <a:p>
            <a:pPr marL="0" indent="0">
              <a:spcBef>
                <a:spcPts val="600"/>
              </a:spcBef>
              <a:buNone/>
            </a:pPr>
            <a:r>
              <a:rPr lang="en-GB" sz="2800" dirty="0">
                <a:latin typeface="Helvetica" panose="020B0604020202020204" pitchFamily="34" charset="0"/>
                <a:cs typeface="Helvetica" panose="020B0604020202020204" pitchFamily="34" charset="0"/>
              </a:rPr>
              <a:t>The ability to control and care for oneself contributes to privacy and dignity and individuals should be supported to develop self-care skills to enable them to live more independently</a:t>
            </a:r>
            <a:endParaRPr lang="en-GB" sz="2800" dirty="0">
              <a:latin typeface="Helvetica" panose="020B0604020202020204" pitchFamily="34" charset="0"/>
              <a:cs typeface="Helvetica" panose="020B0604020202020204" pitchFamily="34" charset="0"/>
            </a:endParaRPr>
          </a:p>
          <a:p>
            <a:pPr marL="0" indent="0">
              <a:spcBef>
                <a:spcPts val="600"/>
              </a:spcBef>
              <a:buNone/>
            </a:pPr>
            <a:r>
              <a:rPr lang="en-GB" sz="2800" dirty="0">
                <a:latin typeface="Helvetica" panose="020B0604020202020204" pitchFamily="34" charset="0"/>
                <a:cs typeface="Helvetica" panose="020B0604020202020204" pitchFamily="34" charset="0"/>
              </a:rPr>
              <a:t>Self care skills include:</a:t>
            </a:r>
            <a:endParaRPr lang="en-GB" sz="2800" dirty="0">
              <a:latin typeface="Helvetica" panose="020B0604020202020204" pitchFamily="34" charset="0"/>
              <a:cs typeface="Helvetica" panose="020B0604020202020204" pitchFamily="34" charset="0"/>
            </a:endParaRPr>
          </a:p>
          <a:p>
            <a:pPr>
              <a:spcBef>
                <a:spcPts val="600"/>
              </a:spcBef>
            </a:pPr>
            <a:r>
              <a:rPr lang="en-GB" sz="2800" dirty="0">
                <a:latin typeface="Helvetica" panose="020B0604020202020204" pitchFamily="34" charset="0"/>
                <a:cs typeface="Helvetica" panose="020B0604020202020204" pitchFamily="34" charset="0"/>
              </a:rPr>
              <a:t>Finding information</a:t>
            </a:r>
            <a:endParaRPr lang="en-GB" sz="2800" dirty="0">
              <a:latin typeface="Helvetica" panose="020B0604020202020204" pitchFamily="34" charset="0"/>
              <a:cs typeface="Helvetica" panose="020B0604020202020204" pitchFamily="34" charset="0"/>
            </a:endParaRPr>
          </a:p>
          <a:p>
            <a:pPr>
              <a:spcBef>
                <a:spcPts val="600"/>
              </a:spcBef>
            </a:pPr>
            <a:r>
              <a:rPr lang="en-GB" sz="2800" dirty="0">
                <a:latin typeface="Helvetica" panose="020B0604020202020204" pitchFamily="34" charset="0"/>
                <a:cs typeface="Helvetica" panose="020B0604020202020204" pitchFamily="34" charset="0"/>
              </a:rPr>
              <a:t>Accessing appropriate training</a:t>
            </a:r>
            <a:endParaRPr lang="en-GB" sz="2800" dirty="0">
              <a:latin typeface="Helvetica" panose="020B0604020202020204" pitchFamily="34" charset="0"/>
              <a:cs typeface="Helvetica" panose="020B0604020202020204" pitchFamily="34" charset="0"/>
            </a:endParaRPr>
          </a:p>
          <a:p>
            <a:pPr>
              <a:spcBef>
                <a:spcPts val="600"/>
              </a:spcBef>
            </a:pPr>
            <a:r>
              <a:rPr lang="en-GB" sz="2800" dirty="0">
                <a:latin typeface="Helvetica" panose="020B0604020202020204" pitchFamily="34" charset="0"/>
                <a:cs typeface="Helvetica" panose="020B0604020202020204" pitchFamily="34" charset="0"/>
              </a:rPr>
              <a:t>Participating in support groups and networks</a:t>
            </a:r>
            <a:endParaRPr lang="en-GB" sz="2800"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grpSp>
        <p:nvGrpSpPr>
          <p:cNvPr id="5" name="Group 4"/>
          <p:cNvGrpSpPr/>
          <p:nvPr/>
        </p:nvGrpSpPr>
        <p:grpSpPr>
          <a:xfrm>
            <a:off x="5078715" y="4005064"/>
            <a:ext cx="3896325" cy="2106687"/>
            <a:chOff x="194945" y="5019218"/>
            <a:chExt cx="3896325" cy="2106687"/>
          </a:xfrm>
        </p:grpSpPr>
        <p:sp>
          <p:nvSpPr>
            <p:cNvPr id="6" name="Rectangle 5"/>
            <p:cNvSpPr/>
            <p:nvPr/>
          </p:nvSpPr>
          <p:spPr>
            <a:xfrm>
              <a:off x="252353" y="5237414"/>
              <a:ext cx="3754493" cy="188849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1" cstate="email"/>
            <a:stretch>
              <a:fillRect/>
            </a:stretch>
          </p:blipFill>
          <p:spPr>
            <a:xfrm>
              <a:off x="194945" y="5019218"/>
              <a:ext cx="957771" cy="498289"/>
            </a:xfrm>
            <a:prstGeom prst="rect">
              <a:avLst/>
            </a:prstGeom>
          </p:spPr>
        </p:pic>
        <p:sp>
          <p:nvSpPr>
            <p:cNvPr id="8" name="TextBox 7"/>
            <p:cNvSpPr txBox="1"/>
            <p:nvPr/>
          </p:nvSpPr>
          <p:spPr>
            <a:xfrm>
              <a:off x="321841" y="5733239"/>
              <a:ext cx="3769429" cy="1031051"/>
            </a:xfrm>
            <a:prstGeom prst="rect">
              <a:avLst/>
            </a:prstGeom>
            <a:noFill/>
          </p:spPr>
          <p:txBody>
            <a:bodyPr wrap="square" rtlCol="0">
              <a:spAutoFit/>
            </a:bodyPr>
            <a:lstStyle/>
            <a:p>
              <a:r>
                <a:rPr lang="en-GB" sz="1600" b="1" dirty="0">
                  <a:solidFill>
                    <a:srgbClr val="0066CC"/>
                  </a:solidFill>
                  <a:latin typeface="Helvetica" panose="020B0604020202020204" pitchFamily="34" charset="0"/>
                  <a:cs typeface="Helvetica" panose="020B0604020202020204" pitchFamily="34" charset="0"/>
                </a:rPr>
                <a:t>Self-care: </a:t>
              </a:r>
              <a:r>
                <a:rPr lang="en-GB" sz="1500" dirty="0">
                  <a:latin typeface="Helvetica" panose="020B0604020202020204" pitchFamily="34" charset="0"/>
                  <a:cs typeface="Helvetica" panose="020B0604020202020204" pitchFamily="34" charset="0"/>
                </a:rPr>
                <a:t>The practices undertaken by people towards maintaining health and wellbeing and managing their own care needs. </a:t>
              </a:r>
              <a:endParaRPr lang="en-GB" sz="1500" dirty="0">
                <a:latin typeface="Helvetica" panose="020B0604020202020204" pitchFamily="34" charset="0"/>
                <a:cs typeface="Helvetica" panose="020B0604020202020204" pitchFamily="34" charset="0"/>
              </a:endParaRPr>
            </a:p>
          </p:txBody>
        </p:sp>
      </p:grpSp>
      <p:pic>
        <p:nvPicPr>
          <p:cNvPr id="10" name="Picture 9"/>
          <p:cNvPicPr>
            <a:picLocks noChangeAspect="1"/>
          </p:cNvPicPr>
          <p:nvPr/>
        </p:nvPicPr>
        <p:blipFill rotWithShape="1">
          <a:blip r:embed="rId2" cstate="email"/>
          <a:srcRect/>
          <a:stretch>
            <a:fillRect/>
          </a:stretch>
        </p:blipFill>
        <p:spPr>
          <a:xfrm>
            <a:off x="255325" y="4221088"/>
            <a:ext cx="4647181" cy="1861852"/>
          </a:xfrm>
          <a:prstGeom prst="rect">
            <a:avLst/>
          </a:prstGeom>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370621"/>
            <a:ext cx="8639293" cy="769441"/>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of the following is a practical way of promoting an individual's privacy and dignity at work? </a:t>
            </a:r>
            <a:endParaRPr lang="en-GB" sz="2200" dirty="0">
              <a:solidFill>
                <a:prstClr val="white"/>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736383"/>
            <a:ext cx="7056784"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Touch the individual without </a:t>
            </a:r>
            <a:br>
              <a:rPr lang="en-GB" sz="2200" b="1" dirty="0">
                <a:solidFill>
                  <a:prstClr val="black"/>
                </a:solidFill>
                <a:latin typeface="Helvetica" panose="020B0604020202020204" pitchFamily="34" charset="0"/>
                <a:cs typeface="Helvetica" panose="020B0604020202020204" pitchFamily="34" charset="0"/>
              </a:rPr>
            </a:br>
            <a:r>
              <a:rPr lang="en-GB" sz="2200" b="1" dirty="0">
                <a:solidFill>
                  <a:prstClr val="black"/>
                </a:solidFill>
                <a:latin typeface="Helvetica" panose="020B0604020202020204" pitchFamily="34" charset="0"/>
                <a:cs typeface="Helvetica" panose="020B0604020202020204" pitchFamily="34" charset="0"/>
              </a:rPr>
              <a:t>asking them</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2" name="TextBox 11"/>
          <p:cNvSpPr txBox="1"/>
          <p:nvPr/>
        </p:nvSpPr>
        <p:spPr>
          <a:xfrm>
            <a:off x="1067421" y="3475815"/>
            <a:ext cx="4958806" cy="1107996"/>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Ensuring screens or doors are properly closed before supporting them to wash or get dressed</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3" name="TextBox 12"/>
          <p:cNvSpPr txBox="1"/>
          <p:nvPr/>
        </p:nvSpPr>
        <p:spPr>
          <a:xfrm>
            <a:off x="1067421" y="472760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Make the individual wait to use the toilet</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4" name="TextBox 13"/>
          <p:cNvSpPr txBox="1"/>
          <p:nvPr/>
        </p:nvSpPr>
        <p:spPr>
          <a:xfrm>
            <a:off x="1046578" y="5500903"/>
            <a:ext cx="7056784"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Walk into the room or space that they </a:t>
            </a:r>
            <a:br>
              <a:rPr lang="en-GB" sz="2200" b="1" dirty="0">
                <a:solidFill>
                  <a:prstClr val="black"/>
                </a:solidFill>
                <a:latin typeface="Helvetica" panose="020B0604020202020204" pitchFamily="34" charset="0"/>
                <a:cs typeface="Helvetica" panose="020B0604020202020204" pitchFamily="34" charset="0"/>
              </a:rPr>
            </a:br>
            <a:r>
              <a:rPr lang="en-GB" sz="2200" b="1" dirty="0">
                <a:solidFill>
                  <a:prstClr val="black"/>
                </a:solidFill>
                <a:latin typeface="Helvetica" panose="020B0604020202020204" pitchFamily="34" charset="0"/>
                <a:cs typeface="Helvetica" panose="020B0604020202020204" pitchFamily="34" charset="0"/>
              </a:rPr>
              <a:t>are in without knocking or speaking first</a:t>
            </a:r>
            <a:endParaRPr lang="en-GB" sz="2200" b="1" dirty="0">
              <a:solidFill>
                <a:prstClr val="black"/>
              </a:solidFill>
              <a:latin typeface="Helvetica" panose="020B0604020202020204" pitchFamily="34" charset="0"/>
              <a:cs typeface="Helvetica" panose="020B0604020202020204" pitchFamily="34" charset="0"/>
            </a:endParaRPr>
          </a:p>
        </p:txBody>
      </p:sp>
      <p:grpSp>
        <p:nvGrpSpPr>
          <p:cNvPr id="15" name="Group 14"/>
          <p:cNvGrpSpPr/>
          <p:nvPr/>
        </p:nvGrpSpPr>
        <p:grpSpPr>
          <a:xfrm>
            <a:off x="5720543" y="2967632"/>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endParaRPr lang="en-GB" b="1" dirty="0">
              <a:latin typeface="Helvetica" panose="020B0604020202020204" pitchFamily="34" charset="0"/>
              <a:cs typeface="Helvetica" panose="020B0604020202020204" pitchFamily="34" charset="0"/>
            </a:endParaRPr>
          </a:p>
        </p:txBody>
      </p:sp>
      <p:sp>
        <p:nvSpPr>
          <p:cNvPr id="24" name="Rectangle 2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5" name="Title 1"/>
          <p:cNvSpPr>
            <a:spLocks noGrp="1"/>
          </p:cNvSpPr>
          <p:nvPr>
            <p:ph type="title"/>
            <p:custDataLst>
              <p:tags r:id="rId7"/>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6" name="Picture 25"/>
          <p:cNvPicPr/>
          <p:nvPr/>
        </p:nvPicPr>
        <p:blipFill rotWithShape="1">
          <a:blip r:embed="rId8"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7" name="TextBox 26"/>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http://www.skillsforcare.org.uk</a:t>
            </a:r>
            <a:r>
              <a:rPr lang="en-IN" sz="900" b="1" u="sng" dirty="0">
                <a:latin typeface="Helvetica" panose="020B0604020202020204" pitchFamily="34" charset="0"/>
                <a:cs typeface="Helvetica" panose="020B0604020202020204" pitchFamily="34" charset="0"/>
                <a:hlinkClick r:id="rId10"/>
              </a:rPr>
              <a:t>/</a:t>
            </a:r>
            <a:endParaRPr lang="en-IN" sz="900" b="1" dirty="0">
              <a:latin typeface="Helvetica" panose="020B0604020202020204" pitchFamily="34" charset="0"/>
              <a:cs typeface="Helvetica" panose="020B0604020202020204" pitchFamily="34" charset="0"/>
            </a:endParaRPr>
          </a:p>
        </p:txBody>
      </p:sp>
      <p:sp>
        <p:nvSpPr>
          <p:cNvPr id="22" name="TextBox 2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412378"/>
            <a:ext cx="8627418" cy="733761"/>
          </a:xfrm>
        </p:spPr>
        <p:txBody>
          <a:bodyPr>
            <a:normAutofit fontScale="77500" lnSpcReduction="20000"/>
          </a:bodyPr>
          <a:lstStyle/>
          <a:p>
            <a:pPr marL="0" indent="0">
              <a:buNone/>
            </a:pPr>
            <a:r>
              <a:rPr lang="en-GB" dirty="0">
                <a:solidFill>
                  <a:schemeClr val="bg1"/>
                </a:solidFill>
                <a:latin typeface="Helvetica" panose="020B0604020202020204" pitchFamily="34" charset="0"/>
                <a:cs typeface="Helvetica" panose="020B0604020202020204" pitchFamily="34" charset="0"/>
              </a:rPr>
              <a:t>How can you support an individual to make an informed decision?</a:t>
            </a:r>
            <a:endParaRPr lang="en-GB" dirty="0">
              <a:solidFill>
                <a:schemeClr val="bg1"/>
              </a:solidFill>
              <a:latin typeface="Helvetica" panose="020B0604020202020204" pitchFamily="34" charset="0"/>
              <a:cs typeface="Helvetica" panose="020B0604020202020204" pitchFamily="34" charset="0"/>
            </a:endParaRPr>
          </a:p>
        </p:txBody>
      </p:sp>
      <p:sp>
        <p:nvSpPr>
          <p:cNvPr id="5" name="TextBox 4"/>
          <p:cNvSpPr txBox="1"/>
          <p:nvPr/>
        </p:nvSpPr>
        <p:spPr>
          <a:xfrm>
            <a:off x="999898" y="2721553"/>
            <a:ext cx="5395656"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By explaining the least risky options, the risks and implications</a:t>
            </a:r>
            <a:endParaRPr lang="en-GB" sz="2200" b="1" dirty="0">
              <a:solidFill>
                <a:prstClr val="black"/>
              </a:solidFill>
              <a:latin typeface="Helvetica" panose="020B0604020202020204" pitchFamily="34" charset="0"/>
              <a:cs typeface="Helvetica" panose="020B0604020202020204" pitchFamily="34" charset="0"/>
            </a:endParaRPr>
          </a:p>
        </p:txBody>
      </p:sp>
      <p:sp>
        <p:nvSpPr>
          <p:cNvPr id="6" name="TextBox 5"/>
          <p:cNvSpPr txBox="1"/>
          <p:nvPr/>
        </p:nvSpPr>
        <p:spPr>
          <a:xfrm>
            <a:off x="999897" y="3889917"/>
            <a:ext cx="5947168"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By making the decision for the individual</a:t>
            </a:r>
            <a:endParaRPr lang="en-GB" sz="2200" b="1" dirty="0">
              <a:solidFill>
                <a:prstClr val="black"/>
              </a:solidFill>
              <a:latin typeface="Helvetica" panose="020B0604020202020204" pitchFamily="34" charset="0"/>
              <a:cs typeface="Helvetica" panose="020B0604020202020204" pitchFamily="34" charset="0"/>
            </a:endParaRPr>
          </a:p>
        </p:txBody>
      </p:sp>
      <p:sp>
        <p:nvSpPr>
          <p:cNvPr id="7" name="TextBox 6"/>
          <p:cNvSpPr txBox="1"/>
          <p:nvPr/>
        </p:nvSpPr>
        <p:spPr>
          <a:xfrm>
            <a:off x="1001219" y="4811427"/>
            <a:ext cx="5078947"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By telling them what you would do</a:t>
            </a:r>
            <a:endParaRPr lang="en-GB" sz="2200" b="1" dirty="0">
              <a:solidFill>
                <a:prstClr val="black"/>
              </a:solidFill>
              <a:latin typeface="Helvetica" panose="020B0604020202020204" pitchFamily="34" charset="0"/>
              <a:cs typeface="Helvetica" panose="020B0604020202020204" pitchFamily="34" charset="0"/>
            </a:endParaRPr>
          </a:p>
        </p:txBody>
      </p:sp>
      <p:sp>
        <p:nvSpPr>
          <p:cNvPr id="8" name="TextBox 7"/>
          <p:cNvSpPr txBox="1"/>
          <p:nvPr/>
        </p:nvSpPr>
        <p:spPr>
          <a:xfrm>
            <a:off x="999897" y="5485397"/>
            <a:ext cx="6347780"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By explaining all choices, risks </a:t>
            </a:r>
            <a:br>
              <a:rPr lang="en-GB" sz="2200" b="1" dirty="0">
                <a:solidFill>
                  <a:prstClr val="black"/>
                </a:solidFill>
                <a:latin typeface="Helvetica" panose="020B0604020202020204" pitchFamily="34" charset="0"/>
                <a:cs typeface="Helvetica" panose="020B0604020202020204" pitchFamily="34" charset="0"/>
              </a:rPr>
            </a:br>
            <a:r>
              <a:rPr lang="en-GB" sz="2200" b="1" dirty="0">
                <a:solidFill>
                  <a:prstClr val="black"/>
                </a:solidFill>
                <a:latin typeface="Helvetica" panose="020B0604020202020204" pitchFamily="34" charset="0"/>
                <a:cs typeface="Helvetica" panose="020B0604020202020204" pitchFamily="34" charset="0"/>
              </a:rPr>
              <a:t>and implications </a:t>
            </a:r>
            <a:endParaRPr lang="en-GB" sz="2200" b="1" dirty="0">
              <a:solidFill>
                <a:prstClr val="black"/>
              </a:solidFill>
              <a:latin typeface="Helvetica" panose="020B0604020202020204" pitchFamily="34" charset="0"/>
              <a:cs typeface="Helvetica" panose="020B0604020202020204" pitchFamily="34" charset="0"/>
            </a:endParaRPr>
          </a:p>
        </p:txBody>
      </p:sp>
      <p:grpSp>
        <p:nvGrpSpPr>
          <p:cNvPr id="23" name="Group 22"/>
          <p:cNvGrpSpPr/>
          <p:nvPr/>
        </p:nvGrpSpPr>
        <p:grpSpPr>
          <a:xfrm>
            <a:off x="5719380" y="2940692"/>
            <a:ext cx="3711396" cy="4564662"/>
            <a:chOff x="5508104" y="2348880"/>
            <a:chExt cx="3711396" cy="4564662"/>
          </a:xfrm>
        </p:grpSpPr>
        <p:grpSp>
          <p:nvGrpSpPr>
            <p:cNvPr id="24" name="Group 23"/>
            <p:cNvGrpSpPr/>
            <p:nvPr/>
          </p:nvGrpSpPr>
          <p:grpSpPr>
            <a:xfrm>
              <a:off x="5508104" y="2348880"/>
              <a:ext cx="3711396" cy="4564662"/>
              <a:chOff x="4716116" y="2392730"/>
              <a:chExt cx="3711396" cy="4564662"/>
            </a:xfrm>
          </p:grpSpPr>
          <p:pic>
            <p:nvPicPr>
              <p:cNvPr id="26" name="Picture 25"/>
              <p:cNvPicPr>
                <a:picLocks noChangeAspect="1"/>
              </p:cNvPicPr>
              <p:nvPr/>
            </p:nvPicPr>
            <p:blipFill>
              <a:blip r:embed="rId1" cstate="email"/>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27" name="Picture 26"/>
              <p:cNvPicPr>
                <a:picLocks noChangeAspect="1"/>
              </p:cNvPicPr>
              <p:nvPr/>
            </p:nvPicPr>
            <p:blipFill rotWithShape="1">
              <a:blip r:embed="rId2" cstate="email"/>
              <a:srcRect/>
              <a:stretch>
                <a:fillRect/>
              </a:stretch>
            </p:blipFill>
            <p:spPr>
              <a:xfrm rot="308198">
                <a:off x="5875925" y="2534840"/>
                <a:ext cx="1636750" cy="2465804"/>
              </a:xfrm>
              <a:prstGeom prst="rect">
                <a:avLst/>
              </a:prstGeom>
            </p:spPr>
          </p:pic>
        </p:grpSp>
        <p:pic>
          <p:nvPicPr>
            <p:cNvPr id="25" name="Picture 6" descr="\\DESIGNARCHIVE\Archive\PowerPoints\PPT symbols and documents\ABCD cards\D.png"/>
            <p:cNvPicPr>
              <a:picLocks noChangeAspect="1" noChangeArrowheads="1"/>
            </p:cNvPicPr>
            <p:nvPr/>
          </p:nvPicPr>
          <p:blipFill>
            <a:blip r:embed="rId3" cstate="email"/>
            <a:srcRect/>
            <a:stretch>
              <a:fillRect/>
            </a:stretch>
          </p:blipFill>
          <p:spPr bwMode="auto">
            <a:xfrm rot="308855">
              <a:off x="6573886" y="2478512"/>
              <a:ext cx="1795805" cy="2537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4" cstate="email"/>
          <a:stretch>
            <a:fillRect/>
          </a:stretch>
        </p:blipFill>
        <p:spPr>
          <a:xfrm>
            <a:off x="299020" y="2712980"/>
            <a:ext cx="617417" cy="872258"/>
          </a:xfrm>
          <a:prstGeom prst="rect">
            <a:avLst/>
          </a:prstGeom>
        </p:spPr>
      </p:pic>
      <p:pic>
        <p:nvPicPr>
          <p:cNvPr id="29" name="Picture 28"/>
          <p:cNvPicPr>
            <a:picLocks noChangeAspect="1"/>
          </p:cNvPicPr>
          <p:nvPr/>
        </p:nvPicPr>
        <p:blipFill>
          <a:blip r:embed="rId5" cstate="email"/>
          <a:stretch>
            <a:fillRect/>
          </a:stretch>
        </p:blipFill>
        <p:spPr>
          <a:xfrm>
            <a:off x="299020" y="3657246"/>
            <a:ext cx="617417" cy="872258"/>
          </a:xfrm>
          <a:prstGeom prst="rect">
            <a:avLst/>
          </a:prstGeom>
        </p:spPr>
      </p:pic>
      <p:pic>
        <p:nvPicPr>
          <p:cNvPr id="30" name="Picture 29"/>
          <p:cNvPicPr>
            <a:picLocks noChangeAspect="1"/>
          </p:cNvPicPr>
          <p:nvPr/>
        </p:nvPicPr>
        <p:blipFill>
          <a:blip r:embed="rId6" cstate="email"/>
          <a:stretch>
            <a:fillRect/>
          </a:stretch>
        </p:blipFill>
        <p:spPr>
          <a:xfrm>
            <a:off x="299020" y="4553588"/>
            <a:ext cx="617417" cy="872258"/>
          </a:xfrm>
          <a:prstGeom prst="rect">
            <a:avLst/>
          </a:prstGeom>
        </p:spPr>
      </p:pic>
      <p:pic>
        <p:nvPicPr>
          <p:cNvPr id="31" name="Picture 30"/>
          <p:cNvPicPr>
            <a:picLocks noChangeAspect="1"/>
          </p:cNvPicPr>
          <p:nvPr/>
        </p:nvPicPr>
        <p:blipFill>
          <a:blip r:embed="rId7" cstate="email"/>
          <a:stretch>
            <a:fillRect/>
          </a:stretch>
        </p:blipFill>
        <p:spPr>
          <a:xfrm>
            <a:off x="299020" y="5481530"/>
            <a:ext cx="617417" cy="872258"/>
          </a:xfrm>
          <a:prstGeom prst="rect">
            <a:avLst/>
          </a:prstGeom>
        </p:spPr>
      </p:pic>
      <p:sp>
        <p:nvSpPr>
          <p:cNvPr id="19" name="Rectangle 18"/>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2" name="Title 1"/>
          <p:cNvSpPr>
            <a:spLocks noGrp="1"/>
          </p:cNvSpPr>
          <p:nvPr>
            <p:ph type="title"/>
            <p:custDataLst>
              <p:tags r:id="rId8"/>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32" name="Picture 31"/>
          <p:cNvPicPr/>
          <p:nvPr/>
        </p:nvPicPr>
        <p:blipFill rotWithShape="1">
          <a:blip r:embed="rId9"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33" name="TextBox 32"/>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http://www.skillsforcare.org.uk</a:t>
            </a:r>
            <a:r>
              <a:rPr lang="en-IN" sz="900" b="1" u="sng" dirty="0">
                <a:latin typeface="Helvetica" panose="020B0604020202020204" pitchFamily="34" charset="0"/>
                <a:cs typeface="Helvetica" panose="020B0604020202020204" pitchFamily="34" charset="0"/>
                <a:hlinkClick r:id="rId11"/>
              </a:rPr>
              <a:t>/</a:t>
            </a:r>
            <a:endParaRPr lang="en-IN" sz="900" b="1" dirty="0">
              <a:latin typeface="Helvetica" panose="020B0604020202020204" pitchFamily="34" charset="0"/>
              <a:cs typeface="Helvetica" panose="020B0604020202020204" pitchFamily="34" charset="0"/>
            </a:endParaRPr>
          </a:p>
        </p:txBody>
      </p:sp>
      <p:sp>
        <p:nvSpPr>
          <p:cNvPr id="34" name="TextBox 3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370621"/>
            <a:ext cx="8888676" cy="769441"/>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term is used to describe participation in the activities and relationships of everyday life as independently as possible?</a:t>
            </a:r>
            <a:endParaRPr lang="en-GB" sz="2200" dirty="0">
              <a:solidFill>
                <a:prstClr val="white"/>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87286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Self-care</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2" name="TextBox 11"/>
          <p:cNvSpPr txBox="1"/>
          <p:nvPr/>
        </p:nvSpPr>
        <p:spPr>
          <a:xfrm>
            <a:off x="1067421" y="3916495"/>
            <a:ext cx="4958806"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Active participation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3" name="TextBox 12"/>
          <p:cNvSpPr txBox="1"/>
          <p:nvPr/>
        </p:nvSpPr>
        <p:spPr>
          <a:xfrm>
            <a:off x="1067421" y="472760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Risk assessment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14" name="TextBox 13"/>
          <p:cNvSpPr txBox="1"/>
          <p:nvPr/>
        </p:nvSpPr>
        <p:spPr>
          <a:xfrm>
            <a:off x="1046578" y="5699209"/>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Mental capacity</a:t>
            </a:r>
            <a:endParaRPr lang="en-GB" sz="2200" b="1" dirty="0">
              <a:solidFill>
                <a:prstClr val="black"/>
              </a:solidFill>
              <a:latin typeface="Helvetica" panose="020B0604020202020204" pitchFamily="34" charset="0"/>
              <a:cs typeface="Helvetica" panose="020B0604020202020204" pitchFamily="34" charset="0"/>
            </a:endParaRPr>
          </a:p>
        </p:txBody>
      </p:sp>
      <p:grpSp>
        <p:nvGrpSpPr>
          <p:cNvPr id="15" name="Group 14"/>
          <p:cNvGrpSpPr/>
          <p:nvPr/>
        </p:nvGrpSpPr>
        <p:grpSpPr>
          <a:xfrm>
            <a:off x="5543119" y="2926688"/>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endParaRPr lang="en-GB" b="1" dirty="0">
              <a:latin typeface="Helvetica" panose="020B0604020202020204" pitchFamily="34" charset="0"/>
              <a:cs typeface="Helvetica" panose="020B0604020202020204" pitchFamily="34" charset="0"/>
            </a:endParaRPr>
          </a:p>
        </p:txBody>
      </p:sp>
      <p:sp>
        <p:nvSpPr>
          <p:cNvPr id="24" name="Rectangle 2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5" name="Title 1"/>
          <p:cNvSpPr>
            <a:spLocks noGrp="1"/>
          </p:cNvSpPr>
          <p:nvPr>
            <p:ph type="title"/>
            <p:custDataLst>
              <p:tags r:id="rId7"/>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6" name="Picture 25"/>
          <p:cNvPicPr/>
          <p:nvPr/>
        </p:nvPicPr>
        <p:blipFill rotWithShape="1">
          <a:blip r:embed="rId8"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7" name="TextBox 26"/>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http://www.skillsforcare.org.uk</a:t>
            </a:r>
            <a:r>
              <a:rPr lang="en-IN" sz="900" b="1" u="sng" dirty="0">
                <a:latin typeface="Helvetica" panose="020B0604020202020204" pitchFamily="34" charset="0"/>
                <a:cs typeface="Helvetica" panose="020B0604020202020204" pitchFamily="34" charset="0"/>
                <a:hlinkClick r:id="rId10"/>
              </a:rPr>
              <a:t>/</a:t>
            </a:r>
            <a:endParaRPr lang="en-IN" sz="900" b="1" dirty="0">
              <a:latin typeface="Helvetica" panose="020B0604020202020204" pitchFamily="34" charset="0"/>
              <a:cs typeface="Helvetica" panose="020B0604020202020204" pitchFamily="34" charset="0"/>
            </a:endParaRPr>
          </a:p>
        </p:txBody>
      </p:sp>
      <p:sp>
        <p:nvSpPr>
          <p:cNvPr id="22" name="TextBox 2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Respect, Privacy &amp; Dignity of Elders</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65502"/>
            <a:ext cx="2352586" cy="735506"/>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5.2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Respecting the Elder’s Dignity</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5683"/>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 name="Rectangle 1"/>
          <p:cNvSpPr/>
          <p:nvPr/>
        </p:nvSpPr>
        <p:spPr>
          <a:xfrm>
            <a:off x="533400" y="1905000"/>
            <a:ext cx="7924800" cy="1015663"/>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The ways to care for the elder while respecting the elder’s dignity </a:t>
            </a:r>
            <a:endParaRPr lang="en-US" sz="3000" dirty="0">
              <a:solidFill>
                <a:prstClr val="black"/>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Pre-Module Activity</a:t>
            </a:r>
            <a:endParaRPr lang="en-US" sz="3000" dirty="0">
              <a:latin typeface="Helvetica" panose="020B0604020202020204" pitchFamily="34" charset="0"/>
              <a:cs typeface="Helvetica"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Content Placeholder 2"/>
          <p:cNvSpPr>
            <a:spLocks noGrp="1"/>
          </p:cNvSpPr>
          <p:nvPr>
            <p:ph idx="1"/>
          </p:nvPr>
        </p:nvSpPr>
        <p:spPr>
          <a:xfrm>
            <a:off x="304800" y="5029200"/>
            <a:ext cx="8451052" cy="990600"/>
          </a:xfrm>
        </p:spPr>
        <p:txBody>
          <a:bodyPr>
            <a:noAutofit/>
          </a:bodyPr>
          <a:lstStyle/>
          <a:p>
            <a:pPr algn="ctr">
              <a:buNone/>
            </a:pPr>
            <a:r>
              <a:rPr lang="en-US" sz="3000" dirty="0">
                <a:latin typeface="Helvetica" panose="020B0604020202020204" pitchFamily="34" charset="0"/>
              </a:rPr>
              <a:t>What is the difference between these two pictures?</a:t>
            </a:r>
            <a:endParaRPr lang="en-US" sz="3000" dirty="0">
              <a:latin typeface="Helvetica" panose="020B0604020202020204" pitchFamily="34" charset="0"/>
            </a:endParaRPr>
          </a:p>
          <a:p>
            <a:endParaRPr lang="en-US" sz="3000" dirty="0">
              <a:latin typeface="Helvetica" panose="020B0604020202020204" pitchFamily="34" charset="0"/>
            </a:endParaRPr>
          </a:p>
        </p:txBody>
      </p:sp>
      <p:pic>
        <p:nvPicPr>
          <p:cNvPr id="12" name="Picture 4"/>
          <p:cNvPicPr>
            <a:picLocks noChangeAspect="1" noChangeArrowheads="1"/>
          </p:cNvPicPr>
          <p:nvPr/>
        </p:nvPicPr>
        <p:blipFill>
          <a:blip r:embed="rId1"/>
          <a:srcRect/>
          <a:stretch>
            <a:fillRect/>
          </a:stretch>
        </p:blipFill>
        <p:spPr bwMode="auto">
          <a:xfrm>
            <a:off x="5022052" y="2057400"/>
            <a:ext cx="3733800" cy="2605716"/>
          </a:xfrm>
          <a:prstGeom prst="rect">
            <a:avLst/>
          </a:prstGeom>
          <a:noFill/>
          <a:ln w="9525">
            <a:noFill/>
            <a:miter lim="800000"/>
            <a:headEnd/>
            <a:tailEnd/>
          </a:ln>
          <a:effectLst/>
        </p:spPr>
      </p:pic>
      <p:pic>
        <p:nvPicPr>
          <p:cNvPr id="13" name="Picture 5"/>
          <p:cNvPicPr>
            <a:picLocks noChangeAspect="1" noChangeArrowheads="1"/>
          </p:cNvPicPr>
          <p:nvPr/>
        </p:nvPicPr>
        <p:blipFill>
          <a:blip r:embed="rId2"/>
          <a:srcRect/>
          <a:stretch>
            <a:fillRect/>
          </a:stretch>
        </p:blipFill>
        <p:spPr bwMode="auto">
          <a:xfrm>
            <a:off x="304800" y="2057400"/>
            <a:ext cx="4564852" cy="261935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55852" y="6583712"/>
            <a:ext cx="228600" cy="266947"/>
          </a:xfrm>
        </p:spPr>
        <p:txBody>
          <a:bodyPr/>
          <a:lstStyle/>
          <a:p>
            <a:r>
              <a:rPr lang="en-IN" sz="1000" dirty="0">
                <a:solidFill>
                  <a:schemeClr val="tx1"/>
                </a:solidFill>
                <a:latin typeface="Helvetica" panose="020B0604020202020204" pitchFamily="34" charset="0"/>
              </a:rPr>
              <a:t>4</a:t>
            </a:r>
            <a:endParaRPr lang="en-IN" sz="1000" dirty="0">
              <a:solidFill>
                <a:schemeClr val="tx1"/>
              </a:solidFill>
              <a:latin typeface="Helvetica" panose="020B0604020202020204" pitchFamily="34" charset="0"/>
            </a:endParaRPr>
          </a:p>
        </p:txBody>
      </p:sp>
      <p:sp>
        <p:nvSpPr>
          <p:cNvPr id="3"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a:latin typeface="Helvetica" panose="020B0604020202020204" pitchFamily="34" charset="0"/>
              </a:rPr>
              <a:t>Pre-Module Activity</a:t>
            </a:r>
            <a:endParaRPr lang="en-US" sz="3600" dirty="0">
              <a:latin typeface="Helvetica" panose="020B0604020202020204" pitchFamily="34" charset="0"/>
            </a:endParaRPr>
          </a:p>
        </p:txBody>
      </p:sp>
      <p:sp>
        <p:nvSpPr>
          <p:cNvPr id="4" name="Content Placeholder 2"/>
          <p:cNvSpPr txBox="1"/>
          <p:nvPr/>
        </p:nvSpPr>
        <p:spPr>
          <a:xfrm>
            <a:off x="518160" y="5029200"/>
            <a:ext cx="8229600" cy="1143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600">
                <a:latin typeface="Helvetica" panose="020B0604020202020204" pitchFamily="34" charset="0"/>
              </a:rPr>
              <a:t>How would you like to be treated?</a:t>
            </a:r>
            <a:endParaRPr lang="en-US" sz="3600">
              <a:latin typeface="Helvetica" panose="020B0604020202020204" pitchFamily="34" charset="0"/>
            </a:endParaRPr>
          </a:p>
          <a:p>
            <a:endParaRPr lang="en-US" sz="3600">
              <a:latin typeface="Helvetica" panose="020B0604020202020204" pitchFamily="34" charset="0"/>
            </a:endParaRPr>
          </a:p>
          <a:p>
            <a:endParaRPr lang="en-US" sz="3600">
              <a:latin typeface="Helvetica" panose="020B0604020202020204" pitchFamily="34" charset="0"/>
            </a:endParaRPr>
          </a:p>
          <a:p>
            <a:endParaRPr lang="en-US" sz="3600" dirty="0">
              <a:latin typeface="Helvetica" panose="020B0604020202020204" pitchFamily="34" charset="0"/>
            </a:endParaRPr>
          </a:p>
        </p:txBody>
      </p:sp>
      <p:pic>
        <p:nvPicPr>
          <p:cNvPr id="5" name="Picture 4"/>
          <p:cNvPicPr>
            <a:picLocks noChangeAspect="1" noChangeArrowheads="1"/>
          </p:cNvPicPr>
          <p:nvPr/>
        </p:nvPicPr>
        <p:blipFill>
          <a:blip r:embed="rId1"/>
          <a:srcRect/>
          <a:stretch>
            <a:fillRect/>
          </a:stretch>
        </p:blipFill>
        <p:spPr bwMode="auto">
          <a:xfrm>
            <a:off x="5022052" y="2057400"/>
            <a:ext cx="3733800" cy="2605716"/>
          </a:xfrm>
          <a:prstGeom prst="rect">
            <a:avLst/>
          </a:prstGeom>
          <a:noFill/>
          <a:ln w="9525">
            <a:noFill/>
            <a:miter lim="800000"/>
            <a:headEnd/>
            <a:tailEnd/>
          </a:ln>
          <a:effectLst/>
        </p:spPr>
      </p:pic>
      <p:pic>
        <p:nvPicPr>
          <p:cNvPr id="6" name="Picture 5"/>
          <p:cNvPicPr>
            <a:picLocks noChangeAspect="1" noChangeArrowheads="1"/>
          </p:cNvPicPr>
          <p:nvPr/>
        </p:nvPicPr>
        <p:blipFill>
          <a:blip r:embed="rId2"/>
          <a:srcRect/>
          <a:stretch>
            <a:fillRect/>
          </a:stretch>
        </p:blipFill>
        <p:spPr bwMode="auto">
          <a:xfrm>
            <a:off x="304800" y="2057400"/>
            <a:ext cx="4564852" cy="2619356"/>
          </a:xfrm>
          <a:prstGeom prst="rect">
            <a:avLst/>
          </a:prstGeom>
          <a:noFill/>
          <a:ln w="9525">
            <a:noFill/>
            <a:miter lim="800000"/>
            <a:headEnd/>
            <a:tailEnd/>
          </a:ln>
          <a:effectLst/>
        </p:spPr>
      </p:pic>
      <p:sp>
        <p:nvSpPr>
          <p:cNvPr id="8" name="Rectangle 7"/>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Respecting the Elder’s Dignity</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0" name="Content Placeholder 2"/>
          <p:cNvSpPr>
            <a:spLocks noGrp="1"/>
          </p:cNvSpPr>
          <p:nvPr>
            <p:ph idx="1"/>
          </p:nvPr>
        </p:nvSpPr>
        <p:spPr>
          <a:xfrm>
            <a:off x="360821" y="1266266"/>
            <a:ext cx="8603667" cy="4616989"/>
          </a:xfrm>
        </p:spPr>
        <p:txBody>
          <a:bodyPr>
            <a:normAutofit/>
          </a:bodyPr>
          <a:lstStyle/>
          <a:p>
            <a:pPr marL="0" indent="0">
              <a:buNone/>
            </a:pPr>
            <a:r>
              <a:rPr lang="en-GB" sz="2400" dirty="0">
                <a:solidFill>
                  <a:srgbClr val="002060"/>
                </a:solidFill>
                <a:latin typeface="Helvetica" panose="020B0604020202020204" pitchFamily="34" charset="0"/>
                <a:cs typeface="Helvetica" panose="020B0604020202020204" pitchFamily="34" charset="0"/>
              </a:rPr>
              <a:t>1.</a:t>
            </a:r>
            <a:r>
              <a:rPr lang="en-GB" sz="2400" dirty="0">
                <a:solidFill>
                  <a:srgbClr val="0066CC"/>
                </a:solidFill>
                <a:latin typeface="Helvetica" panose="020B0604020202020204" pitchFamily="34" charset="0"/>
                <a:cs typeface="Helvetica" panose="020B0604020202020204" pitchFamily="34" charset="0"/>
              </a:rPr>
              <a:t> Understand the principles that underpin privacy and dignity in care</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a:solidFill>
                  <a:srgbClr val="002060"/>
                </a:solidFill>
                <a:latin typeface="Helvetica" panose="020B0604020202020204" pitchFamily="34" charset="0"/>
                <a:cs typeface="Helvetica" panose="020B0604020202020204" pitchFamily="34" charset="0"/>
              </a:rPr>
              <a:t>2.</a:t>
            </a:r>
            <a:r>
              <a:rPr lang="en-GB" sz="2400" dirty="0">
                <a:solidFill>
                  <a:srgbClr val="0066CC"/>
                </a:solidFill>
                <a:latin typeface="Helvetica" panose="020B0604020202020204" pitchFamily="34" charset="0"/>
                <a:cs typeface="Helvetica" panose="020B0604020202020204" pitchFamily="34" charset="0"/>
              </a:rPr>
              <a:t> Maintain the privacy and dignity of the individual(s) in their care</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a:solidFill>
                  <a:srgbClr val="002060"/>
                </a:solidFill>
                <a:latin typeface="Helvetica" panose="020B0604020202020204" pitchFamily="34" charset="0"/>
                <a:cs typeface="Helvetica" panose="020B0604020202020204" pitchFamily="34" charset="0"/>
              </a:rPr>
              <a:t>3.</a:t>
            </a:r>
            <a:r>
              <a:rPr lang="en-GB" sz="2400" dirty="0">
                <a:solidFill>
                  <a:srgbClr val="0066CC"/>
                </a:solidFill>
                <a:latin typeface="Helvetica" panose="020B0604020202020204" pitchFamily="34" charset="0"/>
                <a:cs typeface="Helvetica" panose="020B0604020202020204" pitchFamily="34" charset="0"/>
              </a:rPr>
              <a:t> Support an individual’s right to make choices</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a:solidFill>
                  <a:srgbClr val="002060"/>
                </a:solidFill>
                <a:latin typeface="Helvetica" panose="020B0604020202020204" pitchFamily="34" charset="0"/>
                <a:cs typeface="Helvetica" panose="020B0604020202020204" pitchFamily="34" charset="0"/>
              </a:rPr>
              <a:t>4.</a:t>
            </a:r>
            <a:r>
              <a:rPr lang="en-GB" sz="2400" dirty="0">
                <a:solidFill>
                  <a:srgbClr val="0066CC"/>
                </a:solidFill>
                <a:latin typeface="Helvetica" panose="020B0604020202020204" pitchFamily="34" charset="0"/>
                <a:cs typeface="Helvetica" panose="020B0604020202020204" pitchFamily="34" charset="0"/>
              </a:rPr>
              <a:t> Support individuals in making choices about their care</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a:solidFill>
                  <a:srgbClr val="002060"/>
                </a:solidFill>
                <a:latin typeface="Helvetica" panose="020B0604020202020204" pitchFamily="34" charset="0"/>
                <a:cs typeface="Helvetica" panose="020B0604020202020204" pitchFamily="34" charset="0"/>
              </a:rPr>
              <a:t>5.</a:t>
            </a:r>
            <a:r>
              <a:rPr lang="en-GB" sz="2400" dirty="0">
                <a:solidFill>
                  <a:srgbClr val="0066CC"/>
                </a:solidFill>
                <a:latin typeface="Helvetica" panose="020B0604020202020204" pitchFamily="34" charset="0"/>
                <a:cs typeface="Helvetica" panose="020B0604020202020204" pitchFamily="34" charset="0"/>
              </a:rPr>
              <a:t> Understand how to support active participation </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a:solidFill>
                  <a:srgbClr val="002060"/>
                </a:solidFill>
                <a:latin typeface="Helvetica" panose="020B0604020202020204" pitchFamily="34" charset="0"/>
                <a:cs typeface="Helvetica" panose="020B0604020202020204" pitchFamily="34" charset="0"/>
              </a:rPr>
              <a:t>6.</a:t>
            </a:r>
            <a:r>
              <a:rPr lang="en-GB" sz="2400" dirty="0">
                <a:solidFill>
                  <a:srgbClr val="0066CC"/>
                </a:solidFill>
                <a:latin typeface="Helvetica" panose="020B0604020202020204" pitchFamily="34" charset="0"/>
                <a:cs typeface="Helvetica" panose="020B0604020202020204" pitchFamily="34" charset="0"/>
              </a:rPr>
              <a:t> Support the individual in active participation in their own care</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Encouraging Independence in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6 </a:t>
            </a:r>
            <a:endParaRPr lang="en-IN" sz="1000" dirty="0">
              <a:latin typeface="Helvetica" panose="020B0604020202020204" pitchFamily="34" charset="0"/>
              <a:cs typeface="Helvetica" panose="020B06040202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 name="Rectangle 1"/>
          <p:cNvSpPr/>
          <p:nvPr/>
        </p:nvSpPr>
        <p:spPr>
          <a:xfrm>
            <a:off x="533400" y="1905000"/>
            <a:ext cx="7924800" cy="2585323"/>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The reasons for encouraging independence in the elder</a:t>
            </a:r>
            <a:endParaRPr lang="en-US" sz="3000" dirty="0">
              <a:solidFill>
                <a:prstClr val="black"/>
              </a:solidFill>
              <a:latin typeface="Helvetica" panose="020B0604020202020204" pitchFamily="34" charset="0"/>
            </a:endParaRPr>
          </a:p>
          <a:p>
            <a:pPr marL="342900" lvl="0" indent="-342900">
              <a:spcBef>
                <a:spcPct val="20000"/>
              </a:spcBef>
              <a:buFont typeface="Arial" panose="020B0604020202020204" pitchFamily="34" charset="0"/>
              <a:buChar char="•"/>
            </a:pPr>
            <a:endParaRPr lang="en-US" sz="3000" dirty="0">
              <a:solidFill>
                <a:prstClr val="black"/>
              </a:solidFill>
              <a:latin typeface="Helvetica" panose="020B0604020202020204" pitchFamily="34" charset="0"/>
            </a:endParaRPr>
          </a:p>
          <a:p>
            <a:pPr marL="342900" lvl="0" indent="-342900">
              <a:spcBef>
                <a:spcPct val="20000"/>
              </a:spcBef>
              <a:buFont typeface="Arial" panose="020B0604020202020204" pitchFamily="34" charset="0"/>
              <a:buChar char="•"/>
            </a:pPr>
            <a:r>
              <a:rPr lang="en-US" sz="3000" dirty="0">
                <a:solidFill>
                  <a:prstClr val="black"/>
                </a:solidFill>
                <a:latin typeface="Helvetica" panose="020B0604020202020204" pitchFamily="34" charset="0"/>
              </a:rPr>
              <a:t>A few ways to encourage independence in the elder</a:t>
            </a:r>
            <a:endParaRPr lang="en-US" sz="3000" dirty="0">
              <a:solidFill>
                <a:prstClr val="black"/>
              </a:solidFill>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93304"/>
            <a:ext cx="304800" cy="228600"/>
          </a:xfrm>
        </p:spPr>
        <p:txBody>
          <a:bodyPr/>
          <a:lstStyle/>
          <a:p>
            <a:r>
              <a:rPr lang="en-IN" sz="1000" dirty="0">
                <a:solidFill>
                  <a:schemeClr val="tx1"/>
                </a:solidFill>
                <a:latin typeface="Helvetica" panose="020B0604020202020204" pitchFamily="34" charset="0"/>
              </a:rPr>
              <a:t>8</a:t>
            </a:r>
            <a:endParaRPr lang="en-IN" sz="1000" dirty="0">
              <a:solidFill>
                <a:schemeClr val="tx1"/>
              </a:solidFill>
              <a:latin typeface="Helvetica" panose="020B0604020202020204" pitchFamily="34" charset="0"/>
            </a:endParaRPr>
          </a:p>
        </p:txBody>
      </p:sp>
      <p:sp>
        <p:nvSpPr>
          <p:cNvPr id="3" name="Title 1"/>
          <p:cNvSpPr txBox="1"/>
          <p:nvPr/>
        </p:nvSpPr>
        <p:spPr>
          <a:xfrm>
            <a:off x="457200" y="274638"/>
            <a:ext cx="8229600" cy="811166"/>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Pre-Module Activity</a:t>
            </a:r>
            <a:endParaRPr lang="en-US" sz="3600" dirty="0">
              <a:latin typeface="Helvetica" panose="020B0604020202020204" pitchFamily="34" charset="0"/>
            </a:endParaRPr>
          </a:p>
        </p:txBody>
      </p:sp>
      <p:sp>
        <p:nvSpPr>
          <p:cNvPr id="4" name="Content Placeholder 2"/>
          <p:cNvSpPr txBox="1"/>
          <p:nvPr/>
        </p:nvSpPr>
        <p:spPr>
          <a:xfrm>
            <a:off x="533400" y="5486400"/>
            <a:ext cx="8229600" cy="8699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600" dirty="0">
                <a:latin typeface="Helvetica" panose="020B0604020202020204" pitchFamily="34" charset="0"/>
              </a:rPr>
              <a:t>Who is being of more help?</a:t>
            </a:r>
            <a:endParaRPr lang="en-US" sz="3600" dirty="0">
              <a:latin typeface="Helvetica" panose="020B0604020202020204" pitchFamily="34" charset="0"/>
            </a:endParaRPr>
          </a:p>
          <a:p>
            <a:endParaRPr lang="en-US" sz="3600" dirty="0">
              <a:latin typeface="Helvetica" panose="020B0604020202020204" pitchFamily="34" charset="0"/>
            </a:endParaRPr>
          </a:p>
          <a:p>
            <a:endParaRPr lang="en-US" sz="3600" dirty="0">
              <a:latin typeface="Helvetica" panose="020B0604020202020204" pitchFamily="34" charset="0"/>
            </a:endParaRPr>
          </a:p>
          <a:p>
            <a:endParaRPr lang="en-US" sz="3600" dirty="0">
              <a:latin typeface="Helvetica" panose="020B0604020202020204" pitchFamily="34" charset="0"/>
            </a:endParaRPr>
          </a:p>
        </p:txBody>
      </p:sp>
      <p:pic>
        <p:nvPicPr>
          <p:cNvPr id="5" name="Picture 3"/>
          <p:cNvPicPr>
            <a:picLocks noChangeAspect="1" noChangeArrowheads="1"/>
          </p:cNvPicPr>
          <p:nvPr/>
        </p:nvPicPr>
        <p:blipFill>
          <a:blip r:embed="rId1"/>
          <a:srcRect/>
          <a:stretch>
            <a:fillRect/>
          </a:stretch>
        </p:blipFill>
        <p:spPr bwMode="auto">
          <a:xfrm>
            <a:off x="4724400" y="1344828"/>
            <a:ext cx="2743200" cy="3882549"/>
          </a:xfrm>
          <a:prstGeom prst="rect">
            <a:avLst/>
          </a:prstGeom>
          <a:noFill/>
          <a:ln w="9525">
            <a:noFill/>
            <a:miter lim="800000"/>
            <a:headEnd/>
            <a:tailEnd/>
          </a:ln>
          <a:effectLst/>
        </p:spPr>
      </p:pic>
      <p:pic>
        <p:nvPicPr>
          <p:cNvPr id="6" name="Picture 5"/>
          <p:cNvPicPr>
            <a:picLocks noChangeAspect="1" noChangeArrowheads="1"/>
          </p:cNvPicPr>
          <p:nvPr/>
        </p:nvPicPr>
        <p:blipFill>
          <a:blip r:embed="rId2"/>
          <a:srcRect/>
          <a:stretch>
            <a:fillRect/>
          </a:stretch>
        </p:blipFill>
        <p:spPr bwMode="auto">
          <a:xfrm>
            <a:off x="1447800" y="1344827"/>
            <a:ext cx="2895600" cy="3912973"/>
          </a:xfrm>
          <a:prstGeom prst="rect">
            <a:avLst/>
          </a:prstGeom>
          <a:noFill/>
          <a:ln w="9525">
            <a:noFill/>
            <a:miter lim="800000"/>
            <a:headEnd/>
            <a:tailEnd/>
          </a:ln>
          <a:effectLst/>
        </p:spPr>
      </p:pic>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Encouraging Independence in the Elder</a:t>
            </a:r>
            <a:endParaRPr lang="en-US" sz="3000" b="1" dirty="0">
              <a:latin typeface="Helvetica" panose="020B0604020202020204" pitchFamily="34" charset="0"/>
              <a:cs typeface="Arial"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Giving the right of choice</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85800" y="1828800"/>
            <a:ext cx="7620000" cy="1015663"/>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ways to respect the elder’s right of choice</a:t>
            </a:r>
            <a:endParaRPr lang="en-US" sz="3000" dirty="0">
              <a:latin typeface="Helvetic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Giving the right of choice</a:t>
            </a:r>
            <a:endParaRPr lang="en-US" sz="3000" b="1" dirty="0">
              <a:latin typeface="Helvetica" panose="020B0604020202020204" pitchFamily="34" charset="0"/>
              <a:cs typeface="Arial"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Disagreements with the Elder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13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4780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2765"/>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05000"/>
            <a:ext cx="7772400" cy="2400657"/>
          </a:xfrm>
          <a:prstGeom prst="rect">
            <a:avLst/>
          </a:prstGeom>
        </p:spPr>
        <p:txBody>
          <a:bodyPr wrap="square">
            <a:spAutoFit/>
          </a:bodyPr>
          <a:lstStyle/>
          <a:p>
            <a:pPr marL="457200" indent="-457200">
              <a:buFont typeface="Arial" panose="020B0604020202020204" pitchFamily="34" charset="0"/>
              <a:buChar char="•"/>
            </a:pPr>
            <a:r>
              <a:rPr lang="en-US" sz="3000" dirty="0">
                <a:latin typeface="Helvetica" panose="020B0604020202020204" pitchFamily="34" charset="0"/>
              </a:rPr>
              <a:t>A few reasons why disagreements happen with elders</a:t>
            </a:r>
            <a:endParaRPr lang="en-US" sz="3000" dirty="0">
              <a:latin typeface="Helvetica" panose="020B0604020202020204" pitchFamily="34" charset="0"/>
            </a:endParaRPr>
          </a:p>
          <a:p>
            <a:pPr marL="45720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How should you handle a disagreement with an elder</a:t>
            </a:r>
            <a:endParaRPr lang="en-US" sz="3000" dirty="0">
              <a:latin typeface="Helvetica"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Disagreements with the Elder</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Privacy and dignity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320673"/>
            <a:ext cx="8668338" cy="4528932"/>
          </a:xfrm>
        </p:spPr>
        <p:txBody>
          <a:bodyPr/>
          <a:lstStyle/>
          <a:p>
            <a:pPr marL="0" indent="0">
              <a:buNone/>
            </a:pPr>
            <a:r>
              <a:rPr lang="en-GB" sz="2400" dirty="0">
                <a:latin typeface="Helvetica" panose="020B0604020202020204" pitchFamily="34" charset="0"/>
                <a:cs typeface="Helvetica" panose="020B0604020202020204" pitchFamily="34" charset="0"/>
              </a:rPr>
              <a:t>Two important values when providing care and support are:</a:t>
            </a:r>
            <a:endParaRPr lang="en-GB" sz="2400" dirty="0">
              <a:latin typeface="Helvetica" panose="020B0604020202020204" pitchFamily="34" charset="0"/>
              <a:cs typeface="Helvetica" panose="020B0604020202020204" pitchFamily="34" charset="0"/>
            </a:endParaRPr>
          </a:p>
          <a:p>
            <a:endParaRPr lang="en-GB" dirty="0"/>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5" y="1935338"/>
            <a:ext cx="3136461" cy="130693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Privacy</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3391786" y="1939539"/>
            <a:ext cx="5497033" cy="130273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Giving someone space where and when they need it</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Treating personal information confidentially</a:t>
            </a:r>
            <a:endParaRPr lang="en-GB" sz="2000" dirty="0">
              <a:latin typeface="Helvetica" panose="020B0604020202020204" pitchFamily="34" charset="0"/>
              <a:cs typeface="Helvetica" panose="020B0604020202020204" pitchFamily="34" charset="0"/>
            </a:endParaRPr>
          </a:p>
        </p:txBody>
      </p:sp>
      <p:sp>
        <p:nvSpPr>
          <p:cNvPr id="7" name="Rectangle 6"/>
          <p:cNvSpPr/>
          <p:nvPr/>
        </p:nvSpPr>
        <p:spPr>
          <a:xfrm>
            <a:off x="255325" y="3632109"/>
            <a:ext cx="3136461" cy="134237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Dignity</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3391786" y="3632047"/>
            <a:ext cx="5497033" cy="237809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Focusing on the value of every individual</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Respecting an individuals views, choices </a:t>
            </a:r>
            <a:br>
              <a:rPr lang="en-GB" sz="2000" dirty="0">
                <a:latin typeface="Helvetica" panose="020B0604020202020204" pitchFamily="34" charset="0"/>
                <a:cs typeface="Helvetica" panose="020B0604020202020204" pitchFamily="34" charset="0"/>
              </a:rPr>
            </a:br>
            <a:r>
              <a:rPr lang="en-GB" sz="2000" dirty="0">
                <a:latin typeface="Helvetica" panose="020B0604020202020204" pitchFamily="34" charset="0"/>
                <a:cs typeface="Helvetica" panose="020B0604020202020204" pitchFamily="34" charset="0"/>
              </a:rPr>
              <a:t>and decisions</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Not making assumptions </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Working with care and compassion</a:t>
            </a:r>
            <a:endParaRPr lang="en-GB" sz="2000" dirty="0">
              <a:latin typeface="Helvetica" panose="020B0604020202020204" pitchFamily="34" charset="0"/>
              <a:cs typeface="Helvetica" panose="020B0604020202020204" pitchFamily="34" charset="0"/>
            </a:endParaRPr>
          </a:p>
          <a:p>
            <a:pPr marL="179705" indent="-179705">
              <a:buClr>
                <a:schemeClr val="bg1"/>
              </a:buClr>
              <a:buFont typeface="Arial" panose="020B0604020202020204" pitchFamily="34" charset="0"/>
              <a:buChar char="▪"/>
            </a:pPr>
            <a:r>
              <a:rPr lang="en-GB" sz="2000" dirty="0">
                <a:latin typeface="Helvetica" panose="020B0604020202020204" pitchFamily="34" charset="0"/>
                <a:cs typeface="Helvetica" panose="020B0604020202020204" pitchFamily="34" charset="0"/>
              </a:rPr>
              <a:t>Communicating directly with the individual whenever possible</a:t>
            </a:r>
            <a:endParaRPr lang="en-GB" sz="2000" dirty="0">
              <a:latin typeface="Helvetica" panose="020B0604020202020204" pitchFamily="34" charset="0"/>
              <a:cs typeface="Helvetica" panose="020B0604020202020204" pitchFamily="34" charset="0"/>
            </a:endParaRP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disrespectful behavior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00117"/>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2286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595797"/>
            <a:ext cx="8077200" cy="3323987"/>
          </a:xfrm>
          <a:prstGeom prst="rect">
            <a:avLst/>
          </a:prstGeom>
        </p:spPr>
        <p:txBody>
          <a:bodyPr wrap="square">
            <a:spAutoFit/>
          </a:bodyPr>
          <a:lstStyle/>
          <a:p>
            <a:pPr marL="457200" lvl="0" indent="-457200">
              <a:buFont typeface="Arial" panose="020B0604020202020204" pitchFamily="34" charset="0"/>
              <a:buChar char="•"/>
            </a:pPr>
            <a:r>
              <a:rPr lang="en-US" sz="3000">
                <a:latin typeface="Helvetica" panose="020B0604020202020204" pitchFamily="34" charset="0"/>
              </a:rPr>
              <a:t>Why the elder </a:t>
            </a:r>
            <a:r>
              <a:rPr lang="en-US" sz="3000" dirty="0">
                <a:latin typeface="Helvetica" panose="020B0604020202020204" pitchFamily="34" charset="0"/>
              </a:rPr>
              <a:t>is disrespectful</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strategies to correct disrespectful behavior of the ward</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handle your own emotions in the situation</a:t>
            </a:r>
            <a:endParaRPr lang="hi-IN" sz="3000"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disrespectful behavior</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7" name="Rectangle 1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8" name="Straight Connector 1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7202"/>
            <a:ext cx="9143999"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Privacy and dignity in care and support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638" y="1288979"/>
            <a:ext cx="5995554" cy="5020342"/>
          </a:xfrm>
        </p:spPr>
        <p:txBody>
          <a:bodyPr>
            <a:normAutofit fontScale="77500" lnSpcReduction="20000"/>
          </a:bodyPr>
          <a:lstStyle/>
          <a:p>
            <a:pPr marL="0" indent="0">
              <a:lnSpc>
                <a:spcPct val="120000"/>
              </a:lnSpc>
              <a:buNone/>
            </a:pPr>
            <a:r>
              <a:rPr lang="en-GB" sz="2600" dirty="0">
                <a:latin typeface="Helvetica" panose="020B0604020202020204" pitchFamily="34" charset="0"/>
                <a:cs typeface="Helvetica" panose="020B0604020202020204" pitchFamily="34" charset="0"/>
              </a:rPr>
              <a:t>Dignity and respect issues depends may be different in vary form place to place; some examples of ways in which you can work that respect individuals’ dignity are:</a:t>
            </a:r>
            <a:endParaRPr lang="en-GB" sz="2600" dirty="0">
              <a:latin typeface="Helvetica" panose="020B0604020202020204" pitchFamily="34" charset="0"/>
              <a:cs typeface="Helvetica" panose="020B0604020202020204" pitchFamily="34" charset="0"/>
            </a:endParaRPr>
          </a:p>
          <a:p>
            <a:pPr>
              <a:lnSpc>
                <a:spcPct val="120000"/>
              </a:lnSpc>
            </a:pPr>
            <a:r>
              <a:rPr lang="en-GB" sz="2600" dirty="0">
                <a:latin typeface="Helvetica" panose="020B0604020202020204" pitchFamily="34" charset="0"/>
                <a:cs typeface="Helvetica" panose="020B0604020202020204" pitchFamily="34" charset="0"/>
              </a:rPr>
              <a:t>Ask individuals before touching them in any way</a:t>
            </a:r>
            <a:endParaRPr lang="en-GB" sz="2600" dirty="0">
              <a:latin typeface="Helvetica" panose="020B0604020202020204" pitchFamily="34" charset="0"/>
              <a:cs typeface="Helvetica" panose="020B0604020202020204" pitchFamily="34" charset="0"/>
            </a:endParaRPr>
          </a:p>
          <a:p>
            <a:pPr>
              <a:lnSpc>
                <a:spcPct val="120000"/>
              </a:lnSpc>
            </a:pPr>
            <a:r>
              <a:rPr lang="en-GB" sz="2600" dirty="0">
                <a:latin typeface="Helvetica" panose="020B0604020202020204" pitchFamily="34" charset="0"/>
                <a:cs typeface="Helvetica" panose="020B0604020202020204" pitchFamily="34" charset="0"/>
              </a:rPr>
              <a:t>Knocking or speaking before entering the particular space or room they are in</a:t>
            </a:r>
            <a:endParaRPr lang="en-GB" sz="2600" dirty="0">
              <a:latin typeface="Helvetica" panose="020B0604020202020204" pitchFamily="34" charset="0"/>
              <a:cs typeface="Helvetica" panose="020B0604020202020204" pitchFamily="34" charset="0"/>
            </a:endParaRPr>
          </a:p>
          <a:p>
            <a:pPr>
              <a:lnSpc>
                <a:spcPct val="120000"/>
              </a:lnSpc>
            </a:pPr>
            <a:r>
              <a:rPr lang="en-GB" sz="2600" dirty="0">
                <a:latin typeface="Helvetica" panose="020B0604020202020204" pitchFamily="34" charset="0"/>
                <a:cs typeface="Helvetica" panose="020B0604020202020204" pitchFamily="34" charset="0"/>
              </a:rPr>
              <a:t>Making sure curtains, screens or doors are properly closed before supporting a person to wash or dress</a:t>
            </a:r>
            <a:endParaRPr lang="en-GB" sz="2600" dirty="0">
              <a:latin typeface="Helvetica" panose="020B0604020202020204" pitchFamily="34" charset="0"/>
              <a:cs typeface="Helvetica" panose="020B0604020202020204" pitchFamily="34" charset="0"/>
            </a:endParaRPr>
          </a:p>
          <a:p>
            <a:pPr>
              <a:lnSpc>
                <a:spcPct val="120000"/>
              </a:lnSpc>
            </a:pPr>
            <a:r>
              <a:rPr lang="en-GB" sz="2600" dirty="0">
                <a:latin typeface="Helvetica" panose="020B0604020202020204" pitchFamily="34" charset="0"/>
                <a:cs typeface="Helvetica" panose="020B0604020202020204" pitchFamily="34" charset="0"/>
              </a:rPr>
              <a:t>Arranging clothing or hospital gowns in a dignified way</a:t>
            </a:r>
            <a:endParaRPr lang="en-GB" sz="2600" dirty="0">
              <a:latin typeface="Helvetica" panose="020B0604020202020204" pitchFamily="34" charset="0"/>
              <a:cs typeface="Helvetica" panose="020B0604020202020204" pitchFamily="34" charset="0"/>
            </a:endParaRPr>
          </a:p>
          <a:p>
            <a:pPr>
              <a:lnSpc>
                <a:spcPct val="120000"/>
              </a:lnSpc>
            </a:pPr>
            <a:r>
              <a:rPr lang="en-GB" sz="2600" dirty="0">
                <a:latin typeface="Helvetica" panose="020B0604020202020204" pitchFamily="34" charset="0"/>
                <a:cs typeface="Helvetica" panose="020B0604020202020204" pitchFamily="34" charset="0"/>
              </a:rPr>
              <a:t>Not making an individual wait to use the toilet or be left too long for you to return</a:t>
            </a:r>
            <a:endParaRPr lang="en-GB" sz="26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a:stretch>
            <a:fillRect/>
          </a:stretch>
        </p:blipFill>
        <p:spPr>
          <a:xfrm>
            <a:off x="6455884" y="1288979"/>
            <a:ext cx="2429219" cy="3794711"/>
          </a:xfrm>
          <a:prstGeom prst="rect">
            <a:avLst/>
          </a:prstGeom>
        </p:spPr>
      </p:pic>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Making choices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43554"/>
            <a:ext cx="8229600" cy="1023381"/>
          </a:xfrm>
        </p:spPr>
        <p:txBody>
          <a:bodyPr>
            <a:normAutofit fontScale="92500" lnSpcReduction="20000"/>
          </a:bodyPr>
          <a:lstStyle/>
          <a:p>
            <a:pPr marL="0" indent="0">
              <a:buNone/>
            </a:pPr>
            <a:r>
              <a:rPr lang="en-GB" sz="2600" dirty="0">
                <a:latin typeface="Helvetica" panose="020B0604020202020204" pitchFamily="34" charset="0"/>
                <a:cs typeface="Helvetica" panose="020B0604020202020204" pitchFamily="34" charset="0"/>
              </a:rPr>
              <a:t>Choice and control are key defining aspects of dignity. Involving individuals in decisions that affect them helps to promote dignity</a:t>
            </a:r>
            <a:endParaRPr lang="en-GB" sz="26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5" y="2420888"/>
            <a:ext cx="3136461" cy="981918"/>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Day-to-day decisions</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5750906" y="2420888"/>
            <a:ext cx="3136461" cy="981918"/>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Wider decisions</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7" name="Chevron 6"/>
          <p:cNvSpPr/>
          <p:nvPr/>
        </p:nvSpPr>
        <p:spPr>
          <a:xfrm>
            <a:off x="4751813" y="2420888"/>
            <a:ext cx="981918" cy="981918"/>
          </a:xfrm>
          <a:prstGeom prst="chevron">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latin typeface="Helvetica" panose="020B0604020202020204" pitchFamily="34" charset="0"/>
              <a:cs typeface="Helvetica" panose="020B0604020202020204" pitchFamily="34" charset="0"/>
            </a:endParaRPr>
          </a:p>
        </p:txBody>
      </p:sp>
      <p:sp>
        <p:nvSpPr>
          <p:cNvPr id="8" name="Chevron 7"/>
          <p:cNvSpPr/>
          <p:nvPr/>
        </p:nvSpPr>
        <p:spPr>
          <a:xfrm rot="10800000">
            <a:off x="3405918" y="2426945"/>
            <a:ext cx="981918" cy="981918"/>
          </a:xfrm>
          <a:prstGeom prst="chevron">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latin typeface="Helvetica" panose="020B0604020202020204" pitchFamily="34" charset="0"/>
              <a:cs typeface="Helvetica" panose="020B0604020202020204" pitchFamily="34" charset="0"/>
            </a:endParaRPr>
          </a:p>
        </p:txBody>
      </p:sp>
      <p:sp>
        <p:nvSpPr>
          <p:cNvPr id="9" name="Rectangle 8"/>
          <p:cNvSpPr/>
          <p:nvPr/>
        </p:nvSpPr>
        <p:spPr>
          <a:xfrm>
            <a:off x="3896876" y="2801839"/>
            <a:ext cx="1345895" cy="27542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Rectangle 9"/>
          <p:cNvSpPr/>
          <p:nvPr/>
        </p:nvSpPr>
        <p:spPr>
          <a:xfrm>
            <a:off x="255325" y="3789040"/>
            <a:ext cx="8632041" cy="2169825"/>
          </a:xfrm>
          <a:prstGeom prst="rect">
            <a:avLst/>
          </a:prstGeom>
        </p:spPr>
        <p:txBody>
          <a:bodyPr wrap="square">
            <a:spAutoFit/>
          </a:bodyPr>
          <a:lstStyle/>
          <a:p>
            <a:pPr>
              <a:spcBef>
                <a:spcPts val="600"/>
              </a:spcBef>
              <a:buClr>
                <a:srgbClr val="0066CC"/>
              </a:buClr>
            </a:pPr>
            <a:r>
              <a:rPr lang="en-GB" sz="2400" dirty="0">
                <a:latin typeface="Helvetica" panose="020B0604020202020204" pitchFamily="34" charset="0"/>
                <a:cs typeface="Helvetica" panose="020B0604020202020204" pitchFamily="34" charset="0"/>
              </a:rPr>
              <a:t>Individuals must be supported to make informed decisions </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by explaining:</a:t>
            </a:r>
            <a:endParaRPr lang="en-GB" sz="2400" dirty="0">
              <a:latin typeface="Helvetica" panose="020B0604020202020204" pitchFamily="34" charset="0"/>
              <a:cs typeface="Helvetica" panose="020B0604020202020204" pitchFamily="34" charset="0"/>
            </a:endParaRPr>
          </a:p>
          <a:p>
            <a:pPr marL="342900" indent="-342900">
              <a:spcBef>
                <a:spcPts val="600"/>
              </a:spcBef>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All available options</a:t>
            </a:r>
            <a:endParaRPr lang="en-GB" sz="2400" dirty="0">
              <a:latin typeface="Helvetica" panose="020B0604020202020204" pitchFamily="34" charset="0"/>
              <a:cs typeface="Helvetica" panose="020B0604020202020204" pitchFamily="34" charset="0"/>
            </a:endParaRPr>
          </a:p>
          <a:p>
            <a:pPr marL="342900" indent="-342900">
              <a:spcBef>
                <a:spcPts val="600"/>
              </a:spcBef>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The risks associated with the options</a:t>
            </a:r>
            <a:endParaRPr lang="en-GB" sz="2400" dirty="0">
              <a:latin typeface="Helvetica" panose="020B0604020202020204" pitchFamily="34" charset="0"/>
              <a:cs typeface="Helvetica" panose="020B0604020202020204" pitchFamily="34" charset="0"/>
            </a:endParaRPr>
          </a:p>
          <a:p>
            <a:pPr marL="342900" indent="-342900">
              <a:spcBef>
                <a:spcPts val="600"/>
              </a:spcBef>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Implications of making the choices</a:t>
            </a:r>
            <a:endParaRPr lang="en-GB" sz="2400" dirty="0">
              <a:latin typeface="Helvetica" panose="020B0604020202020204" pitchFamily="34" charset="0"/>
              <a:cs typeface="Helvetica" panose="020B0604020202020204" pitchFamily="34" charset="0"/>
            </a:endParaRPr>
          </a:p>
        </p:txBody>
      </p:sp>
      <p:sp>
        <p:nvSpPr>
          <p:cNvPr id="12" name="TextBox 11"/>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Mental Capacity Assessment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078178" y="1253218"/>
            <a:ext cx="4958318" cy="5537327"/>
          </a:xfrm>
        </p:spPr>
        <p:txBody>
          <a:bodyPr>
            <a:normAutofit/>
          </a:bodyPr>
          <a:lstStyle/>
          <a:p>
            <a:r>
              <a:rPr lang="en-GB" sz="2400" dirty="0">
                <a:latin typeface="Helvetica" panose="020B0604020202020204" pitchFamily="34" charset="0"/>
                <a:cs typeface="Helvetica" panose="020B0604020202020204" pitchFamily="34" charset="0"/>
              </a:rPr>
              <a:t>Individuals need to be able to understand and retain the information they need to make a decision and be able to communicate their choice</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If they are not able to do this they may be assessed as lacking the capacity to make a decisions</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Some individuals may have the capacity to make day-to-day decisions but not have the capacity to make more complex decisions</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a:stretch>
            <a:fillRect/>
          </a:stretch>
        </p:blipFill>
        <p:spPr>
          <a:xfrm>
            <a:off x="255325" y="1253218"/>
            <a:ext cx="3822853" cy="5086350"/>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Risk assessment </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052737"/>
            <a:ext cx="8613253" cy="792088"/>
          </a:xfrm>
        </p:spPr>
        <p:txBody>
          <a:bodyPr>
            <a:noAutofit/>
          </a:bodyPr>
          <a:lstStyle/>
          <a:p>
            <a:pPr marL="0" indent="0">
              <a:buNone/>
            </a:pPr>
            <a:r>
              <a:rPr lang="en-GB" sz="2400" dirty="0">
                <a:latin typeface="Helvetica" panose="020B0604020202020204" pitchFamily="34" charset="0"/>
                <a:cs typeface="Helvetica" panose="020B0604020202020204" pitchFamily="34" charset="0"/>
              </a:rPr>
              <a:t>Risk assessment is a key part of care, support, rehabilitation or treatment plans</a:t>
            </a:r>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p:txBody>
      </p:sp>
      <p:sp>
        <p:nvSpPr>
          <p:cNvPr id="4" name="Rectangle 3"/>
          <p:cNvSpPr/>
          <p:nvPr/>
        </p:nvSpPr>
        <p:spPr>
          <a:xfrm>
            <a:off x="255326" y="2258832"/>
            <a:ext cx="659074" cy="6676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1</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903384" y="2262669"/>
            <a:ext cx="7985436" cy="66418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b="1" dirty="0">
                <a:latin typeface="Helvetica" panose="020B0604020202020204" pitchFamily="34" charset="0"/>
                <a:cs typeface="Helvetica" panose="020B0604020202020204" pitchFamily="34" charset="0"/>
              </a:rPr>
              <a:t>Identify the hazards</a:t>
            </a:r>
            <a:endParaRPr lang="en-GB" sz="2200" b="1" dirty="0">
              <a:latin typeface="Helvetica" panose="020B0604020202020204" pitchFamily="34" charset="0"/>
              <a:cs typeface="Helvetica" panose="020B0604020202020204" pitchFamily="34" charset="0"/>
            </a:endParaRPr>
          </a:p>
        </p:txBody>
      </p:sp>
      <p:sp>
        <p:nvSpPr>
          <p:cNvPr id="6" name="Rectangle 5"/>
          <p:cNvSpPr/>
          <p:nvPr/>
        </p:nvSpPr>
        <p:spPr>
          <a:xfrm>
            <a:off x="246100" y="3075412"/>
            <a:ext cx="659074" cy="6676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2</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894158" y="3079249"/>
            <a:ext cx="7985436" cy="66418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b="1" dirty="0">
                <a:latin typeface="Helvetica" panose="020B0604020202020204" pitchFamily="34" charset="0"/>
                <a:cs typeface="Helvetica" panose="020B0604020202020204" pitchFamily="34" charset="0"/>
              </a:rPr>
              <a:t>Decide who might be harmed and how</a:t>
            </a:r>
            <a:endParaRPr lang="en-GB" sz="2200" b="1" dirty="0">
              <a:latin typeface="Helvetica" panose="020B0604020202020204" pitchFamily="34" charset="0"/>
              <a:cs typeface="Helvetica" panose="020B0604020202020204" pitchFamily="34" charset="0"/>
            </a:endParaRPr>
          </a:p>
        </p:txBody>
      </p:sp>
      <p:sp>
        <p:nvSpPr>
          <p:cNvPr id="8" name="Rectangle 7"/>
          <p:cNvSpPr/>
          <p:nvPr/>
        </p:nvSpPr>
        <p:spPr>
          <a:xfrm>
            <a:off x="266342" y="3891627"/>
            <a:ext cx="659074" cy="6676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3</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914400" y="3895464"/>
            <a:ext cx="7985436" cy="66418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b="1" dirty="0">
                <a:latin typeface="Helvetica" panose="020B0604020202020204" pitchFamily="34" charset="0"/>
                <a:cs typeface="Helvetica" panose="020B0604020202020204" pitchFamily="34" charset="0"/>
              </a:rPr>
              <a:t>Evaluate the risks and decide on precautions</a:t>
            </a:r>
            <a:endParaRPr lang="en-GB" sz="2200" b="1" dirty="0">
              <a:latin typeface="Helvetica" panose="020B0604020202020204" pitchFamily="34" charset="0"/>
              <a:cs typeface="Helvetica" panose="020B0604020202020204" pitchFamily="34" charset="0"/>
            </a:endParaRPr>
          </a:p>
        </p:txBody>
      </p:sp>
      <p:sp>
        <p:nvSpPr>
          <p:cNvPr id="11" name="Rectangle 10"/>
          <p:cNvSpPr/>
          <p:nvPr/>
        </p:nvSpPr>
        <p:spPr>
          <a:xfrm>
            <a:off x="255324" y="4718036"/>
            <a:ext cx="659074" cy="6676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4</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12" name="Rectangle 11"/>
          <p:cNvSpPr/>
          <p:nvPr/>
        </p:nvSpPr>
        <p:spPr>
          <a:xfrm>
            <a:off x="903382" y="4721873"/>
            <a:ext cx="7985436" cy="66418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b="1" dirty="0">
                <a:latin typeface="Helvetica" panose="020B0604020202020204" pitchFamily="34" charset="0"/>
                <a:cs typeface="Helvetica" panose="020B0604020202020204" pitchFamily="34" charset="0"/>
              </a:rPr>
              <a:t>Record your findings and implement them</a:t>
            </a:r>
            <a:endParaRPr lang="en-GB" sz="2200" b="1" dirty="0">
              <a:latin typeface="Helvetica" panose="020B0604020202020204" pitchFamily="34" charset="0"/>
              <a:cs typeface="Helvetica" panose="020B0604020202020204" pitchFamily="34" charset="0"/>
            </a:endParaRPr>
          </a:p>
        </p:txBody>
      </p:sp>
      <p:sp>
        <p:nvSpPr>
          <p:cNvPr id="13" name="Rectangle 12"/>
          <p:cNvSpPr/>
          <p:nvPr/>
        </p:nvSpPr>
        <p:spPr>
          <a:xfrm>
            <a:off x="246100" y="5534616"/>
            <a:ext cx="659074" cy="66765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5</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14" name="Rectangle 13"/>
          <p:cNvSpPr/>
          <p:nvPr/>
        </p:nvSpPr>
        <p:spPr>
          <a:xfrm>
            <a:off x="894158" y="5538453"/>
            <a:ext cx="7985436" cy="66418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200" b="1" dirty="0">
                <a:latin typeface="Helvetica" panose="020B0604020202020204" pitchFamily="34" charset="0"/>
                <a:cs typeface="Helvetica" panose="020B0604020202020204" pitchFamily="34" charset="0"/>
              </a:rPr>
              <a:t>Review your assessment and update if necessary</a:t>
            </a:r>
            <a:endParaRPr lang="en-GB" sz="2200" b="1" dirty="0">
              <a:latin typeface="Helvetica" panose="020B0604020202020204" pitchFamily="34" charset="0"/>
              <a:cs typeface="Helvetica" panose="020B0604020202020204" pitchFamily="34" charset="0"/>
            </a:endParaRPr>
          </a:p>
        </p:txBody>
      </p:sp>
      <p:sp>
        <p:nvSpPr>
          <p:cNvPr id="16" name="TextBox 1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http://www.skillsforcare.org.uk</a:t>
            </a:r>
            <a:r>
              <a:rPr lang="en-IN" sz="900" b="1" u="sng" dirty="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17" name="Content Placeholder 2"/>
          <p:cNvSpPr txBox="1"/>
          <p:nvPr/>
        </p:nvSpPr>
        <p:spPr>
          <a:xfrm>
            <a:off x="251520" y="1628800"/>
            <a:ext cx="7560840" cy="648072"/>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Helvetica" panose="020B0604020202020204" pitchFamily="34" charset="0"/>
              <a:cs typeface="Helvetica" panose="020B0604020202020204" pitchFamily="34" charset="0"/>
            </a:endParaRPr>
          </a:p>
          <a:p>
            <a:pPr marL="0" indent="0">
              <a:buFont typeface="Arial" panose="020B0604020202020204" pitchFamily="34" charset="0"/>
              <a:buNone/>
            </a:pPr>
            <a:r>
              <a:rPr lang="en-GB" sz="6000" dirty="0">
                <a:latin typeface="Helvetica" panose="020B0604020202020204" pitchFamily="34" charset="0"/>
                <a:cs typeface="Helvetica" panose="020B0604020202020204" pitchFamily="34" charset="0"/>
              </a:rPr>
              <a:t> A five step process is recommended:</a:t>
            </a:r>
            <a:endParaRPr lang="en-GB" sz="6000" dirty="0">
              <a:latin typeface="Helvetica" panose="020B0604020202020204" pitchFamily="34" charset="0"/>
              <a:cs typeface="Helvetica" panose="020B0604020202020204" pitchFamily="34" charset="0"/>
            </a:endParaRPr>
          </a:p>
          <a:p>
            <a:endParaRPr lang="en-GB" sz="5100" dirty="0">
              <a:latin typeface="Helvetica" panose="020B0604020202020204" pitchFamily="34" charset="0"/>
              <a:cs typeface="Helvetica" panose="020B0604020202020204" pitchFamily="34" charset="0"/>
            </a:endParaRPr>
          </a:p>
        </p:txBody>
      </p:sp>
      <p:sp>
        <p:nvSpPr>
          <p:cNvPr id="18" name="TextBox 1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Risk enablement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160604"/>
            <a:ext cx="8635287" cy="4528932"/>
          </a:xfrm>
        </p:spPr>
        <p:txBody>
          <a:bodyPr/>
          <a:lstStyle/>
          <a:p>
            <a:r>
              <a:rPr lang="en-GB" sz="2400" dirty="0">
                <a:latin typeface="Helvetica" panose="020B0604020202020204" pitchFamily="34" charset="0"/>
                <a:cs typeface="Helvetica" panose="020B0604020202020204" pitchFamily="34" charset="0"/>
              </a:rPr>
              <a:t>It is the individual’s right to make choices and take risks once they understand the information available and are aware of the risks</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Risk enablement involves supporting individuals to identify and assess risks and then supporting them to take the risks they choose</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255324" y="3556478"/>
            <a:ext cx="8635287" cy="2824850"/>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Supporting active participation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2"/>
            <a:ext cx="5021755" cy="5537327"/>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Individuals must be given as much control of their life as possible as this supports an individual to build their identity and self-esteem</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Individuals have a right to participate in the activities and relationships of everyday life as independently as possible</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Individual’s should be given equal opportunity of achieving their goals, valuing their diversity and finding solutions that work for them</a:t>
            </a:r>
            <a:endParaRPr lang="en-GB" sz="24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1" cstate="email"/>
          <a:stretch>
            <a:fillRect/>
          </a:stretch>
        </p:blipFill>
        <p:spPr>
          <a:xfrm>
            <a:off x="5613094" y="1287621"/>
            <a:ext cx="3277518" cy="4916277"/>
          </a:xfrm>
          <a:prstGeom prst="rect">
            <a:avLst/>
          </a:prstGeom>
        </p:spPr>
      </p:pic>
      <p:sp>
        <p:nvSpPr>
          <p:cNvPr id="6" name="TextBox 5"/>
          <p:cNvSpPr txBox="1"/>
          <p:nvPr/>
        </p:nvSpPr>
        <p:spPr>
          <a:xfrm>
            <a:off x="-12739" y="6493839"/>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0.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2.xml><?xml version="1.0" encoding="utf-8"?>
<p:tagLst xmlns:p="http://schemas.openxmlformats.org/presentationml/2006/main">
  <p:tag name="MMPROD_NEXTUNIQUEID" val="10009"/>
  <p:tag name="MMPROD_UIDATA" val="&lt;database version=&quot;10.0&quot;&gt;&lt;object type=&quot;1&quot; unique_id=&quot;10001&quot;&gt;&lt;object type=&quot;2&quot; unique_id=&quot;34761&quot;&gt;&lt;object type=&quot;3&quot; unique_id=&quot;34762&quot;&gt;&lt;property id=&quot;20148&quot; value=&quot;5&quot;/&gt;&lt;property id=&quot;20300&quot; value=&quot;Slide 1&quot;/&gt;&lt;property id=&quot;20307&quot; value=&quot;276&quot;/&gt;&lt;/object&gt;&lt;object type=&quot;3&quot; unique_id=&quot;34763&quot;&gt;&lt;property id=&quot;20148&quot; value=&quot;5&quot;/&gt;&lt;property id=&quot;20300&quot; value=&quot;Slide 2 - &amp;quot;Learning outcomes&amp;quot;&quot;/&gt;&lt;property id=&quot;20307&quot; value=&quot;277&quot;/&gt;&lt;/object&gt;&lt;object type=&quot;3&quot; unique_id=&quot;35098&quot;&gt;&lt;property id=&quot;20148&quot; value=&quot;5&quot;/&gt;&lt;property id=&quot;20300&quot; value=&quot;Slide 3 - &amp;quot;Privacy and dignity&amp;quot;&quot;/&gt;&lt;property id=&quot;20307&quot; value=&quot;280&quot;/&gt;&lt;/object&gt;&lt;object type=&quot;3&quot; unique_id=&quot;35099&quot;&gt;&lt;property id=&quot;20148&quot; value=&quot;5&quot;/&gt;&lt;property id=&quot;20300&quot; value=&quot;Slide 4 - &amp;quot;Privacy and dignity in care and support&amp;quot;&quot;/&gt;&lt;property id=&quot;20307&quot; value=&quot;281&quot;/&gt;&lt;/object&gt;&lt;object type=&quot;3&quot; unique_id=&quot;35100&quot;&gt;&lt;property id=&quot;20148&quot; value=&quot;5&quot;/&gt;&lt;property id=&quot;20300&quot; value=&quot;Slide 5 - &amp;quot;Making choices&amp;quot;&quot;/&gt;&lt;property id=&quot;20307&quot; value=&quot;282&quot;/&gt;&lt;/object&gt;&lt;object type=&quot;3&quot; unique_id=&quot;35101&quot;&gt;&lt;property id=&quot;20148&quot; value=&quot;5&quot;/&gt;&lt;property id=&quot;20300&quot; value=&quot;Slide 6 - &amp;quot;Mental Capacity Assessment&amp;quot;&quot;/&gt;&lt;property id=&quot;20307&quot; value=&quot;283&quot;/&gt;&lt;/object&gt;&lt;object type=&quot;3&quot; unique_id=&quot;35102&quot;&gt;&lt;property id=&quot;20148&quot; value=&quot;5&quot;/&gt;&lt;property id=&quot;20300&quot; value=&quot;Slide 7 - &amp;quot;Risk assessment &amp;quot;&quot;/&gt;&lt;property id=&quot;20307&quot; value=&quot;284&quot;/&gt;&lt;/object&gt;&lt;object type=&quot;3&quot; unique_id=&quot;35103&quot;&gt;&lt;property id=&quot;20148&quot; value=&quot;5&quot;/&gt;&lt;property id=&quot;20300&quot; value=&quot;Slide 8 - &amp;quot;Risk enablement&amp;quot;&quot;/&gt;&lt;property id=&quot;20307&quot; value=&quot;285&quot;/&gt;&lt;/object&gt;&lt;object type=&quot;3&quot; unique_id=&quot;35104&quot;&gt;&lt;property id=&quot;20148&quot; value=&quot;5&quot;/&gt;&lt;property id=&quot;20300&quot; value=&quot;Slide 9 - &amp;quot;Supporting active participation&amp;quot;&quot;/&gt;&lt;property id=&quot;20307&quot; value=&quot;286&quot;/&gt;&lt;/object&gt;&lt;object type=&quot;3&quot; unique_id=&quot;35105&quot;&gt;&lt;property id=&quot;20148&quot; value=&quot;5&quot;/&gt;&lt;property id=&quot;20300&quot; value=&quot;Slide 10 - &amp;quot;Self-care&amp;quot;&quot;/&gt;&lt;property id=&quot;20307&quot; value=&quot;287&quot;/&gt;&lt;/object&gt;&lt;object type=&quot;3&quot; unique_id=&quot;35106&quot;&gt;&lt;property id=&quot;20148&quot; value=&quot;5&quot;/&gt;&lt;property id=&quot;20300&quot; value=&quot;Slide 11 - &amp;quot;Knowledge check&amp;quot;&quot;/&gt;&lt;property id=&quot;20307&quot; value=&quot;288&quot;/&gt;&lt;/object&gt;&lt;object type=&quot;3&quot; unique_id=&quot;35107&quot;&gt;&lt;property id=&quot;20148&quot; value=&quot;5&quot;/&gt;&lt;property id=&quot;20300&quot; value=&quot;Slide 12 - &amp;quot;Knowledge check&amp;quot;&quot;/&gt;&lt;property id=&quot;20307&quot; value=&quot;289&quot;/&gt;&lt;/object&gt;&lt;object type=&quot;3&quot; unique_id=&quot;35108&quot;&gt;&lt;property id=&quot;20148&quot; value=&quot;5&quot;/&gt;&lt;property id=&quot;20300&quot; value=&quot;Slide 13 - &amp;quot;Knowledge check&amp;quot;&quot;/&gt;&lt;property id=&quot;20307&quot; value=&quot;290&quot;/&gt;&lt;/object&gt;&lt;object type=&quot;3&quot; unique_id=&quot;35236&quot;&gt;&lt;property id=&quot;20148&quot; value=&quot;5&quot;/&gt;&lt;property id=&quot;20300&quot; value=&quot;Slide 33&quot;/&gt;&lt;property id=&quot;20307&quot; value=&quot;291&quot;/&gt;&lt;/object&gt;&lt;object type=&quot;3&quot; unique_id=&quot;35634&quot;&gt;&lt;property id=&quot;20148&quot; value=&quot;5&quot;/&gt;&lt;property id=&quot;20300&quot; value=&quot;Slide 14&quot;/&gt;&lt;property id=&quot;20307&quot; value=&quot;292&quot;/&gt;&lt;/object&gt;&lt;object type=&quot;3&quot; unique_id=&quot;35637&quot;&gt;&lt;property id=&quot;20148&quot; value=&quot;5&quot;/&gt;&lt;property id=&quot;20300&quot; value=&quot;Slide 17 - &amp;quot;Pre-Module Activity&amp;quot;&quot;/&gt;&lt;property id=&quot;20307&quot; value=&quot;295&quot;/&gt;&lt;/object&gt;&lt;object type=&quot;3&quot; unique_id=&quot;35638&quot;&gt;&lt;property id=&quot;20148&quot; value=&quot;5&quot;/&gt;&lt;property id=&quot;20300&quot; value=&quot;Slide 18&quot;/&gt;&lt;property id=&quot;20307&quot; value=&quot;296&quot;/&gt;&lt;/object&gt;&lt;object type=&quot;3&quot; unique_id=&quot;35639&quot;&gt;&lt;property id=&quot;20148&quot; value=&quot;5&quot;/&gt;&lt;property id=&quot;20300&quot; value=&quot;Slide 19&quot;/&gt;&lt;property id=&quot;20307&quot; value=&quot;297&quot;/&gt;&lt;/object&gt;&lt;object type=&quot;3&quot; unique_id=&quot;35640&quot;&gt;&lt;property id=&quot;20148&quot; value=&quot;5&quot;/&gt;&lt;property id=&quot;20300&quot; value=&quot;Slide 20&quot;/&gt;&lt;property id=&quot;20307&quot; value=&quot;298&quot;/&gt;&lt;/object&gt;&lt;object type=&quot;3&quot; unique_id=&quot;35641&quot;&gt;&lt;property id=&quot;20148&quot; value=&quot;5&quot;/&gt;&lt;property id=&quot;20300&quot; value=&quot;Slide 21&quot;/&gt;&lt;property id=&quot;20307&quot; value=&quot;299&quot;/&gt;&lt;/object&gt;&lt;object type=&quot;3&quot; unique_id=&quot;35642&quot;&gt;&lt;property id=&quot;20148&quot; value=&quot;5&quot;/&gt;&lt;property id=&quot;20300&quot; value=&quot;Slide 22&quot;/&gt;&lt;property id=&quot;20307&quot; value=&quot;300&quot;/&gt;&lt;/object&gt;&lt;object type=&quot;3&quot; unique_id=&quot;35643&quot;&gt;&lt;property id=&quot;20148&quot; value=&quot;5&quot;/&gt;&lt;property id=&quot;20300&quot; value=&quot;Slide 23 - &amp;quot;Let’s Watch&amp;quot;&quot;/&gt;&lt;property id=&quot;20307&quot; value=&quot;301&quot;/&gt;&lt;/object&gt;&lt;object type=&quot;3&quot; unique_id=&quot;35644&quot;&gt;&lt;property id=&quot;20148&quot; value=&quot;5&quot;/&gt;&lt;property id=&quot;20300&quot; value=&quot;Slide 24&quot;/&gt;&lt;property id=&quot;20307&quot; value=&quot;302&quot;/&gt;&lt;/object&gt;&lt;object type=&quot;3&quot; unique_id=&quot;35645&quot;&gt;&lt;property id=&quot;20148&quot; value=&quot;5&quot;/&gt;&lt;property id=&quot;20300&quot; value=&quot;Slide 25&quot;/&gt;&lt;property id=&quot;20307&quot; value=&quot;303&quot;/&gt;&lt;/object&gt;&lt;object type=&quot;3&quot; unique_id=&quot;35646&quot;&gt;&lt;property id=&quot;20148&quot; value=&quot;5&quot;/&gt;&lt;property id=&quot;20300&quot; value=&quot;Slide 26 - &amp;quot;Let’s Watch&amp;quot;&quot;/&gt;&lt;property id=&quot;20307&quot; value=&quot;304&quot;/&gt;&lt;/object&gt;&lt;object type=&quot;3&quot; unique_id=&quot;35647&quot;&gt;&lt;property id=&quot;20148&quot; value=&quot;5&quot;/&gt;&lt;property id=&quot;20300&quot; value=&quot;Slide 27&quot;/&gt;&lt;property id=&quot;20307&quot; value=&quot;305&quot;/&gt;&lt;/object&gt;&lt;object type=&quot;3&quot; unique_id=&quot;35648&quot;&gt;&lt;property id=&quot;20148&quot; value=&quot;5&quot;/&gt;&lt;property id=&quot;20300&quot; value=&quot;Slide 28&quot;/&gt;&lt;property id=&quot;20307&quot; value=&quot;306&quot;/&gt;&lt;/object&gt;&lt;object type=&quot;3&quot; unique_id=&quot;35649&quot;&gt;&lt;property id=&quot;20148&quot; value=&quot;5&quot;/&gt;&lt;property id=&quot;20300&quot; value=&quot;Slide 29 - &amp;quot;Let’s Watch&amp;quot;&quot;/&gt;&lt;property id=&quot;20307&quot; value=&quot;307&quot;/&gt;&lt;/object&gt;&lt;object type=&quot;3&quot; unique_id=&quot;35650&quot;&gt;&lt;property id=&quot;20148&quot; value=&quot;5&quot;/&gt;&lt;property id=&quot;20300&quot; value=&quot;Slide 30&quot;/&gt;&lt;property id=&quot;20307&quot; value=&quot;308&quot;/&gt;&lt;/object&gt;&lt;object type=&quot;3&quot; unique_id=&quot;35651&quot;&gt;&lt;property id=&quot;20148&quot; value=&quot;5&quot;/&gt;&lt;property id=&quot;20300&quot; value=&quot;Slide 31&quot;/&gt;&lt;property id=&quot;20307&quot; value=&quot;309&quot;/&gt;&lt;/object&gt;&lt;object type=&quot;3&quot; unique_id=&quot;35652&quot;&gt;&lt;property id=&quot;20148&quot; value=&quot;5&quot;/&gt;&lt;property id=&quot;20300&quot; value=&quot;Slide 32 - &amp;quot;Let’s Watch&amp;quot;&quot;/&gt;&lt;property id=&quot;20307&quot; value=&quot;310&quot;/&gt;&lt;/object&gt;&lt;object type=&quot;3&quot; unique_id=&quot;35799&quot;&gt;&lt;property id=&quot;20148&quot; value=&quot;5&quot;/&gt;&lt;property id=&quot;20300&quot; value=&quot;Slide 16&quot;/&gt;&lt;property id=&quot;20307&quot; value=&quot;313&quot;/&gt;&lt;/object&gt;&lt;object type=&quot;3&quot; unique_id=&quot;35800&quot;&gt;&lt;property id=&quot;20148&quot; value=&quot;5&quot;/&gt;&lt;property id=&quot;20300&quot; value=&quot;Slide 15&quot;/&gt;&lt;property id=&quot;20307&quot; value=&quot;312&quot;/&gt;&lt;/object&gt;&lt;/object&gt;&lt;object type=&quot;8&quot; unique_id=&quot;34801&quot;&gt;&lt;/object&gt;&lt;/object&gt;&lt;/database&gt;"/>
  <p:tag name="SECTOMILLISECCONVERTED" val="1"/>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309BBE3-045B-4E5E-97A6-1649290A857D}_17.png&quot;/&gt;&lt;left val=&quot;7&quot;/&gt;&lt;top val=&quot;6&quot;/&gt;&lt;width val=&quot;581&quot;/&gt;&lt;height val=&quot;75&quot;/&gt;&lt;hasText val=&quot;1&quot;/&gt;&lt;/Image&gt;&lt;/ThreeDShapeInfo&gt;"/>
</p:tagLst>
</file>

<file path=ppt/tags/tag9.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10620</Words>
  <Application>WPS Presentation</Application>
  <PresentationFormat>On-screen Show (4:3)</PresentationFormat>
  <Paragraphs>406</Paragraphs>
  <Slides>33</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Helvetica</vt:lpstr>
      <vt:lpstr>Microsoft YaHei</vt:lpstr>
      <vt:lpstr>Arial Unicode MS</vt:lpstr>
      <vt:lpstr>Calibri</vt:lpstr>
      <vt:lpstr>Arial</vt:lpstr>
      <vt:lpstr>Helvetica Neue</vt:lpstr>
      <vt:lpstr>Office Theme</vt:lpstr>
      <vt:lpstr>PowerPoint 演示文稿</vt:lpstr>
      <vt:lpstr>Learning outcomes</vt:lpstr>
      <vt:lpstr>Privacy and dignity</vt:lpstr>
      <vt:lpstr>Privacy and dignity in care and support</vt:lpstr>
      <vt:lpstr>Making choices</vt:lpstr>
      <vt:lpstr>Mental Capacity Assessment</vt:lpstr>
      <vt:lpstr>Risk assessment </vt:lpstr>
      <vt:lpstr>Risk enablement</vt:lpstr>
      <vt:lpstr>Supporting active participation</vt:lpstr>
      <vt:lpstr>Self-care</vt:lpstr>
      <vt:lpstr>Knowledge check</vt:lpstr>
      <vt:lpstr>Knowledge check</vt:lpstr>
      <vt:lpstr>Knowledge check</vt:lpstr>
      <vt:lpstr>PowerPoint 演示文稿</vt:lpstr>
      <vt:lpstr>PowerPoint 演示文稿</vt:lpstr>
      <vt:lpstr>PowerPoint 演示文稿</vt:lpstr>
      <vt:lpstr>Pre-Module Activity</vt:lpstr>
      <vt:lpstr>PowerPoint 演示文稿</vt:lpstr>
      <vt:lpstr>PowerPoint 演示文稿</vt:lpstr>
      <vt:lpstr>PowerPoint 演示文稿</vt:lpstr>
      <vt:lpstr>PowerPoint 演示文稿</vt:lpstr>
      <vt:lpstr>PowerPoint 演示文稿</vt:lpstr>
      <vt:lpstr>Let’s Watch</vt:lpstr>
      <vt:lpstr>PowerPoint 演示文稿</vt:lpstr>
      <vt:lpstr>PowerPoint 演示文稿</vt:lpstr>
      <vt:lpstr>Let’s Watch</vt:lpstr>
      <vt:lpstr>PowerPoint 演示文稿</vt:lpstr>
      <vt:lpstr>PowerPoint 演示文稿</vt:lpstr>
      <vt:lpstr>Let’s Watch</vt:lpstr>
      <vt:lpstr>PowerPoint 演示文稿</vt:lpstr>
      <vt:lpstr>PowerPoint 演示文稿</vt:lpstr>
      <vt:lpstr>Let’s Watch</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Hellen Bittok</cp:lastModifiedBy>
  <cp:revision>46</cp:revision>
  <dcterms:created xsi:type="dcterms:W3CDTF">2016-08-26T16:03:00Z</dcterms:created>
  <dcterms:modified xsi:type="dcterms:W3CDTF">2022-11-13T16:52:29Z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51C9714AD87F49D7AF8B59CBD2FB1F6D</vt:lpwstr>
  </property>
  <property fmtid="{D5CDD505-2E9C-101B-9397-08002B2CF9AE}" pid="3" name="KSOProductBuildVer">
    <vt:lpwstr>1033-11.2.0.11380</vt:lpwstr>
  </property>
</Properties>
</file>