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handoutMasterIdLst>
    <p:handoutMasterId r:id="rId27"/>
  </p:handoutMasterIdLst>
  <p:sldIdLst>
    <p:sldId id="284" r:id="rId4"/>
    <p:sldId id="300" r:id="rId5"/>
    <p:sldId id="293" r:id="rId7"/>
    <p:sldId id="371" r:id="rId8"/>
    <p:sldId id="377" r:id="rId9"/>
    <p:sldId id="316" r:id="rId10"/>
    <p:sldId id="317" r:id="rId11"/>
    <p:sldId id="378" r:id="rId12"/>
    <p:sldId id="330" r:id="rId13"/>
    <p:sldId id="331" r:id="rId14"/>
    <p:sldId id="332" r:id="rId15"/>
    <p:sldId id="361" r:id="rId16"/>
    <p:sldId id="362" r:id="rId17"/>
    <p:sldId id="363" r:id="rId18"/>
    <p:sldId id="375" r:id="rId19"/>
    <p:sldId id="347" r:id="rId20"/>
    <p:sldId id="345" r:id="rId21"/>
    <p:sldId id="346" r:id="rId22"/>
    <p:sldId id="379" r:id="rId23"/>
    <p:sldId id="380" r:id="rId24"/>
    <p:sldId id="381" r:id="rId25"/>
    <p:sldId id="370" r:id="rId26"/>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77257" autoAdjust="0"/>
  </p:normalViewPr>
  <p:slideViewPr>
    <p:cSldViewPr>
      <p:cViewPr varScale="1">
        <p:scale>
          <a:sx n="87" d="100"/>
          <a:sy n="87" d="100"/>
        </p:scale>
        <p:origin x="2274" y="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4.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Material required: A thick mattress, a sturdy chair</a:t>
            </a:r>
            <a:endParaRPr lang="en-US" baseline="0" dirty="0"/>
          </a:p>
          <a:p>
            <a:endParaRPr lang="en-US" sz="1200" baseline="0" dirty="0"/>
          </a:p>
          <a:p>
            <a:r>
              <a:rPr lang="en-US" sz="1200" baseline="0" dirty="0"/>
              <a:t>If possible, arrange for two trained caregivers to demonstrate how to assist a person during and after a fall. </a:t>
            </a:r>
            <a:endParaRPr lang="en-US" sz="1200" baseline="0" dirty="0"/>
          </a:p>
          <a:p>
            <a:endParaRPr lang="en-US" sz="1200" baseline="0" dirty="0"/>
          </a:p>
          <a:p>
            <a:r>
              <a:rPr lang="en-US" sz="1200" baseline="0" dirty="0"/>
              <a:t>Next, invite participants in pairs to play the role of a caregiver and elderly person. Make sure the two participants at a time are both men or both women. </a:t>
            </a:r>
            <a:endParaRPr lang="en-US" sz="1200" baseline="0" dirty="0"/>
          </a:p>
          <a:p>
            <a:endParaRPr lang="en-US" sz="1200" baseline="0" dirty="0"/>
          </a:p>
          <a:p>
            <a:r>
              <a:rPr lang="en-US" sz="1200" baseline="0" dirty="0"/>
              <a:t>The person playing the part of the elder stands on the middle of the mattress and pretends to fall. The participant can choose the direction of fall. The participant playing caregiver needs to assist the elderly during the fall. </a:t>
            </a:r>
            <a:endParaRPr lang="en-US" sz="1200" baseline="0" dirty="0"/>
          </a:p>
          <a:p>
            <a:endParaRPr lang="en-US" sz="1200" baseline="0" dirty="0"/>
          </a:p>
          <a:p>
            <a:r>
              <a:rPr lang="en-US" sz="1200" baseline="0" dirty="0"/>
              <a:t>During this phase point out any attempt to grab the falling person. Also point out whether the caregiver has managed to support the falling person’s head or not.  </a:t>
            </a:r>
            <a:endParaRPr lang="en-US" sz="1200" baseline="0" dirty="0"/>
          </a:p>
          <a:p>
            <a:endParaRPr lang="en-US" sz="1200" baseline="0" dirty="0"/>
          </a:p>
          <a:p>
            <a:r>
              <a:rPr lang="en-US" sz="1200" baseline="0" dirty="0"/>
              <a:t>After the fall, the participant playing the elderly person can choose to be injured, able to get up without help or require help to get up. Depending on the situation, the person playing caregiver’s role needs to take appropriate action. </a:t>
            </a:r>
            <a:endParaRPr lang="en-US" sz="1200" baseline="0" dirty="0"/>
          </a:p>
          <a:p>
            <a:endParaRPr lang="en-US" sz="1200" dirty="0"/>
          </a:p>
          <a:p>
            <a:r>
              <a:rPr lang="en-US" sz="1200" dirty="0"/>
              <a:t>Point out any mistake in the caregiver’s actions in calling for emergency services (if the person is injured), correct way</a:t>
            </a:r>
            <a:r>
              <a:rPr lang="en-US" sz="1200" baseline="0" dirty="0"/>
              <a:t> of making the person get up (if the person can get up without help), or calling for additional help (if the person cannot get up without help).</a:t>
            </a:r>
            <a:r>
              <a:rPr lang="en-US" sz="1200" dirty="0"/>
              <a:t> </a:t>
            </a:r>
            <a:endParaRPr lang="en-US" sz="1200" dirty="0"/>
          </a:p>
          <a:p>
            <a:endParaRPr lang="en-US" sz="1200" dirty="0"/>
          </a:p>
          <a:p>
            <a:r>
              <a:rPr lang="en-US" sz="1200" dirty="0"/>
              <a:t>Ensure all participants get a turn to play the role of a caregiver.</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participants are given a live demonstration of using different kinds of razors and shaving elderly people sitting up and lying down in bed by trained caregivers. The ideal place for this would be an</a:t>
            </a:r>
            <a:r>
              <a:rPr lang="en-US" sz="1200" baseline="0" dirty="0"/>
              <a:t> old people’s home or a nursing home. Fix a prior appointment for the activity and inform the participants of the location and timings for the demonstration.</a:t>
            </a:r>
            <a:endParaRPr lang="en-US" sz="1200" baseline="0" dirty="0"/>
          </a:p>
          <a:p>
            <a:endParaRPr lang="en-US" sz="1200" baseline="0" dirty="0"/>
          </a:p>
          <a:p>
            <a:r>
              <a:rPr lang="en-US" sz="1200" baseline="0" dirty="0"/>
              <a:t>During the demonstration, participants can be assigned tasks like finding out an elder’s preference and collecting all the items required for shaving an elder. If additional subjects are available, one by one the participants can shave elderly people under the supervision of a trained caregiver.</a:t>
            </a:r>
            <a:endParaRPr lang="en-US" sz="120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Activities of Daily Living – Personal Care</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5.3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9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85800" y="1828800"/>
            <a:ext cx="7620000" cy="3785652"/>
          </a:xfrm>
          <a:prstGeom prst="rect">
            <a:avLst/>
          </a:prstGeom>
        </p:spPr>
        <p:txBody>
          <a:bodyPr wrap="square">
            <a:spAutoFit/>
          </a:bodyPr>
          <a:lstStyle/>
          <a:p>
            <a:pPr marL="457200" indent="-457200">
              <a:buFont typeface="Arial" panose="020B0604020202020204" pitchFamily="34" charset="0"/>
              <a:buChar char="•"/>
            </a:pPr>
            <a:r>
              <a:rPr lang="en-US" sz="3000" dirty="0">
                <a:latin typeface="Helvetica" panose="020B0604020202020204" pitchFamily="34" charset="0"/>
              </a:rPr>
              <a:t>The common safety concerns for elders in the house</a:t>
            </a:r>
            <a:endParaRPr lang="en-US" sz="3000" dirty="0">
              <a:latin typeface="Helvetica" panose="020B0604020202020204" pitchFamily="34" charset="0"/>
            </a:endParaRPr>
          </a:p>
          <a:p>
            <a:pPr marL="45720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problem areas in the house that can endanger an elder</a:t>
            </a:r>
            <a:endParaRPr lang="en-US" sz="3000" dirty="0">
              <a:latin typeface="Helvetica" panose="020B0604020202020204" pitchFamily="34" charset="0"/>
            </a:endParaRPr>
          </a:p>
          <a:p>
            <a:pPr marL="45720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ways to make problem areas of the house safe for elders</a:t>
            </a:r>
            <a:endParaRPr lang="en-US" sz="3000" dirty="0">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Home Safety of the Elder</a:t>
            </a:r>
            <a:endParaRPr lang="en-US" sz="3000" b="1" dirty="0">
              <a:latin typeface="Helvetica" panose="020B0604020202020204" pitchFamily="34" charset="0"/>
              <a:cs typeface="Arial"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falls of the Elder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2765"/>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12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05000"/>
            <a:ext cx="7772400" cy="193899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steps to take if the elder is falling</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steps to take if the elder falls</a:t>
            </a:r>
            <a:endParaRPr lang="en-US" sz="3000" dirty="0">
              <a:latin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falls of the Elder</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cs typeface="Helvetica" panose="020B0604020202020204" pitchFamily="34" charset="0"/>
              </a:rPr>
              <a:t>Post Module activity</a:t>
            </a:r>
            <a:endParaRPr lang="en-US" sz="3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844625" y="3256002"/>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Let’s Practice</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Preventing Falls of the Elder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2286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595797"/>
            <a:ext cx="8077200" cy="2862322"/>
          </a:xfrm>
          <a:prstGeom prst="rect">
            <a:avLst/>
          </a:prstGeom>
        </p:spPr>
        <p:txBody>
          <a:bodyPr wrap="square">
            <a:spAutoFit/>
          </a:bodyPr>
          <a:lstStyle/>
          <a:p>
            <a:pPr marL="457200" indent="-457200">
              <a:buFont typeface="Arial" panose="020B0604020202020204" pitchFamily="34" charset="0"/>
              <a:buChar char="•"/>
            </a:pPr>
            <a:r>
              <a:rPr lang="en-US" sz="3000" dirty="0">
                <a:latin typeface="Helvetica" panose="020B0604020202020204" pitchFamily="34" charset="0"/>
              </a:rPr>
              <a:t>The common reasons for falls in elderly people</a:t>
            </a:r>
            <a:endParaRPr lang="en-US" sz="3000" dirty="0">
              <a:latin typeface="Helvetica" panose="020B0604020202020204" pitchFamily="34" charset="0"/>
            </a:endParaRPr>
          </a:p>
          <a:p>
            <a:pPr marL="45720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safety precautions to prevent the elder from falling in the house</a:t>
            </a:r>
            <a:endParaRPr lang="en-US" sz="3000" dirty="0">
              <a:latin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Preventing Falls of the Elder</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7" name="Rectangle 1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8" name="Straight Connector 1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Support the Elder in Walking</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18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Shaving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2286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19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5187" y="1066800"/>
            <a:ext cx="8077200" cy="4708981"/>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medical conditions that may affect the ability of an elder to walk independently</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assistive equipment available for walking</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steps to support an elder while walking</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correct pace and position to support an elder while walking</a:t>
            </a:r>
            <a:endParaRPr lang="en-US" sz="3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Support the Elder in Walking</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7" name="Rectangle 1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8" name="Straight Connector 1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4794" y="2402502"/>
            <a:ext cx="8229583" cy="2862322"/>
          </a:xfrm>
          <a:prstGeom prst="rect">
            <a:avLst/>
          </a:prstGeom>
        </p:spPr>
        <p:txBody>
          <a:bodyPr wrap="square">
            <a:spAutoFit/>
          </a:bodyPr>
          <a:lstStyle/>
          <a:p>
            <a:pPr marL="571500" indent="-571500">
              <a:buFont typeface="Arial" panose="020B0604020202020204" pitchFamily="34" charset="0"/>
              <a:buChar char="•"/>
            </a:pPr>
            <a:r>
              <a:rPr lang="en-US" sz="3000" dirty="0">
                <a:latin typeface="Helvetica" panose="020B0604020202020204" pitchFamily="34" charset="0"/>
              </a:rPr>
              <a:t>The various items required for shaving</a:t>
            </a:r>
            <a:endParaRPr lang="en-US" sz="3000" dirty="0">
              <a:latin typeface="Helvetica" panose="020B0604020202020204" pitchFamily="34" charset="0"/>
            </a:endParaRPr>
          </a:p>
          <a:p>
            <a:pPr marL="571500" indent="-571500">
              <a:buFont typeface="Arial" panose="020B0604020202020204" pitchFamily="34" charset="0"/>
              <a:buChar char="•"/>
            </a:pPr>
            <a:endParaRPr lang="en-US" sz="3000" dirty="0">
              <a:latin typeface="Helvetica" panose="020B0604020202020204" pitchFamily="34" charset="0"/>
            </a:endParaRPr>
          </a:p>
          <a:p>
            <a:pPr marL="571500" indent="-571500">
              <a:buFont typeface="Arial" panose="020B0604020202020204" pitchFamily="34" charset="0"/>
              <a:buChar char="•"/>
            </a:pPr>
            <a:r>
              <a:rPr lang="en-US" sz="3000" dirty="0">
                <a:latin typeface="Helvetica" panose="020B0604020202020204" pitchFamily="34" charset="0"/>
              </a:rPr>
              <a:t>The correct way of shaving an elder</a:t>
            </a:r>
            <a:endParaRPr lang="en-US" sz="3000" dirty="0">
              <a:latin typeface="Helvetica" panose="020B0604020202020204" pitchFamily="34" charset="0"/>
            </a:endParaRPr>
          </a:p>
          <a:p>
            <a:pPr marL="571500" indent="-571500">
              <a:buFont typeface="Arial" panose="020B0604020202020204" pitchFamily="34" charset="0"/>
              <a:buChar char="•"/>
            </a:pPr>
            <a:endParaRPr lang="en-US" sz="3000" dirty="0">
              <a:latin typeface="Helvetica" panose="020B0604020202020204" pitchFamily="34" charset="0"/>
            </a:endParaRPr>
          </a:p>
          <a:p>
            <a:pPr marL="571500" indent="-571500">
              <a:buFont typeface="Arial" panose="020B0604020202020204" pitchFamily="34" charset="0"/>
              <a:buChar char="•"/>
            </a:pPr>
            <a:r>
              <a:rPr lang="en-US" sz="3000" dirty="0">
                <a:latin typeface="Helvetica" panose="020B0604020202020204" pitchFamily="34" charset="0"/>
              </a:rPr>
              <a:t>The precautions to take while shaving an elder</a:t>
            </a:r>
            <a:endParaRPr lang="en-US" sz="3000" dirty="0">
              <a:latin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8" name="Rectangle 7"/>
          <p:cNvSpPr/>
          <p:nvPr/>
        </p:nvSpPr>
        <p:spPr>
          <a:xfrm>
            <a:off x="890825" y="2841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Shaving the Elder</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3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p:nvPr/>
        </p:nvSpPr>
        <p:spPr>
          <a:xfrm>
            <a:off x="8763000" y="6584950"/>
            <a:ext cx="381000" cy="2730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tx1"/>
                </a:solidFill>
                <a:latin typeface="Helvetica" panose="020B0604020202020204" pitchFamily="34" charset="0"/>
              </a:rPr>
              <a:t>4</a:t>
            </a:r>
            <a:endParaRPr lang="en-IN" sz="1000" dirty="0">
              <a:solidFill>
                <a:schemeClr val="tx1"/>
              </a:solidFill>
              <a:latin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a:latin typeface="Helvetica" panose="020B0604020202020204" pitchFamily="34" charset="0"/>
              </a:rPr>
              <a:t>Post-Module Activity</a:t>
            </a:r>
            <a:endParaRPr lang="en-US" sz="3600" dirty="0">
              <a:latin typeface="Helvetica" panose="020B0604020202020204" pitchFamily="34" charset="0"/>
            </a:endParaRPr>
          </a:p>
        </p:txBody>
      </p:sp>
      <p:sp>
        <p:nvSpPr>
          <p:cNvPr id="13" name="TextBox 12"/>
          <p:cNvSpPr txBox="1"/>
          <p:nvPr/>
        </p:nvSpPr>
        <p:spPr>
          <a:xfrm>
            <a:off x="457200" y="3276600"/>
            <a:ext cx="8305800" cy="553998"/>
          </a:xfrm>
          <a:prstGeom prst="rect">
            <a:avLst/>
          </a:prstGeom>
          <a:noFill/>
        </p:spPr>
        <p:txBody>
          <a:bodyPr wrap="square" rtlCol="0">
            <a:spAutoFit/>
          </a:bodyPr>
          <a:lstStyle/>
          <a:p>
            <a:pPr algn="ctr"/>
            <a:r>
              <a:rPr lang="en-US" sz="3000" dirty="0">
                <a:latin typeface="Helvetica" panose="020B0604020202020204" pitchFamily="34" charset="0"/>
              </a:rPr>
              <a:t>Practical Training</a:t>
            </a:r>
            <a:endParaRPr lang="en-US" sz="3000" dirty="0">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Caring for Bed Sores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676436" y="3048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6 </a:t>
            </a:r>
            <a:endParaRPr lang="en-IN" sz="1000" dirty="0">
              <a:latin typeface="Helvetica" panose="020B0604020202020204" pitchFamily="34" charset="0"/>
              <a:cs typeface="Helvetica" panose="020B0604020202020204" pitchFamily="34" charset="0"/>
            </a:endParaRPr>
          </a:p>
        </p:txBody>
      </p:sp>
      <p:sp>
        <p:nvSpPr>
          <p:cNvPr id="2" name="Rectangle 1"/>
          <p:cNvSpPr/>
          <p:nvPr/>
        </p:nvSpPr>
        <p:spPr>
          <a:xfrm>
            <a:off x="438000" y="1447800"/>
            <a:ext cx="8515672" cy="4339650"/>
          </a:xfrm>
          <a:prstGeom prst="rect">
            <a:avLst/>
          </a:prstGeom>
        </p:spPr>
        <p:txBody>
          <a:bodyPr wrap="square">
            <a:spAutoFit/>
          </a:bodyPr>
          <a:lstStyle/>
          <a:p>
            <a:pPr marL="34290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What is a bed sore?</a:t>
            </a:r>
            <a:endParaRPr lang="en-US" sz="3000" dirty="0">
              <a:solidFill>
                <a:prstClr val="black"/>
              </a:solidFill>
              <a:latin typeface="Helvetica" panose="020B0604020202020204" pitchFamily="34" charset="0"/>
            </a:endParaRPr>
          </a:p>
          <a:p>
            <a:pPr marL="342900" indent="-342900">
              <a:spcBef>
                <a:spcPct val="20000"/>
              </a:spcBef>
              <a:buFont typeface="Arial" panose="020B0604020202020204" pitchFamily="34" charset="0"/>
              <a:buChar char="•"/>
            </a:pPr>
            <a:endParaRPr lang="en-US" sz="3000" dirty="0">
              <a:solidFill>
                <a:prstClr val="black"/>
              </a:solidFill>
              <a:latin typeface="Helvetica" panose="020B0604020202020204" pitchFamily="34" charset="0"/>
            </a:endParaRPr>
          </a:p>
          <a:p>
            <a:pPr marL="34290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Why do bed sores occur?</a:t>
            </a:r>
            <a:endParaRPr lang="en-US" sz="3000" dirty="0">
              <a:solidFill>
                <a:prstClr val="black"/>
              </a:solidFill>
              <a:latin typeface="Helvetica" panose="020B0604020202020204" pitchFamily="34" charset="0"/>
            </a:endParaRPr>
          </a:p>
          <a:p>
            <a:pPr marL="342900" indent="-342900">
              <a:spcBef>
                <a:spcPct val="20000"/>
              </a:spcBef>
              <a:buFont typeface="Arial" panose="020B0604020202020204" pitchFamily="34" charset="0"/>
              <a:buChar char="•"/>
            </a:pPr>
            <a:endParaRPr lang="en-US" sz="3000" dirty="0">
              <a:solidFill>
                <a:prstClr val="black"/>
              </a:solidFill>
              <a:latin typeface="Helvetica" panose="020B0604020202020204" pitchFamily="34" charset="0"/>
            </a:endParaRPr>
          </a:p>
          <a:p>
            <a:pPr marL="34290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The parts of the body where bed sores can occur</a:t>
            </a:r>
            <a:endParaRPr lang="en-US" sz="3000" dirty="0">
              <a:solidFill>
                <a:prstClr val="black"/>
              </a:solidFill>
              <a:latin typeface="Helvetica" panose="020B0604020202020204" pitchFamily="34" charset="0"/>
            </a:endParaRPr>
          </a:p>
          <a:p>
            <a:pPr marL="342900" indent="-342900">
              <a:spcBef>
                <a:spcPct val="20000"/>
              </a:spcBef>
              <a:buFont typeface="Arial" panose="020B0604020202020204" pitchFamily="34" charset="0"/>
              <a:buChar char="•"/>
            </a:pPr>
            <a:endParaRPr lang="en-US" sz="3000" dirty="0">
              <a:solidFill>
                <a:prstClr val="black"/>
              </a:solidFill>
              <a:latin typeface="Helvetica" panose="020B0604020202020204" pitchFamily="34" charset="0"/>
            </a:endParaRPr>
          </a:p>
          <a:p>
            <a:pPr marL="34290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How to prevent and treat bed sores</a:t>
            </a:r>
            <a:endParaRPr lang="en-US" sz="3000" dirty="0">
              <a:solidFill>
                <a:prstClr val="black"/>
              </a:solidFill>
              <a:latin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Caring for Bed Sores</a:t>
            </a:r>
            <a:endParaRPr lang="en-US" sz="3000" b="1" dirty="0">
              <a:latin typeface="Helvetica" panose="020B0604020202020204" pitchFamily="34" charset="0"/>
              <a:cs typeface="Arial"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7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Home Safety of the Elder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84&quot;/&gt;&lt;/object&gt;&lt;object type=&quot;3&quot; unique_id=&quot;10004&quot;&gt;&lt;property id=&quot;20148&quot; value=&quot;5&quot;/&gt;&lt;property id=&quot;20300&quot; value=&quot;Slide 2&quot;/&gt;&lt;property id=&quot;20307&quot; value=&quot;300&quot;/&gt;&lt;/object&gt;&lt;object type=&quot;3&quot; unique_id=&quot;10005&quot;&gt;&lt;property id=&quot;20148&quot; value=&quot;5&quot;/&gt;&lt;property id=&quot;20300&quot; value=&quot;Slide 3&quot;/&gt;&lt;property id=&quot;20307&quot; value=&quot;293&quot;/&gt;&lt;/object&gt;&lt;object type=&quot;3&quot; unique_id=&quot;10006&quot;&gt;&lt;property id=&quot;20148&quot; value=&quot;5&quot;/&gt;&lt;property id=&quot;20300&quot; value=&quot;Slide 4&quot;/&gt;&lt;property id=&quot;20307&quot; value=&quot;371&quot;/&gt;&lt;/object&gt;&lt;object type=&quot;3&quot; unique_id=&quot;10007&quot;&gt;&lt;property id=&quot;20148&quot; value=&quot;5&quot;/&gt;&lt;property id=&quot;20300&quot; value=&quot;Slide 5&quot;/&gt;&lt;property id=&quot;20307&quot; value=&quot;377&quot;/&gt;&lt;/object&gt;&lt;object type=&quot;3&quot; unique_id=&quot;10008&quot;&gt;&lt;property id=&quot;20148&quot; value=&quot;5&quot;/&gt;&lt;property id=&quot;20300&quot; value=&quot;Slide 6&quot;/&gt;&lt;property id=&quot;20307&quot; value=&quot;316&quot;/&gt;&lt;/object&gt;&lt;object type=&quot;3&quot; unique_id=&quot;10009&quot;&gt;&lt;property id=&quot;20148&quot; value=&quot;5&quot;/&gt;&lt;property id=&quot;20300&quot; value=&quot;Slide 7&quot;/&gt;&lt;property id=&quot;20307&quot; value=&quot;317&quot;/&gt;&lt;/object&gt;&lt;object type=&quot;3&quot; unique_id=&quot;10010&quot;&gt;&lt;property id=&quot;20148&quot; value=&quot;5&quot;/&gt;&lt;property id=&quot;20300&quot; value=&quot;Slide 8 - &amp;quot;Let’s Watch&amp;quot;&quot;/&gt;&lt;property id=&quot;20307&quot; value=&quot;378&quot;/&gt;&lt;/object&gt;&lt;object type=&quot;3&quot; unique_id=&quot;10011&quot;&gt;&lt;property id=&quot;20148&quot; value=&quot;5&quot;/&gt;&lt;property id=&quot;20300&quot; value=&quot;Slide 9&quot;/&gt;&lt;property id=&quot;20307&quot; value=&quot;330&quot;/&gt;&lt;/object&gt;&lt;object type=&quot;3&quot; unique_id=&quot;10012&quot;&gt;&lt;property id=&quot;20148&quot; value=&quot;5&quot;/&gt;&lt;property id=&quot;20300&quot; value=&quot;Slide 10&quot;/&gt;&lt;property id=&quot;20307&quot; value=&quot;331&quot;/&gt;&lt;/object&gt;&lt;object type=&quot;3&quot; unique_id=&quot;10013&quot;&gt;&lt;property id=&quot;20148&quot; value=&quot;5&quot;/&gt;&lt;property id=&quot;20300&quot; value=&quot;Slide 11 - &amp;quot;Let’s Watch&amp;quot;&quot;/&gt;&lt;property id=&quot;20307&quot; value=&quot;332&quot;/&gt;&lt;/object&gt;&lt;object type=&quot;3&quot; unique_id=&quot;10014&quot;&gt;&lt;property id=&quot;20148&quot; value=&quot;5&quot;/&gt;&lt;property id=&quot;20300&quot; value=&quot;Slide 12&quot;/&gt;&lt;property id=&quot;20307&quot; value=&quot;361&quot;/&gt;&lt;/object&gt;&lt;object type=&quot;3&quot; unique_id=&quot;10015&quot;&gt;&lt;property id=&quot;20148&quot; value=&quot;5&quot;/&gt;&lt;property id=&quot;20300&quot; value=&quot;Slide 13&quot;/&gt;&lt;property id=&quot;20307&quot; value=&quot;362&quot;/&gt;&lt;/object&gt;&lt;object type=&quot;3&quot; unique_id=&quot;10016&quot;&gt;&lt;property id=&quot;20148&quot; value=&quot;5&quot;/&gt;&lt;property id=&quot;20300&quot; value=&quot;Slide 14 - &amp;quot;Let’s Watch&amp;quot;&quot;/&gt;&lt;property id=&quot;20307&quot; value=&quot;363&quot;/&gt;&lt;/object&gt;&lt;object type=&quot;3&quot; unique_id=&quot;10017&quot;&gt;&lt;property id=&quot;20148&quot; value=&quot;5&quot;/&gt;&lt;property id=&quot;20300&quot; value=&quot;Slide 15&quot;/&gt;&lt;property id=&quot;20307&quot; value=&quot;375&quot;/&gt;&lt;/object&gt;&lt;object type=&quot;3&quot; unique_id=&quot;10018&quot;&gt;&lt;property id=&quot;20148&quot; value=&quot;5&quot;/&gt;&lt;property id=&quot;20300&quot; value=&quot;Slide 16&quot;/&gt;&lt;property id=&quot;20307&quot; value=&quot;347&quot;/&gt;&lt;/object&gt;&lt;object type=&quot;3&quot; unique_id=&quot;10019&quot;&gt;&lt;property id=&quot;20148&quot; value=&quot;5&quot;/&gt;&lt;property id=&quot;20300&quot; value=&quot;Slide 17&quot;/&gt;&lt;property id=&quot;20307&quot; value=&quot;345&quot;/&gt;&lt;/object&gt;&lt;object type=&quot;3&quot; unique_id=&quot;10020&quot;&gt;&lt;property id=&quot;20148&quot; value=&quot;5&quot;/&gt;&lt;property id=&quot;20300&quot; value=&quot;Slide 18 - &amp;quot;Let’s Watch&amp;quot;&quot;/&gt;&lt;property id=&quot;20307&quot; value=&quot;346&quot;/&gt;&lt;/object&gt;&lt;object type=&quot;3&quot; unique_id=&quot;10021&quot;&gt;&lt;property id=&quot;20148&quot; value=&quot;5&quot;/&gt;&lt;property id=&quot;20300&quot; value=&quot;Slide 19&quot;/&gt;&lt;property id=&quot;20307&quot; value=&quot;379&quot;/&gt;&lt;/object&gt;&lt;object type=&quot;3&quot; unique_id=&quot;10022&quot;&gt;&lt;property id=&quot;20148&quot; value=&quot;5&quot;/&gt;&lt;property id=&quot;20300&quot; value=&quot;Slide 20&quot;/&gt;&lt;property id=&quot;20307&quot; value=&quot;380&quot;/&gt;&lt;/object&gt;&lt;object type=&quot;3&quot; unique_id=&quot;10023&quot;&gt;&lt;property id=&quot;20148&quot; value=&quot;5&quot;/&gt;&lt;property id=&quot;20300&quot; value=&quot;Slide 21 - &amp;quot;Let’s Watch&amp;quot;&quot;/&gt;&lt;property id=&quot;20307&quot; value=&quot;381&quot;/&gt;&lt;/object&gt;&lt;object type=&quot;3&quot; unique_id=&quot;10024&quot;&gt;&lt;property id=&quot;20148&quot; value=&quot;5&quot;/&gt;&lt;property id=&quot;20300&quot; value=&quot;Slide 22&quot;/&gt;&lt;property id=&quot;20307&quot; value=&quot;370&quot;/&gt;&lt;/object&gt;&lt;/object&gt;&lt;object type=&quot;8&quot; unique_id=&quot;10048&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4690</Words>
  <Application>WPS Presentation</Application>
  <PresentationFormat>On-screen Show (4:3)</PresentationFormat>
  <Paragraphs>206</Paragraphs>
  <Slides>22</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22</vt:i4>
      </vt:variant>
    </vt:vector>
  </HeadingPairs>
  <TitlesOfParts>
    <vt:vector size="33" baseType="lpstr">
      <vt:lpstr>Arial</vt:lpstr>
      <vt:lpstr>SimSun</vt:lpstr>
      <vt:lpstr>Wingdings</vt:lpstr>
      <vt:lpstr>Helvetica</vt:lpstr>
      <vt:lpstr>Arial</vt:lpstr>
      <vt:lpstr>Helvetica Neue</vt:lpstr>
      <vt:lpstr>Microsoft YaHei</vt:lpstr>
      <vt:lpstr>Arial Unicode MS</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Let’s Watch</vt:lpstr>
      <vt:lpstr>PowerPoint 演示文稿</vt:lpstr>
      <vt:lpstr>PowerPoint 演示文稿</vt:lpstr>
      <vt:lpstr>Let’s Watch</vt:lpstr>
      <vt:lpstr>PowerPoint 演示文稿</vt:lpstr>
      <vt:lpstr>PowerPoint 演示文稿</vt:lpstr>
      <vt:lpstr>Let’s Watch</vt:lpstr>
      <vt:lpstr>PowerPoint 演示文稿</vt:lpstr>
      <vt:lpstr>PowerPoint 演示文稿</vt:lpstr>
      <vt:lpstr>PowerPoint 演示文稿</vt:lpstr>
      <vt:lpstr>Let’s Watch</vt:lpstr>
      <vt:lpstr>PowerPoint 演示文稿</vt:lpstr>
      <vt:lpstr>PowerPoint 演示文稿</vt:lpstr>
      <vt:lpstr>Let’s Watch</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458</cp:revision>
  <dcterms:created xsi:type="dcterms:W3CDTF">2013-06-12T07:50:00Z</dcterms:created>
  <dcterms:modified xsi:type="dcterms:W3CDTF">2022-11-01T16:58:05Z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4B1631DBB78543438B27D99B97D5CD93</vt:lpwstr>
  </property>
  <property fmtid="{D5CDD505-2E9C-101B-9397-08002B2CF9AE}" pid="3" name="KSOProductBuildVer">
    <vt:lpwstr>1033-11.2.0.11380</vt:lpwstr>
  </property>
</Properties>
</file>