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405" r:id="rId6"/>
    <p:sldId id="430" r:id="rId7"/>
    <p:sldId id="431" r:id="rId8"/>
    <p:sldId id="466" r:id="rId9"/>
    <p:sldId id="467" r:id="rId10"/>
    <p:sldId id="481" r:id="rId11"/>
    <p:sldId id="435" r:id="rId12"/>
    <p:sldId id="468" r:id="rId13"/>
    <p:sldId id="469" r:id="rId14"/>
    <p:sldId id="483" r:id="rId15"/>
    <p:sldId id="440" r:id="rId16"/>
    <p:sldId id="470" r:id="rId17"/>
    <p:sldId id="471" r:id="rId18"/>
    <p:sldId id="497" r:id="rId19"/>
    <p:sldId id="443" r:id="rId20"/>
    <p:sldId id="444" r:id="rId21"/>
    <p:sldId id="472" r:id="rId22"/>
    <p:sldId id="473" r:id="rId23"/>
    <p:sldId id="498" r:id="rId24"/>
    <p:sldId id="448" r:id="rId25"/>
    <p:sldId id="450" r:id="rId26"/>
    <p:sldId id="489" r:id="rId27"/>
    <p:sldId id="490" r:id="rId28"/>
    <p:sldId id="499" r:id="rId29"/>
    <p:sldId id="491" r:id="rId30"/>
    <p:sldId id="494" r:id="rId31"/>
    <p:sldId id="500" r:id="rId32"/>
    <p:sldId id="501" r:id="rId33"/>
    <p:sldId id="502" r:id="rId34"/>
    <p:sldId id="503" r:id="rId35"/>
    <p:sldId id="504" r:id="rId36"/>
    <p:sldId id="398" r:id="rId37"/>
  </p:sldIdLst>
  <p:sldSz cx="9144000" cy="6858000" type="screen4x3"/>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6377" autoAdjust="0"/>
  </p:normalViewPr>
  <p:slideViewPr>
    <p:cSldViewPr>
      <p:cViewPr varScale="1">
        <p:scale>
          <a:sx n="86" d="100"/>
          <a:sy n="86" d="100"/>
        </p:scale>
        <p:origin x="25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3.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lnSpc>
                <a:spcPct val="200000"/>
              </a:lnSpc>
              <a:buFont typeface="Arial" panose="020B0604020202020204" pitchFamily="34" charset="0"/>
              <a:buChar char="•"/>
            </a:pPr>
            <a:r>
              <a:rPr lang="en-US" sz="2000" dirty="0">
                <a:latin typeface="Helvetica" panose="020B0604020202020204" pitchFamily="34" charset="0"/>
              </a:rPr>
              <a:t>Acknowledge the importance of social connections for the elder</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Encourage the elder to stay abreast with the current times</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Talk to the elder’s family and encourage them to spend time with the elder</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Encourage elders to meet new people and make friends with those with similar interests</a:t>
            </a:r>
            <a:endParaRPr lang="en-US" sz="2000" dirty="0">
              <a:latin typeface="Helvetica" panose="020B0604020202020204" pitchFamily="34" charset="0"/>
            </a:endParaRPr>
          </a:p>
          <a:p>
            <a:pPr marL="342900" indent="-342900">
              <a:lnSpc>
                <a:spcPct val="200000"/>
              </a:lnSpc>
              <a:buFont typeface="Arial" panose="020B0604020202020204" pitchFamily="34" charset="0"/>
              <a:buChar char="•"/>
            </a:pPr>
            <a:r>
              <a:rPr lang="en-US" sz="2000" dirty="0">
                <a:latin typeface="Helvetica" panose="020B0604020202020204" pitchFamily="34" charset="0"/>
              </a:rPr>
              <a:t>Listen to the elder patiently and try to keep them in good cheer</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How do I help the elder spend more time with the family?</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Speak to the family members and</a:t>
            </a:r>
            <a:r>
              <a:rPr lang="en-GB" sz="1200" kern="1200" baseline="0" dirty="0">
                <a:solidFill>
                  <a:schemeClr val="tx1"/>
                </a:solidFill>
                <a:latin typeface="+mn-lt"/>
                <a:ea typeface="+mn-ea"/>
                <a:cs typeface="+mn-cs"/>
              </a:rPr>
              <a:t> request them to spend time with the elder. Help the elder learn how to use latest technological gadgets like a mobile. Try and match the playing/walking schedules of the grandchildren with the elders so that interaction increases. Encourage the elders to watch news programs on TV regularly so that they find it easier to converse and connect with their friends.</a:t>
            </a: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sz="2000" baseline="0" dirty="0"/>
              <a:t>Divide the class into two groups. Give the following case study to both the groups and ask them to discuss and write answers for the questions. The time limit for this activity would be 10 minutes.</a:t>
            </a:r>
            <a:endParaRPr lang="en-US" sz="2000" baseline="0" dirty="0"/>
          </a:p>
          <a:p>
            <a:endParaRPr lang="en-US" sz="2000" baseline="0" dirty="0"/>
          </a:p>
          <a:p>
            <a:r>
              <a:rPr lang="en-US" sz="2000" baseline="0" dirty="0"/>
              <a:t>Case Study: John is a retired policeman and is 75 years old. He lives with his son, son’s wife, and 2 grandchildren. He enjoys spending time with animals and reading. He is open to learning new hobbies and making new friends. However, due to arthritis, his knees pain if he exercises too much.</a:t>
            </a:r>
            <a:endParaRPr lang="en-US" sz="2000" baseline="0" dirty="0"/>
          </a:p>
          <a:p>
            <a:endParaRPr lang="en-US" sz="2000" baseline="0" dirty="0"/>
          </a:p>
          <a:p>
            <a:r>
              <a:rPr lang="en-US" sz="2000" baseline="0" dirty="0"/>
              <a:t>Q1. What activities do you think will suit John and why?</a:t>
            </a:r>
            <a:endParaRPr lang="en-US" sz="2000" baseline="0" dirty="0"/>
          </a:p>
          <a:p>
            <a:r>
              <a:rPr lang="en-US" sz="2000" baseline="0" dirty="0"/>
              <a:t>Q2. Depending on his personality, what new hobbies/activities can he be introduced to?</a:t>
            </a:r>
            <a:endParaRPr lang="en-US" sz="2000" baseline="0" dirty="0"/>
          </a:p>
          <a:p>
            <a:endParaRPr lang="en-US" sz="2000" baseline="0" dirty="0"/>
          </a:p>
          <a:p>
            <a:r>
              <a:rPr lang="en-US" sz="2000" baseline="0" dirty="0"/>
              <a:t>Once, the discussion is over, call one participant from each group to present their answers to the rest of the class.</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000" dirty="0"/>
              <a:t>Understand the type of people the elder would like to spend time with and the type of activities they would like to do</a:t>
            </a:r>
            <a:endParaRPr lang="en-US" sz="2000" dirty="0"/>
          </a:p>
          <a:p>
            <a:pPr lvl="0"/>
            <a:r>
              <a:rPr lang="en-US" sz="2000" dirty="0"/>
              <a:t>Plan activities to facilitate elders to socialize with people of similar interests</a:t>
            </a:r>
            <a:endParaRPr lang="en-US" sz="2000" dirty="0"/>
          </a:p>
          <a:p>
            <a:pPr lvl="0"/>
            <a:r>
              <a:rPr lang="en-US" sz="2000" dirty="0"/>
              <a:t>Arrange for regular visits to a club</a:t>
            </a:r>
            <a:endParaRPr lang="en-US" sz="2000" dirty="0"/>
          </a:p>
          <a:p>
            <a:pPr lvl="0"/>
            <a:r>
              <a:rPr lang="en-US" sz="2000" dirty="0"/>
              <a:t>Encourage elders with work experience to work as an advisor with organizations doing social work </a:t>
            </a:r>
            <a:endParaRPr lang="en-US" sz="2000" dirty="0"/>
          </a:p>
          <a:p>
            <a:pPr lvl="0"/>
            <a:r>
              <a:rPr lang="en-US" sz="2000" dirty="0"/>
              <a:t>Ask the elder if they would like to engage in other social work such as teaching or working for hospitals</a:t>
            </a:r>
            <a:endParaRPr lang="en-US" sz="2000" dirty="0"/>
          </a:p>
          <a:p>
            <a:pPr lvl="0"/>
            <a:r>
              <a:rPr lang="en-US" sz="2000" dirty="0"/>
              <a:t>Plan periodic entertainment activities </a:t>
            </a:r>
            <a:endParaRPr lang="en-US" sz="2000" dirty="0"/>
          </a:p>
          <a:p>
            <a:pPr lvl="0"/>
            <a:r>
              <a:rPr lang="en-US" sz="2000" dirty="0"/>
              <a:t>Plan family activities </a:t>
            </a:r>
            <a:endParaRPr lang="en-US" sz="2000" dirty="0"/>
          </a:p>
          <a:p>
            <a:r>
              <a:rPr lang="en-US" sz="2000" dirty="0"/>
              <a:t>For elders who cannot go outdoors, arrange for visits by positive friends and relatives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Q1. What should I do if the elder remains very quiet and does not want to interact much?</a:t>
            </a:r>
            <a:endParaRPr lang="en-US" sz="1200" baseline="0" dirty="0"/>
          </a:p>
          <a:p>
            <a:r>
              <a:rPr lang="en-US" sz="1200" baseline="0" dirty="0"/>
              <a:t>Ans. You should:</a:t>
            </a:r>
            <a:endParaRPr lang="en-US" sz="1200" baseline="0" dirty="0"/>
          </a:p>
          <a:p>
            <a:pPr marL="228600" indent="-228600">
              <a:buAutoNum type="alphaLcParenR"/>
            </a:pPr>
            <a:r>
              <a:rPr lang="en-US" sz="1200" baseline="0" dirty="0"/>
              <a:t>Try and engage the elder in short conversations</a:t>
            </a:r>
            <a:endParaRPr lang="en-US" sz="1200" baseline="0" dirty="0"/>
          </a:p>
          <a:p>
            <a:pPr marL="228600" indent="-228600">
              <a:buAutoNum type="alphaLcParenR"/>
            </a:pPr>
            <a:r>
              <a:rPr lang="en-US" sz="1200" baseline="0" dirty="0"/>
              <a:t>Encourage the elder to read newspaper/books and watch television</a:t>
            </a:r>
            <a:endParaRPr lang="en-US" sz="1200" baseline="0" dirty="0"/>
          </a:p>
          <a:p>
            <a:pPr marL="228600" indent="-228600">
              <a:buAutoNum type="alphaLcParenR"/>
            </a:pPr>
            <a:r>
              <a:rPr lang="en-US" sz="1200" baseline="0" dirty="0"/>
              <a:t>Observe what interests does the elder have and speak to them about the same</a:t>
            </a:r>
            <a:endParaRPr lang="en-US" sz="1200" baseline="0" dirty="0"/>
          </a:p>
          <a:p>
            <a:pPr marL="228600" indent="-228600">
              <a:buAutoNum type="alphaLcParenR"/>
            </a:pPr>
            <a:r>
              <a:rPr lang="en-US" sz="1200" baseline="0" dirty="0"/>
              <a:t>Speak to the family and ask about the elders’ interests or if they have any close friends</a:t>
            </a:r>
            <a:endParaRPr lang="en-US" sz="1200" baseline="0" dirty="0"/>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baseline="0" dirty="0"/>
              <a:t>Make 3 pairs out of the class participants (ask 6 participants to volunteer). Each pair should have one participant playing the role of an elder and the other should be a caregiver.</a:t>
            </a:r>
            <a:endParaRPr lang="en-US" sz="2000" baseline="0" dirty="0"/>
          </a:p>
          <a:p>
            <a:r>
              <a:rPr lang="en-US" sz="2000" baseline="0" dirty="0"/>
              <a:t>Give one situation to each pair and give them 10 minutes time to prepare a conversation to play-out in front of the class.</a:t>
            </a:r>
            <a:endParaRPr lang="en-US" sz="2000" baseline="0" dirty="0"/>
          </a:p>
          <a:p>
            <a:endParaRPr lang="en-US" sz="2000" baseline="0" dirty="0"/>
          </a:p>
          <a:p>
            <a:r>
              <a:rPr lang="en-US" sz="2000" baseline="0" dirty="0"/>
              <a:t>Situation 1: The elder wants to learn handling a mobile phone. Prepare a conversation which shows a caregiver teaching the elder.</a:t>
            </a:r>
            <a:endParaRPr lang="en-US" sz="2000" baseline="0" dirty="0"/>
          </a:p>
          <a:p>
            <a:r>
              <a:rPr lang="en-US" sz="2000" baseline="0" dirty="0"/>
              <a:t>Situation 2: The elder is a very quiet person. They are interested in current affairs and watching news. Prepare a conversation which shows a caregiver trying to get the elder to start a conversation with them about current affairs.</a:t>
            </a:r>
            <a:endParaRPr lang="en-US" sz="2000" baseline="0" dirty="0"/>
          </a:p>
          <a:p>
            <a:r>
              <a:rPr lang="en-US" sz="2000" baseline="0" dirty="0"/>
              <a:t>Situation 3: The elder is very fond of their grandson who stays in another country. Prepare a conversation which encourages the elder to talk about their grandson and then extend the conversation to other topics.</a:t>
            </a:r>
            <a:endParaRPr lang="en-US" sz="2000" baseline="0" dirty="0"/>
          </a:p>
          <a:p>
            <a:endParaRPr lang="en-US" sz="2000" baseline="0" dirty="0"/>
          </a:p>
          <a:p>
            <a:r>
              <a:rPr lang="en-US" sz="2000" baseline="0" dirty="0"/>
              <a:t>Ask the pairs to come forward and act-out the conversations in front of the class. Invite feedback on how the caregivers handled the conversations.</a:t>
            </a:r>
            <a:endParaRPr lang="en-US" sz="2000" baseline="0" dirty="0"/>
          </a:p>
          <a:p>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0">
              <a:lnSpc>
                <a:spcPct val="150000"/>
              </a:lnSpc>
            </a:pPr>
            <a:r>
              <a:rPr lang="en-US" sz="2000" dirty="0"/>
              <a:t>Listen to the stories about the elder’s life and appreciate their achievements</a:t>
            </a:r>
            <a:endParaRPr lang="en-US" sz="2000" dirty="0"/>
          </a:p>
          <a:p>
            <a:pPr lvl="0">
              <a:lnSpc>
                <a:spcPct val="150000"/>
              </a:lnSpc>
            </a:pPr>
            <a:r>
              <a:rPr lang="en-US" sz="2000" dirty="0"/>
              <a:t>Learn more about subjects that interest the elder and try to engage in intellectually stimulating conversations </a:t>
            </a:r>
            <a:endParaRPr lang="en-US" sz="2000" dirty="0"/>
          </a:p>
          <a:p>
            <a:pPr lvl="0">
              <a:lnSpc>
                <a:spcPct val="150000"/>
              </a:lnSpc>
            </a:pPr>
            <a:r>
              <a:rPr lang="en-US" sz="2000" dirty="0"/>
              <a:t>Encourage the elder to pursue their passions; appreciate any progress the elder makes</a:t>
            </a:r>
            <a:endParaRPr lang="en-US" sz="2000" dirty="0"/>
          </a:p>
          <a:p>
            <a:pPr lvl="0">
              <a:lnSpc>
                <a:spcPct val="150000"/>
              </a:lnSpc>
            </a:pPr>
            <a:r>
              <a:rPr lang="en-US" sz="2000" dirty="0"/>
              <a:t>Patiently listen to their anxieties or negative feelings and try to show the positive aspects of their life</a:t>
            </a:r>
            <a:endParaRPr lang="en-US" sz="2000" dirty="0"/>
          </a:p>
          <a:p>
            <a:pPr>
              <a:lnSpc>
                <a:spcPct val="150000"/>
              </a:lnSpc>
            </a:pPr>
            <a:r>
              <a:rPr lang="en-US" sz="2000" dirty="0"/>
              <a:t>Share jokes and other positive anecdotes and try to keep the elder in good cheer</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How do I help the elder spend more time with the family and friends?</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Speak to the family members and</a:t>
            </a:r>
            <a:r>
              <a:rPr lang="en-GB" sz="1200" kern="1200" baseline="0" dirty="0">
                <a:solidFill>
                  <a:schemeClr val="tx1"/>
                </a:solidFill>
                <a:latin typeface="+mn-lt"/>
                <a:ea typeface="+mn-ea"/>
                <a:cs typeface="+mn-cs"/>
              </a:rPr>
              <a:t> request them to spend time with the elder. Help the elder learn how to use latest technological gadgets like a mobile. Try and match the playing/walking schedules of the grandchildren with the elders so that interaction increases. Encourage the elders to watch news regularly so that they find it easier to converse and connect with their friends. You may also adjust the elder’s routine so that they are around during common family time (such as during dinner).</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a:t>Arrange for a visit to an</a:t>
            </a:r>
            <a:r>
              <a:rPr lang="en-US" sz="2000" baseline="0" dirty="0"/>
              <a:t> old people’s home. Arrange for newspapers, magazines, books and reading aids like magnifying sheets and magnifying glasses. On arrival, familiarize the participants with various reading aids. Next, make them observe a trained caregiver help elders use reading aids and read aloud to elderly people. </a:t>
            </a:r>
            <a:endParaRPr lang="en-US" sz="2000" baseline="0" dirty="0"/>
          </a:p>
          <a:p>
            <a:endParaRPr lang="en-US" sz="2000" baseline="0" dirty="0"/>
          </a:p>
          <a:p>
            <a:r>
              <a:rPr lang="en-US" sz="2000" baseline="0" dirty="0"/>
              <a:t>Later, assign each participant to a ward and ask the participant to help the ward read something. Participants’ behavior must be observed and feedback should be given on creating suitable environment for reading, choosing a suitable reading aid for the ward, if required, and making the ward comfortable while reading. Opportunity should also be given to each participant to read aloud to a ward.  </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To help an elder read comfortably:</a:t>
            </a:r>
            <a:endParaRPr lang="en-US" sz="2000" dirty="0"/>
          </a:p>
          <a:p>
            <a:pPr lvl="0"/>
            <a:endParaRPr lang="en-US" sz="1050" dirty="0"/>
          </a:p>
          <a:p>
            <a:pPr lvl="1">
              <a:buFont typeface="Wingdings" panose="05000000000000000000" pitchFamily="2" charset="2"/>
              <a:buChar char="§"/>
            </a:pPr>
            <a:r>
              <a:rPr lang="en-US" sz="2000" dirty="0"/>
              <a:t>Ensure the area is well lit</a:t>
            </a:r>
            <a:endParaRPr lang="en-US" sz="2000" dirty="0"/>
          </a:p>
          <a:p>
            <a:pPr lvl="1">
              <a:buFont typeface="Wingdings" panose="05000000000000000000" pitchFamily="2" charset="2"/>
              <a:buChar char="§"/>
            </a:pPr>
            <a:r>
              <a:rPr lang="en-US" sz="2000" dirty="0"/>
              <a:t>Ensure the elder is seated in a good, comfortable posture</a:t>
            </a:r>
            <a:endParaRPr lang="en-US" sz="2000" dirty="0"/>
          </a:p>
          <a:p>
            <a:pPr lvl="1">
              <a:buFont typeface="Wingdings" panose="05000000000000000000" pitchFamily="2" charset="2"/>
              <a:buChar char="§"/>
            </a:pPr>
            <a:r>
              <a:rPr lang="en-US" sz="2000" dirty="0"/>
              <a:t>Try to provide a quiet, peaceful environment</a:t>
            </a:r>
            <a:endParaRPr lang="en-US" sz="2000" dirty="0"/>
          </a:p>
          <a:p>
            <a:pPr lvl="1">
              <a:buFont typeface="Wingdings" panose="05000000000000000000" pitchFamily="2" charset="2"/>
              <a:buChar char="§"/>
            </a:pPr>
            <a:r>
              <a:rPr lang="en-US" sz="2000" dirty="0"/>
              <a:t>Ensure a regular supply of reading material of elder’s choice</a:t>
            </a:r>
            <a:endParaRPr lang="en-US" sz="2000" dirty="0"/>
          </a:p>
          <a:p>
            <a:pPr lvl="1">
              <a:buFont typeface="Wingdings" panose="05000000000000000000" pitchFamily="2" charset="2"/>
              <a:buChar char="§"/>
            </a:pPr>
            <a:r>
              <a:rPr lang="en-US" sz="2000" dirty="0"/>
              <a:t>Arrange for reading aids like magnifying sheet or glasses, if required</a:t>
            </a:r>
            <a:endParaRPr lang="en-US" sz="2000" dirty="0"/>
          </a:p>
          <a:p>
            <a:pPr lvl="1">
              <a:buFont typeface="Wingdings" panose="05000000000000000000" pitchFamily="2" charset="2"/>
              <a:buChar char="§"/>
            </a:pPr>
            <a:r>
              <a:rPr lang="en-US" sz="2000" dirty="0"/>
              <a:t>Help an elder with poor vision use appropriate reading aid</a:t>
            </a:r>
            <a:endParaRPr lang="en-US" sz="2000" dirty="0"/>
          </a:p>
          <a:p>
            <a:pPr lvl="1">
              <a:buFont typeface="Wingdings" panose="05000000000000000000" pitchFamily="2" charset="2"/>
              <a:buChar char="§"/>
            </a:pPr>
            <a:endParaRPr lang="en-US" sz="1050" dirty="0"/>
          </a:p>
          <a:p>
            <a:pPr lvl="0"/>
            <a:r>
              <a:rPr lang="en-US" sz="2000" dirty="0"/>
              <a:t>To read aloud to elders who cannot read themselves:</a:t>
            </a:r>
            <a:endParaRPr lang="en-US" sz="2000" dirty="0"/>
          </a:p>
          <a:p>
            <a:pPr lvl="0"/>
            <a:endParaRPr lang="en-US" sz="1100" dirty="0"/>
          </a:p>
          <a:p>
            <a:pPr lvl="1">
              <a:buFont typeface="Wingdings" panose="05000000000000000000" pitchFamily="2" charset="2"/>
              <a:buChar char="§"/>
            </a:pPr>
            <a:r>
              <a:rPr lang="en-US" sz="2000" dirty="0"/>
              <a:t>Face the elder while reading</a:t>
            </a:r>
            <a:endParaRPr lang="en-US" sz="2000" dirty="0"/>
          </a:p>
          <a:p>
            <a:pPr lvl="1">
              <a:buFont typeface="Wingdings" panose="05000000000000000000" pitchFamily="2" charset="2"/>
              <a:buChar char="§"/>
            </a:pPr>
            <a:r>
              <a:rPr lang="en-US" sz="2000" dirty="0"/>
              <a:t>Speak slowly and clearly</a:t>
            </a:r>
            <a:endParaRPr lang="en-US" sz="2000" dirty="0"/>
          </a:p>
          <a:p>
            <a:pPr lvl="1">
              <a:buFont typeface="Wingdings" panose="05000000000000000000" pitchFamily="2" charset="2"/>
              <a:buChar char="§"/>
            </a:pPr>
            <a:r>
              <a:rPr lang="en-US" sz="2000" dirty="0"/>
              <a:t>Make sure your voice is clearly audible to the elder</a:t>
            </a:r>
            <a:endParaRPr lang="en-US" sz="2000" dirty="0"/>
          </a:p>
          <a:p>
            <a:pPr lvl="1">
              <a:buFont typeface="Wingdings" panose="05000000000000000000" pitchFamily="2" charset="2"/>
              <a:buChar char="§"/>
            </a:pPr>
            <a:r>
              <a:rPr lang="en-US" sz="2000" dirty="0"/>
              <a:t>Be patient and re-read portions if required</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can I improve my reading</a:t>
            </a:r>
            <a:r>
              <a:rPr lang="en-US" sz="1200" kern="1200" baseline="0" dirty="0">
                <a:solidFill>
                  <a:schemeClr val="tx1"/>
                </a:solidFill>
                <a:latin typeface="+mn-lt"/>
                <a:ea typeface="+mn-ea"/>
                <a:cs typeface="+mn-cs"/>
              </a:rPr>
              <a:t> aloud skills?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To improve your reading aloud skills, you can practice reading aloud to your friends,</a:t>
            </a:r>
            <a:r>
              <a:rPr lang="en-US" sz="1200" kern="1200" baseline="0" dirty="0">
                <a:solidFill>
                  <a:schemeClr val="tx1"/>
                </a:solidFill>
                <a:latin typeface="+mn-lt"/>
                <a:ea typeface="+mn-ea"/>
                <a:cs typeface="+mn-cs"/>
              </a:rPr>
              <a:t> colleagues, or your own self. Try and read different types of material such as newspapers, novels, story books, and magazines. Besides improving your skills to read aloud to others, this exercise will also help your improve your speaking and communication skills. </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Print the given table on 2 sheets. Make two separate sets of small chits by cutting along the dotted lines. Keep the jumbled sets aside. Now divide the class into two groups and give one set of chits to each group. Ask the group to go through all their chits and decide that which items would they like to put in an elder’s exercise kit under their care. </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lvl="0">
              <a:lnSpc>
                <a:spcPct val="150000"/>
              </a:lnSpc>
            </a:pPr>
            <a:r>
              <a:rPr lang="en-US" sz="2000" dirty="0"/>
              <a:t>When you start caring for an elder, you may receive some specific inputs from your employer and the elder’s doctor </a:t>
            </a:r>
            <a:endParaRPr lang="en-US" sz="2000" dirty="0"/>
          </a:p>
          <a:p>
            <a:pPr lvl="0">
              <a:lnSpc>
                <a:spcPct val="150000"/>
              </a:lnSpc>
            </a:pPr>
            <a:r>
              <a:rPr lang="en-US" sz="2000" dirty="0"/>
              <a:t>Note down the requirements and inputs and get them verified by your employer</a:t>
            </a:r>
            <a:endParaRPr lang="en-US" sz="2000" dirty="0"/>
          </a:p>
          <a:p>
            <a:pPr lvl="0">
              <a:lnSpc>
                <a:spcPct val="150000"/>
              </a:lnSpc>
            </a:pPr>
            <a:r>
              <a:rPr lang="en-US" sz="2000" dirty="0"/>
              <a:t>Prepare and follow a daily routine for the elder keeping in mind these requirements</a:t>
            </a:r>
            <a:endParaRPr lang="en-US" sz="2000" dirty="0"/>
          </a:p>
          <a:p>
            <a:pPr lvl="0">
              <a:lnSpc>
                <a:spcPct val="150000"/>
              </a:lnSpc>
            </a:pPr>
            <a:r>
              <a:rPr lang="en-US" sz="2000" dirty="0"/>
              <a:t>To ensure the health and safety of the elder, you must oversee all their activities, such as eating, resting, exercising, and going out</a:t>
            </a:r>
            <a:endParaRPr lang="en-US" sz="2000" dirty="0"/>
          </a:p>
          <a:p>
            <a:pPr lvl="0">
              <a:lnSpc>
                <a:spcPct val="150000"/>
              </a:lnSpc>
            </a:pPr>
            <a:r>
              <a:rPr lang="en-US" sz="2000" dirty="0"/>
              <a:t>Allow them to deviate from the routine occasionally, if they wish</a:t>
            </a:r>
            <a:endParaRPr lang="en-US" sz="2000" dirty="0"/>
          </a:p>
          <a:p>
            <a:pPr>
              <a:lnSpc>
                <a:spcPct val="150000"/>
              </a:lnSpc>
            </a:pPr>
            <a:r>
              <a:rPr lang="en-US" sz="2000" dirty="0"/>
              <a:t>Encourage the elder to be independent as possible but ensure that they are safe by keeping a close watch on their activities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Is it acceptable to ask the family about the general behavior of the elderly person and their outlook towards life so as to get an insight into the thinking of the elderly?</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Yes, in fact besides other routine knowledge such a step would help you to look after the elderly better and be a good companion.  Such an opinion of the family may however not be taken as final.  You may have to make your own assessment of the elderly as you spend more time with them.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What if the elderly person wants to deviate from the normal routine as prescribed for them by the doctor?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Depending on the circumstances and their health issues, you could let the person deviate but only on certain occasions say, but not regularly.  You would have to assert yourselves at times so as to not let the health of the elderly suffer.</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000" dirty="0"/>
              <a:t>Going outdoors helps the elders:</a:t>
            </a:r>
            <a:endParaRPr lang="en-US" sz="2000" dirty="0"/>
          </a:p>
          <a:p>
            <a:pPr lvl="0"/>
            <a:endParaRPr lang="en-US" sz="2000" dirty="0"/>
          </a:p>
          <a:p>
            <a:pPr lvl="1">
              <a:buFont typeface="Wingdings" panose="05000000000000000000" pitchFamily="2" charset="2"/>
              <a:buChar char="§"/>
            </a:pPr>
            <a:r>
              <a:rPr lang="en-US" sz="2000" dirty="0"/>
              <a:t>Get fresh air and sunshine</a:t>
            </a:r>
            <a:endParaRPr lang="en-US" sz="2000" dirty="0"/>
          </a:p>
          <a:p>
            <a:pPr lvl="1">
              <a:buFont typeface="Wingdings" panose="05000000000000000000" pitchFamily="2" charset="2"/>
              <a:buChar char="§"/>
            </a:pPr>
            <a:r>
              <a:rPr lang="en-US" sz="2000" dirty="0"/>
              <a:t>Relieve stress and anxiety </a:t>
            </a:r>
            <a:endParaRPr lang="en-US" sz="2000" dirty="0"/>
          </a:p>
          <a:p>
            <a:pPr lvl="1">
              <a:buFont typeface="Wingdings" panose="05000000000000000000" pitchFamily="2" charset="2"/>
              <a:buChar char="§"/>
            </a:pPr>
            <a:r>
              <a:rPr lang="en-US" sz="2000" dirty="0"/>
              <a:t>Meet people</a:t>
            </a:r>
            <a:endParaRPr lang="en-US" sz="2000" dirty="0"/>
          </a:p>
          <a:p>
            <a:pPr lvl="1">
              <a:buFont typeface="Wingdings" panose="05000000000000000000" pitchFamily="2" charset="2"/>
              <a:buChar char="§"/>
            </a:pPr>
            <a:r>
              <a:rPr lang="en-US" sz="2000" dirty="0"/>
              <a:t>Feel a sense of freedom</a:t>
            </a:r>
            <a:endParaRPr lang="en-US" sz="2000" dirty="0"/>
          </a:p>
          <a:p>
            <a:pPr lvl="1">
              <a:buFont typeface="Wingdings" panose="05000000000000000000" pitchFamily="2" charset="2"/>
              <a:buChar char="§"/>
            </a:pPr>
            <a:r>
              <a:rPr lang="en-US" sz="2000" dirty="0"/>
              <a:t>Improve self-confidence</a:t>
            </a:r>
            <a:endParaRPr lang="en-US" sz="2000" dirty="0"/>
          </a:p>
          <a:p>
            <a:pPr lvl="1">
              <a:buFont typeface="Wingdings" panose="05000000000000000000" pitchFamily="2" charset="2"/>
              <a:buChar char="§"/>
            </a:pPr>
            <a:r>
              <a:rPr lang="en-US" sz="2000" dirty="0"/>
              <a:t>Get a change in routine</a:t>
            </a:r>
            <a:endParaRPr lang="en-US" sz="2000" dirty="0"/>
          </a:p>
          <a:p>
            <a:pPr lvl="1">
              <a:buFont typeface="Wingdings" panose="05000000000000000000" pitchFamily="2" charset="2"/>
              <a:buChar char="§"/>
            </a:pPr>
            <a:endParaRPr lang="en-US" sz="2000" dirty="0"/>
          </a:p>
          <a:p>
            <a:pPr lvl="0"/>
            <a:r>
              <a:rPr lang="en-US" sz="2000" dirty="0"/>
              <a:t>When the weather is extremely hot or cold or the weather forecast shows rain, snow or thunderstorm, do not take the elder for an outdoor activity </a:t>
            </a:r>
            <a:endParaRPr lang="en-US" sz="2000" dirty="0"/>
          </a:p>
          <a:p>
            <a:pPr lvl="0"/>
            <a:endParaRPr lang="en-US" sz="2000" dirty="0"/>
          </a:p>
          <a:p>
            <a:pPr lvl="0"/>
            <a:r>
              <a:rPr lang="en-US" sz="2000" dirty="0"/>
              <a:t>Also avoid outdoor activity if the elder is not well or feel anxious about going out</a:t>
            </a:r>
            <a:endParaRPr lang="en-US" sz="2000" dirty="0"/>
          </a:p>
          <a:p>
            <a:pPr lvl="1">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should I do if the elder in my care always refuses to go out of the house for any activity</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a:t>
            </a:r>
            <a:r>
              <a:rPr lang="en-US" sz="1200" dirty="0"/>
              <a:t>As a</a:t>
            </a:r>
            <a:r>
              <a:rPr lang="en-US" sz="1200" baseline="0" dirty="0"/>
              <a:t> caregiver, you should try and find the reason why the elder refuses to go outdoors. It may be the fear of leaving the safety and comfort of the house. It may also be anxiety about meeting other people. Find the reason and a solution to the elder’s problem. For example, you may share the list of all the things you plan to take along. Keep reassuring the elder that the experience will be good. Also explain the benefits of outdoor activities to the elder. Be patient and plan activities for shorter durations first. Once the elder feels more confident about going outdoors, you can increase the time for the outdoor activities.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latin typeface="Helvetica" panose="020B0604020202020204" pitchFamily="34" charset="0"/>
              </a:rPr>
              <a:t>Some outdoor activities suitable for elders are: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to a park</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 picnic</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to children’s playground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Sports like kite flying and fishing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Shopping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Gardening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Feeding birds</a:t>
            </a:r>
            <a:endParaRPr lang="en-US" sz="2000" dirty="0">
              <a:latin typeface="Helvetica" panose="020B0604020202020204" pitchFamily="34" charset="0"/>
            </a:endParaRPr>
          </a:p>
          <a:p>
            <a:pPr lvl="0"/>
            <a:r>
              <a:rPr lang="en-US" sz="2000" dirty="0">
                <a:latin typeface="Helvetica" panose="020B0604020202020204" pitchFamily="34" charset="0"/>
              </a:rPr>
              <a:t>When planning the outing: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the place before taking the elder there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Make sure the place has accessible paths, benches and toilets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Carry an outing bag with required medicines, light snacks and a water bottle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the elder is suitably dressed for the outing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Always be very alert on an outing</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do I know which outdoor activity is right for the elder in my care</a:t>
            </a:r>
            <a:r>
              <a:rPr lang="en-GB"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a:t>
            </a:r>
            <a:r>
              <a:rPr lang="en-US" sz="1200" dirty="0"/>
              <a:t>Talk to the elder about the idea of going out for an activity</a:t>
            </a:r>
            <a:r>
              <a:rPr lang="en-US" sz="1200" baseline="0" dirty="0"/>
              <a:t>. Ask for elder’s suggestions about the type of activity. Find out which type of activities the elder enjoys or used to enjoy earlier. Based on this information, plan a suitable outdoor activity for the elder. If the outing involves any type of strenuous activity like walking or sitting for long periods of time, check with the elder’s doctor before going for the outing.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a:latin typeface="Helvetica" panose="020B0604020202020204" pitchFamily="34" charset="0"/>
                <a:cs typeface="Helvetica" panose="020B0604020202020204" pitchFamily="34" charset="0"/>
              </a:rPr>
              <a:t>CR 6.1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8928992" cy="1440000"/>
          </a:xfrm>
          <a:prstGeom prst="rect">
            <a:avLst/>
          </a:prstGeom>
        </p:spPr>
      </p:pic>
      <p:sp>
        <p:nvSpPr>
          <p:cNvPr id="9" name="Rectangle 8"/>
          <p:cNvSpPr/>
          <p:nvPr/>
        </p:nvSpPr>
        <p:spPr>
          <a:xfrm>
            <a:off x="251520" y="3092168"/>
            <a:ext cx="8568952"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Importance of Social Connections for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9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Importance of Social Connections for the Elder</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40578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0645" y="954809"/>
            <a:ext cx="7704856" cy="4401205"/>
          </a:xfrm>
          <a:prstGeom prst="rect">
            <a:avLst/>
          </a:prstGeom>
        </p:spPr>
        <p:txBody>
          <a:bodyPr wrap="square">
            <a:spAutoFit/>
          </a:bodyPr>
          <a:lstStyle/>
          <a:p>
            <a:pPr marL="342900" lvl="0" indent="-342900">
              <a:lnSpc>
                <a:spcPct val="200000"/>
              </a:lnSpc>
              <a:buFont typeface="Arial" panose="020B0604020202020204" pitchFamily="34" charset="0"/>
              <a:buChar char="•"/>
            </a:pPr>
            <a:r>
              <a:rPr lang="en-US" sz="2000" dirty="0">
                <a:latin typeface="Helvetica" panose="020B0604020202020204" pitchFamily="34" charset="0"/>
              </a:rPr>
              <a:t>Acknowledge the importance of social connections for the elder</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Encourage the elder to stay abreast with the current times</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Talk to the elder’s family and encourage them to spend time with the elder</a:t>
            </a:r>
            <a:endParaRPr lang="en-US" sz="2000" dirty="0">
              <a:latin typeface="Helvetica" panose="020B0604020202020204" pitchFamily="34" charset="0"/>
            </a:endParaRPr>
          </a:p>
          <a:p>
            <a:pPr marL="342900" lvl="0" indent="-342900">
              <a:lnSpc>
                <a:spcPct val="200000"/>
              </a:lnSpc>
              <a:buFont typeface="Arial" panose="020B0604020202020204" pitchFamily="34" charset="0"/>
              <a:buChar char="•"/>
            </a:pPr>
            <a:r>
              <a:rPr lang="en-US" sz="2000" dirty="0">
                <a:latin typeface="Helvetica" panose="020B0604020202020204" pitchFamily="34" charset="0"/>
              </a:rPr>
              <a:t>Encourage elders to meet new people and make friends with those with similar interests</a:t>
            </a:r>
            <a:endParaRPr lang="en-US" sz="2000" dirty="0">
              <a:latin typeface="Helvetica" panose="020B0604020202020204" pitchFamily="34" charset="0"/>
            </a:endParaRPr>
          </a:p>
          <a:p>
            <a:pPr marL="342900" indent="-342900">
              <a:lnSpc>
                <a:spcPct val="200000"/>
              </a:lnSpc>
              <a:buFont typeface="Arial" panose="020B0604020202020204" pitchFamily="34" charset="0"/>
              <a:buChar char="•"/>
            </a:pPr>
            <a:r>
              <a:rPr lang="en-US" sz="2000" dirty="0">
                <a:latin typeface="Helvetica" panose="020B0604020202020204" pitchFamily="34" charset="0"/>
              </a:rPr>
              <a:t>Listen to the elder patiently and try to keep them in good cheer</a:t>
            </a:r>
            <a:endParaRPr lang="en-US" sz="2000" dirty="0">
              <a:latin typeface="Helvetica"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Social Activities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Involving the Elder in Social Activities</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8190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Case Study</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77809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11529" y="1196752"/>
            <a:ext cx="8534400" cy="4680520"/>
          </a:xfrm>
        </p:spPr>
        <p:txBody>
          <a:bodyPr>
            <a:noAutofit/>
          </a:bodyPr>
          <a:lstStyle/>
          <a:p>
            <a:pPr lvl="0"/>
            <a:r>
              <a:rPr lang="en-US" sz="2000" dirty="0">
                <a:latin typeface="Helvetica" panose="020B0604020202020204" pitchFamily="34" charset="0"/>
              </a:rPr>
              <a:t>Understand the type of people the elder would like to spend time with and the type of activities they would like to do</a:t>
            </a:r>
            <a:endParaRPr lang="en-US" sz="2000" dirty="0">
              <a:latin typeface="Helvetica" panose="020B0604020202020204" pitchFamily="34" charset="0"/>
            </a:endParaRPr>
          </a:p>
          <a:p>
            <a:pPr lvl="0"/>
            <a:r>
              <a:rPr lang="en-US" sz="2000" dirty="0">
                <a:latin typeface="Helvetica" panose="020B0604020202020204" pitchFamily="34" charset="0"/>
              </a:rPr>
              <a:t>Plan activities to facilitate elders to socialize with people of similar interests</a:t>
            </a:r>
            <a:endParaRPr lang="en-US" sz="2000" dirty="0">
              <a:latin typeface="Helvetica" panose="020B0604020202020204" pitchFamily="34" charset="0"/>
            </a:endParaRPr>
          </a:p>
          <a:p>
            <a:pPr lvl="0"/>
            <a:r>
              <a:rPr lang="en-US" sz="2000" dirty="0">
                <a:latin typeface="Helvetica" panose="020B0604020202020204" pitchFamily="34" charset="0"/>
              </a:rPr>
              <a:t>Arrange for regular visits to a club</a:t>
            </a:r>
            <a:endParaRPr lang="en-US" sz="2000" dirty="0">
              <a:latin typeface="Helvetica" panose="020B0604020202020204" pitchFamily="34" charset="0"/>
            </a:endParaRPr>
          </a:p>
          <a:p>
            <a:pPr lvl="0"/>
            <a:r>
              <a:rPr lang="en-US" sz="2000" dirty="0">
                <a:latin typeface="Helvetica" panose="020B0604020202020204" pitchFamily="34" charset="0"/>
              </a:rPr>
              <a:t>Encourage elders with work experience to work as an advisor with organizations doing social work </a:t>
            </a:r>
            <a:endParaRPr lang="en-US" sz="2000" dirty="0">
              <a:latin typeface="Helvetica" panose="020B0604020202020204" pitchFamily="34" charset="0"/>
            </a:endParaRPr>
          </a:p>
          <a:p>
            <a:pPr lvl="0"/>
            <a:r>
              <a:rPr lang="en-US" sz="2000" dirty="0">
                <a:latin typeface="Helvetica" panose="020B0604020202020204" pitchFamily="34" charset="0"/>
              </a:rPr>
              <a:t>Ask the elder if they would like to engage in other social work such as teaching or working for hospitals</a:t>
            </a:r>
            <a:endParaRPr lang="en-US" sz="2000" dirty="0">
              <a:latin typeface="Helvetica" panose="020B0604020202020204" pitchFamily="34" charset="0"/>
            </a:endParaRPr>
          </a:p>
          <a:p>
            <a:pPr lvl="0"/>
            <a:r>
              <a:rPr lang="en-US" sz="2000" dirty="0">
                <a:latin typeface="Helvetica" panose="020B0604020202020204" pitchFamily="34" charset="0"/>
              </a:rPr>
              <a:t>Plan periodic entertainment activities </a:t>
            </a:r>
            <a:endParaRPr lang="en-US" sz="2000" dirty="0">
              <a:latin typeface="Helvetica" panose="020B0604020202020204" pitchFamily="34" charset="0"/>
            </a:endParaRPr>
          </a:p>
          <a:p>
            <a:pPr lvl="0"/>
            <a:r>
              <a:rPr lang="en-US" sz="2000" dirty="0">
                <a:latin typeface="Helvetica" panose="020B0604020202020204" pitchFamily="34" charset="0"/>
              </a:rPr>
              <a:t>Plan family activities </a:t>
            </a:r>
            <a:endParaRPr lang="en-US" sz="2000" dirty="0">
              <a:latin typeface="Helvetica" panose="020B0604020202020204" pitchFamily="34" charset="0"/>
            </a:endParaRPr>
          </a:p>
          <a:p>
            <a:r>
              <a:rPr lang="en-US" sz="2000" dirty="0">
                <a:latin typeface="Helvetica" panose="020B0604020202020204" pitchFamily="34" charset="0"/>
              </a:rPr>
              <a:t>For elders who cannot go outdoors, arrange for visits by positive friends and relatives</a:t>
            </a:r>
            <a:endParaRPr lang="en-US" sz="2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16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Connecting with the Elder Socially</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9003432" cy="1440000"/>
          </a:xfrm>
          <a:prstGeom prst="rect">
            <a:avLst/>
          </a:prstGeom>
        </p:spPr>
      </p:pic>
      <p:sp>
        <p:nvSpPr>
          <p:cNvPr id="9" name="Rectangle 8"/>
          <p:cNvSpPr/>
          <p:nvPr/>
        </p:nvSpPr>
        <p:spPr>
          <a:xfrm>
            <a:off x="395536" y="3265820"/>
            <a:ext cx="8496944"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Importance of Outdoor Activities for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Connecting with the Elder Socially</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Role Play</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70139" y="1004200"/>
            <a:ext cx="8534400" cy="5089096"/>
          </a:xfrm>
        </p:spPr>
        <p:txBody>
          <a:bodyPr>
            <a:noAutofit/>
          </a:bodyPr>
          <a:lstStyle/>
          <a:p>
            <a:pPr lvl="0">
              <a:lnSpc>
                <a:spcPct val="150000"/>
              </a:lnSpc>
            </a:pPr>
            <a:r>
              <a:rPr lang="en-US" sz="2000" dirty="0"/>
              <a:t>Listen to the stories about the elder’s life and appreciate their achievements</a:t>
            </a:r>
            <a:endParaRPr lang="en-US" sz="2000" dirty="0"/>
          </a:p>
          <a:p>
            <a:pPr lvl="0">
              <a:lnSpc>
                <a:spcPct val="150000"/>
              </a:lnSpc>
            </a:pPr>
            <a:r>
              <a:rPr lang="en-US" sz="2000" dirty="0"/>
              <a:t>Learn more about subjects that interest the elder and try to engage in intellectually stimulating conversations </a:t>
            </a:r>
            <a:endParaRPr lang="en-US" sz="2000" dirty="0"/>
          </a:p>
          <a:p>
            <a:pPr lvl="0">
              <a:lnSpc>
                <a:spcPct val="150000"/>
              </a:lnSpc>
            </a:pPr>
            <a:r>
              <a:rPr lang="en-US" sz="2000" dirty="0"/>
              <a:t>Encourage the elder to pursue their passions; appreciate any progress the elder makes</a:t>
            </a:r>
            <a:endParaRPr lang="en-US" sz="2000" dirty="0"/>
          </a:p>
          <a:p>
            <a:pPr lvl="0">
              <a:lnSpc>
                <a:spcPct val="150000"/>
              </a:lnSpc>
            </a:pPr>
            <a:r>
              <a:rPr lang="en-US" sz="2000" dirty="0"/>
              <a:t>Patiently listen to their anxieties or negative feelings and try to show the positive aspects of their life</a:t>
            </a:r>
            <a:endParaRPr lang="en-US" sz="2000" dirty="0"/>
          </a:p>
          <a:p>
            <a:pPr>
              <a:lnSpc>
                <a:spcPct val="150000"/>
              </a:lnSpc>
            </a:pPr>
            <a:r>
              <a:rPr lang="en-US" sz="2000" dirty="0"/>
              <a:t>Share jokes and other positive anecdotes and try to keep the elder in good cheer</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96788"/>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Aiding the Elder with Reading</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Aiding the Elder with Reading</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Practical Training</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84521"/>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06587" y="836712"/>
            <a:ext cx="8534400" cy="5514420"/>
          </a:xfrm>
        </p:spPr>
        <p:txBody>
          <a:bodyPr>
            <a:noAutofit/>
          </a:bodyPr>
          <a:lstStyle/>
          <a:p>
            <a:pPr lvl="0"/>
            <a:r>
              <a:rPr lang="en-US" sz="2000" dirty="0"/>
              <a:t>To help an elder read comfortably:</a:t>
            </a:r>
            <a:endParaRPr lang="en-US" sz="2000" dirty="0"/>
          </a:p>
          <a:p>
            <a:pPr lvl="0"/>
            <a:endParaRPr lang="en-US" sz="1050" dirty="0"/>
          </a:p>
          <a:p>
            <a:pPr lvl="1">
              <a:buFont typeface="Wingdings" panose="05000000000000000000" pitchFamily="2" charset="2"/>
              <a:buChar char="§"/>
            </a:pPr>
            <a:r>
              <a:rPr lang="en-US" sz="2000" dirty="0"/>
              <a:t>Ensure the area is well lit</a:t>
            </a:r>
            <a:endParaRPr lang="en-US" sz="2000" dirty="0"/>
          </a:p>
          <a:p>
            <a:pPr lvl="1">
              <a:buFont typeface="Wingdings" panose="05000000000000000000" pitchFamily="2" charset="2"/>
              <a:buChar char="§"/>
            </a:pPr>
            <a:r>
              <a:rPr lang="en-US" sz="2000" dirty="0"/>
              <a:t>Ensure the elder is seated in a good, comfortable posture</a:t>
            </a:r>
            <a:endParaRPr lang="en-US" sz="2000" dirty="0"/>
          </a:p>
          <a:p>
            <a:pPr lvl="1">
              <a:buFont typeface="Wingdings" panose="05000000000000000000" pitchFamily="2" charset="2"/>
              <a:buChar char="§"/>
            </a:pPr>
            <a:r>
              <a:rPr lang="en-US" sz="2000" dirty="0"/>
              <a:t>Try to provide a quiet, peaceful environment</a:t>
            </a:r>
            <a:endParaRPr lang="en-US" sz="2000" dirty="0"/>
          </a:p>
          <a:p>
            <a:pPr lvl="1">
              <a:buFont typeface="Wingdings" panose="05000000000000000000" pitchFamily="2" charset="2"/>
              <a:buChar char="§"/>
            </a:pPr>
            <a:r>
              <a:rPr lang="en-US" sz="2000" dirty="0"/>
              <a:t>Ensure a regular supply of reading material of elder’s choice</a:t>
            </a:r>
            <a:endParaRPr lang="en-US" sz="2000" dirty="0"/>
          </a:p>
          <a:p>
            <a:pPr lvl="1">
              <a:buFont typeface="Wingdings" panose="05000000000000000000" pitchFamily="2" charset="2"/>
              <a:buChar char="§"/>
            </a:pPr>
            <a:r>
              <a:rPr lang="en-US" sz="2000" dirty="0"/>
              <a:t>Arrange for reading aids like magnifying sheet or glasses, if required</a:t>
            </a:r>
            <a:endParaRPr lang="en-US" sz="2000" dirty="0"/>
          </a:p>
          <a:p>
            <a:pPr lvl="1">
              <a:buFont typeface="Wingdings" panose="05000000000000000000" pitchFamily="2" charset="2"/>
              <a:buChar char="§"/>
            </a:pPr>
            <a:r>
              <a:rPr lang="en-US" sz="2000" dirty="0"/>
              <a:t>Help an elder with poor vision use appropriate reading aid</a:t>
            </a:r>
            <a:endParaRPr lang="en-US" sz="2000" dirty="0"/>
          </a:p>
          <a:p>
            <a:pPr lvl="1">
              <a:buFont typeface="Wingdings" panose="05000000000000000000" pitchFamily="2" charset="2"/>
              <a:buChar char="§"/>
            </a:pPr>
            <a:endParaRPr lang="en-US" sz="1050" dirty="0"/>
          </a:p>
          <a:p>
            <a:pPr lvl="0"/>
            <a:r>
              <a:rPr lang="en-US" sz="2000" dirty="0"/>
              <a:t>To read aloud to elders who cannot read themselves:</a:t>
            </a:r>
            <a:endParaRPr lang="en-US" sz="2000" dirty="0"/>
          </a:p>
          <a:p>
            <a:pPr lvl="0"/>
            <a:endParaRPr lang="en-US" sz="1100" dirty="0"/>
          </a:p>
          <a:p>
            <a:pPr lvl="1">
              <a:buFont typeface="Wingdings" panose="05000000000000000000" pitchFamily="2" charset="2"/>
              <a:buChar char="§"/>
            </a:pPr>
            <a:r>
              <a:rPr lang="en-US" sz="2000" dirty="0"/>
              <a:t>Face the elder while reading</a:t>
            </a:r>
            <a:endParaRPr lang="en-US" sz="2000" dirty="0"/>
          </a:p>
          <a:p>
            <a:pPr lvl="1">
              <a:buFont typeface="Wingdings" panose="05000000000000000000" pitchFamily="2" charset="2"/>
              <a:buChar char="§"/>
            </a:pPr>
            <a:r>
              <a:rPr lang="en-US" sz="2000" dirty="0"/>
              <a:t>Speak slowly and clearly</a:t>
            </a:r>
            <a:endParaRPr lang="en-US" sz="2000" dirty="0"/>
          </a:p>
          <a:p>
            <a:pPr lvl="1">
              <a:buFont typeface="Wingdings" panose="05000000000000000000" pitchFamily="2" charset="2"/>
              <a:buChar char="§"/>
            </a:pPr>
            <a:r>
              <a:rPr lang="en-US" sz="2000" dirty="0"/>
              <a:t>Make sure your voice is clearly audible to the elder</a:t>
            </a:r>
            <a:endParaRPr lang="en-US" sz="2000" dirty="0"/>
          </a:p>
          <a:p>
            <a:pPr lvl="1">
              <a:buFont typeface="Wingdings" panose="05000000000000000000" pitchFamily="2" charset="2"/>
              <a:buChar char="§"/>
            </a:pPr>
            <a:r>
              <a:rPr lang="en-US" sz="2000" dirty="0"/>
              <a:t>Be patient and re-read portions if required</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296788"/>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Oversee the Elder’s Activities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Importance of Outdoor Activities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Oversee the Elder’s Activities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817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326778"/>
            <a:ext cx="8229600" cy="634082"/>
          </a:xfrm>
        </p:spPr>
        <p:txBody>
          <a:bodyPr>
            <a:normAutofit/>
          </a:bodyPr>
          <a:lstStyle/>
          <a:p>
            <a:r>
              <a:rPr lang="en-US" sz="2000" dirty="0"/>
              <a:t>Practical Training</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graphicFrame>
        <p:nvGraphicFramePr>
          <p:cNvPr id="8" name="Table 7"/>
          <p:cNvGraphicFramePr>
            <a:graphicFrameLocks noGrp="1"/>
          </p:cNvGraphicFramePr>
          <p:nvPr/>
        </p:nvGraphicFramePr>
        <p:xfrm>
          <a:off x="228600" y="1981200"/>
          <a:ext cx="8610600" cy="3810002"/>
        </p:xfrm>
        <a:graphic>
          <a:graphicData uri="http://schemas.openxmlformats.org/drawingml/2006/table">
            <a:tbl>
              <a:tblPr firstRow="1" bandRow="1">
                <a:tableStyleId>{5C22544A-7EE6-4342-B048-85BDC9FD1C3A}</a:tableStyleId>
              </a:tblPr>
              <a:tblGrid>
                <a:gridCol w="1722120"/>
                <a:gridCol w="1722120"/>
                <a:gridCol w="1722120"/>
                <a:gridCol w="1722120"/>
                <a:gridCol w="1722120"/>
              </a:tblGrid>
              <a:tr h="866974">
                <a:tc>
                  <a:txBody>
                    <a:bodyPr/>
                    <a:lstStyle/>
                    <a:p>
                      <a:pPr algn="ctr"/>
                      <a:r>
                        <a:rPr lang="en-US" sz="2000" b="0" dirty="0">
                          <a:solidFill>
                            <a:schemeClr val="tx1"/>
                          </a:solidFill>
                          <a:latin typeface="Helvetica" panose="020B0604020202020204" pitchFamily="34" charset="0"/>
                        </a:rPr>
                        <a:t>Pain relief</a:t>
                      </a:r>
                      <a:r>
                        <a:rPr lang="en-US" sz="2000" b="0" baseline="0" dirty="0">
                          <a:solidFill>
                            <a:schemeClr val="tx1"/>
                          </a:solidFill>
                          <a:latin typeface="Helvetica" panose="020B0604020202020204" pitchFamily="34" charset="0"/>
                        </a:rPr>
                        <a:t> spray</a:t>
                      </a:r>
                      <a:endParaRPr lang="en-US" sz="2000" b="0" dirty="0">
                        <a:solidFill>
                          <a:schemeClr val="tx1"/>
                        </a:solidFill>
                        <a:latin typeface="Helvetica"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b="0" dirty="0">
                          <a:solidFill>
                            <a:schemeClr val="tx1"/>
                          </a:solidFill>
                          <a:latin typeface="Helvetica" panose="020B0604020202020204" pitchFamily="34" charset="0"/>
                        </a:rPr>
                        <a:t>Gloves </a:t>
                      </a:r>
                      <a:endParaRPr lang="en-US" sz="2000" b="0" dirty="0">
                        <a:solidFill>
                          <a:schemeClr val="tx1"/>
                        </a:solidFill>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b="0" dirty="0">
                          <a:solidFill>
                            <a:schemeClr val="tx1"/>
                          </a:solidFill>
                          <a:latin typeface="Helvetica" panose="020B0604020202020204" pitchFamily="34" charset="0"/>
                        </a:rPr>
                        <a:t>Reading glasses</a:t>
                      </a:r>
                      <a:endParaRPr lang="en-US" sz="2000" b="0" dirty="0">
                        <a:solidFill>
                          <a:schemeClr val="tx1"/>
                        </a:solidFill>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b="0" dirty="0">
                          <a:solidFill>
                            <a:schemeClr val="tx1"/>
                          </a:solidFill>
                          <a:latin typeface="Helvetica" panose="020B0604020202020204" pitchFamily="34" charset="0"/>
                        </a:rPr>
                        <a:t>Adhesive bandages</a:t>
                      </a:r>
                      <a:endParaRPr lang="en-US" sz="2000" b="0" dirty="0">
                        <a:solidFill>
                          <a:schemeClr val="tx1"/>
                        </a:solidFill>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b="0" dirty="0">
                          <a:solidFill>
                            <a:schemeClr val="tx1"/>
                          </a:solidFill>
                          <a:latin typeface="Helvetica" panose="020B0604020202020204" pitchFamily="34" charset="0"/>
                        </a:rPr>
                        <a:t>Tissues</a:t>
                      </a:r>
                      <a:endParaRPr lang="en-US" sz="2000" b="0" dirty="0">
                        <a:solidFill>
                          <a:schemeClr val="tx1"/>
                        </a:solidFill>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ysDot"/>
                      <a:round/>
                      <a:headEnd type="none" w="med" len="med"/>
                      <a:tailEnd type="none" w="med" len="med"/>
                    </a:lnB>
                    <a:noFill/>
                  </a:tcPr>
                </a:tc>
              </a:tr>
              <a:tr h="735757">
                <a:tc>
                  <a:txBody>
                    <a:bodyPr/>
                    <a:lstStyle/>
                    <a:p>
                      <a:pPr algn="ctr"/>
                      <a:r>
                        <a:rPr lang="en-US" sz="2000" dirty="0">
                          <a:latin typeface="Helvetica" panose="020B0604020202020204" pitchFamily="34" charset="0"/>
                        </a:rPr>
                        <a:t>Cell phone</a:t>
                      </a:r>
                      <a:endParaRPr lang="en-US" sz="2000" dirty="0">
                        <a:latin typeface="Helvetica"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Shoes</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Shawl or blanket</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baseline="0" dirty="0">
                          <a:latin typeface="Helvetica" panose="020B0604020202020204" pitchFamily="34" charset="0"/>
                        </a:rPr>
                        <a:t>Pair of slippers</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Water bottle</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r>
              <a:tr h="735757">
                <a:tc>
                  <a:txBody>
                    <a:bodyPr/>
                    <a:lstStyle/>
                    <a:p>
                      <a:pPr algn="ctr"/>
                      <a:r>
                        <a:rPr lang="en-US" sz="2000" dirty="0">
                          <a:latin typeface="Helvetica" panose="020B0604020202020204" pitchFamily="34" charset="0"/>
                        </a:rPr>
                        <a:t>Sunglasses</a:t>
                      </a:r>
                      <a:endParaRPr lang="en-US" sz="2000" dirty="0">
                        <a:latin typeface="Helvetica"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Elastic bandages</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Soft drink</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Elbow support</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Comb</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r>
              <a:tr h="735757">
                <a:tc>
                  <a:txBody>
                    <a:bodyPr/>
                    <a:lstStyle/>
                    <a:p>
                      <a:pPr algn="ctr"/>
                      <a:r>
                        <a:rPr lang="en-US" sz="2000" dirty="0">
                          <a:latin typeface="Helvetica" panose="020B0604020202020204" pitchFamily="34" charset="0"/>
                        </a:rPr>
                        <a:t>Knee support</a:t>
                      </a:r>
                      <a:endParaRPr lang="en-US" sz="2000" dirty="0">
                        <a:latin typeface="Helvetica"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Book</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Tracksuit</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Towel</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c>
                  <a:txBody>
                    <a:bodyPr/>
                    <a:lstStyle/>
                    <a:p>
                      <a:pPr algn="ctr"/>
                      <a:r>
                        <a:rPr lang="en-US" sz="2000" dirty="0">
                          <a:latin typeface="Helvetica" panose="020B0604020202020204" pitchFamily="34" charset="0"/>
                        </a:rPr>
                        <a:t>Chocolates</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28575" cap="flat" cmpd="sng" algn="ctr">
                      <a:solidFill>
                        <a:schemeClr val="tx1"/>
                      </a:solidFill>
                      <a:prstDash val="sysDot"/>
                      <a:round/>
                      <a:headEnd type="none" w="med" len="med"/>
                      <a:tailEnd type="none" w="med" len="med"/>
                    </a:lnB>
                    <a:noFill/>
                  </a:tcPr>
                </a:tc>
              </a:tr>
              <a:tr h="735757">
                <a:tc>
                  <a:txBody>
                    <a:bodyPr/>
                    <a:lstStyle/>
                    <a:p>
                      <a:pPr algn="ctr"/>
                      <a:r>
                        <a:rPr lang="en-US" sz="2000" dirty="0">
                          <a:latin typeface="Helvetica" panose="020B0604020202020204" pitchFamily="34" charset="0"/>
                        </a:rPr>
                        <a:t>Packed food</a:t>
                      </a:r>
                      <a:endParaRPr lang="en-US" sz="2000" dirty="0">
                        <a:latin typeface="Helvetica" panose="020B0604020202020204" pitchFamily="34" charset="0"/>
                      </a:endParaRP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latin typeface="Helvetica" panose="020B0604020202020204" pitchFamily="34" charset="0"/>
                        </a:rPr>
                        <a:t>Cigarettes</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latin typeface="Helvetica" panose="020B0604020202020204" pitchFamily="34" charset="0"/>
                        </a:rPr>
                        <a:t>Light snack</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latin typeface="Helvetica" panose="020B0604020202020204" pitchFamily="34" charset="0"/>
                        </a:rPr>
                        <a:t>Wrist-watch</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latin typeface="Helvetica" panose="020B0604020202020204" pitchFamily="34" charset="0"/>
                        </a:rPr>
                        <a:t>Jacket</a:t>
                      </a:r>
                      <a:endParaRPr lang="en-US" sz="2000" dirty="0">
                        <a:latin typeface="Helvetica" panose="020B0604020202020204" pitchFamily="34" charset="0"/>
                      </a:endParaRPr>
                    </a:p>
                  </a:txBody>
                  <a:tcPr anchor="ctr">
                    <a:lnL w="28575" cap="flat" cmpd="sng" algn="ctr">
                      <a:solidFill>
                        <a:schemeClr val="tx1"/>
                      </a:solidFill>
                      <a:prstDash val="sysDot"/>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ysDot"/>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84521"/>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06587" y="836712"/>
            <a:ext cx="8534400" cy="5514420"/>
          </a:xfrm>
        </p:spPr>
        <p:txBody>
          <a:bodyPr>
            <a:noAutofit/>
          </a:bodyPr>
          <a:lstStyle/>
          <a:p>
            <a:pPr lvl="0">
              <a:lnSpc>
                <a:spcPct val="150000"/>
              </a:lnSpc>
            </a:pPr>
            <a:r>
              <a:rPr lang="en-US" sz="2000" dirty="0"/>
              <a:t>When you start caring for an elder, you may receive some specific inputs from your employer and the elder’s doctor </a:t>
            </a:r>
            <a:endParaRPr lang="en-US" sz="2000" dirty="0"/>
          </a:p>
          <a:p>
            <a:pPr lvl="0">
              <a:lnSpc>
                <a:spcPct val="150000"/>
              </a:lnSpc>
            </a:pPr>
            <a:r>
              <a:rPr lang="en-US" sz="2000" dirty="0"/>
              <a:t>Note down the requirements and inputs and get them verified by your employer</a:t>
            </a:r>
            <a:endParaRPr lang="en-US" sz="2000" dirty="0"/>
          </a:p>
          <a:p>
            <a:pPr lvl="0">
              <a:lnSpc>
                <a:spcPct val="150000"/>
              </a:lnSpc>
            </a:pPr>
            <a:r>
              <a:rPr lang="en-US" sz="2000" dirty="0"/>
              <a:t>Prepare and follow a daily routine for the elder keeping in mind these requirements</a:t>
            </a:r>
            <a:endParaRPr lang="en-US" sz="2000" dirty="0"/>
          </a:p>
          <a:p>
            <a:pPr lvl="0">
              <a:lnSpc>
                <a:spcPct val="150000"/>
              </a:lnSpc>
            </a:pPr>
            <a:r>
              <a:rPr lang="en-US" sz="2000" dirty="0"/>
              <a:t>To ensure the health and safety of the elder, you must oversee all their activities, such as eating, resting, exercising, and going out</a:t>
            </a:r>
            <a:endParaRPr lang="en-US" sz="2000" dirty="0"/>
          </a:p>
          <a:p>
            <a:pPr lvl="0">
              <a:lnSpc>
                <a:spcPct val="150000"/>
              </a:lnSpc>
            </a:pPr>
            <a:r>
              <a:rPr lang="en-US" sz="2000" dirty="0"/>
              <a:t>Allow them to deviate from the routine occasionally, if they wish</a:t>
            </a:r>
            <a:endParaRPr lang="en-US" sz="2000" dirty="0"/>
          </a:p>
          <a:p>
            <a:pPr>
              <a:lnSpc>
                <a:spcPct val="150000"/>
              </a:lnSpc>
            </a:pPr>
            <a:r>
              <a:rPr lang="en-US" sz="2000" dirty="0"/>
              <a:t>Encourage the elder to be independent as possible but ensure that they are safe by keeping a close watch on their activities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640"/>
            <a:ext cx="8229600" cy="77809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33999" y="1052736"/>
            <a:ext cx="8534400" cy="5328592"/>
          </a:xfrm>
        </p:spPr>
        <p:txBody>
          <a:bodyPr>
            <a:noAutofit/>
          </a:bodyPr>
          <a:lstStyle/>
          <a:p>
            <a:pPr lvl="0"/>
            <a:r>
              <a:rPr lang="en-US" sz="2000" dirty="0"/>
              <a:t>Going outdoors helps the elders:</a:t>
            </a:r>
            <a:endParaRPr lang="en-US" sz="2000" dirty="0"/>
          </a:p>
          <a:p>
            <a:pPr lvl="0"/>
            <a:endParaRPr lang="en-US" sz="2000" dirty="0"/>
          </a:p>
          <a:p>
            <a:pPr lvl="1">
              <a:buFont typeface="Wingdings" panose="05000000000000000000" pitchFamily="2" charset="2"/>
              <a:buChar char="§"/>
            </a:pPr>
            <a:r>
              <a:rPr lang="en-US" sz="2000" dirty="0"/>
              <a:t>Get fresh air and sunshine</a:t>
            </a:r>
            <a:endParaRPr lang="en-US" sz="2000" dirty="0"/>
          </a:p>
          <a:p>
            <a:pPr lvl="1">
              <a:buFont typeface="Wingdings" panose="05000000000000000000" pitchFamily="2" charset="2"/>
              <a:buChar char="§"/>
            </a:pPr>
            <a:r>
              <a:rPr lang="en-US" sz="2000" dirty="0"/>
              <a:t>Relieve stress and anxiety </a:t>
            </a:r>
            <a:endParaRPr lang="en-US" sz="2000" dirty="0"/>
          </a:p>
          <a:p>
            <a:pPr lvl="1">
              <a:buFont typeface="Wingdings" panose="05000000000000000000" pitchFamily="2" charset="2"/>
              <a:buChar char="§"/>
            </a:pPr>
            <a:r>
              <a:rPr lang="en-US" sz="2000" dirty="0"/>
              <a:t>Meet people</a:t>
            </a:r>
            <a:endParaRPr lang="en-US" sz="2000" dirty="0"/>
          </a:p>
          <a:p>
            <a:pPr lvl="1">
              <a:buFont typeface="Wingdings" panose="05000000000000000000" pitchFamily="2" charset="2"/>
              <a:buChar char="§"/>
            </a:pPr>
            <a:r>
              <a:rPr lang="en-US" sz="2000" dirty="0"/>
              <a:t>Feel a sense of freedom</a:t>
            </a:r>
            <a:endParaRPr lang="en-US" sz="2000" dirty="0"/>
          </a:p>
          <a:p>
            <a:pPr lvl="1">
              <a:buFont typeface="Wingdings" panose="05000000000000000000" pitchFamily="2" charset="2"/>
              <a:buChar char="§"/>
            </a:pPr>
            <a:r>
              <a:rPr lang="en-US" sz="2000" dirty="0"/>
              <a:t>Improve self-confidence</a:t>
            </a:r>
            <a:endParaRPr lang="en-US" sz="2000" dirty="0"/>
          </a:p>
          <a:p>
            <a:pPr lvl="1">
              <a:buFont typeface="Wingdings" panose="05000000000000000000" pitchFamily="2" charset="2"/>
              <a:buChar char="§"/>
            </a:pPr>
            <a:r>
              <a:rPr lang="en-US" sz="2000" dirty="0"/>
              <a:t>Get a change in routine</a:t>
            </a:r>
            <a:endParaRPr lang="en-US" sz="2000" dirty="0"/>
          </a:p>
          <a:p>
            <a:pPr lvl="1">
              <a:buFont typeface="Wingdings" panose="05000000000000000000" pitchFamily="2" charset="2"/>
              <a:buChar char="§"/>
            </a:pPr>
            <a:endParaRPr lang="en-US" sz="2000" dirty="0"/>
          </a:p>
          <a:p>
            <a:pPr lvl="0"/>
            <a:r>
              <a:rPr lang="en-US" sz="2000" dirty="0"/>
              <a:t>When the weather is extremely hot or cold or the weather forecast shows rain, snow or thunderstorm, do not take the elder for an outdoor activity </a:t>
            </a:r>
            <a:endParaRPr lang="en-US" sz="2000" dirty="0"/>
          </a:p>
          <a:p>
            <a:pPr lvl="0"/>
            <a:endParaRPr lang="en-US" sz="2000" dirty="0"/>
          </a:p>
          <a:p>
            <a:pPr lvl="0"/>
            <a:r>
              <a:rPr lang="en-US" sz="2000" dirty="0"/>
              <a:t>Also avoid outdoor activity if the elder is not well or feel anxious about going out</a:t>
            </a:r>
            <a:endParaRPr lang="en-US" sz="2000" dirty="0"/>
          </a:p>
          <a:p>
            <a:pPr lvl="1">
              <a:buFont typeface="Arial" panose="020B0604020202020204" pitchFamily="34" charset="0"/>
              <a:buChar char="•"/>
            </a:pP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73585"/>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Planning an Outing for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Planning an Outing for the Elder</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preferRelativeResize="0"/>
          <p:nvPr/>
        </p:nvPicPr>
        <p:blipFill>
          <a:blip r:embed="rId1" cstate="email"/>
          <a:stretch>
            <a:fillRect/>
          </a:stretch>
        </p:blipFill>
        <p:spPr>
          <a:xfrm>
            <a:off x="0" y="1389888"/>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31504" y="764704"/>
            <a:ext cx="8534400" cy="5616624"/>
          </a:xfrm>
        </p:spPr>
        <p:txBody>
          <a:bodyPr>
            <a:noAutofit/>
          </a:bodyPr>
          <a:lstStyle/>
          <a:p>
            <a:pPr lvl="0"/>
            <a:r>
              <a:rPr lang="en-US" sz="2000" dirty="0">
                <a:latin typeface="Helvetica" panose="020B0604020202020204" pitchFamily="34" charset="0"/>
              </a:rPr>
              <a:t>Some outdoor activities suitable for elders are: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to a park</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 picnic</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to children’s playground</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Sports like kite flying and fishing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Shopping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Gardening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Feeding birds</a:t>
            </a:r>
            <a:endParaRPr lang="en-US" sz="2000" dirty="0">
              <a:latin typeface="Helvetica" panose="020B0604020202020204" pitchFamily="34" charset="0"/>
            </a:endParaRPr>
          </a:p>
          <a:p>
            <a:pPr lvl="0"/>
            <a:r>
              <a:rPr lang="en-US" sz="2000" dirty="0">
                <a:latin typeface="Helvetica" panose="020B0604020202020204" pitchFamily="34" charset="0"/>
              </a:rPr>
              <a:t>When planning the outing: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Visit the place before taking the elder there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Make sure the place has accessible paths, benches and toilets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Carry an outing bag with required medicines, light snacks and a water bottle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Ensure the elder is suitably dressed for the outing</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Always be very alert on an outing</a:t>
            </a:r>
            <a:endParaRPr lang="en-US" sz="2000" dirty="0">
              <a:latin typeface="Helvetica" panose="020B0604020202020204" pitchFamily="34" charset="0"/>
            </a:endParaRP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 - &amp;quot;Summary&amp;quot;&quot;/&gt;&lt;property id=&quot;20307&quot; value=&quot;430&quot;/&gt;&lt;/object&gt;&lt;object type=&quot;3&quot; unique_id=&quot;10047&quot;&gt;&lt;property id=&quot;20148&quot; value=&quot;5&quot;/&gt;&lt;property id=&quot;20300&quot; value=&quot;Slide 5 - &amp;quot;Any Questions?&amp;quot;&quot;/&gt;&lt;property id=&quot;20307&quot; value=&quot;431&quot;/&gt;&lt;/object&gt;&lt;object type=&quot;3&quot; unique_id=&quot;10048&quot;&gt;&lt;property id=&quot;20148&quot; value=&quot;5&quot;/&gt;&lt;property id=&quot;20300&quot; value=&quot;Slide 6&quot;/&gt;&lt;property id=&quot;20307&quot; value=&quot;466&quot;/&gt;&lt;/object&gt;&lt;object type=&quot;3&quot; unique_id=&quot;10049&quot;&gt;&lt;property id=&quot;20148&quot; value=&quot;5&quot;/&gt;&lt;property id=&quot;20300&quot; value=&quot;Slide 7&quot;/&gt;&lt;property id=&quot;20307&quot; value=&quot;467&quot;/&gt;&lt;/object&gt;&lt;object type=&quot;3&quot; unique_id=&quot;10050&quot;&gt;&lt;property id=&quot;20148&quot; value=&quot;5&quot;/&gt;&lt;property id=&quot;20300&quot; value=&quot;Slide 8 - &amp;quot;Summary&amp;quot;&quot;/&gt;&lt;property id=&quot;20307&quot; value=&quot;481&quot;/&gt;&lt;/object&gt;&lt;object type=&quot;3&quot; unique_id=&quot;10051&quot;&gt;&lt;property id=&quot;20148&quot; value=&quot;5&quot;/&gt;&lt;property id=&quot;20300&quot; value=&quot;Slide 9 - &amp;quot;Any Questions?&amp;quot;&quot;/&gt;&lt;property id=&quot;20307&quot; value=&quot;435&quot;/&gt;&lt;/object&gt;&lt;object type=&quot;3&quot; unique_id=&quot;10052&quot;&gt;&lt;property id=&quot;20148&quot; value=&quot;5&quot;/&gt;&lt;property id=&quot;20300&quot; value=&quot;Slide 10&quot;/&gt;&lt;property id=&quot;20307&quot; value=&quot;468&quot;/&gt;&lt;/object&gt;&lt;object type=&quot;3&quot; unique_id=&quot;10053&quot;&gt;&lt;property id=&quot;20148&quot; value=&quot;5&quot;/&gt;&lt;property id=&quot;20300&quot; value=&quot;Slide 11&quot;/&gt;&lt;property id=&quot;20307&quot; value=&quot;469&quot;/&gt;&lt;/object&gt;&lt;object type=&quot;3&quot; unique_id=&quot;10054&quot;&gt;&lt;property id=&quot;20148&quot; value=&quot;5&quot;/&gt;&lt;property id=&quot;20300&quot; value=&quot;Slide 12 - &amp;quot;Summary&amp;quot;&quot;/&gt;&lt;property id=&quot;20307&quot; value=&quot;483&quot;/&gt;&lt;/object&gt;&lt;object type=&quot;3&quot; unique_id=&quot;10055&quot;&gt;&lt;property id=&quot;20148&quot; value=&quot;5&quot;/&gt;&lt;property id=&quot;20300&quot; value=&quot;Slide 13 - &amp;quot;Any Questions?&amp;quot;&quot;/&gt;&lt;property id=&quot;20307&quot; value=&quot;440&quot;/&gt;&lt;/object&gt;&lt;object type=&quot;3&quot; unique_id=&quot;10056&quot;&gt;&lt;property id=&quot;20148&quot; value=&quot;5&quot;/&gt;&lt;property id=&quot;20300&quot; value=&quot;Slide 14&quot;/&gt;&lt;property id=&quot;20307&quot; value=&quot;470&quot;/&gt;&lt;/object&gt;&lt;object type=&quot;3&quot; unique_id=&quot;10057&quot;&gt;&lt;property id=&quot;20148&quot; value=&quot;5&quot;/&gt;&lt;property id=&quot;20300&quot; value=&quot;Slide 15&quot;/&gt;&lt;property id=&quot;20307&quot; value=&quot;471&quot;/&gt;&lt;/object&gt;&lt;object type=&quot;3&quot; unique_id=&quot;10058&quot;&gt;&lt;property id=&quot;20148&quot; value=&quot;5&quot;/&gt;&lt;property id=&quot;20300&quot; value=&quot;Slide 16 - &amp;quot;Case Study&amp;quot;&quot;/&gt;&lt;property id=&quot;20307&quot; value=&quot;497&quot;/&gt;&lt;/object&gt;&lt;object type=&quot;3&quot; unique_id=&quot;10059&quot;&gt;&lt;property id=&quot;20148&quot; value=&quot;5&quot;/&gt;&lt;property id=&quot;20300&quot; value=&quot;Slide 17 - &amp;quot;Summary&amp;quot;&quot;/&gt;&lt;property id=&quot;20307&quot; value=&quot;443&quot;/&gt;&lt;/object&gt;&lt;object type=&quot;3&quot; unique_id=&quot;10060&quot;&gt;&lt;property id=&quot;20148&quot; value=&quot;5&quot;/&gt;&lt;property id=&quot;20300&quot; value=&quot;Slide 18 - &amp;quot;Any Questions?&amp;quot;&quot;/&gt;&lt;property id=&quot;20307&quot; value=&quot;444&quot;/&gt;&lt;/object&gt;&lt;object type=&quot;3&quot; unique_id=&quot;10061&quot;&gt;&lt;property id=&quot;20148&quot; value=&quot;5&quot;/&gt;&lt;property id=&quot;20300&quot; value=&quot;Slide 19&quot;/&gt;&lt;property id=&quot;20307&quot; value=&quot;472&quot;/&gt;&lt;/object&gt;&lt;object type=&quot;3&quot; unique_id=&quot;10062&quot;&gt;&lt;property id=&quot;20148&quot; value=&quot;5&quot;/&gt;&lt;property id=&quot;20300&quot; value=&quot;Slide 20&quot;/&gt;&lt;property id=&quot;20307&quot; value=&quot;473&quot;/&gt;&lt;/object&gt;&lt;object type=&quot;3&quot; unique_id=&quot;10063&quot;&gt;&lt;property id=&quot;20148&quot; value=&quot;5&quot;/&gt;&lt;property id=&quot;20300&quot; value=&quot;Slide 21 - &amp;quot;Role Play&amp;quot;&quot;/&gt;&lt;property id=&quot;20307&quot; value=&quot;498&quot;/&gt;&lt;/object&gt;&lt;object type=&quot;3&quot; unique_id=&quot;10064&quot;&gt;&lt;property id=&quot;20148&quot; value=&quot;5&quot;/&gt;&lt;property id=&quot;20300&quot; value=&quot;Slide 22 - &amp;quot;Summary&amp;quot;&quot;/&gt;&lt;property id=&quot;20307&quot; value=&quot;448&quot;/&gt;&lt;/object&gt;&lt;object type=&quot;3&quot; unique_id=&quot;10065&quot;&gt;&lt;property id=&quot;20148&quot; value=&quot;5&quot;/&gt;&lt;property id=&quot;20300&quot; value=&quot;Slide 23 - &amp;quot;Any Questions?&amp;quot;&quot;/&gt;&lt;property id=&quot;20307&quot; value=&quot;450&quot;/&gt;&lt;/object&gt;&lt;object type=&quot;3&quot; unique_id=&quot;10066&quot;&gt;&lt;property id=&quot;20148&quot; value=&quot;5&quot;/&gt;&lt;property id=&quot;20300&quot; value=&quot;Slide 24&quot;/&gt;&lt;property id=&quot;20307&quot; value=&quot;489&quot;/&gt;&lt;/object&gt;&lt;object type=&quot;3&quot; unique_id=&quot;10067&quot;&gt;&lt;property id=&quot;20148&quot; value=&quot;5&quot;/&gt;&lt;property id=&quot;20300&quot; value=&quot;Slide 25&quot;/&gt;&lt;property id=&quot;20307&quot; value=&quot;490&quot;/&gt;&lt;/object&gt;&lt;object type=&quot;3&quot; unique_id=&quot;10068&quot;&gt;&lt;property id=&quot;20148&quot; value=&quot;5&quot;/&gt;&lt;property id=&quot;20300&quot; value=&quot;Slide 26 - &amp;quot;Practical Training&amp;quot;&quot;/&gt;&lt;property id=&quot;20307&quot; value=&quot;499&quot;/&gt;&lt;/object&gt;&lt;object type=&quot;3&quot; unique_id=&quot;10069&quot;&gt;&lt;property id=&quot;20148&quot; value=&quot;5&quot;/&gt;&lt;property id=&quot;20300&quot; value=&quot;Slide 27 - &amp;quot;Summary&amp;quot;&quot;/&gt;&lt;property id=&quot;20307&quot; value=&quot;491&quot;/&gt;&lt;/object&gt;&lt;object type=&quot;3&quot; unique_id=&quot;10070&quot;&gt;&lt;property id=&quot;20148&quot; value=&quot;5&quot;/&gt;&lt;property id=&quot;20300&quot; value=&quot;Slide 28 - &amp;quot;Any Questions?&amp;quot;&quot;/&gt;&lt;property id=&quot;20307&quot; value=&quot;494&quot;/&gt;&lt;/object&gt;&lt;object type=&quot;3&quot; unique_id=&quot;10071&quot;&gt;&lt;property id=&quot;20148&quot; value=&quot;5&quot;/&gt;&lt;property id=&quot;20300&quot; value=&quot;Slide 29&quot;/&gt;&lt;property id=&quot;20307&quot; value=&quot;500&quot;/&gt;&lt;/object&gt;&lt;object type=&quot;3&quot; unique_id=&quot;10072&quot;&gt;&lt;property id=&quot;20148&quot; value=&quot;5&quot;/&gt;&lt;property id=&quot;20300&quot; value=&quot;Slide 30&quot;/&gt;&lt;property id=&quot;20307&quot; value=&quot;501&quot;/&gt;&lt;/object&gt;&lt;object type=&quot;3&quot; unique_id=&quot;10073&quot;&gt;&lt;property id=&quot;20148&quot; value=&quot;5&quot;/&gt;&lt;property id=&quot;20300&quot; value=&quot;Slide 31 - &amp;quot;Practical Training&amp;quot;&quot;/&gt;&lt;property id=&quot;20307&quot; value=&quot;502&quot;/&gt;&lt;/object&gt;&lt;object type=&quot;3&quot; unique_id=&quot;10074&quot;&gt;&lt;property id=&quot;20148&quot; value=&quot;5&quot;/&gt;&lt;property id=&quot;20300&quot; value=&quot;Slide 32 - &amp;quot;Summary&amp;quot;&quot;/&gt;&lt;property id=&quot;20307&quot; value=&quot;503&quot;/&gt;&lt;/object&gt;&lt;object type=&quot;3&quot; unique_id=&quot;10075&quot;&gt;&lt;property id=&quot;20148&quot; value=&quot;5&quot;/&gt;&lt;property id=&quot;20300&quot; value=&quot;Slide 33 - &amp;quot;Any Questions?&amp;quot;&quot;/&gt;&lt;property id=&quot;20307&quot; value=&quot;504&quot;/&gt;&lt;/object&gt;&lt;object type=&quot;3&quot; unique_id=&quot;10076&quot;&gt;&lt;property id=&quot;20148&quot; value=&quot;5&quot;/&gt;&lt;property id=&quot;20300&quot; value=&quot;Slide 34&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9740</Words>
  <Application>WPS Presentation</Application>
  <PresentationFormat>On-screen Show (4:3)</PresentationFormat>
  <Paragraphs>359</Paragraphs>
  <Slides>34</Slides>
  <Notes>33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Summary</vt:lpstr>
      <vt:lpstr>Any Questions?</vt:lpstr>
      <vt:lpstr>PowerPoint 演示文稿</vt:lpstr>
      <vt:lpstr>PowerPoint 演示文稿</vt:lpstr>
      <vt:lpstr>Summary</vt:lpstr>
      <vt:lpstr>Any Questions?</vt:lpstr>
      <vt:lpstr>PowerPoint 演示文稿</vt:lpstr>
      <vt:lpstr>PowerPoint 演示文稿</vt:lpstr>
      <vt:lpstr>Summary</vt:lpstr>
      <vt:lpstr>Any Questions?</vt:lpstr>
      <vt:lpstr>PowerPoint 演示文稿</vt:lpstr>
      <vt:lpstr>PowerPoint 演示文稿</vt:lpstr>
      <vt:lpstr>Case Study</vt:lpstr>
      <vt:lpstr>Summary</vt:lpstr>
      <vt:lpstr>Any Questions?</vt:lpstr>
      <vt:lpstr>PowerPoint 演示文稿</vt:lpstr>
      <vt:lpstr>PowerPoint 演示文稿</vt:lpstr>
      <vt:lpstr>Role Play</vt:lpstr>
      <vt:lpstr>Summary</vt:lpstr>
      <vt:lpstr>Any Questions?</vt:lpstr>
      <vt:lpstr>PowerPoint 演示文稿</vt:lpstr>
      <vt:lpstr>PowerPoint 演示文稿</vt:lpstr>
      <vt:lpstr>Practical Training</vt:lpstr>
      <vt:lpstr>Summary</vt:lpstr>
      <vt:lpstr>Any Questions?</vt:lpstr>
      <vt:lpstr>PowerPoint 演示文稿</vt:lpstr>
      <vt:lpstr>PowerPoint 演示文稿</vt:lpstr>
      <vt:lpstr>Practical Training</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289</cp:revision>
  <dcterms:created xsi:type="dcterms:W3CDTF">2016-08-26T16:03:00Z</dcterms:created>
  <dcterms:modified xsi:type="dcterms:W3CDTF">2023-01-22T10:23:06Z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97365DB90887469EA23151BBFC60903A</vt:lpwstr>
  </property>
  <property fmtid="{D5CDD505-2E9C-101B-9397-08002B2CF9AE}" pid="3" name="KSOProductBuildVer">
    <vt:lpwstr>1033-11.2.0.11440</vt:lpwstr>
  </property>
</Properties>
</file>