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6" r:id="rId2"/>
    <p:sldId id="277"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10"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358" autoAdjust="0"/>
  </p:normalViewPr>
  <p:slideViewPr>
    <p:cSldViewPr>
      <p:cViewPr varScale="1">
        <p:scale>
          <a:sx n="97" d="100"/>
          <a:sy n="97" d="100"/>
        </p:scale>
        <p:origin x="202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t>01-01-2017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t>‹#›</a:t>
            </a:fld>
            <a:endParaRPr lang="en-IN"/>
          </a:p>
        </p:txBody>
      </p:sp>
    </p:spTree>
    <p:extLst>
      <p:ext uri="{BB962C8B-B14F-4D97-AF65-F5344CB8AC3E}">
        <p14:creationId xmlns:p14="http://schemas.microsoft.com/office/powerpoint/2010/main" val="420224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ood.gov.uk/science/allergy-intolerance/label/labelling-chan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p>
          <a:p>
            <a:endParaRPr lang="en-GB" dirty="0" smtClean="0"/>
          </a:p>
          <a:p>
            <a:r>
              <a:rPr lang="en-GB" dirty="0" smtClean="0"/>
              <a:t>It is important that whenever food is provided to individuals that it is handled, stored, prepared and delivered in a way that meets safety requirements. If the role of health and care workers includes preparing or handling food, they must have the knowledge and skills to do so safely. </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3</a:t>
            </a:fld>
            <a:endParaRPr lang="en-GB"/>
          </a:p>
        </p:txBody>
      </p:sp>
    </p:spTree>
    <p:extLst>
      <p:ext uri="{BB962C8B-B14F-4D97-AF65-F5344CB8AC3E}">
        <p14:creationId xmlns:p14="http://schemas.microsoft.com/office/powerpoint/2010/main" val="1913196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p>
          <a:p>
            <a:endParaRPr lang="en-GB" dirty="0" smtClean="0"/>
          </a:p>
          <a:p>
            <a:pPr marL="171450" indent="-171450">
              <a:buFont typeface="Arial" panose="020B0604020202020204" pitchFamily="34" charset="0"/>
              <a:buChar char="•"/>
            </a:pPr>
            <a:r>
              <a:rPr lang="en-GB" dirty="0" smtClean="0"/>
              <a:t>Most individuals should have about 1.5-2 litres (6-8 cups or glasses) of fluid each day</a:t>
            </a:r>
          </a:p>
          <a:p>
            <a:pPr marL="171450" indent="-171450">
              <a:buFont typeface="Arial" panose="020B0604020202020204" pitchFamily="34" charset="0"/>
              <a:buChar char="•"/>
            </a:pPr>
            <a:r>
              <a:rPr lang="en-GB" dirty="0" smtClean="0"/>
              <a:t>Some medical conditions, such as certain types of heart condition or kidney disease will require individuals to drink less</a:t>
            </a:r>
          </a:p>
          <a:p>
            <a:pPr marL="171450" indent="-171450">
              <a:buFont typeface="Arial" panose="020B0604020202020204" pitchFamily="34" charset="0"/>
              <a:buChar char="•"/>
            </a:pPr>
            <a:r>
              <a:rPr lang="en-GB" dirty="0" smtClean="0"/>
              <a:t>There are times when an individual must not eat or drink anything for a set period of time, for example before an operation. This is known as nil-by-mouth and will be clearly shown in their care plan. This must be followed for their own safety</a:t>
            </a:r>
          </a:p>
          <a:p>
            <a:endParaRPr lang="en-GB" b="1" dirty="0" smtClean="0"/>
          </a:p>
          <a:p>
            <a:r>
              <a:rPr lang="en-GB" b="1" dirty="0" smtClean="0"/>
              <a:t>Types of fluid</a:t>
            </a:r>
          </a:p>
          <a:p>
            <a:pPr marL="171450" indent="-171450">
              <a:buFont typeface="Arial" panose="020B0604020202020204" pitchFamily="34" charset="0"/>
              <a:buChar char="•"/>
            </a:pPr>
            <a:r>
              <a:rPr lang="en-GB" dirty="0" smtClean="0"/>
              <a:t>Most ordinary drinks (for example, fruit juices, milk, tea and coffee in moderation and low sugar drinks) count towards a person’s fluid intake</a:t>
            </a:r>
          </a:p>
          <a:p>
            <a:pPr marL="171450" indent="-171450">
              <a:buFont typeface="Arial" panose="020B0604020202020204" pitchFamily="34" charset="0"/>
              <a:buChar char="•"/>
            </a:pPr>
            <a:r>
              <a:rPr lang="en-GB" dirty="0" smtClean="0"/>
              <a:t>Drinking a lot of alcohol can lead to dehydration</a:t>
            </a:r>
          </a:p>
          <a:p>
            <a:pPr marL="171450" indent="-171450">
              <a:buFont typeface="Arial" panose="020B0604020202020204" pitchFamily="34" charset="0"/>
              <a:buChar char="•"/>
            </a:pPr>
            <a:r>
              <a:rPr lang="en-GB" dirty="0" smtClean="0"/>
              <a:t>Water is the best fluid to rehydrate the body.</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13</a:t>
            </a:fld>
            <a:endParaRPr lang="en-GB"/>
          </a:p>
        </p:txBody>
      </p:sp>
    </p:spTree>
    <p:extLst>
      <p:ext uri="{BB962C8B-B14F-4D97-AF65-F5344CB8AC3E}">
        <p14:creationId xmlns:p14="http://schemas.microsoft.com/office/powerpoint/2010/main" val="223755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health and social care worker/s to identify some signs that could indicate that an individual is dehydrated</a:t>
            </a:r>
          </a:p>
          <a:p>
            <a:endParaRPr lang="en-GB" dirty="0" smtClean="0"/>
          </a:p>
          <a:p>
            <a:r>
              <a:rPr lang="en-GB" b="1" dirty="0" smtClean="0"/>
              <a:t>Early signs and symptoms of dehydration include:</a:t>
            </a:r>
          </a:p>
          <a:p>
            <a:pPr marL="171450" indent="-171450">
              <a:buFont typeface="Arial" panose="020B0604020202020204" pitchFamily="34" charset="0"/>
              <a:buChar char="•"/>
            </a:pPr>
            <a:r>
              <a:rPr lang="en-GB" dirty="0" smtClean="0"/>
              <a:t>Feelings of thirst as the body tries to increase fluid levels</a:t>
            </a:r>
          </a:p>
          <a:p>
            <a:pPr marL="171450" indent="-171450">
              <a:buFont typeface="Arial" panose="020B0604020202020204" pitchFamily="34" charset="0"/>
              <a:buChar char="•"/>
            </a:pPr>
            <a:r>
              <a:rPr lang="en-GB" dirty="0" smtClean="0"/>
              <a:t>Dark coloured urine as it tries to reduce fluid loss</a:t>
            </a:r>
          </a:p>
          <a:p>
            <a:pPr marL="171450" indent="-171450">
              <a:buFont typeface="Arial" panose="020B0604020202020204" pitchFamily="34" charset="0"/>
              <a:buChar char="•"/>
            </a:pPr>
            <a:r>
              <a:rPr lang="en-GB" dirty="0" smtClean="0"/>
              <a:t>Headaches, tiredness and confusion, as the flow of blood to the brain decreases</a:t>
            </a:r>
            <a:r>
              <a:rPr lang="en-GB" baseline="0" dirty="0" smtClean="0"/>
              <a:t>. </a:t>
            </a:r>
            <a:r>
              <a:rPr lang="en-GB" dirty="0" smtClean="0"/>
              <a:t>(These signs might also indicate an undiagnosed health problem, for example type 2 diabetes.)</a:t>
            </a:r>
          </a:p>
          <a:p>
            <a:endParaRPr lang="en-GB" dirty="0" smtClean="0"/>
          </a:p>
          <a:p>
            <a:r>
              <a:rPr lang="en-GB" b="1" dirty="0" smtClean="0"/>
              <a:t>Ongoing dehydration can contribute to:</a:t>
            </a:r>
          </a:p>
          <a:p>
            <a:pPr marL="171450" indent="-171450">
              <a:buFont typeface="Arial" panose="020B0604020202020204" pitchFamily="34" charset="0"/>
              <a:buChar char="•"/>
            </a:pPr>
            <a:r>
              <a:rPr lang="en-GB" dirty="0" smtClean="0"/>
              <a:t>Constipation</a:t>
            </a:r>
          </a:p>
          <a:p>
            <a:pPr marL="171450" indent="-171450">
              <a:buFont typeface="Arial" panose="020B0604020202020204" pitchFamily="34" charset="0"/>
              <a:buChar char="•"/>
            </a:pPr>
            <a:r>
              <a:rPr lang="en-GB" dirty="0" smtClean="0"/>
              <a:t>Urinary tract infections, which are prevalent in some groups in care</a:t>
            </a:r>
          </a:p>
          <a:p>
            <a:pPr marL="171450" indent="-171450">
              <a:buFont typeface="Arial" panose="020B0604020202020204" pitchFamily="34" charset="0"/>
              <a:buChar char="•"/>
            </a:pPr>
            <a:r>
              <a:rPr lang="en-GB" dirty="0" smtClean="0"/>
              <a:t>Kidney stones and infections</a:t>
            </a:r>
          </a:p>
          <a:p>
            <a:pPr marL="171450" indent="-171450">
              <a:buFont typeface="Arial" panose="020B0604020202020204" pitchFamily="34" charset="0"/>
              <a:buChar char="•"/>
            </a:pPr>
            <a:r>
              <a:rPr lang="en-GB" dirty="0" smtClean="0"/>
              <a:t>Poor wound healing</a:t>
            </a:r>
          </a:p>
          <a:p>
            <a:r>
              <a:rPr lang="en-GB" dirty="0" smtClean="0"/>
              <a:t>If dehydration remains untreated, it can have serious consequences. Blood circulation can be affected or kidneys can fail.</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14</a:t>
            </a:fld>
            <a:endParaRPr lang="en-GB"/>
          </a:p>
        </p:txBody>
      </p:sp>
    </p:spTree>
    <p:extLst>
      <p:ext uri="{BB962C8B-B14F-4D97-AF65-F5344CB8AC3E}">
        <p14:creationId xmlns:p14="http://schemas.microsoft.com/office/powerpoint/2010/main" val="274507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learners to consider each question in turn and think of some examples of circumstances that could affect the food and drink choices that an individual makes</a:t>
            </a:r>
          </a:p>
          <a:p>
            <a:endParaRPr lang="en-GB" dirty="0" smtClean="0"/>
          </a:p>
          <a:p>
            <a:r>
              <a:rPr lang="en-GB" b="1" dirty="0" smtClean="0"/>
              <a:t>Possible answers could include:</a:t>
            </a:r>
          </a:p>
          <a:p>
            <a:r>
              <a:rPr lang="en-GB" b="1" dirty="0" smtClean="0"/>
              <a:t>Do they have beliefs or preferences that affect the foods that they eat?</a:t>
            </a:r>
          </a:p>
          <a:p>
            <a:r>
              <a:rPr lang="en-GB" b="1" dirty="0" smtClean="0"/>
              <a:t>Religious requirements: </a:t>
            </a:r>
          </a:p>
          <a:p>
            <a:pPr marL="171450" indent="-171450">
              <a:buFont typeface="Arial" panose="020B0604020202020204" pitchFamily="34" charset="0"/>
              <a:buChar char="•"/>
            </a:pPr>
            <a:r>
              <a:rPr lang="en-GB" dirty="0" smtClean="0"/>
              <a:t>Fasting</a:t>
            </a:r>
          </a:p>
          <a:p>
            <a:pPr marL="171450" indent="-171450">
              <a:buFont typeface="Arial" panose="020B0604020202020204" pitchFamily="34" charset="0"/>
              <a:buChar char="•"/>
            </a:pPr>
            <a:r>
              <a:rPr lang="en-GB" dirty="0" smtClean="0"/>
              <a:t>Food restrictions</a:t>
            </a:r>
          </a:p>
          <a:p>
            <a:pPr marL="171450" indent="-171450">
              <a:buFont typeface="Arial" panose="020B0604020202020204" pitchFamily="34" charset="0"/>
              <a:buChar char="•"/>
            </a:pPr>
            <a:r>
              <a:rPr lang="en-GB" dirty="0" smtClean="0"/>
              <a:t>Fluid restrictions on stimulants (caffeine and alcohol)</a:t>
            </a:r>
          </a:p>
          <a:p>
            <a:endParaRPr lang="en-GB" b="1" dirty="0" smtClean="0"/>
          </a:p>
          <a:p>
            <a:r>
              <a:rPr lang="en-GB" b="1" dirty="0" smtClean="0"/>
              <a:t>REMEMBER:</a:t>
            </a:r>
            <a:r>
              <a:rPr lang="en-GB" b="1" baseline="0" dirty="0" smtClean="0"/>
              <a:t> </a:t>
            </a:r>
            <a:r>
              <a:rPr lang="en-GB" dirty="0" smtClean="0"/>
              <a:t>Do not make assumptions; each individual is different and even the ways that an individual observes their religion can vary. The individual should be asked about their specific needs and preferences.</a:t>
            </a:r>
          </a:p>
          <a:p>
            <a:endParaRPr lang="en-GB" b="1" dirty="0" smtClean="0"/>
          </a:p>
          <a:p>
            <a:r>
              <a:rPr lang="en-GB" b="1" dirty="0" smtClean="0"/>
              <a:t>Food preferences:</a:t>
            </a:r>
            <a:r>
              <a:rPr lang="en-GB" b="1" baseline="0" dirty="0" smtClean="0"/>
              <a:t> </a:t>
            </a:r>
            <a:r>
              <a:rPr lang="en-GB" dirty="0" smtClean="0"/>
              <a:t>an individual's likes and dislikes for example some people have a ‘sweet tooth’ and like desserts whilst other might prefer to finish a meal with a cheese platter.</a:t>
            </a:r>
          </a:p>
          <a:p>
            <a:endParaRPr lang="en-GB" b="1" dirty="0" smtClean="0"/>
          </a:p>
          <a:p>
            <a:r>
              <a:rPr lang="en-GB" b="1" dirty="0" smtClean="0"/>
              <a:t>Beliefs and ideology:</a:t>
            </a:r>
            <a:r>
              <a:rPr lang="en-GB" b="1" baseline="0" dirty="0" smtClean="0"/>
              <a:t> </a:t>
            </a:r>
            <a:r>
              <a:rPr lang="en-GB" dirty="0" smtClean="0"/>
              <a:t>Vegetarians not eating meat, vegans not eating meat or dairy products</a:t>
            </a:r>
          </a:p>
          <a:p>
            <a:endParaRPr lang="en-GB" dirty="0" smtClean="0"/>
          </a:p>
          <a:p>
            <a:r>
              <a:rPr lang="en-GB" b="1" dirty="0" smtClean="0"/>
              <a:t>Are there any foods they should not have because of health conditions or medication? </a:t>
            </a:r>
          </a:p>
          <a:p>
            <a:pPr marL="171450" indent="-171450">
              <a:buFont typeface="Arial" panose="020B0604020202020204" pitchFamily="34" charset="0"/>
              <a:buChar char="•"/>
            </a:pPr>
            <a:r>
              <a:rPr lang="en-GB" dirty="0" smtClean="0"/>
              <a:t>Some people on certain medications for depression should not have cheese</a:t>
            </a:r>
          </a:p>
          <a:p>
            <a:pPr marL="171450" indent="-171450">
              <a:buFont typeface="Arial" panose="020B0604020202020204" pitchFamily="34" charset="0"/>
              <a:buChar char="•"/>
            </a:pPr>
            <a:r>
              <a:rPr lang="en-GB" dirty="0" smtClean="0"/>
              <a:t>People with raised blood cholesterol levels may be advised not to have too much saturated fat such as butter, fried items and pastry</a:t>
            </a:r>
          </a:p>
          <a:p>
            <a:pPr marL="171450" indent="-171450">
              <a:buFont typeface="Arial" panose="020B0604020202020204" pitchFamily="34" charset="0"/>
              <a:buChar char="•"/>
            </a:pPr>
            <a:r>
              <a:rPr lang="en-GB" dirty="0" smtClean="0"/>
              <a:t>People with diabetes may be encouraged to avoid too much sugar found in sweets, chocolate, sugared breakfast cereals, cakes and puddings and encouraged to eat fewer of these or smaller portions.</a:t>
            </a:r>
          </a:p>
          <a:p>
            <a:pPr marL="171450" indent="-171450">
              <a:buFont typeface="Arial" panose="020B0604020202020204" pitchFamily="34" charset="0"/>
              <a:buChar char="•"/>
            </a:pPr>
            <a:r>
              <a:rPr lang="en-GB" dirty="0" smtClean="0"/>
              <a:t>Those who have high blood pressure may be advised to limit salt</a:t>
            </a:r>
          </a:p>
          <a:p>
            <a:pPr marL="171450" indent="-171450">
              <a:buFont typeface="Arial" panose="020B0604020202020204" pitchFamily="34" charset="0"/>
              <a:buChar char="•"/>
            </a:pPr>
            <a:r>
              <a:rPr lang="en-GB" dirty="0" smtClean="0"/>
              <a:t>Anyone who is obese should be encouraged to limit sugary and fatty foods</a:t>
            </a:r>
          </a:p>
          <a:p>
            <a:endParaRPr lang="en-GB" b="1" dirty="0" smtClean="0"/>
          </a:p>
          <a:p>
            <a:r>
              <a:rPr lang="en-GB" b="1" dirty="0" smtClean="0"/>
              <a:t>Do they need support to eat and/or drink?</a:t>
            </a:r>
          </a:p>
          <a:p>
            <a:pPr marL="171450" indent="-171450">
              <a:buFont typeface="Arial" panose="020B0604020202020204" pitchFamily="34" charset="0"/>
              <a:buChar char="•"/>
            </a:pPr>
            <a:r>
              <a:rPr lang="en-GB" dirty="0" smtClean="0"/>
              <a:t>Forgetting to eat (perhaps due to dementia)</a:t>
            </a:r>
          </a:p>
          <a:p>
            <a:pPr marL="171450" indent="-171450">
              <a:buFont typeface="Arial" panose="020B0604020202020204" pitchFamily="34" charset="0"/>
              <a:buChar char="•"/>
            </a:pPr>
            <a:r>
              <a:rPr lang="en-GB" dirty="0" smtClean="0"/>
              <a:t>Side effects of medication which may affect appetite or cause sickness</a:t>
            </a:r>
          </a:p>
          <a:p>
            <a:pPr marL="171450" indent="-171450">
              <a:buFont typeface="Arial" panose="020B0604020202020204" pitchFamily="34" charset="0"/>
              <a:buChar char="•"/>
            </a:pPr>
            <a:r>
              <a:rPr lang="en-GB" dirty="0" smtClean="0"/>
              <a:t>Poorly fitting false teeth</a:t>
            </a:r>
          </a:p>
          <a:p>
            <a:pPr marL="171450" indent="-171450">
              <a:buFont typeface="Arial" panose="020B0604020202020204" pitchFamily="34" charset="0"/>
              <a:buChar char="•"/>
            </a:pPr>
            <a:r>
              <a:rPr lang="en-GB" dirty="0" smtClean="0"/>
              <a:t>Physical illness such as a stroke which may have affected the individuals muscles around their mouth for chewing or hand for lifting drinks</a:t>
            </a:r>
          </a:p>
          <a:p>
            <a:pPr marL="171450" indent="-171450">
              <a:buFont typeface="Arial" panose="020B0604020202020204" pitchFamily="34" charset="0"/>
              <a:buChar char="•"/>
            </a:pPr>
            <a:r>
              <a:rPr lang="en-GB" dirty="0" smtClean="0"/>
              <a:t>Depression which may cause poor appetite</a:t>
            </a:r>
          </a:p>
          <a:p>
            <a:pPr marL="171450" indent="-171450">
              <a:buFont typeface="Arial" panose="020B0604020202020204" pitchFamily="34" charset="0"/>
              <a:buChar char="•"/>
            </a:pPr>
            <a:r>
              <a:rPr lang="en-GB" dirty="0" smtClean="0"/>
              <a:t>A visual impairment which may affect the way a person sees their food to eat it</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15</a:t>
            </a:fld>
            <a:endParaRPr lang="en-GB"/>
          </a:p>
        </p:txBody>
      </p:sp>
    </p:spTree>
    <p:extLst>
      <p:ext uri="{BB962C8B-B14F-4D97-AF65-F5344CB8AC3E}">
        <p14:creationId xmlns:p14="http://schemas.microsoft.com/office/powerpoint/2010/main" val="2091971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16</a:t>
            </a:fld>
            <a:endParaRPr lang="en-GB"/>
          </a:p>
        </p:txBody>
      </p:sp>
    </p:spTree>
    <p:extLst>
      <p:ext uri="{BB962C8B-B14F-4D97-AF65-F5344CB8AC3E}">
        <p14:creationId xmlns:p14="http://schemas.microsoft.com/office/powerpoint/2010/main" val="282999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t>Trainer should ask class why they chose the correct answer</a:t>
            </a:r>
            <a:endParaRPr lang="en-GB" b="1" dirty="0" smtClean="0"/>
          </a:p>
          <a:p>
            <a:endParaRPr lang="en-GB" b="1" dirty="0" smtClean="0"/>
          </a:p>
          <a:p>
            <a:r>
              <a:rPr lang="en-GB" b="1" dirty="0" smtClean="0"/>
              <a:t>Feedback</a:t>
            </a:r>
          </a:p>
          <a:p>
            <a:endParaRPr lang="en-GB" b="0" dirty="0" smtClean="0"/>
          </a:p>
          <a:p>
            <a:r>
              <a:rPr lang="en-GB" b="0" dirty="0" smtClean="0"/>
              <a:t>A – Wiping equipment with a dry cloth will only remove visible contaminants. Remember, people can become ill from eating foods that look completely normal</a:t>
            </a:r>
          </a:p>
          <a:p>
            <a:r>
              <a:rPr lang="en-GB" b="0" dirty="0" smtClean="0"/>
              <a:t>B – Storing food in the fridge can help to prevent bacteria from multiplying. It should be stored in covered containers to ensure that contaminants do not fall into it accidentally</a:t>
            </a:r>
          </a:p>
          <a:p>
            <a:r>
              <a:rPr lang="en-GB" b="0" dirty="0" smtClean="0"/>
              <a:t>C – Hands should be washed BEFORE handling and preparing food to prevent contamination with bacteria and allergens</a:t>
            </a:r>
          </a:p>
          <a:p>
            <a:r>
              <a:rPr lang="en-GB" b="0" dirty="0" smtClean="0"/>
              <a:t>D – Storing food in covered containers stops contaminants from accidentally falling into foods</a:t>
            </a:r>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307922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t>Trainer should ask class why they chose the correct answer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Some medication also may produce dark coloured urine.</a:t>
            </a:r>
            <a:endParaRPr lang="en-GB" b="0" dirty="0" smtClean="0"/>
          </a:p>
          <a:p>
            <a:endParaRPr lang="en-GB" b="1" dirty="0" smtClean="0"/>
          </a:p>
          <a:p>
            <a:r>
              <a:rPr lang="en-GB" b="1" dirty="0" smtClean="0"/>
              <a:t>Feedback</a:t>
            </a:r>
            <a:endParaRPr lang="en-GB" b="0" dirty="0" smtClean="0"/>
          </a:p>
          <a:p>
            <a:r>
              <a:rPr lang="en-GB" dirty="0" smtClean="0"/>
              <a:t>A</a:t>
            </a:r>
            <a:r>
              <a:rPr lang="en-GB" baseline="0" dirty="0" smtClean="0"/>
              <a:t> – An individual who is dehydrated may have urine which is dark coloured and strong smelling. This happens when the body tries to reduce the amount of water that is lost</a:t>
            </a:r>
          </a:p>
          <a:p>
            <a:r>
              <a:rPr lang="en-GB" baseline="0" dirty="0" smtClean="0"/>
              <a:t>B – Gaining weight can be a sign of over nutrition but is not usually a sign of dehydration </a:t>
            </a:r>
          </a:p>
          <a:p>
            <a:r>
              <a:rPr lang="en-GB" baseline="0" dirty="0" smtClean="0"/>
              <a:t>C – Depression can cause appetite to be reduced.  This can lead to malnutrition</a:t>
            </a:r>
          </a:p>
          <a:p>
            <a:r>
              <a:rPr lang="en-GB" baseline="0" dirty="0" smtClean="0"/>
              <a:t>D – Muscle weakness is a sign of malnutrition </a:t>
            </a:r>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407635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t>Trainer should ask class why they chose the correct answer</a:t>
            </a:r>
            <a:endParaRPr lang="en-GB" b="1" dirty="0" smtClean="0"/>
          </a:p>
          <a:p>
            <a:endParaRPr lang="en-GB" b="1" dirty="0" smtClean="0"/>
          </a:p>
          <a:p>
            <a:r>
              <a:rPr lang="en-GB" b="1" dirty="0" smtClean="0"/>
              <a:t>Feedback</a:t>
            </a:r>
          </a:p>
          <a:p>
            <a:endParaRPr lang="en-GB" dirty="0" smtClean="0"/>
          </a:p>
          <a:p>
            <a:r>
              <a:rPr lang="en-GB" dirty="0" smtClean="0"/>
              <a:t>A</a:t>
            </a:r>
            <a:r>
              <a:rPr lang="en-GB" baseline="0" dirty="0" smtClean="0"/>
              <a:t> – Fruit and vegetables are a good source of vitamins and minerals. They should make up about a third of a person’s diet. They are not the best source of protein.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B – </a:t>
            </a:r>
            <a:r>
              <a:rPr lang="en-GB" sz="1200" b="0" i="0" u="none" strike="noStrike" kern="1200" baseline="0" dirty="0" smtClean="0">
                <a:solidFill>
                  <a:schemeClr val="tx1"/>
                </a:solidFill>
                <a:latin typeface="+mn-lt"/>
                <a:ea typeface="+mn-ea"/>
                <a:cs typeface="+mn-cs"/>
              </a:rPr>
              <a:t>Meat, fish, eggs and beans are the best sources of the protein that we need to repair and replace the body’s cells and tissues.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 – Individuals should only eat a small amount of f</a:t>
            </a:r>
            <a:r>
              <a:rPr lang="en-GB" sz="1200" b="0" i="0" u="none" strike="noStrike" kern="1200" baseline="0" dirty="0" smtClean="0">
                <a:solidFill>
                  <a:schemeClr val="tx1"/>
                </a:solidFill>
                <a:latin typeface="+mn-lt"/>
                <a:ea typeface="+mn-ea"/>
                <a:cs typeface="+mn-cs"/>
              </a:rPr>
              <a:t>oods and drinks high in fat and/or sugar. They are not the best source of protein.</a:t>
            </a:r>
            <a:endParaRPr lang="en-GB"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 – </a:t>
            </a:r>
            <a:r>
              <a:rPr lang="en-GB" sz="1200" b="0" i="0" u="none" strike="noStrike" kern="1200" baseline="0" dirty="0" smtClean="0">
                <a:solidFill>
                  <a:schemeClr val="tx1"/>
                </a:solidFill>
                <a:latin typeface="+mn-lt"/>
                <a:ea typeface="+mn-ea"/>
                <a:cs typeface="+mn-cs"/>
              </a:rPr>
              <a:t>Bread, rice, potatoes, pasta and other starchy foods are good sources of carbohydrates that give us the energy we need to live our lives.  They are not the best source of protein.</a:t>
            </a:r>
            <a:endParaRPr lang="en-GB" baseline="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3775826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21</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1775976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22</a:t>
            </a:fld>
            <a:endParaRPr lang="en-US" dirty="0"/>
          </a:p>
        </p:txBody>
      </p:sp>
    </p:spTree>
    <p:extLst>
      <p:ext uri="{BB962C8B-B14F-4D97-AF65-F5344CB8AC3E}">
        <p14:creationId xmlns:p14="http://schemas.microsoft.com/office/powerpoint/2010/main" val="155019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24</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290487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4</a:t>
            </a:fld>
            <a:endParaRPr lang="en-GB"/>
          </a:p>
        </p:txBody>
      </p:sp>
    </p:spTree>
    <p:extLst>
      <p:ext uri="{BB962C8B-B14F-4D97-AF65-F5344CB8AC3E}">
        <p14:creationId xmlns:p14="http://schemas.microsoft.com/office/powerpoint/2010/main" val="3545775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26</a:t>
            </a:fld>
            <a:endParaRPr lang="en-US" dirty="0"/>
          </a:p>
        </p:txBody>
      </p:sp>
    </p:spTree>
    <p:extLst>
      <p:ext uri="{BB962C8B-B14F-4D97-AF65-F5344CB8AC3E}">
        <p14:creationId xmlns:p14="http://schemas.microsoft.com/office/powerpoint/2010/main" val="197304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27</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3103399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29</a:t>
            </a:fld>
            <a:endParaRPr lang="en-US" dirty="0"/>
          </a:p>
        </p:txBody>
      </p:sp>
    </p:spTree>
    <p:extLst>
      <p:ext uri="{BB962C8B-B14F-4D97-AF65-F5344CB8AC3E}">
        <p14:creationId xmlns:p14="http://schemas.microsoft.com/office/powerpoint/2010/main" val="3217615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30</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2932178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32</a:t>
            </a:fld>
            <a:endParaRPr lang="en-US" dirty="0"/>
          </a:p>
        </p:txBody>
      </p:sp>
    </p:spTree>
    <p:extLst>
      <p:ext uri="{BB962C8B-B14F-4D97-AF65-F5344CB8AC3E}">
        <p14:creationId xmlns:p14="http://schemas.microsoft.com/office/powerpoint/2010/main" val="374182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p>
          <a:p>
            <a:endParaRPr lang="en-GB" dirty="0" smtClean="0"/>
          </a:p>
          <a:p>
            <a:r>
              <a:rPr lang="en-GB" b="1" dirty="0" smtClean="0"/>
              <a:t>Allergens</a:t>
            </a:r>
          </a:p>
          <a:p>
            <a:r>
              <a:rPr lang="en-GB" dirty="0" smtClean="0"/>
              <a:t>All organisations that provide food, including care and healthcare providers covering pre-packed and non-prepacked foods</a:t>
            </a:r>
            <a:r>
              <a:rPr lang="en-GB" baseline="0" dirty="0" smtClean="0"/>
              <a:t> </a:t>
            </a:r>
            <a:r>
              <a:rPr lang="en-GB" dirty="0" smtClean="0"/>
              <a:t>are legally required to provide a warning if foods contain 1 of the 14 allergenic substances that are covered by the legislation. </a:t>
            </a:r>
          </a:p>
          <a:p>
            <a:endParaRPr lang="en-GB" dirty="0" smtClean="0"/>
          </a:p>
          <a:p>
            <a:r>
              <a:rPr lang="en-GB" dirty="0" smtClean="0"/>
              <a:t>The 14 allergens are:</a:t>
            </a:r>
          </a:p>
          <a:p>
            <a:pPr marL="171450" indent="-171450">
              <a:buFont typeface="Arial" panose="020B0604020202020204" pitchFamily="34" charset="0"/>
              <a:buChar char="•"/>
            </a:pPr>
            <a:r>
              <a:rPr lang="en-GB" dirty="0" smtClean="0"/>
              <a:t>Eggs</a:t>
            </a:r>
          </a:p>
          <a:p>
            <a:pPr marL="171450" indent="-171450">
              <a:buFont typeface="Arial" panose="020B0604020202020204" pitchFamily="34" charset="0"/>
              <a:buChar char="•"/>
            </a:pPr>
            <a:r>
              <a:rPr lang="en-GB" dirty="0" smtClean="0"/>
              <a:t>Milk</a:t>
            </a:r>
          </a:p>
          <a:p>
            <a:pPr marL="171450" indent="-171450">
              <a:buFont typeface="Arial" panose="020B0604020202020204" pitchFamily="34" charset="0"/>
              <a:buChar char="•"/>
            </a:pPr>
            <a:r>
              <a:rPr lang="en-GB" dirty="0" smtClean="0"/>
              <a:t>Fish</a:t>
            </a:r>
          </a:p>
          <a:p>
            <a:pPr marL="171450" indent="-171450">
              <a:buFont typeface="Arial" panose="020B0604020202020204" pitchFamily="34" charset="0"/>
              <a:buChar char="•"/>
            </a:pPr>
            <a:r>
              <a:rPr lang="en-GB" dirty="0" smtClean="0"/>
              <a:t>Crustaceans (for example crab, lobster, crayfish, shrimp, prawn)</a:t>
            </a:r>
          </a:p>
          <a:p>
            <a:pPr marL="171450" indent="-171450">
              <a:buFont typeface="Arial" panose="020B0604020202020204" pitchFamily="34" charset="0"/>
              <a:buChar char="•"/>
            </a:pPr>
            <a:r>
              <a:rPr lang="en-GB" dirty="0" smtClean="0"/>
              <a:t>Molluscs (for example mussels, oysters, squid)</a:t>
            </a:r>
          </a:p>
          <a:p>
            <a:pPr marL="171450" indent="-171450">
              <a:buFont typeface="Arial" panose="020B0604020202020204" pitchFamily="34" charset="0"/>
              <a:buChar char="•"/>
            </a:pPr>
            <a:r>
              <a:rPr lang="en-GB" dirty="0" smtClean="0"/>
              <a:t>Peanuts</a:t>
            </a:r>
          </a:p>
          <a:p>
            <a:pPr marL="171450" indent="-171450">
              <a:buFont typeface="Arial" panose="020B0604020202020204" pitchFamily="34" charset="0"/>
              <a:buChar char="•"/>
            </a:pPr>
            <a:r>
              <a:rPr lang="en-GB" dirty="0" smtClean="0"/>
              <a:t>Tree nuts (almonds, hazelnuts, walnuts, cashews, pecans, brazils, pistachios, macadamia nuts or Queensland nuts)</a:t>
            </a:r>
          </a:p>
          <a:p>
            <a:pPr marL="171450" indent="-171450">
              <a:buFont typeface="Arial" panose="020B0604020202020204" pitchFamily="34" charset="0"/>
              <a:buChar char="•"/>
            </a:pPr>
            <a:r>
              <a:rPr lang="en-GB" dirty="0" smtClean="0"/>
              <a:t>Sesame seeds</a:t>
            </a:r>
          </a:p>
          <a:p>
            <a:pPr marL="171450" indent="-171450">
              <a:buFont typeface="Arial" panose="020B0604020202020204" pitchFamily="34" charset="0"/>
              <a:buChar char="•"/>
            </a:pPr>
            <a:r>
              <a:rPr lang="en-GB" dirty="0" smtClean="0"/>
              <a:t>Cereals containing gluten (wheat (such as spelt, Khorasan wheat/</a:t>
            </a:r>
            <a:r>
              <a:rPr lang="en-GB" dirty="0" err="1" smtClean="0"/>
              <a:t>Kamut</a:t>
            </a:r>
            <a:r>
              <a:rPr lang="en-GB" dirty="0" smtClean="0"/>
              <a:t>), rye, barley, oats, or their hybridised strains)</a:t>
            </a:r>
          </a:p>
          <a:p>
            <a:pPr marL="171450" indent="-171450">
              <a:buFont typeface="Arial" panose="020B0604020202020204" pitchFamily="34" charset="0"/>
              <a:buChar char="•"/>
            </a:pPr>
            <a:r>
              <a:rPr lang="en-GB" dirty="0" smtClean="0"/>
              <a:t>Soya</a:t>
            </a:r>
          </a:p>
          <a:p>
            <a:pPr marL="171450" indent="-171450">
              <a:buFont typeface="Arial" panose="020B0604020202020204" pitchFamily="34" charset="0"/>
              <a:buChar char="•"/>
            </a:pPr>
            <a:r>
              <a:rPr lang="en-GB" dirty="0" smtClean="0"/>
              <a:t>Celery and celeriac</a:t>
            </a:r>
          </a:p>
          <a:p>
            <a:pPr marL="171450" indent="-171450">
              <a:buFont typeface="Arial" panose="020B0604020202020204" pitchFamily="34" charset="0"/>
              <a:buChar char="•"/>
            </a:pPr>
            <a:r>
              <a:rPr lang="en-GB" dirty="0" smtClean="0"/>
              <a:t>Mustard</a:t>
            </a:r>
          </a:p>
          <a:p>
            <a:pPr marL="171450" indent="-171450">
              <a:buFont typeface="Arial" panose="020B0604020202020204" pitchFamily="34" charset="0"/>
              <a:buChar char="•"/>
            </a:pPr>
            <a:r>
              <a:rPr lang="en-GB" dirty="0" err="1" smtClean="0"/>
              <a:t>Lupin</a:t>
            </a:r>
            <a:endParaRPr lang="en-GB" dirty="0" smtClean="0"/>
          </a:p>
          <a:p>
            <a:pPr marL="171450" indent="-171450">
              <a:buFont typeface="Arial" panose="020B0604020202020204" pitchFamily="34" charset="0"/>
              <a:buChar char="•"/>
            </a:pPr>
            <a:r>
              <a:rPr lang="en-GB" dirty="0" smtClean="0"/>
              <a:t>Sulphur dioxide and sulphites (at concentration of more than ten parts per million)</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Information on the changes can be found here: </a:t>
            </a:r>
            <a:r>
              <a:rPr lang="en-GB" sz="1200" u="sng" kern="1200" dirty="0" smtClean="0">
                <a:solidFill>
                  <a:schemeClr val="tx1"/>
                </a:solidFill>
                <a:effectLst/>
                <a:latin typeface="+mn-lt"/>
                <a:ea typeface="+mn-ea"/>
                <a:cs typeface="+mn-cs"/>
                <a:hlinkClick r:id="rId3"/>
              </a:rPr>
              <a:t>www.food.gov.uk/science/allergy-intolerance/label/labelling-changes</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E38E99-1632-4CC7-A882-FE2283C24FA9}" type="slidenum">
              <a:rPr lang="en-IN" smtClean="0"/>
              <a:t>5</a:t>
            </a:fld>
            <a:endParaRPr lang="en-IN"/>
          </a:p>
        </p:txBody>
      </p:sp>
    </p:spTree>
    <p:extLst>
      <p:ext uri="{BB962C8B-B14F-4D97-AF65-F5344CB8AC3E}">
        <p14:creationId xmlns:p14="http://schemas.microsoft.com/office/powerpoint/2010/main" val="194329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p>
          <a:p>
            <a:r>
              <a:rPr lang="en-GB" dirty="0" smtClean="0"/>
              <a:t>Some groups of people are more vulnerable to food-related illnesses because of a weakened immune system </a:t>
            </a:r>
          </a:p>
          <a:p>
            <a:endParaRPr lang="en-GB" dirty="0" smtClean="0"/>
          </a:p>
          <a:p>
            <a:r>
              <a:rPr lang="en-GB" b="1" dirty="0" smtClean="0"/>
              <a:t>These groups can include:</a:t>
            </a:r>
          </a:p>
          <a:p>
            <a:endParaRPr lang="en-GB" b="1" dirty="0" smtClean="0"/>
          </a:p>
          <a:p>
            <a:r>
              <a:rPr lang="en-GB" b="1" dirty="0" smtClean="0"/>
              <a:t>Babies, toddlers, children and teenagers: </a:t>
            </a:r>
            <a:r>
              <a:rPr lang="en-GB" dirty="0" smtClean="0"/>
              <a:t>as immunity develops throughout our lives, the older we get the more immune we become to germs</a:t>
            </a:r>
          </a:p>
          <a:p>
            <a:endParaRPr lang="en-GB" b="1" dirty="0" smtClean="0"/>
          </a:p>
          <a:p>
            <a:r>
              <a:rPr lang="en-GB" b="1" dirty="0" smtClean="0"/>
              <a:t>Pregnant and breastfeeding women: </a:t>
            </a:r>
            <a:r>
              <a:rPr lang="en-GB" dirty="0" smtClean="0"/>
              <a:t>as childbearing and breastfeeding uses up a lot of the body’s iron and zinc which are important for immunity</a:t>
            </a:r>
          </a:p>
          <a:p>
            <a:endParaRPr lang="en-GB" b="1" dirty="0" smtClean="0"/>
          </a:p>
          <a:p>
            <a:r>
              <a:rPr lang="en-GB" b="1" dirty="0" smtClean="0"/>
              <a:t>Elderly people: </a:t>
            </a:r>
            <a:r>
              <a:rPr lang="en-GB" dirty="0" smtClean="0"/>
              <a:t>their immune system becomes less effective in recognising contaminated food</a:t>
            </a:r>
          </a:p>
          <a:p>
            <a:endParaRPr lang="en-GB" b="1" dirty="0" smtClean="0"/>
          </a:p>
          <a:p>
            <a:r>
              <a:rPr lang="en-GB" b="1" dirty="0" smtClean="0"/>
              <a:t>Those who are living on a low income: </a:t>
            </a:r>
            <a:r>
              <a:rPr lang="en-GB" dirty="0" smtClean="0"/>
              <a:t>they find it difficult to afford a healthy and balanced diet</a:t>
            </a:r>
          </a:p>
          <a:p>
            <a:endParaRPr lang="en-GB" b="1" dirty="0" smtClean="0"/>
          </a:p>
          <a:p>
            <a:r>
              <a:rPr lang="en-GB" b="1" dirty="0" smtClean="0"/>
              <a:t>People in prison: </a:t>
            </a:r>
            <a:r>
              <a:rPr lang="en-GB" dirty="0" smtClean="0"/>
              <a:t>through exposure to infectious diseases like tuberculosis and hepatitis C</a:t>
            </a:r>
          </a:p>
          <a:p>
            <a:endParaRPr lang="en-GB" b="1" dirty="0" smtClean="0"/>
          </a:p>
          <a:p>
            <a:r>
              <a:rPr lang="en-GB" b="1" dirty="0" smtClean="0"/>
              <a:t>People in hospital: </a:t>
            </a:r>
            <a:r>
              <a:rPr lang="en-GB" dirty="0" smtClean="0"/>
              <a:t>as illness weakens the immune system, and some medication may also affect the immune system</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6</a:t>
            </a:fld>
            <a:endParaRPr lang="en-GB"/>
          </a:p>
        </p:txBody>
      </p:sp>
    </p:spTree>
    <p:extLst>
      <p:ext uri="{BB962C8B-B14F-4D97-AF65-F5344CB8AC3E}">
        <p14:creationId xmlns:p14="http://schemas.microsoft.com/office/powerpoint/2010/main" val="305261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health and social care worker/s to read each statement and decide whether it is true or false.</a:t>
            </a:r>
          </a:p>
          <a:p>
            <a:endParaRPr lang="en-GB" dirty="0" smtClean="0"/>
          </a:p>
          <a:p>
            <a:r>
              <a:rPr lang="en-GB" b="1" dirty="0" smtClean="0"/>
              <a:t>Feedback</a:t>
            </a:r>
          </a:p>
          <a:p>
            <a:endParaRPr lang="en-GB" b="1" dirty="0" smtClean="0"/>
          </a:p>
          <a:p>
            <a:r>
              <a:rPr lang="en-GB" b="1" dirty="0" smtClean="0"/>
              <a:t>Remove jewellery before preparing food:</a:t>
            </a:r>
            <a:r>
              <a:rPr lang="en-GB" b="1" baseline="0" dirty="0" smtClean="0"/>
              <a:t> </a:t>
            </a:r>
            <a:r>
              <a:rPr lang="en-GB" dirty="0" smtClean="0"/>
              <a:t>Jewellery can make hand washing less effective meaning that less bacteria are removed. It also means that small items cannot drop into food as it is being prepared and become physical contaminants.</a:t>
            </a:r>
          </a:p>
          <a:p>
            <a:endParaRPr lang="en-GB" dirty="0" smtClean="0"/>
          </a:p>
          <a:p>
            <a:r>
              <a:rPr lang="en-GB" b="1" dirty="0" smtClean="0"/>
              <a:t>Wash your hands thoroughly before touching food:</a:t>
            </a:r>
            <a:r>
              <a:rPr lang="en-GB" b="1" baseline="0" dirty="0" smtClean="0"/>
              <a:t> </a:t>
            </a:r>
            <a:r>
              <a:rPr lang="en-GB" dirty="0" smtClean="0"/>
              <a:t>Micro-organisms such as bacteria can live on the skin and be transferred to food during the preparation process. Effective hand washing before handling food helps to remove these micro-organisms.</a:t>
            </a:r>
          </a:p>
          <a:p>
            <a:endParaRPr lang="en-GB" dirty="0" smtClean="0"/>
          </a:p>
          <a:p>
            <a:r>
              <a:rPr lang="en-GB" b="1" dirty="0" smtClean="0"/>
              <a:t>Wipe equipment in hot water between uses: </a:t>
            </a:r>
            <a:r>
              <a:rPr lang="en-GB" dirty="0" smtClean="0"/>
              <a:t>Wiping equipment is not an effective way of removing all contaminants. Equipment should be washed in hot soapy water between uses to remove traces of allergens and micro-organisms.  </a:t>
            </a:r>
          </a:p>
          <a:p>
            <a:endParaRPr lang="en-GB" dirty="0" smtClean="0"/>
          </a:p>
          <a:p>
            <a:r>
              <a:rPr lang="en-GB" b="1" dirty="0" smtClean="0"/>
              <a:t>Ensure food is cooked thoroughly:</a:t>
            </a:r>
            <a:r>
              <a:rPr lang="en-GB" b="1" baseline="0" dirty="0" smtClean="0"/>
              <a:t> </a:t>
            </a:r>
            <a:r>
              <a:rPr lang="en-GB" dirty="0" smtClean="0"/>
              <a:t>Bacteria and micro-organisms are destroyed by heat. Thorough cooking will kill bacteria present in and on food making it safe to eat.</a:t>
            </a:r>
          </a:p>
          <a:p>
            <a:endParaRPr lang="en-GB" dirty="0" smtClean="0"/>
          </a:p>
          <a:p>
            <a:r>
              <a:rPr lang="en-GB" b="1" dirty="0" smtClean="0"/>
              <a:t>Store food in sealed containers: </a:t>
            </a:r>
            <a:r>
              <a:rPr lang="en-GB" dirty="0" smtClean="0"/>
              <a:t>storing food in sealed containers stops it becoming accidentally contaminated by objects, chemicals or allergens.</a:t>
            </a:r>
          </a:p>
          <a:p>
            <a:endParaRPr lang="en-GB" dirty="0" smtClean="0"/>
          </a:p>
          <a:p>
            <a:r>
              <a:rPr lang="en-GB" b="1" dirty="0" smtClean="0"/>
              <a:t>Food stored in a fridge should be labelled, dated and kept at or below 5ºC: </a:t>
            </a:r>
            <a:r>
              <a:rPr lang="en-GB" dirty="0" smtClean="0"/>
              <a:t>Storing foods at an appropriate temperature slows down bacterial multiplying, labelling foods properly and ensuring that it is used within the use by dates should ensure that food is safe to eat.</a:t>
            </a:r>
          </a:p>
          <a:p>
            <a:endParaRPr lang="en-GB" dirty="0" smtClean="0"/>
          </a:p>
          <a:p>
            <a:r>
              <a:rPr lang="en-GB" b="1" dirty="0" smtClean="0"/>
              <a:t>Store raw meat above ready to eat food:</a:t>
            </a:r>
            <a:r>
              <a:rPr lang="en-GB" b="1" baseline="0" dirty="0" smtClean="0"/>
              <a:t> </a:t>
            </a:r>
            <a:r>
              <a:rPr lang="en-GB" dirty="0" smtClean="0"/>
              <a:t>Raw food can drip juices onto whatever is stored underneath contaminating it with bacteria. If this food is intended to be eaten without cooking (e.g. salad or cooked foods) bacteria will not be destroyed before it is eaten. Raw meat should be stored below ready-to-eat foods.</a:t>
            </a:r>
          </a:p>
          <a:p>
            <a:endParaRPr lang="en-GB" dirty="0" smtClean="0"/>
          </a:p>
          <a:p>
            <a:r>
              <a:rPr lang="en-GB" b="1" dirty="0" smtClean="0"/>
              <a:t>Prepare raw and cooked foods at the same time in the same area: </a:t>
            </a:r>
            <a:r>
              <a:rPr lang="en-GB" dirty="0" smtClean="0"/>
              <a:t>Raw and cooked foods should be prepared separately to ensure that raw foods do not contaminate ready to eat foods. If using the same area, it should be thoroughly cleaned and disinfected after preparing raw food.</a:t>
            </a:r>
          </a:p>
          <a:p>
            <a:endParaRPr lang="en-GB" dirty="0" smtClean="0"/>
          </a:p>
          <a:p>
            <a:r>
              <a:rPr lang="en-GB" b="1" dirty="0" smtClean="0"/>
              <a:t>Wash equipment in hot, soapy water or in a dishwasher if available: </a:t>
            </a:r>
            <a:r>
              <a:rPr lang="en-GB" dirty="0" smtClean="0"/>
              <a:t>Washing equipment in hot soapy water removes bacteria. If temperatures are high enough bacteria will be killed. Higher temperatures are achievable in a dishwasher.</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7</a:t>
            </a:fld>
            <a:endParaRPr lang="en-GB"/>
          </a:p>
        </p:txBody>
      </p:sp>
    </p:spTree>
    <p:extLst>
      <p:ext uri="{BB962C8B-B14F-4D97-AF65-F5344CB8AC3E}">
        <p14:creationId xmlns:p14="http://schemas.microsoft.com/office/powerpoint/2010/main" val="320477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p>
          <a:p>
            <a:endParaRPr lang="en-GB" dirty="0" smtClean="0"/>
          </a:p>
          <a:p>
            <a:r>
              <a:rPr lang="en-GB" dirty="0" smtClean="0"/>
              <a:t>A diet that does not include the right balance of everything we need can lead to illness and ill-health. A healthy, balanced diet will give an individual the nutrients their body needs to function properly.</a:t>
            </a:r>
          </a:p>
          <a:p>
            <a:endParaRPr lang="en-GB" dirty="0" smtClean="0"/>
          </a:p>
          <a:p>
            <a:r>
              <a:rPr lang="en-GB" b="1" dirty="0" smtClean="0"/>
              <a:t>Carbohydrates</a:t>
            </a:r>
            <a:r>
              <a:rPr lang="en-GB" dirty="0" smtClean="0"/>
              <a:t> provide most of the energy we need including the basic actions that keep us alive (called the Basal Metabolic Rate).  Good sources include bread, potatoes, rice and pasta.</a:t>
            </a:r>
          </a:p>
          <a:p>
            <a:endParaRPr lang="en-GB" b="1" dirty="0" smtClean="0"/>
          </a:p>
          <a:p>
            <a:r>
              <a:rPr lang="en-GB" b="1" dirty="0" smtClean="0"/>
              <a:t>Vitamins</a:t>
            </a:r>
            <a:r>
              <a:rPr lang="en-GB" dirty="0" smtClean="0"/>
              <a:t> support many different functions including blood clotting, maintaining an effective immune system and allowing the body to absorb energy from food. Fruit and vegetables are good sources of vitamins.</a:t>
            </a:r>
          </a:p>
          <a:p>
            <a:endParaRPr lang="en-GB" b="1" dirty="0" smtClean="0"/>
          </a:p>
          <a:p>
            <a:r>
              <a:rPr lang="en-GB" b="1" dirty="0" smtClean="0"/>
              <a:t>Minerals </a:t>
            </a:r>
            <a:r>
              <a:rPr lang="en-GB" b="0" dirty="0" smtClean="0"/>
              <a:t>e.g. Calcium</a:t>
            </a:r>
            <a:r>
              <a:rPr lang="en-GB" dirty="0" smtClean="0"/>
              <a:t>, which helps to build strong bones and teeth and iron, which helps the blood to carry oxygen around the body. Milk products are good providers of calcium and liver and shellfish are full of iron.</a:t>
            </a:r>
          </a:p>
          <a:p>
            <a:endParaRPr lang="en-GB" b="1" dirty="0" smtClean="0"/>
          </a:p>
          <a:p>
            <a:r>
              <a:rPr lang="en-GB" b="1" dirty="0" smtClean="0"/>
              <a:t>Fibre</a:t>
            </a:r>
            <a:r>
              <a:rPr lang="en-GB" dirty="0" smtClean="0"/>
              <a:t> promotes a healthy bowel and helps to remove waste products from the body. Fruit, vegetables, wholemeal bread, nuts and seeds are high in fibre. </a:t>
            </a:r>
          </a:p>
          <a:p>
            <a:endParaRPr lang="en-GB" b="1" dirty="0" smtClean="0"/>
          </a:p>
          <a:p>
            <a:r>
              <a:rPr lang="en-GB" b="1" dirty="0" smtClean="0"/>
              <a:t>Protein</a:t>
            </a:r>
            <a:r>
              <a:rPr lang="en-GB" dirty="0" smtClean="0"/>
              <a:t> is important for the body’s cells and tissues to be repaired and replaced. You will find protein in milk products but also in meat, fish and beans.</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8</a:t>
            </a:fld>
            <a:endParaRPr lang="en-GB"/>
          </a:p>
        </p:txBody>
      </p:sp>
    </p:spTree>
    <p:extLst>
      <p:ext uri="{BB962C8B-B14F-4D97-AF65-F5344CB8AC3E}">
        <p14:creationId xmlns:p14="http://schemas.microsoft.com/office/powerpoint/2010/main" val="411138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p>
          <a:p>
            <a:endParaRPr lang="en-GB" dirty="0" smtClean="0"/>
          </a:p>
          <a:p>
            <a:r>
              <a:rPr lang="en-GB" dirty="0" smtClean="0"/>
              <a:t>The </a:t>
            </a:r>
            <a:r>
              <a:rPr lang="en-GB" dirty="0" err="1" smtClean="0"/>
              <a:t>eatwell</a:t>
            </a:r>
            <a:r>
              <a:rPr lang="en-GB" dirty="0" smtClean="0"/>
              <a:t> plate has been developed by Public Health England in association with the Welsh and Scottish Governments and the Food Standards Agency in Northern Ireland. It is the model used widely in the UK to illustrate a healthy diet and is  suitable for most groups of people. It shows the five main food groups and the proportions of each food group recommended as part of a daily healthy diet.</a:t>
            </a:r>
          </a:p>
          <a:p>
            <a:endParaRPr lang="en-GB" dirty="0" smtClean="0"/>
          </a:p>
          <a:p>
            <a:r>
              <a:rPr lang="en-GB" b="1" dirty="0" smtClean="0"/>
              <a:t>The food groups are:</a:t>
            </a:r>
          </a:p>
          <a:p>
            <a:r>
              <a:rPr lang="en-GB" dirty="0" smtClean="0"/>
              <a:t>33% - Fruit and vegetables</a:t>
            </a:r>
          </a:p>
          <a:p>
            <a:r>
              <a:rPr lang="en-GB" dirty="0" smtClean="0"/>
              <a:t>33% - Bread, rice, potatoes, pasta and other starchy foods</a:t>
            </a:r>
          </a:p>
          <a:p>
            <a:r>
              <a:rPr lang="en-GB" dirty="0" smtClean="0"/>
              <a:t>12% - Meat, fish, eggs, beans and other non-dairy sources of protein</a:t>
            </a:r>
          </a:p>
          <a:p>
            <a:r>
              <a:rPr lang="en-GB" dirty="0" smtClean="0"/>
              <a:t>15% - Milk and dairy foods</a:t>
            </a:r>
          </a:p>
          <a:p>
            <a:r>
              <a:rPr lang="en-GB" dirty="0" smtClean="0"/>
              <a:t>8% - Foods and drinks high in fat and/or sugar.</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9</a:t>
            </a:fld>
            <a:endParaRPr lang="en-GB"/>
          </a:p>
        </p:txBody>
      </p:sp>
    </p:spTree>
    <p:extLst>
      <p:ext uri="{BB962C8B-B14F-4D97-AF65-F5344CB8AC3E}">
        <p14:creationId xmlns:p14="http://schemas.microsoft.com/office/powerpoint/2010/main" val="270019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learners to identify some signs that could indicate that an individual is malnourished.</a:t>
            </a:r>
          </a:p>
          <a:p>
            <a:endParaRPr lang="en-GB" dirty="0" smtClean="0"/>
          </a:p>
          <a:p>
            <a:r>
              <a:rPr lang="en-GB" b="1" dirty="0" smtClean="0"/>
              <a:t>Possible answers include:</a:t>
            </a:r>
          </a:p>
          <a:p>
            <a:pPr marL="0" indent="0">
              <a:buFont typeface="Arial" panose="020B0604020202020204" pitchFamily="34" charset="0"/>
              <a:buNone/>
            </a:pPr>
            <a:r>
              <a:rPr lang="en-GB" dirty="0" smtClean="0"/>
              <a:t>- Muscle weakness		- Feeling tired all the time</a:t>
            </a:r>
          </a:p>
          <a:p>
            <a:pPr marL="0" indent="0">
              <a:buFont typeface="Arial" panose="020B0604020202020204" pitchFamily="34" charset="0"/>
              <a:buNone/>
            </a:pPr>
            <a:r>
              <a:rPr lang="en-GB" dirty="0" smtClean="0"/>
              <a:t>- Increased infections		- More falls</a:t>
            </a:r>
          </a:p>
          <a:p>
            <a:pPr marL="0" indent="0">
              <a:buFont typeface="Arial" panose="020B0604020202020204" pitchFamily="34" charset="0"/>
              <a:buNone/>
            </a:pPr>
            <a:r>
              <a:rPr lang="en-GB" dirty="0" smtClean="0"/>
              <a:t>- Constipation		- Lack of energy</a:t>
            </a:r>
          </a:p>
          <a:p>
            <a:pPr marL="0" indent="0">
              <a:buFont typeface="Arial" panose="020B0604020202020204" pitchFamily="34" charset="0"/>
              <a:buNone/>
            </a:pPr>
            <a:r>
              <a:rPr lang="en-GB" dirty="0" smtClean="0"/>
              <a:t>- Gaining or losing weight		- Changes in behaviour</a:t>
            </a:r>
          </a:p>
          <a:p>
            <a:pPr marL="0" indent="0">
              <a:buFont typeface="Arial" panose="020B0604020202020204" pitchFamily="34" charset="0"/>
              <a:buNone/>
            </a:pPr>
            <a:r>
              <a:rPr lang="en-GB" dirty="0" smtClean="0"/>
              <a:t>- Depression			- Poor wound healing</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10</a:t>
            </a:fld>
            <a:endParaRPr lang="en-GB"/>
          </a:p>
        </p:txBody>
      </p:sp>
    </p:spTree>
    <p:extLst>
      <p:ext uri="{BB962C8B-B14F-4D97-AF65-F5344CB8AC3E}">
        <p14:creationId xmlns:p14="http://schemas.microsoft.com/office/powerpoint/2010/main" val="406188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learners to think of some examples of equipment that can be used to support people to eat and drink independently.</a:t>
            </a:r>
          </a:p>
          <a:p>
            <a:endParaRPr lang="en-GB" b="1" dirty="0" smtClean="0"/>
          </a:p>
          <a:p>
            <a:r>
              <a:rPr lang="en-GB" b="1" dirty="0" smtClean="0"/>
              <a:t>Examples of possible answers include:</a:t>
            </a:r>
          </a:p>
          <a:p>
            <a:pPr marL="171450" indent="-171450">
              <a:buFont typeface="Arial" panose="020B0604020202020204" pitchFamily="34" charset="0"/>
              <a:buChar char="•"/>
            </a:pPr>
            <a:r>
              <a:rPr lang="en-GB" dirty="0" smtClean="0"/>
              <a:t>Technology such as clocks or reminder messages to tell someone when it is time to eat or drink</a:t>
            </a:r>
          </a:p>
          <a:p>
            <a:pPr marL="171450" indent="-171450">
              <a:buFont typeface="Arial" panose="020B0604020202020204" pitchFamily="34" charset="0"/>
              <a:buChar char="•"/>
            </a:pPr>
            <a:r>
              <a:rPr lang="en-GB" dirty="0" smtClean="0"/>
              <a:t>Cutlery with shaped and padded handles that can help with gripping</a:t>
            </a:r>
          </a:p>
          <a:p>
            <a:pPr marL="171450" indent="-171450">
              <a:buFont typeface="Arial" panose="020B0604020202020204" pitchFamily="34" charset="0"/>
              <a:buChar char="•"/>
            </a:pPr>
            <a:r>
              <a:rPr lang="en-GB" dirty="0" smtClean="0"/>
              <a:t>Two-handled mugs to help people with poor grip, tremors or weak wrists</a:t>
            </a:r>
          </a:p>
          <a:p>
            <a:pPr marL="171450" indent="-171450">
              <a:buFont typeface="Arial" panose="020B0604020202020204" pitchFamily="34" charset="0"/>
              <a:buChar char="•"/>
            </a:pPr>
            <a:r>
              <a:rPr lang="en-GB" dirty="0" smtClean="0"/>
              <a:t>Cups with lids to reduce the risk of spillage</a:t>
            </a:r>
          </a:p>
          <a:p>
            <a:pPr marL="171450" indent="-171450">
              <a:buFont typeface="Arial" panose="020B0604020202020204" pitchFamily="34" charset="0"/>
              <a:buChar char="•"/>
            </a:pPr>
            <a:r>
              <a:rPr lang="en-GB" dirty="0" smtClean="0"/>
              <a:t>One-way straws that help people to drink without the need to lift cups and glasses, even if muscle weakness has reduced their ability to suck</a:t>
            </a:r>
          </a:p>
          <a:p>
            <a:pPr marL="171450" indent="-171450">
              <a:buFont typeface="Arial" panose="020B0604020202020204" pitchFamily="34" charset="0"/>
              <a:buChar char="•"/>
            </a:pPr>
            <a:r>
              <a:rPr lang="en-GB" dirty="0" smtClean="0"/>
              <a:t>Non-slip mats which stop plates from moving around while people are cutting food</a:t>
            </a:r>
          </a:p>
          <a:p>
            <a:pPr marL="171450" indent="-171450">
              <a:buFont typeface="Arial" panose="020B0604020202020204" pitchFamily="34" charset="0"/>
              <a:buChar char="•"/>
            </a:pPr>
            <a:r>
              <a:rPr lang="en-GB" dirty="0" smtClean="0"/>
              <a:t>Plates and bowls with high sides to prevent food falling off the edges</a:t>
            </a:r>
          </a:p>
          <a:p>
            <a:endParaRPr lang="en-GB" dirty="0" smtClean="0"/>
          </a:p>
          <a:p>
            <a:r>
              <a:rPr lang="en-GB" dirty="0" smtClean="0"/>
              <a:t>Individuals should have plenty of time to eat, not be rushed and be able to choose whether they would like to use any equipment offered. </a:t>
            </a:r>
          </a:p>
          <a:p>
            <a:endParaRPr lang="en-GB" dirty="0" smtClean="0"/>
          </a:p>
          <a:p>
            <a:r>
              <a:rPr lang="en-GB" dirty="0" smtClean="0"/>
              <a:t>If health and social care workers have concerns that an individual is not eating or drinking enough despite being encouraged and supported, you should discuss your concerns with your manager.</a:t>
            </a:r>
          </a:p>
          <a:p>
            <a:endParaRPr lang="en-GB" dirty="0" smtClean="0"/>
          </a:p>
          <a:p>
            <a:r>
              <a:rPr lang="en-GB" dirty="0" smtClean="0"/>
              <a:t>Advice may be sought from a specialist such as a dietician or a nutritionist.</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11</a:t>
            </a:fld>
            <a:endParaRPr lang="en-GB"/>
          </a:p>
        </p:txBody>
      </p:sp>
    </p:spTree>
    <p:extLst>
      <p:ext uri="{BB962C8B-B14F-4D97-AF65-F5344CB8AC3E}">
        <p14:creationId xmlns:p14="http://schemas.microsoft.com/office/powerpoint/2010/main" val="171777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86310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84582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502910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328911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6751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B5F30-9B46-4155-984A-38DC4F3DCBC9}" type="datetimeFigureOut">
              <a:rPr lang="en-IN" smtClean="0"/>
              <a:t>01-01-2017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21240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t>01-01-2017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315653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t>01-01-2017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53726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t>01-01-2017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35999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t>01-01-2017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91127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B5F30-9B46-4155-984A-38DC4F3DCBC9}" type="datetimeFigureOut">
              <a:rPr lang="en-IN" smtClean="0"/>
              <a:t>01-01-2017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7305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B5F30-9B46-4155-984A-38DC4F3DCBC9}" type="datetimeFigureOut">
              <a:rPr lang="en-IN" smtClean="0"/>
              <a:t>01-01-2017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5148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t>01-01-2017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t>‹#›</a:t>
            </a:fld>
            <a:endParaRPr lang="en-IN"/>
          </a:p>
        </p:txBody>
      </p:sp>
    </p:spTree>
    <p:extLst>
      <p:ext uri="{BB962C8B-B14F-4D97-AF65-F5344CB8AC3E}">
        <p14:creationId xmlns:p14="http://schemas.microsoft.com/office/powerpoint/2010/main" val="428089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killsforcare.org.uk/" TargetMode="External"/><Relationship Id="rId3" Type="http://schemas.openxmlformats.org/officeDocument/2006/relationships/tags" Target="../tags/tag4.xml"/><Relationship Id="rId7" Type="http://schemas.openxmlformats.org/officeDocument/2006/relationships/hyperlink" Target="http://www.skillsforhealth.org.uk/" TargetMode="Externa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skillsforcare.org.uk/" TargetMode="External"/><Relationship Id="rId5" Type="http://schemas.openxmlformats.org/officeDocument/2006/relationships/hyperlink" Target="http://www.skillsforhealth.org.uk/"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skillsforcare.org.uk/" TargetMode="External"/><Relationship Id="rId5" Type="http://schemas.openxmlformats.org/officeDocument/2006/relationships/hyperlink" Target="http://www.skillsforhealth.org.uk/" TargetMode="Externa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hyperlink" Target="http://www.skillsforhealth.org.uk/"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www.skillsforcare.org.u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skillsforcare.org.uk/" TargetMode="External"/><Relationship Id="rId5" Type="http://schemas.openxmlformats.org/officeDocument/2006/relationships/hyperlink" Target="http://www.skillsforhealth.org.uk/" TargetMode="Externa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skillsforcare.org.uk/" TargetMode="External"/><Relationship Id="rId5" Type="http://schemas.openxmlformats.org/officeDocument/2006/relationships/hyperlink" Target="http://www.skillsforhealth.org.uk/" TargetMode="Externa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www.skillsforcare.org.uk/" TargetMode="External"/><Relationship Id="rId3" Type="http://schemas.openxmlformats.org/officeDocument/2006/relationships/notesSlide" Target="../notesSlides/notesSlide14.xml"/><Relationship Id="rId7" Type="http://schemas.openxmlformats.org/officeDocument/2006/relationships/image" Target="../media/image17.png"/><Relationship Id="rId12" Type="http://schemas.openxmlformats.org/officeDocument/2006/relationships/hyperlink" Target="http://www.skillsforhealth.org.uk/"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5.xml"/><Relationship Id="rId7" Type="http://schemas.openxmlformats.org/officeDocument/2006/relationships/image" Target="../media/image20.png"/><Relationship Id="rId12" Type="http://schemas.openxmlformats.org/officeDocument/2006/relationships/hyperlink" Target="http://www.skillsforcare.org.uk/" TargetMode="Externa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9.png"/><Relationship Id="rId11" Type="http://schemas.openxmlformats.org/officeDocument/2006/relationships/hyperlink" Target="http://www.skillsforhealth.org.uk/" TargetMode="External"/><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6.xml"/><Relationship Id="rId7" Type="http://schemas.openxmlformats.org/officeDocument/2006/relationships/image" Target="../media/image18.png"/><Relationship Id="rId12" Type="http://schemas.openxmlformats.org/officeDocument/2006/relationships/hyperlink" Target="http://www.skillsforcare.org.uk/" TargetMode="Externa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7.png"/><Relationship Id="rId11" Type="http://schemas.openxmlformats.org/officeDocument/2006/relationships/hyperlink" Target="http://www.skillsforhealth.org.uk/" TargetMode="External"/><Relationship Id="rId5" Type="http://schemas.openxmlformats.org/officeDocument/2006/relationships/image" Target="../media/image23.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www.skillsforhealth.org.uk/" TargetMode="Externa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www.skillsforcare.org.uk/" TargetMode="External"/></Relationships>
</file>

<file path=ppt/slides/_rels/slide2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jpeg"/><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killsforhealth.org.u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skillsforcare.org.u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50721"/>
            <a:ext cx="9189234" cy="6858000"/>
          </a:xfrm>
          <a:prstGeom prst="rect">
            <a:avLst/>
          </a:prstGeom>
        </p:spPr>
      </p:pic>
      <p:sp>
        <p:nvSpPr>
          <p:cNvPr id="5" name="Title Placeholder 1"/>
          <p:cNvSpPr txBox="1">
            <a:spLocks/>
          </p:cNvSpPr>
          <p:nvPr>
            <p:custDataLst>
              <p:tags r:id="rId1"/>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smtClean="0">
                <a:latin typeface="Helvetica" panose="020B0604020202020204" pitchFamily="34" charset="0"/>
                <a:cs typeface="Helvetica" panose="020B0604020202020204" pitchFamily="34" charset="0"/>
              </a:rPr>
              <a:t>Fluid and Nutrition</a:t>
            </a:r>
            <a:endParaRPr lang="en-GB" sz="3600" dirty="0" smtClean="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r>
              <a:rPr lang="en-IN" sz="800" b="1" u="sng" dirty="0" smtClean="0">
                <a:latin typeface="Helvetica" panose="020B0604020202020204" pitchFamily="34" charset="0"/>
                <a:cs typeface="Helvetica" panose="020B0604020202020204" pitchFamily="34" charset="0"/>
                <a:hlinkClick r:id="rId7"/>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8"/>
              </a:rPr>
              <a:t>http</a:t>
            </a:r>
            <a:r>
              <a:rPr lang="en-IN" sz="800" b="1" u="sng" dirty="0">
                <a:latin typeface="Helvetica" panose="020B0604020202020204" pitchFamily="34" charset="0"/>
                <a:cs typeface="Helvetica" panose="020B0604020202020204" pitchFamily="34" charset="0"/>
                <a:hlinkClick r:id="rId8"/>
              </a:rPr>
              <a:t>://www.skillsforcare.org.uk</a:t>
            </a:r>
            <a:r>
              <a:rPr lang="en-IN" sz="900" b="1" u="sng" dirty="0" smtClean="0">
                <a:latin typeface="Helvetica" panose="020B0604020202020204" pitchFamily="34" charset="0"/>
                <a:cs typeface="Helvetica" panose="020B0604020202020204" pitchFamily="34" charset="0"/>
                <a:hlinkClick r:id="rId8"/>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a:spLocks/>
          </p:cNvSpPr>
          <p:nvPr>
            <p:custDataLst>
              <p:tags r:id="rId2"/>
            </p:custDataLst>
          </p:nvPr>
        </p:nvSpPr>
        <p:spPr>
          <a:xfrm>
            <a:off x="5680249"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smtClean="0">
                <a:latin typeface="Helvetica" panose="020B0604020202020204" pitchFamily="34" charset="0"/>
                <a:cs typeface="Helvetica" panose="020B0604020202020204" pitchFamily="34" charset="0"/>
              </a:rPr>
              <a:t>Standard </a:t>
            </a:r>
          </a:p>
        </p:txBody>
      </p:sp>
      <p:sp>
        <p:nvSpPr>
          <p:cNvPr id="11" name="Title Placeholder 1"/>
          <p:cNvSpPr txBox="1">
            <a:spLocks/>
          </p:cNvSpPr>
          <p:nvPr>
            <p:custDataLst>
              <p:tags r:id="rId3"/>
            </p:custDataLst>
          </p:nvPr>
        </p:nvSpPr>
        <p:spPr>
          <a:xfrm>
            <a:off x="7665710" y="2247055"/>
            <a:ext cx="1368152"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smtClean="0">
                <a:latin typeface="Helvetica" panose="020B0604020202020204" pitchFamily="34" charset="0"/>
                <a:cs typeface="Helvetica" panose="020B0604020202020204" pitchFamily="34" charset="0"/>
              </a:rPr>
              <a:t>  5</a:t>
            </a:r>
          </a:p>
        </p:txBody>
      </p:sp>
      <p:sp>
        <p:nvSpPr>
          <p:cNvPr id="9" name="Title Placeholder 1"/>
          <p:cNvSpPr txBox="1">
            <a:spLocks/>
          </p:cNvSpPr>
          <p:nvPr>
            <p:custDataLst>
              <p:tags r:id="rId4"/>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6.2 </a:t>
            </a:r>
          </a:p>
        </p:txBody>
      </p:sp>
    </p:spTree>
    <p:extLst>
      <p:ext uri="{BB962C8B-B14F-4D97-AF65-F5344CB8AC3E}">
        <p14:creationId xmlns:p14="http://schemas.microsoft.com/office/powerpoint/2010/main" val="123804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27384"/>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Identifying poor nutrition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188469"/>
            <a:ext cx="8624270" cy="816599"/>
          </a:xfrm>
        </p:spPr>
        <p:txBody>
          <a:bodyPr>
            <a:normAutofit fontScale="85000" lnSpcReduction="20000"/>
          </a:bodyPr>
          <a:lstStyle/>
          <a:p>
            <a:pPr marL="0" indent="0">
              <a:buNone/>
            </a:pPr>
            <a:r>
              <a:rPr lang="en-GB" dirty="0" smtClean="0">
                <a:latin typeface="Helvetica" panose="020B0604020202020204" pitchFamily="34" charset="0"/>
                <a:cs typeface="Helvetica" panose="020B0604020202020204" pitchFamily="34" charset="0"/>
              </a:rPr>
              <a:t>Malnutrition is a common phenomenon, and many are at </a:t>
            </a:r>
            <a:r>
              <a:rPr lang="en-GB" dirty="0">
                <a:latin typeface="Helvetica" panose="020B0604020202020204" pitchFamily="34" charset="0"/>
                <a:cs typeface="Helvetica" panose="020B0604020202020204" pitchFamily="34" charset="0"/>
              </a:rPr>
              <a:t>risk of becoming </a:t>
            </a:r>
            <a:r>
              <a:rPr lang="en-GB" dirty="0" smtClean="0">
                <a:latin typeface="Helvetica" panose="020B0604020202020204" pitchFamily="34" charset="0"/>
                <a:cs typeface="Helvetica" panose="020B0604020202020204" pitchFamily="34" charset="0"/>
              </a:rPr>
              <a:t>so; the symptom could be:</a:t>
            </a:r>
            <a:endParaRPr lang="en-GB" dirty="0">
              <a:latin typeface="Helvetica" panose="020B0604020202020204" pitchFamily="34" charset="0"/>
              <a:cs typeface="Helvetica" panose="020B0604020202020204" pitchFamily="34" charset="0"/>
            </a:endParaRPr>
          </a:p>
        </p:txBody>
      </p:sp>
      <p:pic>
        <p:nvPicPr>
          <p:cNvPr id="4" name="Picture 3"/>
          <p:cNvPicPr>
            <a:picLocks/>
          </p:cNvPicPr>
          <p:nvPr/>
        </p:nvPicPr>
        <p:blipFill rotWithShape="1">
          <a:blip r:embed="rId3" cstate="email">
            <a:extLst>
              <a:ext uri="{28A0092B-C50C-407E-A947-70E740481C1C}">
                <a14:useLocalDpi xmlns:a14="http://schemas.microsoft.com/office/drawing/2010/main"/>
              </a:ext>
            </a:extLst>
          </a:blip>
          <a:srcRect l="-8812" t="-35807" r="-8812" b="-35807"/>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7118" y="2031693"/>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Muscle weakness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255325" y="2567113"/>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Increased infections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255324" y="3100334"/>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Constipation</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8" name="Rectangle 7"/>
          <p:cNvSpPr/>
          <p:nvPr/>
        </p:nvSpPr>
        <p:spPr>
          <a:xfrm>
            <a:off x="255323" y="3622543"/>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Gaining or losing weight</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9" name="Rectangle 8"/>
          <p:cNvSpPr/>
          <p:nvPr/>
        </p:nvSpPr>
        <p:spPr>
          <a:xfrm>
            <a:off x="257117" y="4156116"/>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Depression</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5007308" y="2031693"/>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Feeling tired all the time</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1" name="Rectangle 10"/>
          <p:cNvSpPr/>
          <p:nvPr/>
        </p:nvSpPr>
        <p:spPr>
          <a:xfrm>
            <a:off x="5005515" y="2567113"/>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More falls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2" name="Rectangle 11"/>
          <p:cNvSpPr/>
          <p:nvPr/>
        </p:nvSpPr>
        <p:spPr>
          <a:xfrm>
            <a:off x="5005514" y="3100334"/>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Lack of energy</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3" name="Rectangle 12"/>
          <p:cNvSpPr/>
          <p:nvPr/>
        </p:nvSpPr>
        <p:spPr>
          <a:xfrm>
            <a:off x="5005513" y="3622543"/>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Changes in behaviour</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4" name="Rectangle 13"/>
          <p:cNvSpPr/>
          <p:nvPr/>
        </p:nvSpPr>
        <p:spPr>
          <a:xfrm>
            <a:off x="5007307" y="4156116"/>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Poor wound healing</a:t>
            </a:r>
            <a:endParaRPr lang="en-GB" sz="2000" b="1" dirty="0">
              <a:solidFill>
                <a:srgbClr val="002060"/>
              </a:solidFill>
              <a:latin typeface="Helvetica" panose="020B0604020202020204" pitchFamily="34" charset="0"/>
              <a:cs typeface="Helvetica" panose="020B0604020202020204" pitchFamily="34" charset="0"/>
            </a:endParaRPr>
          </a:p>
        </p:txBody>
      </p:sp>
      <p:grpSp>
        <p:nvGrpSpPr>
          <p:cNvPr id="15" name="Group 14"/>
          <p:cNvGrpSpPr/>
          <p:nvPr/>
        </p:nvGrpSpPr>
        <p:grpSpPr>
          <a:xfrm>
            <a:off x="194139" y="4622564"/>
            <a:ext cx="8760780" cy="1712138"/>
            <a:chOff x="194945" y="5019218"/>
            <a:chExt cx="8760780" cy="1712138"/>
          </a:xfrm>
        </p:grpSpPr>
        <p:sp>
          <p:nvSpPr>
            <p:cNvPr id="16" name="Rectangle 15"/>
            <p:cNvSpPr/>
            <p:nvPr/>
          </p:nvSpPr>
          <p:spPr>
            <a:xfrm>
              <a:off x="252353" y="5237414"/>
              <a:ext cx="8626253" cy="149394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4945" y="5019218"/>
              <a:ext cx="957771" cy="498289"/>
            </a:xfrm>
            <a:prstGeom prst="rect">
              <a:avLst/>
            </a:prstGeom>
          </p:spPr>
        </p:pic>
        <p:sp>
          <p:nvSpPr>
            <p:cNvPr id="18" name="TextBox 17"/>
            <p:cNvSpPr txBox="1"/>
            <p:nvPr/>
          </p:nvSpPr>
          <p:spPr>
            <a:xfrm>
              <a:off x="335043" y="5567984"/>
              <a:ext cx="8620682" cy="1031051"/>
            </a:xfrm>
            <a:prstGeom prst="rect">
              <a:avLst/>
            </a:prstGeom>
            <a:noFill/>
          </p:spPr>
          <p:txBody>
            <a:bodyPr wrap="square" rtlCol="0">
              <a:spAutoFit/>
            </a:bodyPr>
            <a:lstStyle/>
            <a:p>
              <a:r>
                <a:rPr lang="en-GB" sz="1600" b="1" dirty="0" smtClean="0">
                  <a:solidFill>
                    <a:srgbClr val="0066CC"/>
                  </a:solidFill>
                  <a:latin typeface="Helvetica" panose="020B0604020202020204" pitchFamily="34" charset="0"/>
                  <a:cs typeface="Helvetica" panose="020B0604020202020204" pitchFamily="34" charset="0"/>
                </a:rPr>
                <a:t>Malnourished: </a:t>
              </a:r>
              <a:r>
                <a:rPr lang="en-GB" sz="1500" dirty="0" smtClean="0">
                  <a:latin typeface="Helvetica" panose="020B0604020202020204" pitchFamily="34" charset="0"/>
                  <a:cs typeface="Helvetica" panose="020B0604020202020204" pitchFamily="34" charset="0"/>
                </a:rPr>
                <a:t>An </a:t>
              </a:r>
              <a:r>
                <a:rPr lang="en-GB" sz="1500" dirty="0">
                  <a:latin typeface="Helvetica" panose="020B0604020202020204" pitchFamily="34" charset="0"/>
                  <a:cs typeface="Helvetica" panose="020B0604020202020204" pitchFamily="34" charset="0"/>
                </a:rPr>
                <a:t>individual whose diet does not contain the right balance of nutrients can become malnourished. This </a:t>
              </a:r>
              <a:r>
                <a:rPr lang="en-GB" sz="1500" dirty="0" smtClean="0">
                  <a:latin typeface="Helvetica" panose="020B0604020202020204" pitchFamily="34" charset="0"/>
                  <a:cs typeface="Helvetica" panose="020B0604020202020204" pitchFamily="34" charset="0"/>
                </a:rPr>
                <a:t>could be under nutrition</a:t>
              </a:r>
              <a:r>
                <a:rPr lang="en-GB" sz="1500" dirty="0">
                  <a:latin typeface="Helvetica" panose="020B0604020202020204" pitchFamily="34" charset="0"/>
                  <a:cs typeface="Helvetica" panose="020B0604020202020204" pitchFamily="34" charset="0"/>
                </a:rPr>
                <a:t>, when a person does not get enough nutrients or </a:t>
              </a:r>
              <a:r>
                <a:rPr lang="en-GB" sz="1500" dirty="0" smtClean="0">
                  <a:latin typeface="Helvetica" panose="020B0604020202020204" pitchFamily="34" charset="0"/>
                  <a:cs typeface="Helvetica" panose="020B0604020202020204" pitchFamily="34" charset="0"/>
                </a:rPr>
                <a:t>over nutrition</a:t>
              </a:r>
              <a:r>
                <a:rPr lang="en-GB" sz="1500" dirty="0">
                  <a:latin typeface="Helvetica" panose="020B0604020202020204" pitchFamily="34" charset="0"/>
                  <a:cs typeface="Helvetica" panose="020B0604020202020204" pitchFamily="34" charset="0"/>
                </a:rPr>
                <a:t>, when a person has more nutrients than they need.</a:t>
              </a:r>
            </a:p>
            <a:p>
              <a:r>
                <a:rPr lang="en-GB" sz="1500" dirty="0" smtClean="0">
                  <a:latin typeface="Helvetica" panose="020B0604020202020204" pitchFamily="34" charset="0"/>
                  <a:cs typeface="Helvetica" panose="020B0604020202020204" pitchFamily="34" charset="0"/>
                </a:rPr>
                <a:t>. </a:t>
              </a:r>
              <a:endParaRPr lang="en-GB" sz="1500" dirty="0">
                <a:latin typeface="Helvetica" panose="020B0604020202020204" pitchFamily="34" charset="0"/>
                <a:cs typeface="Helvetica" panose="020B0604020202020204" pitchFamily="34" charset="0"/>
              </a:endParaRPr>
            </a:p>
          </p:txBody>
        </p:sp>
      </p:grpSp>
      <p:sp>
        <p:nvSpPr>
          <p:cNvPr id="20" name="TextBox 19"/>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http://www.skillsforhealth.org.uk</a:t>
            </a:r>
            <a:r>
              <a:rPr lang="en-IN" sz="800" b="1" u="sng" dirty="0" smtClean="0">
                <a:latin typeface="Helvetica" panose="020B0604020202020204" pitchFamily="34" charset="0"/>
                <a:cs typeface="Helvetica" panose="020B0604020202020204" pitchFamily="34" charset="0"/>
                <a:hlinkClick r:id="rId5"/>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6"/>
              </a:rPr>
              <a:t>http</a:t>
            </a:r>
            <a:r>
              <a:rPr lang="en-IN" sz="800" b="1" u="sng" dirty="0">
                <a:latin typeface="Helvetica" panose="020B0604020202020204" pitchFamily="34" charset="0"/>
                <a:cs typeface="Helvetica" panose="020B0604020202020204" pitchFamily="34" charset="0"/>
                <a:hlinkClick r:id="rId6"/>
              </a:rPr>
              <a:t>://www.skillsforcare.org.uk</a:t>
            </a:r>
            <a:r>
              <a:rPr lang="en-IN" sz="900" b="1" u="sng" dirty="0" smtClean="0">
                <a:latin typeface="Helvetica" panose="020B0604020202020204" pitchFamily="34" charset="0"/>
                <a:cs typeface="Helvetica" panose="020B0604020202020204" pitchFamily="34" charset="0"/>
                <a:hlinkClick r:id="rId6"/>
              </a:rPr>
              <a:t>/</a:t>
            </a:r>
            <a:endParaRPr lang="en-IN" sz="900" b="1" dirty="0">
              <a:latin typeface="Helvetica" panose="020B0604020202020204" pitchFamily="34" charset="0"/>
              <a:cs typeface="Helvetica" panose="020B0604020202020204" pitchFamily="34" charset="0"/>
            </a:endParaRPr>
          </a:p>
        </p:txBody>
      </p:sp>
      <p:sp>
        <p:nvSpPr>
          <p:cNvPr id="21" name="TextBox 20"/>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2839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Supporting people to eat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147247"/>
            <a:ext cx="8229600" cy="918032"/>
          </a:xfrm>
        </p:spPr>
        <p:txBody>
          <a:bodyPr>
            <a:normAutofit/>
          </a:bodyPr>
          <a:lstStyle/>
          <a:p>
            <a:pPr marL="0" indent="0">
              <a:lnSpc>
                <a:spcPct val="110000"/>
              </a:lnSpc>
              <a:spcBef>
                <a:spcPts val="600"/>
              </a:spcBef>
              <a:buNone/>
            </a:pPr>
            <a:r>
              <a:rPr lang="en-GB" sz="2400" dirty="0">
                <a:latin typeface="Helvetica" panose="020B0604020202020204" pitchFamily="34" charset="0"/>
                <a:cs typeface="Helvetica" panose="020B0604020202020204" pitchFamily="34" charset="0"/>
              </a:rPr>
              <a:t>Equipment is available to support </a:t>
            </a:r>
            <a:r>
              <a:rPr lang="en-GB" sz="2400" dirty="0" smtClean="0">
                <a:latin typeface="Helvetica" panose="020B0604020202020204" pitchFamily="34" charset="0"/>
                <a:cs typeface="Helvetica" panose="020B0604020202020204" pitchFamily="34" charset="0"/>
              </a:rPr>
              <a:t>independent </a:t>
            </a:r>
            <a:r>
              <a:rPr lang="en-GB" sz="2400" dirty="0">
                <a:latin typeface="Helvetica" panose="020B0604020202020204" pitchFamily="34" charset="0"/>
                <a:cs typeface="Helvetica" panose="020B0604020202020204" pitchFamily="34" charset="0"/>
              </a:rPr>
              <a:t>eating and drinking, and to promote dignity and </a:t>
            </a:r>
            <a:r>
              <a:rPr lang="en-GB" sz="2400" dirty="0" smtClean="0">
                <a:latin typeface="Helvetica" panose="020B0604020202020204" pitchFamily="34" charset="0"/>
                <a:cs typeface="Helvetica" panose="020B0604020202020204" pitchFamily="34" charset="0"/>
              </a:rPr>
              <a:t>respect</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p:cNvPicPr>
          <p:nvPr/>
        </p:nvPicPr>
        <p:blipFill rotWithShape="1">
          <a:blip r:embed="rId3" cstate="email">
            <a:extLst>
              <a:ext uri="{28A0092B-C50C-407E-A947-70E740481C1C}">
                <a14:useLocalDpi xmlns:a14="http://schemas.microsoft.com/office/drawing/2010/main"/>
              </a:ext>
            </a:extLst>
          </a:blip>
          <a:srcRect l="-8812" t="-35807" r="-8812" b="-35807"/>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7118" y="2075760"/>
            <a:ext cx="3872287" cy="667439"/>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solidFill>
                  <a:srgbClr val="002060"/>
                </a:solidFill>
                <a:latin typeface="Helvetica" panose="020B0604020202020204" pitchFamily="34" charset="0"/>
                <a:cs typeface="Helvetica" panose="020B0604020202020204" pitchFamily="34" charset="0"/>
              </a:rPr>
              <a:t>Technology such as clocks </a:t>
            </a:r>
            <a:r>
              <a:rPr lang="en-GB" sz="2000" dirty="0" smtClean="0">
                <a:solidFill>
                  <a:srgbClr val="002060"/>
                </a:solidFill>
                <a:latin typeface="Helvetica" panose="020B0604020202020204" pitchFamily="34" charset="0"/>
                <a:cs typeface="Helvetica" panose="020B0604020202020204" pitchFamily="34" charset="0"/>
              </a:rPr>
              <a:t/>
            </a:r>
            <a:br>
              <a:rPr lang="en-GB" sz="2000" dirty="0" smtClean="0">
                <a:solidFill>
                  <a:srgbClr val="002060"/>
                </a:solidFill>
                <a:latin typeface="Helvetica" panose="020B0604020202020204" pitchFamily="34" charset="0"/>
                <a:cs typeface="Helvetica" panose="020B0604020202020204" pitchFamily="34" charset="0"/>
              </a:rPr>
            </a:br>
            <a:r>
              <a:rPr lang="en-GB" sz="2000" dirty="0" smtClean="0">
                <a:solidFill>
                  <a:srgbClr val="002060"/>
                </a:solidFill>
                <a:latin typeface="Helvetica" panose="020B0604020202020204" pitchFamily="34" charset="0"/>
                <a:cs typeface="Helvetica" panose="020B0604020202020204" pitchFamily="34" charset="0"/>
              </a:rPr>
              <a:t>or </a:t>
            </a:r>
            <a:r>
              <a:rPr lang="en-GB" sz="2000" dirty="0">
                <a:solidFill>
                  <a:srgbClr val="002060"/>
                </a:solidFill>
                <a:latin typeface="Helvetica" panose="020B0604020202020204" pitchFamily="34" charset="0"/>
                <a:cs typeface="Helvetica" panose="020B0604020202020204" pitchFamily="34" charset="0"/>
              </a:rPr>
              <a:t>reminder messages </a:t>
            </a:r>
          </a:p>
        </p:txBody>
      </p:sp>
      <p:sp>
        <p:nvSpPr>
          <p:cNvPr id="6" name="Rectangle 5"/>
          <p:cNvSpPr/>
          <p:nvPr/>
        </p:nvSpPr>
        <p:spPr>
          <a:xfrm>
            <a:off x="255325" y="2782215"/>
            <a:ext cx="3872287" cy="667439"/>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solidFill>
                  <a:srgbClr val="002060"/>
                </a:solidFill>
                <a:latin typeface="Helvetica" panose="020B0604020202020204" pitchFamily="34" charset="0"/>
                <a:cs typeface="Helvetica" panose="020B0604020202020204" pitchFamily="34" charset="0"/>
              </a:rPr>
              <a:t>Cutlery with shaped and padded handles </a:t>
            </a:r>
          </a:p>
        </p:txBody>
      </p:sp>
      <p:sp>
        <p:nvSpPr>
          <p:cNvPr id="8" name="Rectangle 7"/>
          <p:cNvSpPr/>
          <p:nvPr/>
        </p:nvSpPr>
        <p:spPr>
          <a:xfrm>
            <a:off x="255324" y="3496677"/>
            <a:ext cx="3872287"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solidFill>
                  <a:srgbClr val="002060"/>
                </a:solidFill>
                <a:latin typeface="Helvetica" panose="020B0604020202020204" pitchFamily="34" charset="0"/>
                <a:cs typeface="Helvetica" panose="020B0604020202020204" pitchFamily="34" charset="0"/>
              </a:rPr>
              <a:t>Two-handled mugs</a:t>
            </a:r>
          </a:p>
        </p:txBody>
      </p:sp>
      <p:sp>
        <p:nvSpPr>
          <p:cNvPr id="9" name="Rectangle 8"/>
          <p:cNvSpPr/>
          <p:nvPr/>
        </p:nvSpPr>
        <p:spPr>
          <a:xfrm>
            <a:off x="255323" y="3996615"/>
            <a:ext cx="3872287"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Cups with lids</a:t>
            </a:r>
            <a:endParaRPr lang="en-GB" sz="2000"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257118" y="4509077"/>
            <a:ext cx="3872287" cy="60676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solidFill>
                  <a:srgbClr val="002060"/>
                </a:solidFill>
                <a:latin typeface="Helvetica" panose="020B0604020202020204" pitchFamily="34" charset="0"/>
                <a:cs typeface="Helvetica" panose="020B0604020202020204" pitchFamily="34" charset="0"/>
              </a:rPr>
              <a:t>One-way straws that help people to drink</a:t>
            </a:r>
          </a:p>
        </p:txBody>
      </p:sp>
      <p:sp>
        <p:nvSpPr>
          <p:cNvPr id="12" name="Rectangle 11"/>
          <p:cNvSpPr/>
          <p:nvPr/>
        </p:nvSpPr>
        <p:spPr>
          <a:xfrm>
            <a:off x="255322" y="5163162"/>
            <a:ext cx="3872287"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Non-slip mats</a:t>
            </a:r>
            <a:endParaRPr lang="en-GB" sz="2000" dirty="0">
              <a:solidFill>
                <a:srgbClr val="002060"/>
              </a:solidFill>
              <a:latin typeface="Helvetica" panose="020B0604020202020204" pitchFamily="34" charset="0"/>
              <a:cs typeface="Helvetica" panose="020B0604020202020204" pitchFamily="34" charset="0"/>
            </a:endParaRPr>
          </a:p>
        </p:txBody>
      </p:sp>
      <p:sp>
        <p:nvSpPr>
          <p:cNvPr id="13" name="Rectangle 12"/>
          <p:cNvSpPr/>
          <p:nvPr/>
        </p:nvSpPr>
        <p:spPr>
          <a:xfrm>
            <a:off x="255321" y="5667486"/>
            <a:ext cx="3872287" cy="667439"/>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Plates and bowls with </a:t>
            </a:r>
            <a:br>
              <a:rPr lang="en-GB" sz="2000" dirty="0" smtClean="0">
                <a:solidFill>
                  <a:srgbClr val="002060"/>
                </a:solidFill>
                <a:latin typeface="Helvetica" panose="020B0604020202020204" pitchFamily="34" charset="0"/>
                <a:cs typeface="Helvetica" panose="020B0604020202020204" pitchFamily="34" charset="0"/>
              </a:rPr>
            </a:br>
            <a:r>
              <a:rPr lang="en-GB" sz="2000" dirty="0" smtClean="0">
                <a:solidFill>
                  <a:srgbClr val="002060"/>
                </a:solidFill>
                <a:latin typeface="Helvetica" panose="020B0604020202020204" pitchFamily="34" charset="0"/>
                <a:cs typeface="Helvetica" panose="020B0604020202020204" pitchFamily="34" charset="0"/>
              </a:rPr>
              <a:t>high sides</a:t>
            </a:r>
            <a:endParaRPr lang="en-GB" sz="2000" dirty="0">
              <a:solidFill>
                <a:srgbClr val="002060"/>
              </a:solidFill>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36534" y="2089904"/>
            <a:ext cx="4493172" cy="4269292"/>
          </a:xfrm>
          <a:prstGeom prst="rect">
            <a:avLst/>
          </a:prstGeom>
        </p:spPr>
      </p:pic>
      <p:sp>
        <p:nvSpPr>
          <p:cNvPr id="15" name="TextBox 1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http://www.skillsforhealth.org.uk</a:t>
            </a:r>
            <a:r>
              <a:rPr lang="en-IN" sz="800" b="1" u="sng" dirty="0" smtClean="0">
                <a:latin typeface="Helvetica" panose="020B0604020202020204" pitchFamily="34" charset="0"/>
                <a:cs typeface="Helvetica" panose="020B0604020202020204" pitchFamily="34" charset="0"/>
                <a:hlinkClick r:id="rId5"/>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6"/>
              </a:rPr>
              <a:t>http</a:t>
            </a:r>
            <a:r>
              <a:rPr lang="en-IN" sz="800" b="1" u="sng" dirty="0">
                <a:latin typeface="Helvetica" panose="020B0604020202020204" pitchFamily="34" charset="0"/>
                <a:cs typeface="Helvetica" panose="020B0604020202020204" pitchFamily="34" charset="0"/>
                <a:hlinkClick r:id="rId6"/>
              </a:rPr>
              <a:t>://www.skillsforcare.org.uk</a:t>
            </a:r>
            <a:r>
              <a:rPr lang="en-IN" sz="900" b="1" u="sng" dirty="0" smtClean="0">
                <a:latin typeface="Helvetica" panose="020B0604020202020204" pitchFamily="34" charset="0"/>
                <a:cs typeface="Helvetica" panose="020B0604020202020204" pitchFamily="34" charset="0"/>
                <a:hlinkClick r:id="rId6"/>
              </a:rPr>
              <a:t>/</a:t>
            </a:r>
            <a:endParaRPr lang="en-IN" sz="900" b="1" dirty="0">
              <a:latin typeface="Helvetica" panose="020B0604020202020204" pitchFamily="34" charset="0"/>
              <a:cs typeface="Helvetica" panose="020B0604020202020204" pitchFamily="34" charset="0"/>
            </a:endParaRPr>
          </a:p>
        </p:txBody>
      </p:sp>
      <p:sp>
        <p:nvSpPr>
          <p:cNvPr id="16" name="TextBox 15"/>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485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44624"/>
            <a:ext cx="82296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Fluid and hydration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196752"/>
            <a:ext cx="5919334" cy="5519848"/>
          </a:xfrm>
        </p:spPr>
        <p:txBody>
          <a:bodyPr>
            <a:normAutofit lnSpcReduction="10000"/>
          </a:bodyPr>
          <a:lstStyle/>
          <a:p>
            <a:pPr marL="0" indent="0">
              <a:spcBef>
                <a:spcPts val="600"/>
              </a:spcBef>
              <a:buNone/>
            </a:pPr>
            <a:r>
              <a:rPr lang="en-GB" sz="2400" dirty="0">
                <a:latin typeface="Helvetica" panose="020B0604020202020204" pitchFamily="34" charset="0"/>
                <a:cs typeface="Helvetica" panose="020B0604020202020204" pitchFamily="34" charset="0"/>
              </a:rPr>
              <a:t>The body needs fluids to carry out basic processes that enable it to function correctly. For example:</a:t>
            </a:r>
          </a:p>
          <a:p>
            <a:pPr>
              <a:spcBef>
                <a:spcPts val="600"/>
              </a:spcBef>
            </a:pPr>
            <a:r>
              <a:rPr lang="en-GB" sz="2400" dirty="0">
                <a:latin typeface="Helvetica" panose="020B0604020202020204" pitchFamily="34" charset="0"/>
                <a:cs typeface="Helvetica" panose="020B0604020202020204" pitchFamily="34" charset="0"/>
              </a:rPr>
              <a:t>Digesting food and enabling </a:t>
            </a:r>
            <a:r>
              <a:rPr lang="en-GB" sz="2400" dirty="0" smtClean="0">
                <a:latin typeface="Helvetica" panose="020B0604020202020204" pitchFamily="34" charset="0"/>
                <a:cs typeface="Helvetica" panose="020B0604020202020204" pitchFamily="34" charset="0"/>
              </a:rPr>
              <a:t/>
            </a:r>
            <a:br>
              <a:rPr lang="en-GB" sz="2400" dirty="0" smtClean="0">
                <a:latin typeface="Helvetica" panose="020B0604020202020204" pitchFamily="34" charset="0"/>
                <a:cs typeface="Helvetica" panose="020B0604020202020204" pitchFamily="34" charset="0"/>
              </a:rPr>
            </a:br>
            <a:r>
              <a:rPr lang="en-GB" sz="2400" dirty="0" smtClean="0">
                <a:latin typeface="Helvetica" panose="020B0604020202020204" pitchFamily="34" charset="0"/>
                <a:cs typeface="Helvetica" panose="020B0604020202020204" pitchFamily="34" charset="0"/>
              </a:rPr>
              <a:t>nutrients </a:t>
            </a:r>
            <a:r>
              <a:rPr lang="en-GB" sz="2400" dirty="0">
                <a:latin typeface="Helvetica" panose="020B0604020202020204" pitchFamily="34" charset="0"/>
                <a:cs typeface="Helvetica" panose="020B0604020202020204" pitchFamily="34" charset="0"/>
              </a:rPr>
              <a:t>to be absorbed</a:t>
            </a:r>
          </a:p>
          <a:p>
            <a:pPr>
              <a:spcBef>
                <a:spcPts val="600"/>
              </a:spcBef>
            </a:pPr>
            <a:r>
              <a:rPr lang="en-GB" sz="2400" dirty="0">
                <a:latin typeface="Helvetica" panose="020B0604020202020204" pitchFamily="34" charset="0"/>
                <a:cs typeface="Helvetica" panose="020B0604020202020204" pitchFamily="34" charset="0"/>
              </a:rPr>
              <a:t>Enabling blood to circulate </a:t>
            </a:r>
            <a:r>
              <a:rPr lang="en-GB" sz="2400" dirty="0" smtClean="0">
                <a:latin typeface="Helvetica" panose="020B0604020202020204" pitchFamily="34" charset="0"/>
                <a:cs typeface="Helvetica" panose="020B0604020202020204" pitchFamily="34" charset="0"/>
              </a:rPr>
              <a:t/>
            </a:r>
            <a:br>
              <a:rPr lang="en-GB" sz="2400" dirty="0" smtClean="0">
                <a:latin typeface="Helvetica" panose="020B0604020202020204" pitchFamily="34" charset="0"/>
                <a:cs typeface="Helvetica" panose="020B0604020202020204" pitchFamily="34" charset="0"/>
              </a:rPr>
            </a:br>
            <a:r>
              <a:rPr lang="en-GB" sz="2400" dirty="0" smtClean="0">
                <a:latin typeface="Helvetica" panose="020B0604020202020204" pitchFamily="34" charset="0"/>
                <a:cs typeface="Helvetica" panose="020B0604020202020204" pitchFamily="34" charset="0"/>
              </a:rPr>
              <a:t>around </a:t>
            </a:r>
            <a:r>
              <a:rPr lang="en-GB" sz="2400" dirty="0">
                <a:latin typeface="Helvetica" panose="020B0604020202020204" pitchFamily="34" charset="0"/>
                <a:cs typeface="Helvetica" panose="020B0604020202020204" pitchFamily="34" charset="0"/>
              </a:rPr>
              <a:t>the body</a:t>
            </a:r>
          </a:p>
          <a:p>
            <a:pPr>
              <a:spcBef>
                <a:spcPts val="600"/>
              </a:spcBef>
            </a:pPr>
            <a:r>
              <a:rPr lang="en-GB" sz="2400" dirty="0">
                <a:latin typeface="Helvetica" panose="020B0604020202020204" pitchFamily="34" charset="0"/>
                <a:cs typeface="Helvetica" panose="020B0604020202020204" pitchFamily="34" charset="0"/>
              </a:rPr>
              <a:t>Removing waste products via </a:t>
            </a:r>
            <a:r>
              <a:rPr lang="en-GB" sz="2400" dirty="0" smtClean="0">
                <a:latin typeface="Helvetica" panose="020B0604020202020204" pitchFamily="34" charset="0"/>
                <a:cs typeface="Helvetica" panose="020B0604020202020204" pitchFamily="34" charset="0"/>
              </a:rPr>
              <a:t/>
            </a:r>
            <a:br>
              <a:rPr lang="en-GB" sz="2400" dirty="0" smtClean="0">
                <a:latin typeface="Helvetica" panose="020B0604020202020204" pitchFamily="34" charset="0"/>
                <a:cs typeface="Helvetica" panose="020B0604020202020204" pitchFamily="34" charset="0"/>
              </a:rPr>
            </a:br>
            <a:r>
              <a:rPr lang="en-GB" sz="2400" dirty="0" smtClean="0">
                <a:latin typeface="Helvetica" panose="020B0604020202020204" pitchFamily="34" charset="0"/>
                <a:cs typeface="Helvetica" panose="020B0604020202020204" pitchFamily="34" charset="0"/>
              </a:rPr>
              <a:t>urine </a:t>
            </a:r>
            <a:r>
              <a:rPr lang="en-GB" sz="2400" dirty="0">
                <a:latin typeface="Helvetica" panose="020B0604020202020204" pitchFamily="34" charset="0"/>
                <a:cs typeface="Helvetica" panose="020B0604020202020204" pitchFamily="34" charset="0"/>
              </a:rPr>
              <a:t>and faeces</a:t>
            </a:r>
          </a:p>
          <a:p>
            <a:pPr>
              <a:spcBef>
                <a:spcPts val="600"/>
              </a:spcBef>
            </a:pPr>
            <a:r>
              <a:rPr lang="en-GB" sz="2400" dirty="0">
                <a:latin typeface="Helvetica" panose="020B0604020202020204" pitchFamily="34" charset="0"/>
                <a:cs typeface="Helvetica" panose="020B0604020202020204" pitchFamily="34" charset="0"/>
              </a:rPr>
              <a:t>Keeping cells and tissues moist, helping to avoid infection</a:t>
            </a:r>
          </a:p>
          <a:p>
            <a:pPr>
              <a:spcBef>
                <a:spcPts val="600"/>
              </a:spcBef>
            </a:pPr>
            <a:r>
              <a:rPr lang="en-GB" sz="2400" dirty="0">
                <a:latin typeface="Helvetica" panose="020B0604020202020204" pitchFamily="34" charset="0"/>
                <a:cs typeface="Helvetica" panose="020B0604020202020204" pitchFamily="34" charset="0"/>
              </a:rPr>
              <a:t>Controlling body temperature </a:t>
            </a:r>
            <a:r>
              <a:rPr lang="en-GB" sz="2400" dirty="0" smtClean="0">
                <a:latin typeface="Helvetica" panose="020B0604020202020204" pitchFamily="34" charset="0"/>
                <a:cs typeface="Helvetica" panose="020B0604020202020204" pitchFamily="34" charset="0"/>
              </a:rPr>
              <a:t/>
            </a:r>
            <a:br>
              <a:rPr lang="en-GB" sz="2400" dirty="0" smtClean="0">
                <a:latin typeface="Helvetica" panose="020B0604020202020204" pitchFamily="34" charset="0"/>
                <a:cs typeface="Helvetica" panose="020B0604020202020204" pitchFamily="34" charset="0"/>
              </a:rPr>
            </a:br>
            <a:r>
              <a:rPr lang="en-GB" sz="2400" dirty="0" smtClean="0">
                <a:latin typeface="Helvetica" panose="020B0604020202020204" pitchFamily="34" charset="0"/>
                <a:cs typeface="Helvetica" panose="020B0604020202020204" pitchFamily="34" charset="0"/>
              </a:rPr>
              <a:t>by </a:t>
            </a:r>
            <a:r>
              <a:rPr lang="en-GB" sz="2400" dirty="0">
                <a:latin typeface="Helvetica" panose="020B0604020202020204" pitchFamily="34" charset="0"/>
                <a:cs typeface="Helvetica" panose="020B0604020202020204" pitchFamily="34" charset="0"/>
              </a:rPr>
              <a:t>perspiration</a:t>
            </a:r>
          </a:p>
          <a:p>
            <a:pPr>
              <a:spcBef>
                <a:spcPts val="600"/>
              </a:spcBef>
            </a:pPr>
            <a:r>
              <a:rPr lang="en-GB" sz="2400" dirty="0">
                <a:latin typeface="Helvetica" panose="020B0604020202020204" pitchFamily="34" charset="0"/>
                <a:cs typeface="Helvetica" panose="020B0604020202020204" pitchFamily="34" charset="0"/>
              </a:rPr>
              <a:t>Maintaining brain </a:t>
            </a:r>
            <a:r>
              <a:rPr lang="en-GB" sz="2400" dirty="0" smtClean="0">
                <a:latin typeface="Helvetica" panose="020B0604020202020204" pitchFamily="34" charset="0"/>
                <a:cs typeface="Helvetica" panose="020B0604020202020204" pitchFamily="34" charset="0"/>
              </a:rPr>
              <a:t>function</a:t>
            </a:r>
            <a:endParaRPr lang="en-GB" sz="2400" dirty="0">
              <a:latin typeface="Helvetica" panose="020B0604020202020204" pitchFamily="34" charset="0"/>
              <a:cs typeface="Helvetica" panose="020B0604020202020204" pitchFamily="34" charset="0"/>
            </a:endParaRPr>
          </a:p>
          <a:p>
            <a:endParaRPr lang="en-GB" sz="24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33969" y="1196752"/>
            <a:ext cx="3058511" cy="5037389"/>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13235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9392"/>
            <a:ext cx="91440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Staying hydrated</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571999" y="1268760"/>
            <a:ext cx="4264408" cy="4132199"/>
          </a:xfrm>
        </p:spPr>
        <p:txBody>
          <a:bodyPr>
            <a:normAutofit fontScale="85000" lnSpcReduction="20000"/>
          </a:bodyPr>
          <a:lstStyle/>
          <a:p>
            <a:pPr marL="0" indent="0">
              <a:spcBef>
                <a:spcPts val="600"/>
              </a:spcBef>
              <a:buNone/>
            </a:pPr>
            <a:r>
              <a:rPr lang="en-GB" sz="2800" dirty="0">
                <a:latin typeface="Helvetica" panose="020B0604020202020204" pitchFamily="34" charset="0"/>
                <a:cs typeface="Helvetica" panose="020B0604020202020204" pitchFamily="34" charset="0"/>
              </a:rPr>
              <a:t>An individual's fluid requirement will be included in their care </a:t>
            </a:r>
            <a:r>
              <a:rPr lang="en-GB" sz="2800" dirty="0" smtClean="0">
                <a:latin typeface="Helvetica" panose="020B0604020202020204" pitchFamily="34" charset="0"/>
                <a:cs typeface="Helvetica" panose="020B0604020202020204" pitchFamily="34" charset="0"/>
              </a:rPr>
              <a:t>plan</a:t>
            </a:r>
            <a:endParaRPr lang="en-GB" sz="2800" dirty="0">
              <a:latin typeface="Helvetica" panose="020B0604020202020204" pitchFamily="34" charset="0"/>
              <a:cs typeface="Helvetica" panose="020B0604020202020204" pitchFamily="34" charset="0"/>
            </a:endParaRPr>
          </a:p>
          <a:p>
            <a:pPr>
              <a:spcBef>
                <a:spcPts val="600"/>
              </a:spcBef>
            </a:pPr>
            <a:r>
              <a:rPr lang="en-GB" sz="2800" dirty="0">
                <a:latin typeface="Helvetica" panose="020B0604020202020204" pitchFamily="34" charset="0"/>
                <a:cs typeface="Helvetica" panose="020B0604020202020204" pitchFamily="34" charset="0"/>
              </a:rPr>
              <a:t>Most individuals should have about 1.5-2 litres of fluid each </a:t>
            </a:r>
            <a:r>
              <a:rPr lang="en-GB" sz="2800" dirty="0" smtClean="0">
                <a:latin typeface="Helvetica" panose="020B0604020202020204" pitchFamily="34" charset="0"/>
                <a:cs typeface="Helvetica" panose="020B0604020202020204" pitchFamily="34" charset="0"/>
              </a:rPr>
              <a:t>day</a:t>
            </a:r>
            <a:endParaRPr lang="en-GB" sz="2800" dirty="0">
              <a:latin typeface="Helvetica" panose="020B0604020202020204" pitchFamily="34" charset="0"/>
              <a:cs typeface="Helvetica" panose="020B0604020202020204" pitchFamily="34" charset="0"/>
            </a:endParaRPr>
          </a:p>
          <a:p>
            <a:pPr>
              <a:spcBef>
                <a:spcPts val="600"/>
              </a:spcBef>
            </a:pPr>
            <a:r>
              <a:rPr lang="en-GB" sz="2800" dirty="0" smtClean="0">
                <a:latin typeface="Helvetica" panose="020B0604020202020204" pitchFamily="34" charset="0"/>
                <a:cs typeface="Helvetica" panose="020B0604020202020204" pitchFamily="34" charset="0"/>
              </a:rPr>
              <a:t>Individual’s </a:t>
            </a:r>
            <a:r>
              <a:rPr lang="en-GB" sz="2800" dirty="0">
                <a:latin typeface="Helvetica" panose="020B0604020202020204" pitchFamily="34" charset="0"/>
                <a:cs typeface="Helvetica" panose="020B0604020202020204" pitchFamily="34" charset="0"/>
              </a:rPr>
              <a:t>with some medical conditions will </a:t>
            </a:r>
            <a:r>
              <a:rPr lang="en-GB" sz="2800" dirty="0" smtClean="0">
                <a:latin typeface="Helvetica" panose="020B0604020202020204" pitchFamily="34" charset="0"/>
                <a:cs typeface="Helvetica" panose="020B0604020202020204" pitchFamily="34" charset="0"/>
              </a:rPr>
              <a:t>need to </a:t>
            </a:r>
            <a:r>
              <a:rPr lang="en-GB" sz="2800" dirty="0">
                <a:latin typeface="Helvetica" panose="020B0604020202020204" pitchFamily="34" charset="0"/>
                <a:cs typeface="Helvetica" panose="020B0604020202020204" pitchFamily="34" charset="0"/>
              </a:rPr>
              <a:t>drink </a:t>
            </a:r>
            <a:r>
              <a:rPr lang="en-GB" sz="2800" dirty="0" smtClean="0">
                <a:latin typeface="Helvetica" panose="020B0604020202020204" pitchFamily="34" charset="0"/>
                <a:cs typeface="Helvetica" panose="020B0604020202020204" pitchFamily="34" charset="0"/>
              </a:rPr>
              <a:t>less</a:t>
            </a:r>
            <a:endParaRPr lang="en-GB" sz="2800" dirty="0">
              <a:latin typeface="Helvetica" panose="020B0604020202020204" pitchFamily="34" charset="0"/>
              <a:cs typeface="Helvetica" panose="020B0604020202020204" pitchFamily="34" charset="0"/>
            </a:endParaRPr>
          </a:p>
          <a:p>
            <a:pPr>
              <a:spcBef>
                <a:spcPts val="600"/>
              </a:spcBef>
            </a:pPr>
            <a:r>
              <a:rPr lang="en-GB" sz="2800" dirty="0">
                <a:latin typeface="Helvetica" panose="020B0604020202020204" pitchFamily="34" charset="0"/>
                <a:cs typeface="Helvetica" panose="020B0604020202020204" pitchFamily="34" charset="0"/>
              </a:rPr>
              <a:t>Sometimes an individual must not eat or drink anything for a set period </a:t>
            </a:r>
            <a:r>
              <a:rPr lang="en-GB" sz="2800" dirty="0" smtClean="0">
                <a:latin typeface="Helvetica" panose="020B0604020202020204" pitchFamily="34" charset="0"/>
                <a:cs typeface="Helvetica" panose="020B0604020202020204" pitchFamily="34" charset="0"/>
              </a:rPr>
              <a:t/>
            </a:r>
            <a:br>
              <a:rPr lang="en-GB" sz="2800" dirty="0" smtClean="0">
                <a:latin typeface="Helvetica" panose="020B0604020202020204" pitchFamily="34" charset="0"/>
                <a:cs typeface="Helvetica" panose="020B0604020202020204" pitchFamily="34" charset="0"/>
              </a:rPr>
            </a:br>
            <a:r>
              <a:rPr lang="en-GB" sz="2800" dirty="0" smtClean="0">
                <a:latin typeface="Helvetica" panose="020B0604020202020204" pitchFamily="34" charset="0"/>
                <a:cs typeface="Helvetica" panose="020B0604020202020204" pitchFamily="34" charset="0"/>
              </a:rPr>
              <a:t>of time</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5325" y="1227439"/>
            <a:ext cx="4111723" cy="5087813"/>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2039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 name="Title 1"/>
          <p:cNvSpPr>
            <a:spLocks noGrp="1"/>
          </p:cNvSpPr>
          <p:nvPr>
            <p:ph type="title"/>
          </p:nvPr>
        </p:nvSpPr>
        <p:spPr>
          <a:xfrm>
            <a:off x="1" y="-99392"/>
            <a:ext cx="9143998"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Identifying poor hydration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54571"/>
            <a:ext cx="8229600" cy="827617"/>
          </a:xfrm>
        </p:spPr>
        <p:txBody>
          <a:bodyPr>
            <a:normAutofit lnSpcReduction="10000"/>
          </a:bodyPr>
          <a:lstStyle/>
          <a:p>
            <a:pPr marL="0" indent="0">
              <a:buNone/>
            </a:pPr>
            <a:r>
              <a:rPr lang="en-GB" sz="2600" dirty="0">
                <a:latin typeface="Helvetica" panose="020B0604020202020204" pitchFamily="34" charset="0"/>
                <a:cs typeface="Helvetica" panose="020B0604020202020204" pitchFamily="34" charset="0"/>
              </a:rPr>
              <a:t>Untreated dehydration can lead to problems with blood circulation or kidney </a:t>
            </a:r>
            <a:r>
              <a:rPr lang="en-GB" sz="2600" dirty="0" smtClean="0">
                <a:latin typeface="Helvetica" panose="020B0604020202020204" pitchFamily="34" charset="0"/>
                <a:cs typeface="Helvetica" panose="020B0604020202020204" pitchFamily="34" charset="0"/>
              </a:rPr>
              <a:t>failure</a:t>
            </a:r>
            <a:endParaRPr lang="en-GB" sz="26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p:cNvPicPr>
          <p:nvPr/>
        </p:nvPicPr>
        <p:blipFill rotWithShape="1">
          <a:blip r:embed="rId3" cstate="email">
            <a:extLst>
              <a:ext uri="{28A0092B-C50C-407E-A947-70E740481C1C}">
                <a14:useLocalDpi xmlns:a14="http://schemas.microsoft.com/office/drawing/2010/main"/>
              </a:ext>
            </a:extLst>
          </a:blip>
          <a:srcRect l="-8812" t="-35807" r="-8812" b="-35807"/>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7118" y="2181544"/>
            <a:ext cx="4713283"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Feelings of thirst</a:t>
            </a:r>
            <a:endParaRPr lang="en-GB" sz="2000"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255325" y="2843931"/>
            <a:ext cx="4713283"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Dark coloured urine</a:t>
            </a:r>
            <a:endParaRPr lang="en-GB" sz="2000"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255324" y="3496677"/>
            <a:ext cx="4713284"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Headaches, tiredness and confusion</a:t>
            </a:r>
            <a:endParaRPr lang="en-GB" sz="2000" dirty="0">
              <a:solidFill>
                <a:srgbClr val="002060"/>
              </a:solidFill>
              <a:latin typeface="Helvetica" panose="020B0604020202020204" pitchFamily="34" charset="0"/>
              <a:cs typeface="Helvetica" panose="020B0604020202020204" pitchFamily="34" charset="0"/>
            </a:endParaRPr>
          </a:p>
        </p:txBody>
      </p:sp>
      <p:sp>
        <p:nvSpPr>
          <p:cNvPr id="8" name="Rectangle 7"/>
          <p:cNvSpPr/>
          <p:nvPr/>
        </p:nvSpPr>
        <p:spPr>
          <a:xfrm>
            <a:off x="255323" y="4062717"/>
            <a:ext cx="4713283"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Constipation</a:t>
            </a:r>
            <a:endParaRPr lang="en-GB" sz="2000" dirty="0">
              <a:solidFill>
                <a:srgbClr val="002060"/>
              </a:solidFill>
              <a:latin typeface="Helvetica" panose="020B0604020202020204" pitchFamily="34" charset="0"/>
              <a:cs typeface="Helvetica" panose="020B0604020202020204" pitchFamily="34" charset="0"/>
            </a:endParaRPr>
          </a:p>
        </p:txBody>
      </p:sp>
      <p:sp>
        <p:nvSpPr>
          <p:cNvPr id="9" name="Rectangle 8"/>
          <p:cNvSpPr/>
          <p:nvPr/>
        </p:nvSpPr>
        <p:spPr>
          <a:xfrm>
            <a:off x="257118" y="4660330"/>
            <a:ext cx="4713283" cy="414427"/>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Kidney stones and infections</a:t>
            </a:r>
            <a:endParaRPr lang="en-GB" sz="2000"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255322" y="5229264"/>
            <a:ext cx="4713283"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Poor wound healing</a:t>
            </a:r>
            <a:endParaRPr lang="en-GB" sz="2000" dirty="0">
              <a:solidFill>
                <a:srgbClr val="002060"/>
              </a:solidFill>
              <a:latin typeface="Helvetica" panose="020B0604020202020204" pitchFamily="34" charset="0"/>
              <a:cs typeface="Helvetica" panose="020B0604020202020204" pitchFamily="34" charset="0"/>
            </a:endParaRPr>
          </a:p>
        </p:txBody>
      </p:sp>
      <p:sp>
        <p:nvSpPr>
          <p:cNvPr id="11" name="Rectangle 10"/>
          <p:cNvSpPr/>
          <p:nvPr/>
        </p:nvSpPr>
        <p:spPr>
          <a:xfrm>
            <a:off x="255321" y="5828355"/>
            <a:ext cx="4713283" cy="45587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smtClean="0">
                <a:solidFill>
                  <a:srgbClr val="002060"/>
                </a:solidFill>
                <a:latin typeface="Helvetica" panose="020B0604020202020204" pitchFamily="34" charset="0"/>
                <a:cs typeface="Helvetica" panose="020B0604020202020204" pitchFamily="34" charset="0"/>
              </a:rPr>
              <a:t>Urinary tract infections</a:t>
            </a:r>
            <a:endParaRPr lang="en-GB" sz="2000" dirty="0">
              <a:solidFill>
                <a:srgbClr val="002060"/>
              </a:solidFill>
              <a:latin typeface="Helvetica" panose="020B0604020202020204" pitchFamily="34" charset="0"/>
              <a:cs typeface="Helvetica" panose="020B0604020202020204" pitchFamily="34" charset="0"/>
            </a:endParaRPr>
          </a:p>
        </p:txBody>
      </p:sp>
      <p:pic>
        <p:nvPicPr>
          <p:cNvPr id="12" name="Picture 1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436510" y="2181544"/>
            <a:ext cx="3448279" cy="4102681"/>
          </a:xfrm>
          <a:prstGeom prst="rect">
            <a:avLst/>
          </a:prstGeom>
        </p:spPr>
      </p:pic>
      <p:sp>
        <p:nvSpPr>
          <p:cNvPr id="14" name="TextBox 1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http://www.skillsforhealth.org.uk</a:t>
            </a:r>
            <a:r>
              <a:rPr lang="en-IN" sz="800" b="1" u="sng" dirty="0" smtClean="0">
                <a:latin typeface="Helvetica" panose="020B0604020202020204" pitchFamily="34" charset="0"/>
                <a:cs typeface="Helvetica" panose="020B0604020202020204" pitchFamily="34" charset="0"/>
                <a:hlinkClick r:id="rId5"/>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6"/>
              </a:rPr>
              <a:t>http</a:t>
            </a:r>
            <a:r>
              <a:rPr lang="en-IN" sz="800" b="1" u="sng" dirty="0">
                <a:latin typeface="Helvetica" panose="020B0604020202020204" pitchFamily="34" charset="0"/>
                <a:cs typeface="Helvetica" panose="020B0604020202020204" pitchFamily="34" charset="0"/>
                <a:hlinkClick r:id="rId6"/>
              </a:rPr>
              <a:t>://www.skillsforcare.org.uk</a:t>
            </a:r>
            <a:r>
              <a:rPr lang="en-IN" sz="900" b="1" u="sng" dirty="0" smtClean="0">
                <a:latin typeface="Helvetica" panose="020B0604020202020204" pitchFamily="34" charset="0"/>
                <a:cs typeface="Helvetica" panose="020B0604020202020204" pitchFamily="34" charset="0"/>
                <a:hlinkClick r:id="rId6"/>
              </a:rPr>
              <a:t>/</a:t>
            </a:r>
            <a:endParaRPr lang="en-IN" sz="900" b="1" dirty="0">
              <a:latin typeface="Helvetica" panose="020B0604020202020204" pitchFamily="34" charset="0"/>
              <a:cs typeface="Helvetica" panose="020B0604020202020204" pitchFamily="34" charset="0"/>
            </a:endParaRPr>
          </a:p>
        </p:txBody>
      </p:sp>
      <p:sp>
        <p:nvSpPr>
          <p:cNvPr id="15" name="TextBox 1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1829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44624"/>
            <a:ext cx="9143999"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Promoting adequate nutrition and hydration</a:t>
            </a:r>
          </a:p>
        </p:txBody>
      </p:sp>
      <p:sp>
        <p:nvSpPr>
          <p:cNvPr id="3" name="Content Placeholder 2"/>
          <p:cNvSpPr>
            <a:spLocks noGrp="1"/>
          </p:cNvSpPr>
          <p:nvPr>
            <p:ph idx="1"/>
          </p:nvPr>
        </p:nvSpPr>
        <p:spPr>
          <a:xfrm>
            <a:off x="255325" y="1265588"/>
            <a:ext cx="8624270" cy="827617"/>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It is important to work in person centred ways to ensure that food and drinks provided meet </a:t>
            </a:r>
            <a:r>
              <a:rPr lang="en-GB" sz="2400" dirty="0" smtClean="0">
                <a:latin typeface="Helvetica" panose="020B0604020202020204" pitchFamily="34" charset="0"/>
                <a:cs typeface="Helvetica" panose="020B0604020202020204" pitchFamily="34" charset="0"/>
              </a:rPr>
              <a:t>individuals’ needs</a:t>
            </a:r>
            <a:endParaRPr lang="en-GB" sz="2400" dirty="0">
              <a:latin typeface="Helvetica" panose="020B0604020202020204" pitchFamily="34" charset="0"/>
              <a:cs typeface="Helvetica" panose="020B0604020202020204" pitchFamily="34" charset="0"/>
            </a:endParaRPr>
          </a:p>
        </p:txBody>
      </p:sp>
      <p:pic>
        <p:nvPicPr>
          <p:cNvPr id="4" name="Picture 3"/>
          <p:cNvPicPr>
            <a:picLocks/>
          </p:cNvPicPr>
          <p:nvPr/>
        </p:nvPicPr>
        <p:blipFill rotWithShape="1">
          <a:blip r:embed="rId3" cstate="email">
            <a:extLst>
              <a:ext uri="{28A0092B-C50C-407E-A947-70E740481C1C}">
                <a14:useLocalDpi xmlns:a14="http://schemas.microsoft.com/office/drawing/2010/main"/>
              </a:ext>
            </a:extLst>
          </a:blip>
          <a:srcRect l="-8812" t="-35807" r="-8812" b="-35807"/>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5325" y="2072477"/>
            <a:ext cx="8633495" cy="81227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000" b="1" dirty="0">
                <a:latin typeface="Helvetica" panose="020B0604020202020204" pitchFamily="34" charset="0"/>
                <a:cs typeface="Helvetica" panose="020B0604020202020204" pitchFamily="34" charset="0"/>
              </a:rPr>
              <a:t>Do they have beliefs or preferences that affect the foods </a:t>
            </a:r>
            <a:r>
              <a:rPr lang="en-GB" sz="2000" b="1" dirty="0" smtClean="0">
                <a:latin typeface="Helvetica" panose="020B0604020202020204" pitchFamily="34" charset="0"/>
                <a:cs typeface="Helvetica" panose="020B0604020202020204" pitchFamily="34" charset="0"/>
              </a:rPr>
              <a:t/>
            </a:r>
            <a:br>
              <a:rPr lang="en-GB" sz="2000" b="1" dirty="0" smtClean="0">
                <a:latin typeface="Helvetica" panose="020B0604020202020204" pitchFamily="34" charset="0"/>
                <a:cs typeface="Helvetica" panose="020B0604020202020204" pitchFamily="34" charset="0"/>
              </a:rPr>
            </a:br>
            <a:r>
              <a:rPr lang="en-GB" sz="2000" b="1" dirty="0" smtClean="0">
                <a:latin typeface="Helvetica" panose="020B0604020202020204" pitchFamily="34" charset="0"/>
                <a:cs typeface="Helvetica" panose="020B0604020202020204" pitchFamily="34" charset="0"/>
              </a:rPr>
              <a:t>that </a:t>
            </a:r>
            <a:r>
              <a:rPr lang="en-GB" sz="2000" b="1" dirty="0">
                <a:latin typeface="Helvetica" panose="020B0604020202020204" pitchFamily="34" charset="0"/>
                <a:cs typeface="Helvetica" panose="020B0604020202020204" pitchFamily="34" charset="0"/>
              </a:rPr>
              <a:t>they eat?</a:t>
            </a:r>
          </a:p>
        </p:txBody>
      </p:sp>
      <p:sp>
        <p:nvSpPr>
          <p:cNvPr id="6" name="Rectangle 5"/>
          <p:cNvSpPr/>
          <p:nvPr/>
        </p:nvSpPr>
        <p:spPr>
          <a:xfrm>
            <a:off x="255325" y="2930372"/>
            <a:ext cx="8633495" cy="893505"/>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000" b="1" dirty="0">
                <a:latin typeface="Helvetica" panose="020B0604020202020204" pitchFamily="34" charset="0"/>
                <a:cs typeface="Helvetica" panose="020B0604020202020204" pitchFamily="34" charset="0"/>
              </a:rPr>
              <a:t>Are there any foods they should not have because of health conditions or medication? </a:t>
            </a:r>
          </a:p>
        </p:txBody>
      </p:sp>
      <p:sp>
        <p:nvSpPr>
          <p:cNvPr id="7" name="Rectangle 6"/>
          <p:cNvSpPr/>
          <p:nvPr/>
        </p:nvSpPr>
        <p:spPr>
          <a:xfrm>
            <a:off x="246100" y="3871329"/>
            <a:ext cx="8633495" cy="81227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000" b="1" dirty="0">
                <a:latin typeface="Helvetica" panose="020B0604020202020204" pitchFamily="34" charset="0"/>
                <a:cs typeface="Helvetica" panose="020B0604020202020204" pitchFamily="34" charset="0"/>
              </a:rPr>
              <a:t>Do they need support to eat and/or drink?</a:t>
            </a:r>
          </a:p>
        </p:txBody>
      </p:sp>
      <p:pic>
        <p:nvPicPr>
          <p:cNvPr id="9" name="Picture 8"/>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46100" y="4761186"/>
            <a:ext cx="8642720" cy="1596944"/>
          </a:xfrm>
          <a:prstGeom prst="rect">
            <a:avLst/>
          </a:prstGeom>
        </p:spPr>
      </p:pic>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http://www.skillsforhealth.org.uk</a:t>
            </a:r>
            <a:r>
              <a:rPr lang="en-IN" sz="800" b="1" u="sng" dirty="0" smtClean="0">
                <a:latin typeface="Helvetica" panose="020B0604020202020204" pitchFamily="34" charset="0"/>
                <a:cs typeface="Helvetica" panose="020B0604020202020204" pitchFamily="34" charset="0"/>
                <a:hlinkClick r:id="rId5"/>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6"/>
              </a:rPr>
              <a:t>http</a:t>
            </a:r>
            <a:r>
              <a:rPr lang="en-IN" sz="800" b="1" u="sng" dirty="0">
                <a:latin typeface="Helvetica" panose="020B0604020202020204" pitchFamily="34" charset="0"/>
                <a:cs typeface="Helvetica" panose="020B0604020202020204" pitchFamily="34" charset="0"/>
                <a:hlinkClick r:id="rId6"/>
              </a:rPr>
              <a:t>://www.skillsforcare.org.uk</a:t>
            </a:r>
            <a:r>
              <a:rPr lang="en-IN" sz="900" b="1" u="sng" dirty="0" smtClean="0">
                <a:latin typeface="Helvetica" panose="020B0604020202020204" pitchFamily="34" charset="0"/>
                <a:cs typeface="Helvetica" panose="020B0604020202020204" pitchFamily="34" charset="0"/>
                <a:hlinkClick r:id="rId6"/>
              </a:rPr>
              <a:t>/</a:t>
            </a:r>
            <a:endParaRPr lang="en-IN" sz="900" b="1"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569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9392"/>
            <a:ext cx="91440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Supporting good hydration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221519"/>
            <a:ext cx="5539548" cy="5231817"/>
          </a:xfrm>
        </p:spPr>
        <p:txBody>
          <a:bodyPr>
            <a:normAutofit/>
          </a:bodyPr>
          <a:lstStyle/>
          <a:p>
            <a:pPr marL="0" indent="0">
              <a:buNone/>
            </a:pPr>
            <a:r>
              <a:rPr lang="en-GB" sz="2200" dirty="0">
                <a:latin typeface="Helvetica" panose="020B0604020202020204" pitchFamily="34" charset="0"/>
                <a:cs typeface="Helvetica" panose="020B0604020202020204" pitchFamily="34" charset="0"/>
              </a:rPr>
              <a:t>Individuals’ care plans will state how </a:t>
            </a:r>
            <a:r>
              <a:rPr lang="en-GB" sz="2200" dirty="0" smtClean="0">
                <a:latin typeface="Helvetica" panose="020B0604020202020204" pitchFamily="34" charset="0"/>
                <a:cs typeface="Helvetica" panose="020B0604020202020204" pitchFamily="34" charset="0"/>
              </a:rPr>
              <a:t/>
            </a:r>
            <a:br>
              <a:rPr lang="en-GB" sz="2200" dirty="0" smtClean="0">
                <a:latin typeface="Helvetica" panose="020B0604020202020204" pitchFamily="34" charset="0"/>
                <a:cs typeface="Helvetica" panose="020B0604020202020204" pitchFamily="34" charset="0"/>
              </a:rPr>
            </a:br>
            <a:r>
              <a:rPr lang="en-GB" sz="2200" dirty="0" smtClean="0">
                <a:latin typeface="Helvetica" panose="020B0604020202020204" pitchFamily="34" charset="0"/>
                <a:cs typeface="Helvetica" panose="020B0604020202020204" pitchFamily="34" charset="0"/>
              </a:rPr>
              <a:t>to </a:t>
            </a:r>
            <a:r>
              <a:rPr lang="en-GB" sz="2200" dirty="0">
                <a:latin typeface="Helvetica" panose="020B0604020202020204" pitchFamily="34" charset="0"/>
                <a:cs typeface="Helvetica" panose="020B0604020202020204" pitchFamily="34" charset="0"/>
              </a:rPr>
              <a:t>support them to maintain their hydration.</a:t>
            </a:r>
          </a:p>
          <a:p>
            <a:r>
              <a:rPr lang="en-GB" sz="2200" dirty="0">
                <a:latin typeface="Helvetica" panose="020B0604020202020204" pitchFamily="34" charset="0"/>
                <a:cs typeface="Helvetica" panose="020B0604020202020204" pitchFamily="34" charset="0"/>
              </a:rPr>
              <a:t>Individuals should have access to fluid at all times, unless it is restricted for medical </a:t>
            </a:r>
            <a:r>
              <a:rPr lang="en-GB" sz="2200" dirty="0" smtClean="0">
                <a:latin typeface="Helvetica" panose="020B0604020202020204" pitchFamily="34" charset="0"/>
                <a:cs typeface="Helvetica" panose="020B0604020202020204" pitchFamily="34" charset="0"/>
              </a:rPr>
              <a:t>reasons</a:t>
            </a:r>
            <a:endParaRPr lang="en-GB" sz="2200" dirty="0">
              <a:latin typeface="Helvetica" panose="020B0604020202020204" pitchFamily="34" charset="0"/>
              <a:cs typeface="Helvetica" panose="020B0604020202020204" pitchFamily="34" charset="0"/>
            </a:endParaRPr>
          </a:p>
          <a:p>
            <a:r>
              <a:rPr lang="en-GB" sz="2200" dirty="0">
                <a:latin typeface="Helvetica" panose="020B0604020202020204" pitchFamily="34" charset="0"/>
                <a:cs typeface="Helvetica" panose="020B0604020202020204" pitchFamily="34" charset="0"/>
              </a:rPr>
              <a:t>Individuals should be encouraged not to wait until they are thirsty </a:t>
            </a:r>
            <a:r>
              <a:rPr lang="en-GB" sz="2200" dirty="0" smtClean="0">
                <a:latin typeface="Helvetica" panose="020B0604020202020204" pitchFamily="34" charset="0"/>
                <a:cs typeface="Helvetica" panose="020B0604020202020204" pitchFamily="34" charset="0"/>
              </a:rPr>
              <a:t/>
            </a:r>
            <a:br>
              <a:rPr lang="en-GB" sz="2200" dirty="0" smtClean="0">
                <a:latin typeface="Helvetica" panose="020B0604020202020204" pitchFamily="34" charset="0"/>
                <a:cs typeface="Helvetica" panose="020B0604020202020204" pitchFamily="34" charset="0"/>
              </a:rPr>
            </a:br>
            <a:r>
              <a:rPr lang="en-GB" sz="2200" dirty="0" smtClean="0">
                <a:latin typeface="Helvetica" panose="020B0604020202020204" pitchFamily="34" charset="0"/>
                <a:cs typeface="Helvetica" panose="020B0604020202020204" pitchFamily="34" charset="0"/>
              </a:rPr>
              <a:t>to </a:t>
            </a:r>
            <a:r>
              <a:rPr lang="en-GB" sz="2200" dirty="0">
                <a:latin typeface="Helvetica" panose="020B0604020202020204" pitchFamily="34" charset="0"/>
                <a:cs typeface="Helvetica" panose="020B0604020202020204" pitchFamily="34" charset="0"/>
              </a:rPr>
              <a:t>drink</a:t>
            </a:r>
          </a:p>
          <a:p>
            <a:r>
              <a:rPr lang="en-GB" sz="2200" dirty="0" smtClean="0">
                <a:latin typeface="Helvetica" panose="020B0604020202020204" pitchFamily="34" charset="0"/>
                <a:cs typeface="Helvetica" panose="020B0604020202020204" pitchFamily="34" charset="0"/>
              </a:rPr>
              <a:t>Individuals should </a:t>
            </a:r>
            <a:r>
              <a:rPr lang="en-GB" sz="2200" dirty="0">
                <a:latin typeface="Helvetica" panose="020B0604020202020204" pitchFamily="34" charset="0"/>
                <a:cs typeface="Helvetica" panose="020B0604020202020204" pitchFamily="34" charset="0"/>
              </a:rPr>
              <a:t>be offered drinks to remind them to drink</a:t>
            </a:r>
          </a:p>
          <a:p>
            <a:r>
              <a:rPr lang="en-GB" sz="2200" dirty="0">
                <a:latin typeface="Helvetica" panose="020B0604020202020204" pitchFamily="34" charset="0"/>
                <a:cs typeface="Helvetica" panose="020B0604020202020204" pitchFamily="34" charset="0"/>
              </a:rPr>
              <a:t>Drinks need to be refreshed </a:t>
            </a:r>
            <a:r>
              <a:rPr lang="en-GB" sz="2200" dirty="0" smtClean="0">
                <a:latin typeface="Helvetica" panose="020B0604020202020204" pitchFamily="34" charset="0"/>
                <a:cs typeface="Helvetica" panose="020B0604020202020204" pitchFamily="34" charset="0"/>
              </a:rPr>
              <a:t>regularly</a:t>
            </a:r>
          </a:p>
          <a:p>
            <a:r>
              <a:rPr lang="en-GB" sz="2200" dirty="0" smtClean="0">
                <a:latin typeface="Arial" panose="020B0604020202020204" pitchFamily="34" charset="0"/>
                <a:cs typeface="Arial" panose="020B0604020202020204" pitchFamily="34" charset="0"/>
              </a:rPr>
              <a:t>Drinks </a:t>
            </a:r>
            <a:r>
              <a:rPr lang="en-GB" sz="2200" dirty="0">
                <a:latin typeface="Arial" panose="020B0604020202020204" pitchFamily="34" charset="0"/>
                <a:cs typeface="Arial" panose="020B0604020202020204" pitchFamily="34" charset="0"/>
              </a:rPr>
              <a:t>should be within easy reach for those with restricted movement or </a:t>
            </a:r>
            <a:r>
              <a:rPr lang="en-GB" sz="2200" dirty="0" smtClean="0">
                <a:latin typeface="Arial" panose="020B0604020202020204" pitchFamily="34" charset="0"/>
                <a:cs typeface="Arial" panose="020B0604020202020204" pitchFamily="34" charset="0"/>
              </a:rPr>
              <a:t>mobility</a:t>
            </a:r>
            <a:endParaRPr lang="en-GB" sz="2200" dirty="0">
              <a:latin typeface="Arial" panose="020B0604020202020204" pitchFamily="34" charset="0"/>
              <a:cs typeface="Arial" panose="020B0604020202020204" pitchFamily="34" charset="0"/>
            </a:endParaRPr>
          </a:p>
          <a:p>
            <a:pPr marL="0" indent="0">
              <a:buNone/>
            </a:pPr>
            <a:endParaRPr lang="en-GB" sz="22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761925" y="1269067"/>
            <a:ext cx="3202563" cy="3384069"/>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0465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103512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88424"/>
            <a:ext cx="8627418" cy="733761"/>
          </a:xfrm>
        </p:spPr>
        <p:txBody>
          <a:bodyPr>
            <a:noAutofit/>
          </a:bodyPr>
          <a:lstStyle/>
          <a:p>
            <a:pPr marL="0" indent="0">
              <a:buNone/>
            </a:pPr>
            <a:r>
              <a:rPr lang="en-GB" sz="2400" dirty="0" smtClean="0">
                <a:solidFill>
                  <a:schemeClr val="bg1"/>
                </a:solidFill>
                <a:latin typeface="Helvetica" panose="020B0604020202020204" pitchFamily="34" charset="0"/>
                <a:cs typeface="Helvetica" panose="020B0604020202020204" pitchFamily="34" charset="0"/>
              </a:rPr>
              <a:t>Which action </a:t>
            </a:r>
            <a:r>
              <a:rPr lang="en-GB" sz="2400" dirty="0">
                <a:solidFill>
                  <a:schemeClr val="bg1"/>
                </a:solidFill>
                <a:latin typeface="Helvetica" panose="020B0604020202020204" pitchFamily="34" charset="0"/>
                <a:cs typeface="Helvetica" panose="020B0604020202020204" pitchFamily="34" charset="0"/>
              </a:rPr>
              <a:t>below will help to prevent contamination with allergens, bacteria, physical objects and chemicals? </a:t>
            </a:r>
          </a:p>
        </p:txBody>
      </p:sp>
      <p:sp>
        <p:nvSpPr>
          <p:cNvPr id="5" name="TextBox 4"/>
          <p:cNvSpPr txBox="1"/>
          <p:nvPr/>
        </p:nvSpPr>
        <p:spPr>
          <a:xfrm>
            <a:off x="999898" y="2721553"/>
            <a:ext cx="5395656"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Wiping equipment with a dry cloth between uses</a:t>
            </a:r>
          </a:p>
        </p:txBody>
      </p:sp>
      <p:sp>
        <p:nvSpPr>
          <p:cNvPr id="6" name="TextBox 5"/>
          <p:cNvSpPr txBox="1"/>
          <p:nvPr/>
        </p:nvSpPr>
        <p:spPr>
          <a:xfrm>
            <a:off x="999897" y="3889917"/>
            <a:ext cx="5947168"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Storing food in a fridge</a:t>
            </a:r>
          </a:p>
        </p:txBody>
      </p:sp>
      <p:sp>
        <p:nvSpPr>
          <p:cNvPr id="7" name="TextBox 6"/>
          <p:cNvSpPr txBox="1"/>
          <p:nvPr/>
        </p:nvSpPr>
        <p:spPr>
          <a:xfrm>
            <a:off x="1001219" y="4811427"/>
            <a:ext cx="5078947"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Washing hands after preparing food</a:t>
            </a:r>
          </a:p>
        </p:txBody>
      </p:sp>
      <p:sp>
        <p:nvSpPr>
          <p:cNvPr id="8" name="TextBox 7"/>
          <p:cNvSpPr txBox="1"/>
          <p:nvPr/>
        </p:nvSpPr>
        <p:spPr>
          <a:xfrm>
            <a:off x="999897" y="5738788"/>
            <a:ext cx="6347780"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Storing food in covered containers </a:t>
            </a:r>
          </a:p>
        </p:txBody>
      </p:sp>
      <p:grpSp>
        <p:nvGrpSpPr>
          <p:cNvPr id="23" name="Group 22"/>
          <p:cNvGrpSpPr/>
          <p:nvPr/>
        </p:nvGrpSpPr>
        <p:grpSpPr>
          <a:xfrm>
            <a:off x="5555604" y="2913396"/>
            <a:ext cx="3711396" cy="4564662"/>
            <a:chOff x="5508104" y="2348880"/>
            <a:chExt cx="3711396" cy="4564662"/>
          </a:xfrm>
        </p:grpSpPr>
        <p:grpSp>
          <p:nvGrpSpPr>
            <p:cNvPr id="24" name="Group 23"/>
            <p:cNvGrpSpPr/>
            <p:nvPr/>
          </p:nvGrpSpPr>
          <p:grpSpPr>
            <a:xfrm>
              <a:off x="5508104" y="2348880"/>
              <a:ext cx="3711396" cy="4564662"/>
              <a:chOff x="4716116" y="2392730"/>
              <a:chExt cx="3711396" cy="4564662"/>
            </a:xfrm>
          </p:grpSpPr>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27" name="Picture 26"/>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308198">
                <a:off x="5875925" y="2534840"/>
                <a:ext cx="1636750" cy="2465804"/>
              </a:xfrm>
              <a:prstGeom prst="rect">
                <a:avLst/>
              </a:prstGeom>
            </p:spPr>
          </p:pic>
        </p:grpSp>
        <p:pic>
          <p:nvPicPr>
            <p:cNvPr id="25" name="Picture 6" descr="\\DESIGNARCHIVE\Archive\PowerPoints\PPT symbols and documents\ABCD cards\D.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308855">
              <a:off x="6573886" y="2478512"/>
              <a:ext cx="1795805" cy="253702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99020" y="2712980"/>
            <a:ext cx="617417" cy="872258"/>
          </a:xfrm>
          <a:prstGeom prst="rect">
            <a:avLst/>
          </a:prstGeom>
        </p:spPr>
      </p:pic>
      <p:pic>
        <p:nvPicPr>
          <p:cNvPr id="29" name="Picture 2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9020" y="3657246"/>
            <a:ext cx="617417" cy="872258"/>
          </a:xfrm>
          <a:prstGeom prst="rect">
            <a:avLst/>
          </a:prstGeom>
        </p:spPr>
      </p:pic>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99020" y="4553588"/>
            <a:ext cx="617417" cy="872258"/>
          </a:xfrm>
          <a:prstGeom prst="rect">
            <a:avLst/>
          </a:prstGeom>
        </p:spPr>
      </p:pic>
      <p:pic>
        <p:nvPicPr>
          <p:cNvPr id="31" name="Picture 3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99020" y="5481530"/>
            <a:ext cx="617417" cy="872258"/>
          </a:xfrm>
          <a:prstGeom prst="rect">
            <a:avLst/>
          </a:prstGeom>
        </p:spPr>
      </p:pic>
      <p:sp>
        <p:nvSpPr>
          <p:cNvPr id="19" name="Rectangle 18"/>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2" name="Title 1"/>
          <p:cNvSpPr>
            <a:spLocks noGrp="1"/>
          </p:cNvSpPr>
          <p:nvPr>
            <p:ph type="title"/>
            <p:custDataLst>
              <p:tags r:id="rId1"/>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32" name="Picture 31"/>
          <p:cNvPicPr>
            <a:picLocks/>
          </p:cNvPicPr>
          <p:nvPr/>
        </p:nvPicPr>
        <p:blipFill rotWithShape="1">
          <a:blip r:embed="rId11" cstate="email">
            <a:extLst>
              <a:ext uri="{28A0092B-C50C-407E-A947-70E740481C1C}">
                <a14:useLocalDpi xmlns:a14="http://schemas.microsoft.com/office/drawing/2010/main"/>
              </a:ext>
            </a:extLst>
          </a:blip>
          <a:srcRect l="-27624" t="-13361" r="-27624" b="-13361"/>
          <a:stretch/>
        </p:blipFill>
        <p:spPr>
          <a:xfrm>
            <a:off x="8295714" y="682571"/>
            <a:ext cx="740782" cy="628380"/>
          </a:xfrm>
          <a:prstGeom prst="ellipse">
            <a:avLst/>
          </a:prstGeom>
          <a:solidFill>
            <a:srgbClr val="002060"/>
          </a:solidFill>
          <a:ln w="31750">
            <a:solidFill>
              <a:schemeClr val="bg1"/>
            </a:solidFill>
          </a:ln>
        </p:spPr>
      </p:pic>
      <p:sp>
        <p:nvSpPr>
          <p:cNvPr id="33" name="TextBox 32"/>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2"/>
              </a:rPr>
              <a:t>http://www.skillsforhealth.org.uk</a:t>
            </a:r>
            <a:r>
              <a:rPr lang="en-IN" sz="800" b="1" u="sng" dirty="0" smtClean="0">
                <a:latin typeface="Helvetica" panose="020B0604020202020204" pitchFamily="34" charset="0"/>
                <a:cs typeface="Helvetica" panose="020B0604020202020204" pitchFamily="34" charset="0"/>
                <a:hlinkClick r:id="rId1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13"/>
              </a:rPr>
              <a:t>http</a:t>
            </a:r>
            <a:r>
              <a:rPr lang="en-IN" sz="800" b="1" u="sng" dirty="0">
                <a:latin typeface="Helvetica" panose="020B0604020202020204" pitchFamily="34" charset="0"/>
                <a:cs typeface="Helvetica" panose="020B0604020202020204" pitchFamily="34" charset="0"/>
                <a:hlinkClick r:id="rId13"/>
              </a:rPr>
              <a:t>://www.skillsforcare.org.uk</a:t>
            </a:r>
            <a:r>
              <a:rPr lang="en-IN" sz="900" b="1" u="sng" dirty="0" smtClean="0">
                <a:latin typeface="Helvetica" panose="020B0604020202020204" pitchFamily="34" charset="0"/>
                <a:cs typeface="Helvetica" panose="020B0604020202020204" pitchFamily="34" charset="0"/>
                <a:hlinkClick r:id="rId13"/>
              </a:rPr>
              <a:t>/</a:t>
            </a:r>
            <a:endParaRPr lang="en-IN" sz="900" b="1" dirty="0">
              <a:latin typeface="Helvetica" panose="020B0604020202020204" pitchFamily="34" charset="0"/>
              <a:cs typeface="Helvetica" panose="020B0604020202020204" pitchFamily="34" charset="0"/>
            </a:endParaRPr>
          </a:p>
        </p:txBody>
      </p:sp>
      <p:sp>
        <p:nvSpPr>
          <p:cNvPr id="34" name="TextBox 3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4100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nodeType="after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0"/>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45008"/>
            <a:ext cx="9619013" cy="100912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368540"/>
            <a:ext cx="8639293" cy="830997"/>
          </a:xfrm>
          <a:prstGeom prst="rect">
            <a:avLst/>
          </a:prstGeom>
        </p:spPr>
        <p:txBody>
          <a:bodyPr wrap="square">
            <a:spAutoFit/>
          </a:bodyPr>
          <a:lstStyle/>
          <a:p>
            <a:r>
              <a:rPr lang="en-GB" sz="2400" dirty="0">
                <a:solidFill>
                  <a:prstClr val="white"/>
                </a:solidFill>
                <a:latin typeface="Helvetica" panose="020B0604020202020204" pitchFamily="34" charset="0"/>
                <a:cs typeface="Helvetica" panose="020B0604020202020204" pitchFamily="34" charset="0"/>
              </a:rPr>
              <a:t>Which of the following is a sign that an individual is dehydrated?</a:t>
            </a:r>
          </a:p>
        </p:txBody>
      </p:sp>
      <p:sp>
        <p:nvSpPr>
          <p:cNvPr id="22" name="TextBox 21"/>
          <p:cNvSpPr txBox="1"/>
          <p:nvPr/>
        </p:nvSpPr>
        <p:spPr>
          <a:xfrm>
            <a:off x="1046578" y="2805949"/>
            <a:ext cx="5769858"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Dark coloured urine</a:t>
            </a:r>
          </a:p>
        </p:txBody>
      </p:sp>
      <p:sp>
        <p:nvSpPr>
          <p:cNvPr id="23" name="TextBox 22"/>
          <p:cNvSpPr txBox="1"/>
          <p:nvPr/>
        </p:nvSpPr>
        <p:spPr>
          <a:xfrm>
            <a:off x="1046578" y="3718303"/>
            <a:ext cx="6054865"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Gaining weight</a:t>
            </a:r>
          </a:p>
        </p:txBody>
      </p:sp>
      <p:sp>
        <p:nvSpPr>
          <p:cNvPr id="24" name="TextBox 23"/>
          <p:cNvSpPr txBox="1"/>
          <p:nvPr/>
        </p:nvSpPr>
        <p:spPr>
          <a:xfrm>
            <a:off x="1047900" y="4631415"/>
            <a:ext cx="5768535" cy="430887"/>
          </a:xfrm>
          <a:prstGeom prst="rect">
            <a:avLst/>
          </a:prstGeom>
          <a:noFill/>
        </p:spPr>
        <p:txBody>
          <a:bodyPr wrap="square" rtlCol="0">
            <a:spAutoFit/>
          </a:bodyPr>
          <a:lstStyle/>
          <a:p>
            <a:r>
              <a:rPr lang="en-GB" sz="2200" b="1" dirty="0" smtClean="0">
                <a:solidFill>
                  <a:prstClr val="black"/>
                </a:solidFill>
                <a:latin typeface="Helvetica" panose="020B0604020202020204" pitchFamily="34" charset="0"/>
                <a:cs typeface="Helvetica" panose="020B0604020202020204" pitchFamily="34" charset="0"/>
              </a:rPr>
              <a:t>Depression </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5" name="TextBox 24"/>
          <p:cNvSpPr txBox="1"/>
          <p:nvPr/>
        </p:nvSpPr>
        <p:spPr>
          <a:xfrm>
            <a:off x="1046579" y="5603902"/>
            <a:ext cx="547297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Muscle weakness</a:t>
            </a:r>
          </a:p>
        </p:txBody>
      </p:sp>
      <p:pic>
        <p:nvPicPr>
          <p:cNvPr id="36" name="Picture 3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0895" y="2542593"/>
            <a:ext cx="617417" cy="872258"/>
          </a:xfrm>
          <a:prstGeom prst="rect">
            <a:avLst/>
          </a:prstGeom>
        </p:spPr>
      </p:pic>
      <p:pic>
        <p:nvPicPr>
          <p:cNvPr id="37" name="Picture 3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0895" y="3486859"/>
            <a:ext cx="617417" cy="872258"/>
          </a:xfrm>
          <a:prstGeom prst="rect">
            <a:avLst/>
          </a:prstGeom>
        </p:spPr>
      </p:pic>
      <p:pic>
        <p:nvPicPr>
          <p:cNvPr id="38" name="Picture 3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10895" y="4422963"/>
            <a:ext cx="617417" cy="872258"/>
          </a:xfrm>
          <a:prstGeom prst="rect">
            <a:avLst/>
          </a:prstGeom>
        </p:spPr>
      </p:pic>
      <p:pic>
        <p:nvPicPr>
          <p:cNvPr id="39" name="Picture 3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10895" y="5350905"/>
            <a:ext cx="617417" cy="872258"/>
          </a:xfrm>
          <a:prstGeom prst="rect">
            <a:avLst/>
          </a:prstGeom>
        </p:spPr>
      </p:pic>
      <p:grpSp>
        <p:nvGrpSpPr>
          <p:cNvPr id="16" name="Group 15"/>
          <p:cNvGrpSpPr/>
          <p:nvPr/>
        </p:nvGrpSpPr>
        <p:grpSpPr>
          <a:xfrm>
            <a:off x="5490742" y="3074384"/>
            <a:ext cx="3711396" cy="4564662"/>
            <a:chOff x="5432604" y="2420888"/>
            <a:chExt cx="3711396" cy="4564662"/>
          </a:xfrm>
        </p:grpSpPr>
        <p:pic>
          <p:nvPicPr>
            <p:cNvPr id="17" name="Picture 1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282173">
              <a:off x="5432604"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8" name="Picture 2" descr="\\DESIGNARCHIVE\Archive\PowerPoints\PPT symbols and documents\ABCD cards\A.png"/>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t="4624"/>
            <a:stretch/>
          </p:blipFill>
          <p:spPr bwMode="auto">
            <a:xfrm rot="385857">
              <a:off x="6473422" y="2556201"/>
              <a:ext cx="1897871" cy="25572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p:nvPr/>
        </p:nvSpPr>
        <p:spPr>
          <a:xfrm>
            <a:off x="6237027" y="2406438"/>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6" name="Title 1"/>
          <p:cNvSpPr>
            <a:spLocks noGrp="1"/>
          </p:cNvSpPr>
          <p:nvPr>
            <p:ph type="title"/>
            <p:custDataLst>
              <p:tags r:id="rId1"/>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a:picLocks/>
          </p:cNvPicPr>
          <p:nvPr/>
        </p:nvPicPr>
        <p:blipFill rotWithShape="1">
          <a:blip r:embed="rId10" cstate="email">
            <a:extLst>
              <a:ext uri="{28A0092B-C50C-407E-A947-70E740481C1C}">
                <a14:useLocalDpi xmlns:a14="http://schemas.microsoft.com/office/drawing/2010/main"/>
              </a:ext>
            </a:extLst>
          </a:blip>
          <a:srcRect l="-27624" t="-13361" r="-27624" b="-13361"/>
          <a:stretch/>
        </p:blipFill>
        <p:spPr>
          <a:xfrm>
            <a:off x="8295714" y="682571"/>
            <a:ext cx="740782" cy="628380"/>
          </a:xfrm>
          <a:prstGeom prst="ellipse">
            <a:avLst/>
          </a:prstGeom>
          <a:solidFill>
            <a:srgbClr val="002060"/>
          </a:solidFill>
          <a:ln w="31750">
            <a:solidFill>
              <a:schemeClr val="bg1"/>
            </a:solidFill>
          </a:ln>
        </p:spPr>
      </p:pic>
      <p:sp>
        <p:nvSpPr>
          <p:cNvPr id="28" name="TextBox 2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1"/>
              </a:rPr>
              <a:t>http://www.skillsforhealth.org.uk</a:t>
            </a:r>
            <a:r>
              <a:rPr lang="en-IN" sz="800" b="1" u="sng" dirty="0" smtClean="0">
                <a:latin typeface="Helvetica" panose="020B0604020202020204" pitchFamily="34" charset="0"/>
                <a:cs typeface="Helvetica" panose="020B0604020202020204" pitchFamily="34" charset="0"/>
                <a:hlinkClick r:id="rId1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12"/>
              </a:rPr>
              <a:t>http</a:t>
            </a:r>
            <a:r>
              <a:rPr lang="en-IN" sz="800" b="1" u="sng" dirty="0">
                <a:latin typeface="Helvetica" panose="020B0604020202020204" pitchFamily="34" charset="0"/>
                <a:cs typeface="Helvetica" panose="020B0604020202020204" pitchFamily="34" charset="0"/>
                <a:hlinkClick r:id="rId12"/>
              </a:rPr>
              <a:t>://www.skillsforcare.org.uk</a:t>
            </a:r>
            <a:r>
              <a:rPr lang="en-IN" sz="900" b="1" u="sng" dirty="0" smtClean="0">
                <a:latin typeface="Helvetica" panose="020B0604020202020204" pitchFamily="34" charset="0"/>
                <a:cs typeface="Helvetica" panose="020B0604020202020204" pitchFamily="34" charset="0"/>
                <a:hlinkClick r:id="rId12"/>
              </a:rPr>
              <a:t>/</a:t>
            </a:r>
            <a:endParaRPr lang="en-IN" sz="900" b="1" dirty="0">
              <a:latin typeface="Helvetica" panose="020B0604020202020204" pitchFamily="34" charset="0"/>
              <a:cs typeface="Helvetica" panose="020B0604020202020204" pitchFamily="34" charset="0"/>
            </a:endParaRPr>
          </a:p>
        </p:txBody>
      </p:sp>
      <p:sp>
        <p:nvSpPr>
          <p:cNvPr id="29" name="TextBox 2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2665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P spid="24" grpId="0"/>
      <p:bldP spid="24" grpId="1"/>
      <p:bldP spid="25" grpId="0"/>
      <p:bldP spid="25" grpId="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469774"/>
            <a:ext cx="8639293" cy="430887"/>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Which of the following are the best sources of protein?</a:t>
            </a:r>
          </a:p>
        </p:txBody>
      </p:sp>
      <p:sp>
        <p:nvSpPr>
          <p:cNvPr id="11" name="TextBox 10"/>
          <p:cNvSpPr txBox="1"/>
          <p:nvPr/>
        </p:nvSpPr>
        <p:spPr>
          <a:xfrm>
            <a:off x="1046578" y="287286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Fruit and vegetables</a:t>
            </a:r>
          </a:p>
        </p:txBody>
      </p:sp>
      <p:sp>
        <p:nvSpPr>
          <p:cNvPr id="12" name="TextBox 11"/>
          <p:cNvSpPr txBox="1"/>
          <p:nvPr/>
        </p:nvSpPr>
        <p:spPr>
          <a:xfrm>
            <a:off x="1067421" y="3784291"/>
            <a:ext cx="4958806"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Meat, fish and beans</a:t>
            </a:r>
          </a:p>
        </p:txBody>
      </p:sp>
      <p:sp>
        <p:nvSpPr>
          <p:cNvPr id="13" name="TextBox 12"/>
          <p:cNvSpPr txBox="1"/>
          <p:nvPr/>
        </p:nvSpPr>
        <p:spPr>
          <a:xfrm>
            <a:off x="1067421" y="4727603"/>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Oils, butter and sugary drinks</a:t>
            </a:r>
          </a:p>
        </p:txBody>
      </p:sp>
      <p:sp>
        <p:nvSpPr>
          <p:cNvPr id="14" name="TextBox 13"/>
          <p:cNvSpPr txBox="1"/>
          <p:nvPr/>
        </p:nvSpPr>
        <p:spPr>
          <a:xfrm>
            <a:off x="1046578" y="5699209"/>
            <a:ext cx="705678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Bread, pasta and potatoes</a:t>
            </a:r>
          </a:p>
        </p:txBody>
      </p:sp>
      <p:grpSp>
        <p:nvGrpSpPr>
          <p:cNvPr id="15" name="Group 14"/>
          <p:cNvGrpSpPr/>
          <p:nvPr/>
        </p:nvGrpSpPr>
        <p:grpSpPr>
          <a:xfrm>
            <a:off x="5611359" y="2989726"/>
            <a:ext cx="3711396" cy="4564662"/>
            <a:chOff x="5469116" y="2420888"/>
            <a:chExt cx="3711396" cy="4564662"/>
          </a:xfrm>
        </p:grpSpPr>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t="4221" b="7959"/>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25523" y="2662173"/>
            <a:ext cx="617417" cy="872258"/>
          </a:xfrm>
          <a:prstGeom prst="rect">
            <a:avLst/>
          </a:prstGeom>
        </p:spPr>
      </p:pic>
      <p:pic>
        <p:nvPicPr>
          <p:cNvPr id="19" name="Picture 1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25523" y="3606439"/>
            <a:ext cx="617417" cy="872258"/>
          </a:xfrm>
          <a:prstGeom prst="rect">
            <a:avLst/>
          </a:prstGeom>
        </p:spPr>
      </p:pic>
      <p:pic>
        <p:nvPicPr>
          <p:cNvPr id="20" name="Picture 1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25523" y="4542543"/>
            <a:ext cx="617417" cy="872258"/>
          </a:xfrm>
          <a:prstGeom prst="rect">
            <a:avLst/>
          </a:prstGeom>
        </p:spPr>
      </p:pic>
      <p:pic>
        <p:nvPicPr>
          <p:cNvPr id="21" name="Picture 2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25523" y="5470485"/>
            <a:ext cx="617417" cy="872258"/>
          </a:xfrm>
          <a:prstGeom prst="rect">
            <a:avLst/>
          </a:prstGeom>
        </p:spPr>
      </p:pic>
      <p:sp>
        <p:nvSpPr>
          <p:cNvPr id="23" name="Rectangle 22"/>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4" name="Rectangle 2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5" name="Title 1"/>
          <p:cNvSpPr>
            <a:spLocks noGrp="1"/>
          </p:cNvSpPr>
          <p:nvPr>
            <p:ph type="title"/>
            <p:custDataLst>
              <p:tags r:id="rId1"/>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6" name="Picture 25"/>
          <p:cNvPicPr>
            <a:picLocks/>
          </p:cNvPicPr>
          <p:nvPr/>
        </p:nvPicPr>
        <p:blipFill rotWithShape="1">
          <a:blip r:embed="rId10" cstate="email">
            <a:extLst>
              <a:ext uri="{28A0092B-C50C-407E-A947-70E740481C1C}">
                <a14:useLocalDpi xmlns:a14="http://schemas.microsoft.com/office/drawing/2010/main"/>
              </a:ext>
            </a:extLst>
          </a:blip>
          <a:srcRect l="-27624" t="-13361" r="-27624" b="-13361"/>
          <a:stretch/>
        </p:blipFill>
        <p:spPr>
          <a:xfrm>
            <a:off x="8295714" y="682571"/>
            <a:ext cx="740782" cy="628380"/>
          </a:xfrm>
          <a:prstGeom prst="ellipse">
            <a:avLst/>
          </a:prstGeom>
          <a:solidFill>
            <a:srgbClr val="002060"/>
          </a:solidFill>
          <a:ln w="31750">
            <a:solidFill>
              <a:schemeClr val="bg1"/>
            </a:solidFill>
          </a:ln>
        </p:spPr>
      </p:pic>
      <p:sp>
        <p:nvSpPr>
          <p:cNvPr id="27" name="TextBox 26"/>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1"/>
              </a:rPr>
              <a:t>http://www.skillsforhealth.org.uk</a:t>
            </a:r>
            <a:r>
              <a:rPr lang="en-IN" sz="800" b="1" u="sng" dirty="0" smtClean="0">
                <a:latin typeface="Helvetica" panose="020B0604020202020204" pitchFamily="34" charset="0"/>
                <a:cs typeface="Helvetica" panose="020B0604020202020204" pitchFamily="34" charset="0"/>
                <a:hlinkClick r:id="rId1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12"/>
              </a:rPr>
              <a:t>http</a:t>
            </a:r>
            <a:r>
              <a:rPr lang="en-IN" sz="800" b="1" u="sng" dirty="0">
                <a:latin typeface="Helvetica" panose="020B0604020202020204" pitchFamily="34" charset="0"/>
                <a:cs typeface="Helvetica" panose="020B0604020202020204" pitchFamily="34" charset="0"/>
                <a:hlinkClick r:id="rId12"/>
              </a:rPr>
              <a:t>://www.skillsforcare.org.uk</a:t>
            </a:r>
            <a:r>
              <a:rPr lang="en-IN" sz="900" b="1" u="sng" dirty="0" smtClean="0">
                <a:latin typeface="Helvetica" panose="020B0604020202020204" pitchFamily="34" charset="0"/>
                <a:cs typeface="Helvetica" panose="020B0604020202020204" pitchFamily="34" charset="0"/>
                <a:hlinkClick r:id="rId12"/>
              </a:rPr>
              <a:t>/</a:t>
            </a:r>
            <a:endParaRPr lang="en-IN" sz="900" b="1" dirty="0">
              <a:latin typeface="Helvetica" panose="020B0604020202020204" pitchFamily="34" charset="0"/>
              <a:cs typeface="Helvetica" panose="020B0604020202020204" pitchFamily="34" charset="0"/>
            </a:endParaRPr>
          </a:p>
        </p:txBody>
      </p:sp>
      <p:sp>
        <p:nvSpPr>
          <p:cNvPr id="22" name="TextBox 21"/>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018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smtClean="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1" name="Content Placeholder 2"/>
          <p:cNvSpPr>
            <a:spLocks noGrp="1"/>
          </p:cNvSpPr>
          <p:nvPr>
            <p:ph idx="1"/>
          </p:nvPr>
        </p:nvSpPr>
        <p:spPr>
          <a:xfrm>
            <a:off x="360821" y="1266266"/>
            <a:ext cx="8603667" cy="4616989"/>
          </a:xfrm>
        </p:spPr>
        <p:txBody>
          <a:bodyPr>
            <a:normAutofit/>
          </a:bodyPr>
          <a:lstStyle/>
          <a:p>
            <a:pPr marL="0" indent="0">
              <a:buNone/>
            </a:pPr>
            <a:r>
              <a:rPr lang="en-GB" sz="2400" dirty="0" smtClean="0">
                <a:solidFill>
                  <a:srgbClr val="002060"/>
                </a:solidFill>
                <a:latin typeface="Helvetica" panose="020B0604020202020204" pitchFamily="34" charset="0"/>
                <a:cs typeface="Helvetica" panose="020B0604020202020204" pitchFamily="34" charset="0"/>
              </a:rPr>
              <a:t>1.</a:t>
            </a:r>
            <a:r>
              <a:rPr lang="en-GB" sz="2400" dirty="0" smtClean="0">
                <a:solidFill>
                  <a:srgbClr val="0066CC"/>
                </a:solidFill>
                <a:latin typeface="Helvetica" panose="020B0604020202020204" pitchFamily="34" charset="0"/>
                <a:cs typeface="Helvetica" panose="020B0604020202020204" pitchFamily="34" charset="0"/>
              </a:rPr>
              <a:t> </a:t>
            </a:r>
            <a:r>
              <a:rPr lang="en-GB" sz="2400" dirty="0">
                <a:solidFill>
                  <a:srgbClr val="0066CC"/>
                </a:solidFill>
                <a:latin typeface="Helvetica" panose="020B0604020202020204" pitchFamily="34" charset="0"/>
                <a:cs typeface="Helvetica" panose="020B0604020202020204" pitchFamily="34" charset="0"/>
              </a:rPr>
              <a:t>Understand the principles of hydration, nutrition </a:t>
            </a:r>
            <a:r>
              <a:rPr lang="en-GB" sz="2400" dirty="0" smtClean="0">
                <a:solidFill>
                  <a:srgbClr val="0066CC"/>
                </a:solidFill>
                <a:latin typeface="Helvetica" panose="020B0604020202020204" pitchFamily="34" charset="0"/>
                <a:cs typeface="Helvetica" panose="020B0604020202020204" pitchFamily="34" charset="0"/>
              </a:rPr>
              <a:t/>
            </a:r>
            <a:br>
              <a:rPr lang="en-GB" sz="2400" dirty="0" smtClean="0">
                <a:solidFill>
                  <a:srgbClr val="0066CC"/>
                </a:solidFill>
                <a:latin typeface="Helvetica" panose="020B0604020202020204" pitchFamily="34" charset="0"/>
                <a:cs typeface="Helvetica" panose="020B0604020202020204" pitchFamily="34" charset="0"/>
              </a:rPr>
            </a:br>
            <a:r>
              <a:rPr lang="en-GB" sz="2400" dirty="0" smtClean="0">
                <a:solidFill>
                  <a:srgbClr val="0066CC"/>
                </a:solidFill>
                <a:latin typeface="Helvetica" panose="020B0604020202020204" pitchFamily="34" charset="0"/>
                <a:cs typeface="Helvetica" panose="020B0604020202020204" pitchFamily="34" charset="0"/>
              </a:rPr>
              <a:t>and </a:t>
            </a:r>
            <a:r>
              <a:rPr lang="en-GB" sz="2400" dirty="0">
                <a:solidFill>
                  <a:srgbClr val="0066CC"/>
                </a:solidFill>
                <a:latin typeface="Helvetica" panose="020B0604020202020204" pitchFamily="34" charset="0"/>
                <a:cs typeface="Helvetica" panose="020B0604020202020204" pitchFamily="34" charset="0"/>
              </a:rPr>
              <a:t>food safety</a:t>
            </a:r>
          </a:p>
          <a:p>
            <a:pPr marL="0" indent="0">
              <a:buNone/>
            </a:pPr>
            <a:r>
              <a:rPr lang="en-GB" sz="2400" dirty="0" smtClean="0">
                <a:solidFill>
                  <a:srgbClr val="002060"/>
                </a:solidFill>
                <a:latin typeface="Helvetica" panose="020B0604020202020204" pitchFamily="34" charset="0"/>
                <a:cs typeface="Helvetica" panose="020B0604020202020204" pitchFamily="34" charset="0"/>
              </a:rPr>
              <a:t>2.</a:t>
            </a:r>
            <a:r>
              <a:rPr lang="en-GB" sz="2400" dirty="0" smtClean="0">
                <a:solidFill>
                  <a:srgbClr val="0066CC"/>
                </a:solidFill>
                <a:latin typeface="Helvetica" panose="020B0604020202020204" pitchFamily="34" charset="0"/>
                <a:cs typeface="Helvetica" panose="020B0604020202020204" pitchFamily="34" charset="0"/>
              </a:rPr>
              <a:t> </a:t>
            </a:r>
            <a:r>
              <a:rPr lang="en-GB" sz="2400" dirty="0">
                <a:solidFill>
                  <a:srgbClr val="0066CC"/>
                </a:solidFill>
                <a:latin typeface="Helvetica" panose="020B0604020202020204" pitchFamily="34" charset="0"/>
                <a:cs typeface="Helvetica" panose="020B0604020202020204" pitchFamily="34" charset="0"/>
              </a:rPr>
              <a:t>Support individuals to have access to fluids in accordance with their plan of care </a:t>
            </a:r>
          </a:p>
          <a:p>
            <a:pPr marL="0" indent="0">
              <a:buNone/>
            </a:pPr>
            <a:r>
              <a:rPr lang="en-GB" sz="2400" dirty="0" smtClean="0">
                <a:solidFill>
                  <a:srgbClr val="002060"/>
                </a:solidFill>
                <a:latin typeface="Helvetica" panose="020B0604020202020204" pitchFamily="34" charset="0"/>
                <a:cs typeface="Helvetica" panose="020B0604020202020204" pitchFamily="34" charset="0"/>
              </a:rPr>
              <a:t>3.</a:t>
            </a:r>
            <a:r>
              <a:rPr lang="en-GB" sz="2400" dirty="0" smtClean="0">
                <a:solidFill>
                  <a:srgbClr val="0066CC"/>
                </a:solidFill>
                <a:latin typeface="Helvetica" panose="020B0604020202020204" pitchFamily="34" charset="0"/>
                <a:cs typeface="Helvetica" panose="020B0604020202020204" pitchFamily="34" charset="0"/>
              </a:rPr>
              <a:t> </a:t>
            </a:r>
            <a:r>
              <a:rPr lang="en-GB" sz="2400" dirty="0">
                <a:solidFill>
                  <a:srgbClr val="0066CC"/>
                </a:solidFill>
                <a:latin typeface="Helvetica" panose="020B0604020202020204" pitchFamily="34" charset="0"/>
                <a:cs typeface="Helvetica" panose="020B0604020202020204" pitchFamily="34" charset="0"/>
              </a:rPr>
              <a:t>Support individuals to have access to  food and nutrition in accordance with their plan of </a:t>
            </a:r>
            <a:r>
              <a:rPr lang="en-GB" sz="2400" dirty="0" smtClean="0">
                <a:solidFill>
                  <a:srgbClr val="0066CC"/>
                </a:solidFill>
                <a:latin typeface="Helvetica" panose="020B0604020202020204" pitchFamily="34" charset="0"/>
                <a:cs typeface="Helvetica" panose="020B0604020202020204" pitchFamily="34" charset="0"/>
              </a:rPr>
              <a:t>care.</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9262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2400" y="-27384"/>
            <a:ext cx="9189234" cy="6858000"/>
          </a:xfrm>
          <a:prstGeom prst="rect">
            <a:avLst/>
          </a:prstGeom>
        </p:spPr>
      </p:pic>
      <p:sp>
        <p:nvSpPr>
          <p:cNvPr id="5" name="Title Placeholder 1"/>
          <p:cNvSpPr txBox="1">
            <a:spLocks/>
          </p:cNvSpPr>
          <p:nvPr>
            <p:custDataLst>
              <p:tags r:id="rId1"/>
            </p:custDataLst>
          </p:nvPr>
        </p:nvSpPr>
        <p:spPr>
          <a:xfrm>
            <a:off x="-23677" y="1020038"/>
            <a:ext cx="9180511" cy="120392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IN" sz="3600" dirty="0">
                <a:latin typeface="Helvetica" panose="020B0604020202020204" pitchFamily="34" charset="0"/>
                <a:cs typeface="Helvetica" panose="020B0604020202020204" pitchFamily="34" charset="0"/>
              </a:rPr>
              <a:t>Fluid and Nutrition</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a:spLocks/>
          </p:cNvSpPr>
          <p:nvPr>
            <p:custDataLst>
              <p:tags r:id="rId2"/>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6.2 </a:t>
            </a:r>
          </a:p>
        </p:txBody>
      </p:sp>
      <p:sp>
        <p:nvSpPr>
          <p:cNvPr id="8" name="Title Placeholder 1"/>
          <p:cNvSpPr txBox="1">
            <a:spLocks/>
          </p:cNvSpPr>
          <p:nvPr>
            <p:custDataLst>
              <p:tags r:id="rId3"/>
            </p:custDataLst>
          </p:nvPr>
        </p:nvSpPr>
        <p:spPr>
          <a:xfrm>
            <a:off x="-36515" y="299958"/>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201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Importance of Nutrition</a:t>
            </a: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extLst>
      <p:ext uri="{BB962C8B-B14F-4D97-AF65-F5344CB8AC3E}">
        <p14:creationId xmlns:p14="http://schemas.microsoft.com/office/powerpoint/2010/main" val="2805339269"/>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2" charset="0"/>
              </a:rPr>
              <a:t>In this module, you will learn about:</a:t>
            </a:r>
            <a:endParaRPr lang="en-US" sz="3000" dirty="0">
              <a:latin typeface="Helvetica" panose="020B0604020202020204" pitchFamily="2"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474" y="2057400"/>
            <a:ext cx="8229583" cy="2400657"/>
          </a:xfrm>
          <a:prstGeom prst="rect">
            <a:avLst/>
          </a:prstGeom>
        </p:spPr>
        <p:txBody>
          <a:bodyPr wrap="square">
            <a:spAutoFit/>
          </a:bodyPr>
          <a:lstStyle/>
          <a:p>
            <a:pPr marL="571500" indent="-571500">
              <a:buFont typeface="Arial" panose="020B0604020202020204" pitchFamily="34" charset="0"/>
              <a:buChar char="•"/>
            </a:pPr>
            <a:r>
              <a:rPr lang="en-US" sz="3000" dirty="0">
                <a:latin typeface="Helvetica" panose="020B0604020202020204" pitchFamily="2" charset="0"/>
              </a:rPr>
              <a:t>The various nutrients and their importance</a:t>
            </a:r>
          </a:p>
          <a:p>
            <a:pPr marL="571500" indent="-571500">
              <a:buFont typeface="Arial" panose="020B0604020202020204" pitchFamily="34" charset="0"/>
              <a:buChar char="•"/>
            </a:pPr>
            <a:endParaRPr lang="en-US" sz="3000" dirty="0">
              <a:latin typeface="Helvetica" panose="020B0604020202020204" pitchFamily="2" charset="0"/>
            </a:endParaRPr>
          </a:p>
          <a:p>
            <a:pPr marL="571500" indent="-571500">
              <a:buFont typeface="Arial" panose="020B0604020202020204" pitchFamily="34" charset="0"/>
              <a:buChar char="•"/>
            </a:pPr>
            <a:r>
              <a:rPr lang="en-US" sz="3000" dirty="0">
                <a:latin typeface="Helvetica" panose="020B0604020202020204" pitchFamily="2" charset="0"/>
              </a:rPr>
              <a:t>The definition of appetite</a:t>
            </a:r>
          </a:p>
          <a:p>
            <a:pPr marL="571500" indent="-571500">
              <a:buFont typeface="Arial" panose="020B0604020202020204" pitchFamily="34" charset="0"/>
              <a:buChar char="•"/>
            </a:pPr>
            <a:endParaRPr lang="en-US" sz="3000" dirty="0">
              <a:latin typeface="Helvetica" panose="020B0604020202020204" pitchFamily="2" charset="0"/>
            </a:endParaRPr>
          </a:p>
          <a:p>
            <a:pPr marL="571500" indent="-571500">
              <a:buFont typeface="Arial" panose="020B0604020202020204" pitchFamily="34" charset="0"/>
              <a:buChar char="•"/>
            </a:pPr>
            <a:r>
              <a:rPr lang="en-US" sz="3000" dirty="0">
                <a:latin typeface="Helvetica" panose="020B0604020202020204" pitchFamily="2" charset="0"/>
              </a:rPr>
              <a:t>The importance of fluids for our bodies</a:t>
            </a:r>
          </a:p>
        </p:txBody>
      </p:sp>
    </p:spTree>
    <p:extLst>
      <p:ext uri="{BB962C8B-B14F-4D97-AF65-F5344CB8AC3E}">
        <p14:creationId xmlns:p14="http://schemas.microsoft.com/office/powerpoint/2010/main" val="127136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6" name="Content Placeholder 2"/>
          <p:cNvSpPr txBox="1">
            <a:spLocks/>
          </p:cNvSpPr>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pic>
        <p:nvPicPr>
          <p:cNvPr id="7" name="Picture 6"/>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Importance of Nutrition</a:t>
            </a: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3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7445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Maintaining Nutritional Food Value</a:t>
            </a: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4 </a:t>
            </a:r>
            <a:endParaRPr lang="en-IN" sz="1000" dirty="0">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extLst>
      <p:ext uri="{BB962C8B-B14F-4D97-AF65-F5344CB8AC3E}">
        <p14:creationId xmlns:p14="http://schemas.microsoft.com/office/powerpoint/2010/main" val="916595153"/>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533400" y="838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2" charset="0"/>
              </a:rPr>
              <a:t>In this module, you will learn about:</a:t>
            </a:r>
            <a:endParaRPr lang="en-US" sz="3000" dirty="0">
              <a:latin typeface="Helvetica" panose="020B0604020202020204" pitchFamily="2"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5 </a:t>
            </a:r>
            <a:endParaRPr lang="en-IN" sz="1000" dirty="0">
              <a:latin typeface="Helvetica" panose="020B0604020202020204" pitchFamily="34" charset="0"/>
              <a:cs typeface="Helvetica" panose="020B0604020202020204" pitchFamily="34" charset="0"/>
            </a:endParaRPr>
          </a:p>
        </p:txBody>
      </p:sp>
      <p:sp>
        <p:nvSpPr>
          <p:cNvPr id="2" name="Rectangle 1"/>
          <p:cNvSpPr/>
          <p:nvPr/>
        </p:nvSpPr>
        <p:spPr>
          <a:xfrm>
            <a:off x="533400" y="2286000"/>
            <a:ext cx="7924800" cy="2585323"/>
          </a:xfrm>
          <a:prstGeom prst="rect">
            <a:avLst/>
          </a:prstGeom>
        </p:spPr>
        <p:txBody>
          <a:bodyPr wrap="square">
            <a:spAutoFit/>
          </a:bodyPr>
          <a:lstStyle/>
          <a:p>
            <a:pPr marL="342900" indent="-342900">
              <a:spcBef>
                <a:spcPct val="20000"/>
              </a:spcBef>
              <a:buFont typeface="Arial" pitchFamily="34" charset="0"/>
              <a:buChar char="•"/>
            </a:pPr>
            <a:r>
              <a:rPr lang="en-US" sz="3000" dirty="0">
                <a:solidFill>
                  <a:prstClr val="black"/>
                </a:solidFill>
                <a:latin typeface="Helvetica" panose="020B0604020202020204" pitchFamily="2" charset="0"/>
              </a:rPr>
              <a:t>The ways in which nutrients are lost from food during transportation, storage, and cooking</a:t>
            </a:r>
          </a:p>
          <a:p>
            <a:pPr marL="342900" indent="-342900">
              <a:spcBef>
                <a:spcPct val="20000"/>
              </a:spcBef>
              <a:buFont typeface="Arial" pitchFamily="34" charset="0"/>
              <a:buChar char="•"/>
            </a:pPr>
            <a:endParaRPr lang="en-US" sz="3000" dirty="0">
              <a:solidFill>
                <a:prstClr val="black"/>
              </a:solidFill>
              <a:latin typeface="Helvetica" panose="020B0604020202020204" pitchFamily="2" charset="0"/>
            </a:endParaRPr>
          </a:p>
          <a:p>
            <a:pPr marL="342900" indent="-342900">
              <a:spcBef>
                <a:spcPct val="20000"/>
              </a:spcBef>
              <a:buFont typeface="Arial" pitchFamily="34" charset="0"/>
              <a:buChar char="•"/>
            </a:pPr>
            <a:r>
              <a:rPr lang="en-US" sz="3000" dirty="0">
                <a:solidFill>
                  <a:prstClr val="black"/>
                </a:solidFill>
                <a:latin typeface="Helvetica" panose="020B0604020202020204" pitchFamily="2" charset="0"/>
              </a:rPr>
              <a:t>A few healthy ways of consuming food</a:t>
            </a:r>
          </a:p>
        </p:txBody>
      </p:sp>
    </p:spTree>
    <p:extLst>
      <p:ext uri="{BB962C8B-B14F-4D97-AF65-F5344CB8AC3E}">
        <p14:creationId xmlns:p14="http://schemas.microsoft.com/office/powerpoint/2010/main" val="3087112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7" name="Picture 6"/>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Maintaining Nutritional Food Value</a:t>
            </a: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76086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Nutritional Issues of the Elder </a:t>
            </a:r>
          </a:p>
        </p:txBody>
      </p:sp>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extLst>
      <p:ext uri="{BB962C8B-B14F-4D97-AF65-F5344CB8AC3E}">
        <p14:creationId xmlns:p14="http://schemas.microsoft.com/office/powerpoint/2010/main" val="4178501525"/>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533400" y="838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2" charset="0"/>
              </a:rPr>
              <a:t>In this module, you will learn about:</a:t>
            </a:r>
            <a:endParaRPr lang="en-US" sz="3000" dirty="0">
              <a:latin typeface="Helvetica" panose="020B0604020202020204" pitchFamily="2"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2286000"/>
            <a:ext cx="8153400" cy="3323987"/>
          </a:xfrm>
          <a:prstGeom prst="rect">
            <a:avLst/>
          </a:prstGeom>
        </p:spPr>
        <p:txBody>
          <a:bodyPr wrap="square">
            <a:spAutoFit/>
          </a:bodyPr>
          <a:lstStyle/>
          <a:p>
            <a:pPr marL="457200" indent="-457200">
              <a:buFont typeface="Arial" panose="020B0604020202020204" pitchFamily="34" charset="0"/>
              <a:buChar char="•"/>
            </a:pPr>
            <a:r>
              <a:rPr lang="en-US" sz="3000" dirty="0">
                <a:latin typeface="Helvetica" panose="020B0604020202020204" pitchFamily="2" charset="0"/>
              </a:rPr>
              <a:t>A few nutritional issues in elderly people</a:t>
            </a:r>
          </a:p>
          <a:p>
            <a:pPr marL="457200" indent="-457200">
              <a:buFont typeface="Arial" panose="020B0604020202020204" pitchFamily="34" charset="0"/>
              <a:buChar char="•"/>
            </a:pPr>
            <a:endParaRPr lang="en-US" sz="3000" dirty="0">
              <a:latin typeface="Helvetica" panose="020B0604020202020204" pitchFamily="2" charset="0"/>
            </a:endParaRPr>
          </a:p>
          <a:p>
            <a:pPr marL="457200" indent="-457200">
              <a:buFont typeface="Arial" panose="020B0604020202020204" pitchFamily="34" charset="0"/>
              <a:buChar char="•"/>
            </a:pPr>
            <a:r>
              <a:rPr lang="en-US" sz="3000" dirty="0">
                <a:latin typeface="Helvetica" panose="020B0604020202020204" pitchFamily="2" charset="0"/>
              </a:rPr>
              <a:t>The reasons for nutritional issues in elderly people</a:t>
            </a:r>
          </a:p>
          <a:p>
            <a:pPr marL="457200" indent="-457200">
              <a:buFont typeface="Arial" panose="020B0604020202020204" pitchFamily="34" charset="0"/>
              <a:buChar char="•"/>
            </a:pPr>
            <a:endParaRPr lang="en-US" sz="3000" dirty="0">
              <a:latin typeface="Helvetica" panose="020B0604020202020204" pitchFamily="2" charset="0"/>
            </a:endParaRPr>
          </a:p>
          <a:p>
            <a:pPr marL="457200" indent="-457200">
              <a:buFont typeface="Arial" panose="020B0604020202020204" pitchFamily="34" charset="0"/>
              <a:buChar char="•"/>
            </a:pPr>
            <a:r>
              <a:rPr lang="en-US" sz="3000" dirty="0">
                <a:latin typeface="Helvetica" panose="020B0604020202020204" pitchFamily="2" charset="0"/>
              </a:rPr>
              <a:t>The solutions to nutritional issues in elderly people</a:t>
            </a:r>
          </a:p>
        </p:txBody>
      </p:sp>
    </p:spTree>
    <p:extLst>
      <p:ext uri="{BB962C8B-B14F-4D97-AF65-F5344CB8AC3E}">
        <p14:creationId xmlns:p14="http://schemas.microsoft.com/office/powerpoint/2010/main" val="3252945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Nutritional Issues of the Elder</a:t>
            </a:r>
          </a:p>
        </p:txBody>
      </p:sp>
      <p:sp>
        <p:nvSpPr>
          <p:cNvPr id="9" name="TextBox 8"/>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2995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939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Food safety</a:t>
            </a:r>
          </a:p>
        </p:txBody>
      </p:sp>
      <p:sp>
        <p:nvSpPr>
          <p:cNvPr id="3" name="Content Placeholder 2"/>
          <p:cNvSpPr>
            <a:spLocks noGrp="1"/>
          </p:cNvSpPr>
          <p:nvPr>
            <p:ph idx="1"/>
          </p:nvPr>
        </p:nvSpPr>
        <p:spPr>
          <a:xfrm>
            <a:off x="255324" y="1196752"/>
            <a:ext cx="8613253" cy="4528932"/>
          </a:xfrm>
        </p:spPr>
        <p:txBody>
          <a:bodyPr/>
          <a:lstStyle/>
          <a:p>
            <a:r>
              <a:rPr lang="en-GB" sz="2400" dirty="0">
                <a:latin typeface="Helvetica" panose="020B0604020202020204" pitchFamily="34" charset="0"/>
                <a:cs typeface="Helvetica" panose="020B0604020202020204" pitchFamily="34" charset="0"/>
              </a:rPr>
              <a:t>Food safety is essential when preparing and </a:t>
            </a:r>
            <a:r>
              <a:rPr lang="en-GB" sz="2400" dirty="0" smtClean="0">
                <a:latin typeface="Helvetica" panose="020B0604020202020204" pitchFamily="34" charset="0"/>
                <a:cs typeface="Helvetica" panose="020B0604020202020204" pitchFamily="34" charset="0"/>
              </a:rPr>
              <a:t/>
            </a:r>
            <a:br>
              <a:rPr lang="en-GB" sz="2400" dirty="0" smtClean="0">
                <a:latin typeface="Helvetica" panose="020B0604020202020204" pitchFamily="34" charset="0"/>
                <a:cs typeface="Helvetica" panose="020B0604020202020204" pitchFamily="34" charset="0"/>
              </a:rPr>
            </a:br>
            <a:r>
              <a:rPr lang="en-GB" sz="2400" dirty="0" smtClean="0">
                <a:latin typeface="Helvetica" panose="020B0604020202020204" pitchFamily="34" charset="0"/>
                <a:cs typeface="Helvetica" panose="020B0604020202020204" pitchFamily="34" charset="0"/>
              </a:rPr>
              <a:t>handling food</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Not all substances and objects that can cause harm or illness can be </a:t>
            </a:r>
            <a:r>
              <a:rPr lang="en-GB" sz="2400" dirty="0" smtClean="0">
                <a:latin typeface="Helvetica" panose="020B0604020202020204" pitchFamily="34" charset="0"/>
                <a:cs typeface="Helvetica" panose="020B0604020202020204" pitchFamily="34" charset="0"/>
              </a:rPr>
              <a:t>seen</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People can become ill from eating food that tastes normal and looks </a:t>
            </a:r>
            <a:r>
              <a:rPr lang="en-GB" sz="2400" dirty="0" smtClean="0">
                <a:latin typeface="Helvetica" panose="020B0604020202020204" pitchFamily="34" charset="0"/>
                <a:cs typeface="Helvetica" panose="020B0604020202020204" pitchFamily="34" charset="0"/>
              </a:rPr>
              <a:t>safe</a:t>
            </a:r>
            <a:endParaRPr lang="en-GB" sz="3600" b="0" dirty="0">
              <a:solidFill>
                <a:schemeClr val="bg1"/>
              </a:solidFill>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5323" y="3624549"/>
            <a:ext cx="8613253" cy="2635864"/>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417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Food and Fluid intake</a:t>
            </a: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10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extLst>
      <p:ext uri="{BB962C8B-B14F-4D97-AF65-F5344CB8AC3E}">
        <p14:creationId xmlns:p14="http://schemas.microsoft.com/office/powerpoint/2010/main" val="4201818517"/>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533400" y="452765"/>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2" charset="0"/>
              </a:rPr>
              <a:t>In this module, you will learn about:</a:t>
            </a:r>
            <a:endParaRPr lang="en-US" sz="3000" dirty="0">
              <a:latin typeface="Helvetica" panose="020B0604020202020204" pitchFamily="2"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905000"/>
            <a:ext cx="7772400" cy="1938992"/>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2" charset="0"/>
              </a:rPr>
              <a:t>The basic rules of eating healthy</a:t>
            </a:r>
          </a:p>
          <a:p>
            <a:pPr marL="457200" lvl="0" indent="-457200">
              <a:buFont typeface="Arial" panose="020B0604020202020204" pitchFamily="34" charset="0"/>
              <a:buChar char="•"/>
            </a:pPr>
            <a:endParaRPr lang="en-US" sz="3000" dirty="0">
              <a:latin typeface="Helvetica" panose="020B0604020202020204" pitchFamily="2" charset="0"/>
            </a:endParaRPr>
          </a:p>
          <a:p>
            <a:pPr marL="457200" lvl="0" indent="-457200">
              <a:buFont typeface="Arial" panose="020B0604020202020204" pitchFamily="34" charset="0"/>
              <a:buChar char="•"/>
            </a:pPr>
            <a:endParaRPr lang="en-US" sz="3000" dirty="0">
              <a:latin typeface="Helvetica" panose="020B0604020202020204" pitchFamily="2" charset="0"/>
            </a:endParaRPr>
          </a:p>
          <a:p>
            <a:pPr marL="457200" lvl="0" indent="-457200">
              <a:buFont typeface="Arial" panose="020B0604020202020204" pitchFamily="34" charset="0"/>
              <a:buChar char="•"/>
            </a:pPr>
            <a:r>
              <a:rPr lang="en-US" sz="3000" dirty="0">
                <a:latin typeface="Helvetica" panose="020B0604020202020204" pitchFamily="2" charset="0"/>
              </a:rPr>
              <a:t>The various healthy and unhealthy foods</a:t>
            </a:r>
          </a:p>
        </p:txBody>
      </p:sp>
    </p:spTree>
    <p:extLst>
      <p:ext uri="{BB962C8B-B14F-4D97-AF65-F5344CB8AC3E}">
        <p14:creationId xmlns:p14="http://schemas.microsoft.com/office/powerpoint/2010/main" val="2677006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p>
        </p:txBody>
      </p:sp>
      <p:sp>
        <p:nvSpPr>
          <p:cNvPr id="3" name="Content Placeholder 2"/>
          <p:cNvSpPr>
            <a:spLocks noGrp="1"/>
          </p:cNvSpPr>
          <p:nvPr>
            <p:ph idx="1"/>
          </p:nvPr>
        </p:nvSpPr>
        <p:spPr/>
        <p:txBody>
          <a:bodyPr>
            <a:normAutofit/>
          </a:bodyPr>
          <a:lstStyle/>
          <a:p>
            <a:endParaRPr lang="en-US" sz="3000" dirty="0"/>
          </a:p>
          <a:p>
            <a:endParaRPr lang="en-US" sz="3000" dirty="0"/>
          </a:p>
          <a:p>
            <a:endParaRPr lang="en-US" sz="3000" dirty="0"/>
          </a:p>
          <a:p>
            <a:pPr marL="0" indent="0">
              <a:buNone/>
            </a:pPr>
            <a:endParaRPr lang="en-US" sz="3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Food and Fluid intake</a:t>
            </a:r>
          </a:p>
        </p:txBody>
      </p: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28194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8373"/>
            <a:ext cx="9144000" cy="6876373"/>
          </a:xfrm>
          <a:prstGeom prst="rect">
            <a:avLst/>
          </a:prstGeom>
          <a:ln>
            <a:solidFill>
              <a:srgbClr val="7030A0"/>
            </a:solidFill>
          </a:ln>
        </p:spPr>
      </p:pic>
    </p:spTree>
    <p:extLst>
      <p:ext uri="{BB962C8B-B14F-4D97-AF65-F5344CB8AC3E}">
        <p14:creationId xmlns:p14="http://schemas.microsoft.com/office/powerpoint/2010/main" val="428021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Food hazards</a:t>
            </a:r>
          </a:p>
        </p:txBody>
      </p:sp>
      <p:sp>
        <p:nvSpPr>
          <p:cNvPr id="3" name="Content Placeholder 2"/>
          <p:cNvSpPr>
            <a:spLocks noGrp="1"/>
          </p:cNvSpPr>
          <p:nvPr>
            <p:ph idx="1"/>
          </p:nvPr>
        </p:nvSpPr>
        <p:spPr>
          <a:xfrm>
            <a:off x="255324" y="1276605"/>
            <a:ext cx="8657321" cy="893718"/>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Food must be prepared and stored in ways that prevent contamination. Contaminants could be:</a:t>
            </a:r>
          </a:p>
          <a:p>
            <a:endParaRPr lang="en-GB" sz="2400" dirty="0">
              <a:latin typeface="Helvetica" panose="020B0604020202020204" pitchFamily="34" charset="0"/>
              <a:cs typeface="Helvetica" panose="020B0604020202020204" pitchFamily="34" charset="0"/>
            </a:endParaRPr>
          </a:p>
        </p:txBody>
      </p:sp>
      <p:sp>
        <p:nvSpPr>
          <p:cNvPr id="4" name="Rectangle 3"/>
          <p:cNvSpPr/>
          <p:nvPr/>
        </p:nvSpPr>
        <p:spPr>
          <a:xfrm>
            <a:off x="255327" y="2258831"/>
            <a:ext cx="1518390" cy="1443788"/>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solidFill>
                  <a:srgbClr val="002060"/>
                </a:solidFill>
                <a:latin typeface="Helvetica" panose="020B0604020202020204" pitchFamily="34" charset="0"/>
                <a:cs typeface="Helvetica" panose="020B0604020202020204" pitchFamily="34" charset="0"/>
              </a:rPr>
              <a:t>Physical</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5" name="Rectangle 4"/>
          <p:cNvSpPr/>
          <p:nvPr/>
        </p:nvSpPr>
        <p:spPr>
          <a:xfrm>
            <a:off x="1773717" y="2262668"/>
            <a:ext cx="7115103" cy="143899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000" dirty="0">
                <a:latin typeface="Helvetica" panose="020B0604020202020204" pitchFamily="34" charset="0"/>
                <a:cs typeface="Helvetica" panose="020B0604020202020204" pitchFamily="34" charset="0"/>
              </a:rPr>
              <a:t>Objects that could be in food when it is bought or introduced when preparing food e.g. bones or bits of packaging. Look for objects which should not be in the </a:t>
            </a:r>
            <a:r>
              <a:rPr lang="en-GB" sz="2000" dirty="0" smtClean="0">
                <a:latin typeface="Helvetica" panose="020B0604020202020204" pitchFamily="34" charset="0"/>
                <a:cs typeface="Helvetica" panose="020B0604020202020204" pitchFamily="34" charset="0"/>
              </a:rPr>
              <a:t>food.</a:t>
            </a:r>
            <a:endParaRPr lang="en-GB" sz="2000" dirty="0">
              <a:latin typeface="Helvetica" panose="020B0604020202020204" pitchFamily="34" charset="0"/>
              <a:cs typeface="Helvetica" panose="020B0604020202020204" pitchFamily="34" charset="0"/>
            </a:endParaRPr>
          </a:p>
        </p:txBody>
      </p:sp>
      <p:sp>
        <p:nvSpPr>
          <p:cNvPr id="6" name="Rectangle 5"/>
          <p:cNvSpPr/>
          <p:nvPr/>
        </p:nvSpPr>
        <p:spPr>
          <a:xfrm>
            <a:off x="257118" y="4297125"/>
            <a:ext cx="1518390" cy="153204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solidFill>
                  <a:srgbClr val="002060"/>
                </a:solidFill>
                <a:latin typeface="Helvetica" panose="020B0604020202020204" pitchFamily="34" charset="0"/>
                <a:cs typeface="Helvetica" panose="020B0604020202020204" pitchFamily="34" charset="0"/>
              </a:rPr>
              <a:t>Chemical</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1775508" y="4300962"/>
            <a:ext cx="7115103" cy="152696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000" dirty="0">
                <a:latin typeface="Helvetica" panose="020B0604020202020204" pitchFamily="34" charset="0"/>
                <a:cs typeface="Helvetica" panose="020B0604020202020204" pitchFamily="34" charset="0"/>
              </a:rPr>
              <a:t>Chemicals that could be harmful if eaten such as pesticides, weed killers or cleaning chemicals. Wash fruit and vegetables before preparation and avoid spraying cleaning products </a:t>
            </a:r>
            <a:r>
              <a:rPr lang="en-GB" sz="2000" dirty="0" smtClean="0">
                <a:latin typeface="Helvetica" panose="020B0604020202020204" pitchFamily="34" charset="0"/>
                <a:cs typeface="Helvetica" panose="020B0604020202020204" pitchFamily="34" charset="0"/>
              </a:rPr>
              <a:t/>
            </a:r>
            <a:br>
              <a:rPr lang="en-GB" sz="2000" dirty="0" smtClean="0">
                <a:latin typeface="Helvetica" panose="020B0604020202020204" pitchFamily="34" charset="0"/>
                <a:cs typeface="Helvetica" panose="020B0604020202020204" pitchFamily="34" charset="0"/>
              </a:rPr>
            </a:br>
            <a:r>
              <a:rPr lang="en-GB" sz="2000" dirty="0" smtClean="0">
                <a:latin typeface="Helvetica" panose="020B0604020202020204" pitchFamily="34" charset="0"/>
                <a:cs typeface="Helvetica" panose="020B0604020202020204" pitchFamily="34" charset="0"/>
              </a:rPr>
              <a:t>near food.</a:t>
            </a:r>
            <a:endParaRPr lang="en-GB" sz="2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3419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2335"/>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Food hazards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4" name="Rectangle 3"/>
          <p:cNvSpPr/>
          <p:nvPr/>
        </p:nvSpPr>
        <p:spPr>
          <a:xfrm>
            <a:off x="242978" y="1157143"/>
            <a:ext cx="1518390" cy="1443788"/>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solidFill>
                  <a:srgbClr val="002060"/>
                </a:solidFill>
                <a:latin typeface="Helvetica" panose="020B0604020202020204" pitchFamily="34" charset="0"/>
                <a:cs typeface="Helvetica" panose="020B0604020202020204" pitchFamily="34" charset="0"/>
              </a:rPr>
              <a:t>Allergenic</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5" name="Rectangle 4"/>
          <p:cNvSpPr/>
          <p:nvPr/>
        </p:nvSpPr>
        <p:spPr>
          <a:xfrm>
            <a:off x="1761368" y="1160980"/>
            <a:ext cx="7115103" cy="143899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000" dirty="0">
                <a:latin typeface="Helvetica" panose="020B0604020202020204" pitchFamily="34" charset="0"/>
                <a:cs typeface="Helvetica" panose="020B0604020202020204" pitchFamily="34" charset="0"/>
              </a:rPr>
              <a:t>Substances which cause extreme reactions in individuals allergic to them. Examples include nuts, eggs, shellfish, gluten and milk. Foods containing allergens should be prepared and stored separately to those which </a:t>
            </a:r>
            <a:r>
              <a:rPr lang="en-GB" sz="2000" dirty="0" smtClean="0">
                <a:latin typeface="Helvetica" panose="020B0604020202020204" pitchFamily="34" charset="0"/>
                <a:cs typeface="Helvetica" panose="020B0604020202020204" pitchFamily="34" charset="0"/>
              </a:rPr>
              <a:t>don’t.</a:t>
            </a:r>
            <a:endParaRPr lang="en-GB" sz="2000" dirty="0">
              <a:latin typeface="Helvetica" panose="020B0604020202020204" pitchFamily="34" charset="0"/>
              <a:cs typeface="Helvetica" panose="020B0604020202020204" pitchFamily="34" charset="0"/>
            </a:endParaRPr>
          </a:p>
        </p:txBody>
      </p:sp>
      <p:sp>
        <p:nvSpPr>
          <p:cNvPr id="6" name="Rectangle 5"/>
          <p:cNvSpPr/>
          <p:nvPr/>
        </p:nvSpPr>
        <p:spPr>
          <a:xfrm>
            <a:off x="255325" y="2694409"/>
            <a:ext cx="1518390" cy="1443788"/>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solidFill>
                  <a:srgbClr val="002060"/>
                </a:solidFill>
                <a:latin typeface="Helvetica" panose="020B0604020202020204" pitchFamily="34" charset="0"/>
                <a:cs typeface="Helvetica" panose="020B0604020202020204" pitchFamily="34" charset="0"/>
              </a:rPr>
              <a:t>Bacterial</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1773715" y="2698246"/>
            <a:ext cx="7115103" cy="143899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2000" dirty="0">
                <a:latin typeface="Helvetica" panose="020B0604020202020204" pitchFamily="34" charset="0"/>
                <a:cs typeface="Helvetica" panose="020B0604020202020204" pitchFamily="34" charset="0"/>
              </a:rPr>
              <a:t>Pathogenic bacteria can be transferred to food during storage, handling and preparation. They can multiply to harmful levels if the conditions are right. Effective food safety principles should be followed to remove these risks.</a:t>
            </a:r>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5325" y="4230481"/>
            <a:ext cx="8621146" cy="2060153"/>
          </a:xfrm>
          <a:prstGeom prst="rect">
            <a:avLst/>
          </a:prstGeom>
        </p:spPr>
      </p:pic>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11" name="TextBox 10"/>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4188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Vulnerable groups</a:t>
            </a:r>
          </a:p>
        </p:txBody>
      </p:sp>
      <p:sp>
        <p:nvSpPr>
          <p:cNvPr id="3" name="Content Placeholder 2"/>
          <p:cNvSpPr>
            <a:spLocks noGrp="1"/>
          </p:cNvSpPr>
          <p:nvPr>
            <p:ph idx="1"/>
          </p:nvPr>
        </p:nvSpPr>
        <p:spPr>
          <a:xfrm>
            <a:off x="255325" y="1254571"/>
            <a:ext cx="8624270" cy="1094309"/>
          </a:xfrm>
        </p:spPr>
        <p:txBody>
          <a:bodyPr>
            <a:noAutofit/>
          </a:bodyPr>
          <a:lstStyle/>
          <a:p>
            <a:pPr marL="0" indent="0">
              <a:buNone/>
            </a:pPr>
            <a:r>
              <a:rPr lang="en-GB" sz="2400" dirty="0">
                <a:latin typeface="Helvetica" panose="020B0604020202020204" pitchFamily="34" charset="0"/>
                <a:cs typeface="Helvetica" panose="020B0604020202020204" pitchFamily="34" charset="0"/>
              </a:rPr>
              <a:t>Some groups of people are more vulnerable to food-related illnesses because of a weakened immune system. These groups can include:</a:t>
            </a:r>
          </a:p>
          <a:p>
            <a:pPr marL="0" indent="0">
              <a:buNone/>
            </a:pPr>
            <a:endParaRPr lang="en-GB" sz="2400"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695720" y="2184526"/>
            <a:ext cx="3183875" cy="4034138"/>
          </a:xfrm>
          <a:prstGeom prst="rect">
            <a:avLst/>
          </a:prstGeom>
        </p:spPr>
      </p:pic>
      <p:sp>
        <p:nvSpPr>
          <p:cNvPr id="6" name="Rectangle 5"/>
          <p:cNvSpPr/>
          <p:nvPr/>
        </p:nvSpPr>
        <p:spPr>
          <a:xfrm>
            <a:off x="255324" y="2564904"/>
            <a:ext cx="5440395" cy="2846933"/>
          </a:xfrm>
          <a:prstGeom prst="rect">
            <a:avLst/>
          </a:prstGeom>
        </p:spPr>
        <p:txBody>
          <a:bodyPr wrap="square">
            <a:spAutoFit/>
          </a:bodyPr>
          <a:lstStyle/>
          <a:p>
            <a:pPr marL="285750" indent="-285750">
              <a:spcBef>
                <a:spcPts val="600"/>
              </a:spcBef>
              <a:buClr>
                <a:srgbClr val="0066C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Babies, toddlers, children </a:t>
            </a:r>
            <a:br>
              <a:rPr lang="en-GB" sz="2200" dirty="0">
                <a:latin typeface="Helvetica" panose="020B0604020202020204" pitchFamily="34" charset="0"/>
                <a:cs typeface="Helvetica" panose="020B0604020202020204" pitchFamily="34" charset="0"/>
              </a:rPr>
            </a:br>
            <a:r>
              <a:rPr lang="en-GB" sz="2200" dirty="0" smtClean="0">
                <a:latin typeface="Helvetica" panose="020B0604020202020204" pitchFamily="34" charset="0"/>
                <a:cs typeface="Helvetica" panose="020B0604020202020204" pitchFamily="34" charset="0"/>
              </a:rPr>
              <a:t>and </a:t>
            </a:r>
            <a:r>
              <a:rPr lang="en-GB" sz="2200" dirty="0">
                <a:latin typeface="Helvetica" panose="020B0604020202020204" pitchFamily="34" charset="0"/>
                <a:cs typeface="Helvetica" panose="020B0604020202020204" pitchFamily="34" charset="0"/>
              </a:rPr>
              <a:t>teenagers</a:t>
            </a:r>
          </a:p>
          <a:p>
            <a:pPr marL="285750" indent="-285750">
              <a:spcBef>
                <a:spcPts val="600"/>
              </a:spcBef>
              <a:buClr>
                <a:srgbClr val="0066C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Pregnant and breastfeeding women</a:t>
            </a:r>
          </a:p>
          <a:p>
            <a:pPr marL="285750" indent="-285750">
              <a:spcBef>
                <a:spcPts val="600"/>
              </a:spcBef>
              <a:buClr>
                <a:srgbClr val="0066C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Elderly people</a:t>
            </a:r>
          </a:p>
          <a:p>
            <a:pPr marL="285750" indent="-285750">
              <a:spcBef>
                <a:spcPts val="600"/>
              </a:spcBef>
              <a:buClr>
                <a:srgbClr val="0066C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Those who are living on a </a:t>
            </a:r>
            <a:r>
              <a:rPr lang="en-GB" sz="2200" dirty="0" smtClean="0">
                <a:latin typeface="Helvetica" panose="020B0604020202020204" pitchFamily="34" charset="0"/>
                <a:cs typeface="Helvetica" panose="020B0604020202020204" pitchFamily="34" charset="0"/>
              </a:rPr>
              <a:t>low </a:t>
            </a:r>
            <a:r>
              <a:rPr lang="en-GB" sz="2200" dirty="0">
                <a:latin typeface="Helvetica" panose="020B0604020202020204" pitchFamily="34" charset="0"/>
                <a:cs typeface="Helvetica" panose="020B0604020202020204" pitchFamily="34" charset="0"/>
              </a:rPr>
              <a:t>income</a:t>
            </a:r>
          </a:p>
          <a:p>
            <a:pPr marL="285750" indent="-285750">
              <a:spcBef>
                <a:spcPts val="600"/>
              </a:spcBef>
              <a:buClr>
                <a:srgbClr val="0066C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People in prison</a:t>
            </a:r>
          </a:p>
          <a:p>
            <a:pPr marL="285750" indent="-285750">
              <a:spcBef>
                <a:spcPts val="600"/>
              </a:spcBef>
              <a:buClr>
                <a:srgbClr val="0066CC"/>
              </a:buClr>
              <a:buFont typeface="Arial" panose="020B0604020202020204" pitchFamily="34" charset="0"/>
              <a:buChar char="■"/>
            </a:pPr>
            <a:r>
              <a:rPr lang="en-GB" sz="2200" dirty="0">
                <a:latin typeface="Helvetica" panose="020B0604020202020204" pitchFamily="34" charset="0"/>
                <a:cs typeface="Helvetica" panose="020B0604020202020204" pitchFamily="34" charset="0"/>
              </a:rPr>
              <a:t>People in </a:t>
            </a:r>
            <a:r>
              <a:rPr lang="en-GB" sz="2200" dirty="0" smtClean="0">
                <a:latin typeface="Helvetica" panose="020B0604020202020204" pitchFamily="34" charset="0"/>
                <a:cs typeface="Helvetica" panose="020B0604020202020204" pitchFamily="34" charset="0"/>
              </a:rPr>
              <a:t>hospital</a:t>
            </a:r>
            <a:endParaRPr lang="en-GB" sz="22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0243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Preparing food safely</a:t>
            </a:r>
          </a:p>
        </p:txBody>
      </p:sp>
      <p:sp>
        <p:nvSpPr>
          <p:cNvPr id="3" name="Content Placeholder 2"/>
          <p:cNvSpPr>
            <a:spLocks noGrp="1"/>
          </p:cNvSpPr>
          <p:nvPr>
            <p:ph idx="1"/>
          </p:nvPr>
        </p:nvSpPr>
        <p:spPr>
          <a:xfrm>
            <a:off x="255325" y="1243553"/>
            <a:ext cx="8229600" cy="694292"/>
          </a:xfrm>
        </p:spPr>
        <p:txBody>
          <a:bodyPr>
            <a:normAutofit fontScale="70000" lnSpcReduction="20000"/>
          </a:bodyPr>
          <a:lstStyle/>
          <a:p>
            <a:pPr marL="0" indent="0">
              <a:buNone/>
            </a:pPr>
            <a:r>
              <a:rPr lang="en-GB" sz="3400" dirty="0">
                <a:latin typeface="Helvetica" panose="020B0604020202020204" pitchFamily="34" charset="0"/>
                <a:cs typeface="Helvetica" panose="020B0604020202020204" pitchFamily="34" charset="0"/>
              </a:rPr>
              <a:t>Which of the following statements are true </a:t>
            </a:r>
            <a:r>
              <a:rPr lang="en-GB" sz="3400" dirty="0" smtClean="0">
                <a:latin typeface="Helvetica" panose="020B0604020202020204" pitchFamily="34" charset="0"/>
                <a:cs typeface="Helvetica" panose="020B0604020202020204" pitchFamily="34" charset="0"/>
              </a:rPr>
              <a:t/>
            </a:r>
            <a:br>
              <a:rPr lang="en-GB" sz="3400" dirty="0" smtClean="0">
                <a:latin typeface="Helvetica" panose="020B0604020202020204" pitchFamily="34" charset="0"/>
                <a:cs typeface="Helvetica" panose="020B0604020202020204" pitchFamily="34" charset="0"/>
              </a:rPr>
            </a:br>
            <a:r>
              <a:rPr lang="en-GB" sz="3400" dirty="0" smtClean="0">
                <a:latin typeface="Helvetica" panose="020B0604020202020204" pitchFamily="34" charset="0"/>
                <a:cs typeface="Helvetica" panose="020B0604020202020204" pitchFamily="34" charset="0"/>
              </a:rPr>
              <a:t>and </a:t>
            </a:r>
            <a:r>
              <a:rPr lang="en-GB" sz="3400" dirty="0">
                <a:latin typeface="Helvetica" panose="020B0604020202020204" pitchFamily="34" charset="0"/>
                <a:cs typeface="Helvetica" panose="020B0604020202020204" pitchFamily="34" charset="0"/>
              </a:rPr>
              <a:t>which </a:t>
            </a:r>
            <a:r>
              <a:rPr lang="en-GB" sz="3400" dirty="0" smtClean="0">
                <a:latin typeface="Helvetica" panose="020B0604020202020204" pitchFamily="34" charset="0"/>
                <a:cs typeface="Helvetica" panose="020B0604020202020204" pitchFamily="34" charset="0"/>
              </a:rPr>
              <a:t>are </a:t>
            </a:r>
            <a:r>
              <a:rPr lang="en-GB" sz="3400" dirty="0">
                <a:latin typeface="Helvetica" panose="020B0604020202020204" pitchFamily="34" charset="0"/>
                <a:cs typeface="Helvetica" panose="020B0604020202020204" pitchFamily="34" charset="0"/>
              </a:rPr>
              <a:t>false?</a:t>
            </a:r>
          </a:p>
          <a:p>
            <a:pPr marL="0" indent="0">
              <a:buNone/>
            </a:pPr>
            <a:endParaRPr lang="en-GB" dirty="0">
              <a:latin typeface="Helvetica" panose="020B0604020202020204" pitchFamily="34" charset="0"/>
              <a:cs typeface="Helvetica" panose="020B0604020202020204" pitchFamily="34" charset="0"/>
            </a:endParaRPr>
          </a:p>
        </p:txBody>
      </p:sp>
      <p:pic>
        <p:nvPicPr>
          <p:cNvPr id="4" name="Picture 3"/>
          <p:cNvPicPr>
            <a:picLocks/>
          </p:cNvPicPr>
          <p:nvPr/>
        </p:nvPicPr>
        <p:blipFill rotWithShape="1">
          <a:blip r:embed="rId3" cstate="email">
            <a:extLst>
              <a:ext uri="{28A0092B-C50C-407E-A947-70E740481C1C}">
                <a14:useLocalDpi xmlns:a14="http://schemas.microsoft.com/office/drawing/2010/main"/>
              </a:ext>
            </a:extLst>
          </a:blip>
          <a:srcRect l="-8812" t="-35807" r="-8812" b="-35807"/>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5324" y="2080445"/>
            <a:ext cx="8117500"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Remove jewellery before preparing food</a:t>
            </a:r>
          </a:p>
        </p:txBody>
      </p:sp>
      <p:sp>
        <p:nvSpPr>
          <p:cNvPr id="6" name="Rectangle 5"/>
          <p:cNvSpPr/>
          <p:nvPr/>
        </p:nvSpPr>
        <p:spPr>
          <a:xfrm>
            <a:off x="255323" y="2521901"/>
            <a:ext cx="8117500"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Wash your hands thoroughly before touching food</a:t>
            </a:r>
          </a:p>
        </p:txBody>
      </p:sp>
      <p:sp>
        <p:nvSpPr>
          <p:cNvPr id="7" name="Rectangle 6"/>
          <p:cNvSpPr/>
          <p:nvPr/>
        </p:nvSpPr>
        <p:spPr>
          <a:xfrm>
            <a:off x="255320" y="2961236"/>
            <a:ext cx="8117500"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Wipe equipment with dry cloth between uses</a:t>
            </a:r>
          </a:p>
        </p:txBody>
      </p:sp>
      <p:sp>
        <p:nvSpPr>
          <p:cNvPr id="9" name="Rectangle 8"/>
          <p:cNvSpPr/>
          <p:nvPr/>
        </p:nvSpPr>
        <p:spPr>
          <a:xfrm>
            <a:off x="255325" y="3393886"/>
            <a:ext cx="8117500"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Ensure food is cooked thoroughly</a:t>
            </a:r>
          </a:p>
        </p:txBody>
      </p:sp>
      <p:sp>
        <p:nvSpPr>
          <p:cNvPr id="10" name="Rectangle 9"/>
          <p:cNvSpPr/>
          <p:nvPr/>
        </p:nvSpPr>
        <p:spPr>
          <a:xfrm>
            <a:off x="255325" y="3838998"/>
            <a:ext cx="8117500"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Store food in sealed containers</a:t>
            </a:r>
          </a:p>
        </p:txBody>
      </p:sp>
      <p:sp>
        <p:nvSpPr>
          <p:cNvPr id="11" name="Rectangle 10"/>
          <p:cNvSpPr/>
          <p:nvPr/>
        </p:nvSpPr>
        <p:spPr>
          <a:xfrm>
            <a:off x="255326" y="4274542"/>
            <a:ext cx="8117494"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smtClean="0">
                <a:solidFill>
                  <a:srgbClr val="002060"/>
                </a:solidFill>
                <a:latin typeface="Helvetica" panose="020B0604020202020204" pitchFamily="34" charset="0"/>
                <a:cs typeface="Helvetica" panose="020B0604020202020204" pitchFamily="34" charset="0"/>
              </a:rPr>
              <a:t>Food stored in a fridge should be labelled, dated and kept at or below 5ºC</a:t>
            </a:r>
            <a:endParaRPr lang="en-GB" dirty="0">
              <a:solidFill>
                <a:srgbClr val="002060"/>
              </a:solidFill>
              <a:latin typeface="Helvetica" panose="020B0604020202020204" pitchFamily="34" charset="0"/>
              <a:cs typeface="Helvetica" panose="020B0604020202020204" pitchFamily="34" charset="0"/>
            </a:endParaRPr>
          </a:p>
        </p:txBody>
      </p:sp>
      <p:sp>
        <p:nvSpPr>
          <p:cNvPr id="12" name="Rectangle 11"/>
          <p:cNvSpPr/>
          <p:nvPr/>
        </p:nvSpPr>
        <p:spPr>
          <a:xfrm>
            <a:off x="255320" y="4710354"/>
            <a:ext cx="8117494"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Store raw meat above </a:t>
            </a:r>
            <a:r>
              <a:rPr lang="en-GB" dirty="0" smtClean="0">
                <a:solidFill>
                  <a:srgbClr val="002060"/>
                </a:solidFill>
                <a:latin typeface="Helvetica" panose="020B0604020202020204" pitchFamily="34" charset="0"/>
                <a:cs typeface="Helvetica" panose="020B0604020202020204" pitchFamily="34" charset="0"/>
              </a:rPr>
              <a:t>ready-to-eat </a:t>
            </a:r>
            <a:r>
              <a:rPr lang="en-GB" dirty="0">
                <a:solidFill>
                  <a:srgbClr val="002060"/>
                </a:solidFill>
                <a:latin typeface="Helvetica" panose="020B0604020202020204" pitchFamily="34" charset="0"/>
                <a:cs typeface="Helvetica" panose="020B0604020202020204" pitchFamily="34" charset="0"/>
              </a:rPr>
              <a:t>food</a:t>
            </a:r>
          </a:p>
        </p:txBody>
      </p:sp>
      <p:sp>
        <p:nvSpPr>
          <p:cNvPr id="13" name="Rectangle 12"/>
          <p:cNvSpPr/>
          <p:nvPr/>
        </p:nvSpPr>
        <p:spPr>
          <a:xfrm>
            <a:off x="255320" y="5160222"/>
            <a:ext cx="8117494"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Prepare raw and cooked foods at the same time in the same area</a:t>
            </a:r>
          </a:p>
        </p:txBody>
      </p:sp>
      <p:sp>
        <p:nvSpPr>
          <p:cNvPr id="14" name="Rectangle 13"/>
          <p:cNvSpPr/>
          <p:nvPr/>
        </p:nvSpPr>
        <p:spPr>
          <a:xfrm>
            <a:off x="255331" y="5605720"/>
            <a:ext cx="8117494" cy="38019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Wash equipment in hot, soapy water or in a </a:t>
            </a:r>
            <a:r>
              <a:rPr lang="en-GB" dirty="0" smtClean="0">
                <a:solidFill>
                  <a:srgbClr val="002060"/>
                </a:solidFill>
                <a:latin typeface="Helvetica" panose="020B0604020202020204" pitchFamily="34" charset="0"/>
                <a:cs typeface="Helvetica" panose="020B0604020202020204" pitchFamily="34" charset="0"/>
              </a:rPr>
              <a:t>dishwasher if </a:t>
            </a:r>
            <a:r>
              <a:rPr lang="en-GB" dirty="0">
                <a:solidFill>
                  <a:srgbClr val="002060"/>
                </a:solidFill>
                <a:latin typeface="Helvetica" panose="020B0604020202020204" pitchFamily="34" charset="0"/>
                <a:cs typeface="Helvetica" panose="020B0604020202020204" pitchFamily="34" charset="0"/>
              </a:rPr>
              <a:t>available</a:t>
            </a:r>
          </a:p>
        </p:txBody>
      </p:sp>
      <p:sp>
        <p:nvSpPr>
          <p:cNvPr id="15" name="Rectangle 14"/>
          <p:cNvSpPr/>
          <p:nvPr/>
        </p:nvSpPr>
        <p:spPr>
          <a:xfrm>
            <a:off x="8338141" y="2041684"/>
            <a:ext cx="539742" cy="523220"/>
          </a:xfrm>
          <a:prstGeom prst="rect">
            <a:avLst/>
          </a:prstGeom>
        </p:spPr>
        <p:txBody>
          <a:bodyPr wrap="square">
            <a:spAutoFit/>
          </a:bodyPr>
          <a:lstStyle/>
          <a:p>
            <a:pPr algn="ctr" defTabSz="914400">
              <a:defRPr/>
            </a:pPr>
            <a:r>
              <a:rPr lang="en-GB" sz="2800" b="1" dirty="0">
                <a:solidFill>
                  <a:srgbClr val="00B050"/>
                </a:solidFill>
                <a:latin typeface="Arial" panose="020B0604020202020204" pitchFamily="34" charset="0"/>
                <a:cs typeface="Arial" panose="020B0604020202020204" pitchFamily="34" charset="0"/>
                <a:sym typeface="Wingdings"/>
              </a:rPr>
              <a:t></a:t>
            </a:r>
            <a:endParaRPr lang="en-GB" sz="2800" b="1" dirty="0">
              <a:solidFill>
                <a:srgbClr val="00B050"/>
              </a:solidFill>
              <a:latin typeface="Arial" panose="020B0604020202020204" pitchFamily="34" charset="0"/>
              <a:cs typeface="Arial" panose="020B0604020202020204" pitchFamily="34" charset="0"/>
            </a:endParaRPr>
          </a:p>
        </p:txBody>
      </p:sp>
      <p:sp>
        <p:nvSpPr>
          <p:cNvPr id="16" name="Rectangle 15"/>
          <p:cNvSpPr/>
          <p:nvPr/>
        </p:nvSpPr>
        <p:spPr>
          <a:xfrm>
            <a:off x="8342629" y="2473732"/>
            <a:ext cx="539742" cy="523220"/>
          </a:xfrm>
          <a:prstGeom prst="rect">
            <a:avLst/>
          </a:prstGeom>
        </p:spPr>
        <p:txBody>
          <a:bodyPr wrap="square">
            <a:spAutoFit/>
          </a:bodyPr>
          <a:lstStyle/>
          <a:p>
            <a:pPr algn="ctr" defTabSz="914400">
              <a:defRPr/>
            </a:pPr>
            <a:r>
              <a:rPr lang="en-GB" sz="2800" b="1" dirty="0">
                <a:solidFill>
                  <a:srgbClr val="00B050"/>
                </a:solidFill>
                <a:latin typeface="Helvetica" panose="020B0604020202020204" pitchFamily="34" charset="0"/>
                <a:cs typeface="Helvetica" panose="020B0604020202020204" pitchFamily="34" charset="0"/>
                <a:sym typeface="Wingdings"/>
              </a:rPr>
              <a:t></a:t>
            </a:r>
            <a:endParaRPr lang="en-GB" sz="2800" b="1" dirty="0">
              <a:solidFill>
                <a:srgbClr val="00B050"/>
              </a:solidFill>
              <a:latin typeface="Helvetica" panose="020B0604020202020204" pitchFamily="34" charset="0"/>
              <a:cs typeface="Helvetica" panose="020B0604020202020204" pitchFamily="34" charset="0"/>
            </a:endParaRPr>
          </a:p>
        </p:txBody>
      </p:sp>
      <p:sp>
        <p:nvSpPr>
          <p:cNvPr id="17" name="Rectangle 16"/>
          <p:cNvSpPr/>
          <p:nvPr/>
        </p:nvSpPr>
        <p:spPr>
          <a:xfrm>
            <a:off x="8418220" y="2852936"/>
            <a:ext cx="423514" cy="523220"/>
          </a:xfrm>
          <a:prstGeom prst="rect">
            <a:avLst/>
          </a:prstGeom>
        </p:spPr>
        <p:txBody>
          <a:bodyPr wrap="none">
            <a:spAutoFit/>
          </a:bodyPr>
          <a:lstStyle/>
          <a:p>
            <a:pPr algn="ctr"/>
            <a:r>
              <a:rPr lang="en-GB" sz="2800" b="1" dirty="0" smtClean="0">
                <a:solidFill>
                  <a:srgbClr val="FF0000"/>
                </a:solidFill>
                <a:latin typeface="Helvetica" panose="020B0604020202020204" pitchFamily="34" charset="0"/>
                <a:cs typeface="Helvetica" panose="020B0604020202020204" pitchFamily="34" charset="0"/>
              </a:rPr>
              <a:t>X</a:t>
            </a:r>
            <a:endParaRPr lang="en-GB" sz="2800" b="1" dirty="0">
              <a:solidFill>
                <a:srgbClr val="FF0000"/>
              </a:solidFill>
              <a:latin typeface="Helvetica" panose="020B0604020202020204" pitchFamily="34" charset="0"/>
              <a:cs typeface="Helvetica" panose="020B0604020202020204" pitchFamily="34" charset="0"/>
            </a:endParaRPr>
          </a:p>
        </p:txBody>
      </p:sp>
      <p:sp>
        <p:nvSpPr>
          <p:cNvPr id="18" name="Rectangle 17"/>
          <p:cNvSpPr/>
          <p:nvPr/>
        </p:nvSpPr>
        <p:spPr>
          <a:xfrm>
            <a:off x="8350780" y="3360676"/>
            <a:ext cx="539742" cy="523220"/>
          </a:xfrm>
          <a:prstGeom prst="rect">
            <a:avLst/>
          </a:prstGeom>
        </p:spPr>
        <p:txBody>
          <a:bodyPr wrap="square">
            <a:spAutoFit/>
          </a:bodyPr>
          <a:lstStyle/>
          <a:p>
            <a:pPr algn="ctr" defTabSz="914400">
              <a:defRPr/>
            </a:pPr>
            <a:r>
              <a:rPr lang="en-GB" sz="2800" b="1" dirty="0">
                <a:solidFill>
                  <a:srgbClr val="00B050"/>
                </a:solidFill>
                <a:latin typeface="Helvetica" panose="020B0604020202020204" pitchFamily="34" charset="0"/>
                <a:cs typeface="Helvetica" panose="020B0604020202020204" pitchFamily="34" charset="0"/>
                <a:sym typeface="Wingdings"/>
              </a:rPr>
              <a:t></a:t>
            </a:r>
            <a:endParaRPr lang="en-GB" sz="2800" b="1" dirty="0">
              <a:solidFill>
                <a:srgbClr val="00B050"/>
              </a:solidFill>
              <a:latin typeface="Helvetica" panose="020B0604020202020204" pitchFamily="34" charset="0"/>
              <a:cs typeface="Helvetica" panose="020B0604020202020204" pitchFamily="34" charset="0"/>
            </a:endParaRPr>
          </a:p>
        </p:txBody>
      </p:sp>
      <p:sp>
        <p:nvSpPr>
          <p:cNvPr id="19" name="Rectangle 18"/>
          <p:cNvSpPr/>
          <p:nvPr/>
        </p:nvSpPr>
        <p:spPr>
          <a:xfrm>
            <a:off x="8337925" y="3769876"/>
            <a:ext cx="539742" cy="523220"/>
          </a:xfrm>
          <a:prstGeom prst="rect">
            <a:avLst/>
          </a:prstGeom>
        </p:spPr>
        <p:txBody>
          <a:bodyPr wrap="square">
            <a:spAutoFit/>
          </a:bodyPr>
          <a:lstStyle/>
          <a:p>
            <a:pPr algn="ctr" defTabSz="914400">
              <a:defRPr/>
            </a:pPr>
            <a:r>
              <a:rPr lang="en-GB" sz="2800" b="1" dirty="0">
                <a:solidFill>
                  <a:srgbClr val="00B050"/>
                </a:solidFill>
                <a:latin typeface="Helvetica" panose="020B0604020202020204" pitchFamily="34" charset="0"/>
                <a:cs typeface="Helvetica" panose="020B0604020202020204" pitchFamily="34" charset="0"/>
                <a:sym typeface="Wingdings"/>
              </a:rPr>
              <a:t></a:t>
            </a:r>
            <a:endParaRPr lang="en-GB" sz="2800" b="1" dirty="0">
              <a:solidFill>
                <a:srgbClr val="00B050"/>
              </a:solidFill>
              <a:latin typeface="Helvetica" panose="020B0604020202020204" pitchFamily="34" charset="0"/>
              <a:cs typeface="Helvetica" panose="020B0604020202020204" pitchFamily="34" charset="0"/>
            </a:endParaRPr>
          </a:p>
        </p:txBody>
      </p:sp>
      <p:sp>
        <p:nvSpPr>
          <p:cNvPr id="20" name="Rectangle 19"/>
          <p:cNvSpPr/>
          <p:nvPr/>
        </p:nvSpPr>
        <p:spPr>
          <a:xfrm>
            <a:off x="8337925" y="4201924"/>
            <a:ext cx="539742" cy="523220"/>
          </a:xfrm>
          <a:prstGeom prst="rect">
            <a:avLst/>
          </a:prstGeom>
        </p:spPr>
        <p:txBody>
          <a:bodyPr wrap="square">
            <a:spAutoFit/>
          </a:bodyPr>
          <a:lstStyle/>
          <a:p>
            <a:pPr algn="ctr" defTabSz="914400">
              <a:defRPr/>
            </a:pPr>
            <a:r>
              <a:rPr lang="en-GB" sz="2800" b="1" dirty="0">
                <a:solidFill>
                  <a:srgbClr val="00B050"/>
                </a:solidFill>
                <a:latin typeface="Helvetica" panose="020B0604020202020204" pitchFamily="34" charset="0"/>
                <a:cs typeface="Helvetica" panose="020B0604020202020204" pitchFamily="34" charset="0"/>
                <a:sym typeface="Wingdings"/>
              </a:rPr>
              <a:t></a:t>
            </a:r>
            <a:endParaRPr lang="en-GB" sz="2800" b="1" dirty="0">
              <a:solidFill>
                <a:srgbClr val="00B050"/>
              </a:solidFill>
              <a:latin typeface="Helvetica" panose="020B0604020202020204" pitchFamily="34" charset="0"/>
              <a:cs typeface="Helvetica" panose="020B0604020202020204" pitchFamily="34" charset="0"/>
            </a:endParaRPr>
          </a:p>
        </p:txBody>
      </p:sp>
      <p:sp>
        <p:nvSpPr>
          <p:cNvPr id="21" name="Rectangle 20"/>
          <p:cNvSpPr/>
          <p:nvPr/>
        </p:nvSpPr>
        <p:spPr>
          <a:xfrm>
            <a:off x="8416382" y="4630766"/>
            <a:ext cx="423514" cy="523220"/>
          </a:xfrm>
          <a:prstGeom prst="rect">
            <a:avLst/>
          </a:prstGeom>
        </p:spPr>
        <p:txBody>
          <a:bodyPr wrap="none">
            <a:spAutoFit/>
          </a:bodyPr>
          <a:lstStyle/>
          <a:p>
            <a:pPr algn="ctr"/>
            <a:r>
              <a:rPr lang="en-GB" sz="2800" b="1" dirty="0" smtClean="0">
                <a:solidFill>
                  <a:srgbClr val="FF0000"/>
                </a:solidFill>
                <a:latin typeface="Helvetica" panose="020B0604020202020204" pitchFamily="34" charset="0"/>
                <a:cs typeface="Helvetica" panose="020B0604020202020204" pitchFamily="34" charset="0"/>
              </a:rPr>
              <a:t>X</a:t>
            </a:r>
            <a:endParaRPr lang="en-GB" sz="2800" b="1" dirty="0">
              <a:solidFill>
                <a:srgbClr val="FF0000"/>
              </a:solidFill>
              <a:latin typeface="Helvetica" panose="020B0604020202020204" pitchFamily="34" charset="0"/>
              <a:cs typeface="Helvetica" panose="020B0604020202020204" pitchFamily="34" charset="0"/>
            </a:endParaRPr>
          </a:p>
        </p:txBody>
      </p:sp>
      <p:sp>
        <p:nvSpPr>
          <p:cNvPr id="22" name="Rectangle 21"/>
          <p:cNvSpPr/>
          <p:nvPr/>
        </p:nvSpPr>
        <p:spPr>
          <a:xfrm>
            <a:off x="8425561" y="5067238"/>
            <a:ext cx="423514" cy="523220"/>
          </a:xfrm>
          <a:prstGeom prst="rect">
            <a:avLst/>
          </a:prstGeom>
        </p:spPr>
        <p:txBody>
          <a:bodyPr wrap="none">
            <a:spAutoFit/>
          </a:bodyPr>
          <a:lstStyle/>
          <a:p>
            <a:pPr algn="ctr"/>
            <a:r>
              <a:rPr lang="en-GB" sz="2800" b="1" dirty="0" smtClean="0">
                <a:solidFill>
                  <a:srgbClr val="FF0000"/>
                </a:solidFill>
                <a:latin typeface="Helvetica" panose="020B0604020202020204" pitchFamily="34" charset="0"/>
                <a:cs typeface="Helvetica" panose="020B0604020202020204" pitchFamily="34" charset="0"/>
              </a:rPr>
              <a:t>X</a:t>
            </a:r>
            <a:endParaRPr lang="en-GB" sz="2800" b="1" dirty="0">
              <a:solidFill>
                <a:srgbClr val="FF0000"/>
              </a:solidFill>
              <a:latin typeface="Helvetica" panose="020B0604020202020204" pitchFamily="34" charset="0"/>
              <a:cs typeface="Helvetica" panose="020B0604020202020204" pitchFamily="34" charset="0"/>
            </a:endParaRPr>
          </a:p>
        </p:txBody>
      </p:sp>
      <p:sp>
        <p:nvSpPr>
          <p:cNvPr id="23" name="Rectangle 22"/>
          <p:cNvSpPr/>
          <p:nvPr/>
        </p:nvSpPr>
        <p:spPr>
          <a:xfrm>
            <a:off x="8336087" y="5517849"/>
            <a:ext cx="539742" cy="523220"/>
          </a:xfrm>
          <a:prstGeom prst="rect">
            <a:avLst/>
          </a:prstGeom>
        </p:spPr>
        <p:txBody>
          <a:bodyPr wrap="square">
            <a:spAutoFit/>
          </a:bodyPr>
          <a:lstStyle/>
          <a:p>
            <a:pPr algn="ctr" defTabSz="914400">
              <a:defRPr/>
            </a:pPr>
            <a:r>
              <a:rPr lang="en-GB" sz="2800" b="1" dirty="0">
                <a:solidFill>
                  <a:srgbClr val="00B050"/>
                </a:solidFill>
                <a:latin typeface="Helvetica" panose="020B0604020202020204" pitchFamily="34" charset="0"/>
                <a:cs typeface="Helvetica" panose="020B0604020202020204" pitchFamily="34" charset="0"/>
                <a:sym typeface="Wingdings"/>
              </a:rPr>
              <a:t></a:t>
            </a:r>
            <a:endParaRPr lang="en-GB" sz="2800" b="1" dirty="0">
              <a:solidFill>
                <a:srgbClr val="00B050"/>
              </a:solidFill>
              <a:latin typeface="Helvetica" panose="020B0604020202020204" pitchFamily="34" charset="0"/>
              <a:cs typeface="Helvetica" panose="020B0604020202020204" pitchFamily="34" charset="0"/>
            </a:endParaRPr>
          </a:p>
        </p:txBody>
      </p:sp>
      <p:sp>
        <p:nvSpPr>
          <p:cNvPr id="8" name="Rectangle 7"/>
          <p:cNvSpPr/>
          <p:nvPr/>
        </p:nvSpPr>
        <p:spPr>
          <a:xfrm>
            <a:off x="8056254" y="1433015"/>
            <a:ext cx="773453" cy="41180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smtClean="0">
                <a:latin typeface="Helvetica" panose="020B0604020202020204" pitchFamily="34" charset="0"/>
                <a:cs typeface="Helvetica" panose="020B0604020202020204" pitchFamily="34" charset="0"/>
              </a:rPr>
              <a:t>False</a:t>
            </a:r>
            <a:endParaRPr lang="en-GB" sz="1600" b="1" dirty="0">
              <a:latin typeface="Helvetica" panose="020B0604020202020204" pitchFamily="34" charset="0"/>
              <a:cs typeface="Helvetica" panose="020B0604020202020204" pitchFamily="34" charset="0"/>
            </a:endParaRPr>
          </a:p>
        </p:txBody>
      </p:sp>
      <p:sp>
        <p:nvSpPr>
          <p:cNvPr id="24" name="Rectangle 23"/>
          <p:cNvSpPr/>
          <p:nvPr/>
        </p:nvSpPr>
        <p:spPr>
          <a:xfrm>
            <a:off x="6863224" y="1433015"/>
            <a:ext cx="791959" cy="41180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smtClean="0">
                <a:latin typeface="Helvetica" panose="020B0604020202020204" pitchFamily="34" charset="0"/>
                <a:cs typeface="Helvetica" panose="020B0604020202020204" pitchFamily="34" charset="0"/>
              </a:rPr>
              <a:t>True</a:t>
            </a:r>
            <a:endParaRPr lang="en-GB" sz="1600" b="1" dirty="0">
              <a:latin typeface="Helvetica" panose="020B0604020202020204" pitchFamily="34" charset="0"/>
              <a:cs typeface="Helvetica" panose="020B0604020202020204" pitchFamily="34" charset="0"/>
            </a:endParaRPr>
          </a:p>
        </p:txBody>
      </p:sp>
      <p:sp>
        <p:nvSpPr>
          <p:cNvPr id="25" name="Rectangle 24"/>
          <p:cNvSpPr/>
          <p:nvPr/>
        </p:nvSpPr>
        <p:spPr>
          <a:xfrm>
            <a:off x="6434552" y="1412776"/>
            <a:ext cx="424183" cy="646331"/>
          </a:xfrm>
          <a:prstGeom prst="rect">
            <a:avLst/>
          </a:prstGeom>
        </p:spPr>
        <p:txBody>
          <a:bodyPr wrap="square">
            <a:spAutoFit/>
          </a:bodyPr>
          <a:lstStyle/>
          <a:p>
            <a:pPr algn="ctr" defTabSz="914400">
              <a:defRPr/>
            </a:pPr>
            <a:r>
              <a:rPr lang="en-GB" sz="3600" b="1" dirty="0">
                <a:solidFill>
                  <a:srgbClr val="00B050"/>
                </a:solidFill>
                <a:latin typeface="Helvetica" panose="020B0604020202020204" pitchFamily="34" charset="0"/>
                <a:cs typeface="Helvetica" panose="020B0604020202020204" pitchFamily="34" charset="0"/>
                <a:sym typeface="Wingdings"/>
              </a:rPr>
              <a:t></a:t>
            </a:r>
            <a:endParaRPr lang="en-GB" sz="3600" b="1" dirty="0">
              <a:solidFill>
                <a:srgbClr val="00B050"/>
              </a:solidFill>
              <a:latin typeface="Helvetica" panose="020B0604020202020204" pitchFamily="34" charset="0"/>
              <a:cs typeface="Helvetica" panose="020B0604020202020204" pitchFamily="34" charset="0"/>
            </a:endParaRPr>
          </a:p>
        </p:txBody>
      </p:sp>
      <p:sp>
        <p:nvSpPr>
          <p:cNvPr id="26" name="Rectangle 25"/>
          <p:cNvSpPr/>
          <p:nvPr/>
        </p:nvSpPr>
        <p:spPr>
          <a:xfrm>
            <a:off x="7638993" y="1308088"/>
            <a:ext cx="492444" cy="646331"/>
          </a:xfrm>
          <a:prstGeom prst="rect">
            <a:avLst/>
          </a:prstGeom>
        </p:spPr>
        <p:txBody>
          <a:bodyPr wrap="none">
            <a:spAutoFit/>
          </a:bodyPr>
          <a:lstStyle/>
          <a:p>
            <a:pPr algn="ctr"/>
            <a:r>
              <a:rPr lang="en-GB" sz="3600" b="1" dirty="0" smtClean="0">
                <a:solidFill>
                  <a:srgbClr val="FF0000"/>
                </a:solidFill>
                <a:latin typeface="Helvetica" panose="020B0604020202020204" pitchFamily="34" charset="0"/>
                <a:cs typeface="Helvetica" panose="020B0604020202020204" pitchFamily="34" charset="0"/>
              </a:rPr>
              <a:t>X</a:t>
            </a:r>
            <a:endParaRPr lang="en-GB" sz="3600" b="1" dirty="0">
              <a:solidFill>
                <a:srgbClr val="FF0000"/>
              </a:solidFill>
              <a:latin typeface="Helvetica" panose="020B0604020202020204" pitchFamily="34" charset="0"/>
              <a:cs typeface="Helvetica" panose="020B0604020202020204" pitchFamily="34" charset="0"/>
            </a:endParaRPr>
          </a:p>
        </p:txBody>
      </p:sp>
      <p:sp>
        <p:nvSpPr>
          <p:cNvPr id="28" name="TextBox 2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29" name="TextBox 28"/>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7077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255325" y="54151"/>
            <a:ext cx="8646304"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The importance of nutrition for health </a:t>
            </a:r>
            <a:r>
              <a:rPr lang="en-GB" sz="3600" b="1" dirty="0" smtClean="0">
                <a:solidFill>
                  <a:schemeClr val="bg1"/>
                </a:solidFill>
                <a:latin typeface="Helvetica" panose="020B0604020202020204" pitchFamily="34" charset="0"/>
                <a:cs typeface="Helvetica" panose="020B0604020202020204" pitchFamily="34" charset="0"/>
              </a:rPr>
              <a:t/>
            </a:r>
            <a:br>
              <a:rPr lang="en-GB" sz="3600" b="1" dirty="0" smtClean="0">
                <a:solidFill>
                  <a:schemeClr val="bg1"/>
                </a:solidFill>
                <a:latin typeface="Helvetica" panose="020B0604020202020204" pitchFamily="34" charset="0"/>
                <a:cs typeface="Helvetica" panose="020B0604020202020204" pitchFamily="34" charset="0"/>
              </a:rPr>
            </a:br>
            <a:r>
              <a:rPr lang="en-GB" sz="3600" b="1" dirty="0" smtClean="0">
                <a:solidFill>
                  <a:schemeClr val="bg1"/>
                </a:solidFill>
                <a:latin typeface="Helvetica" panose="020B0604020202020204" pitchFamily="34" charset="0"/>
                <a:cs typeface="Helvetica" panose="020B0604020202020204" pitchFamily="34" charset="0"/>
              </a:rPr>
              <a:t>and </a:t>
            </a:r>
            <a:r>
              <a:rPr lang="en-GB" sz="3600" b="1" dirty="0">
                <a:solidFill>
                  <a:schemeClr val="bg1"/>
                </a:solidFill>
                <a:latin typeface="Helvetica" panose="020B0604020202020204" pitchFamily="34" charset="0"/>
                <a:cs typeface="Helvetica" panose="020B0604020202020204" pitchFamily="34" charset="0"/>
              </a:rPr>
              <a:t>wellbeing</a:t>
            </a:r>
          </a:p>
        </p:txBody>
      </p:sp>
      <p:sp>
        <p:nvSpPr>
          <p:cNvPr id="3" name="Content Placeholder 2"/>
          <p:cNvSpPr>
            <a:spLocks noGrp="1"/>
          </p:cNvSpPr>
          <p:nvPr>
            <p:ph idx="1"/>
          </p:nvPr>
        </p:nvSpPr>
        <p:spPr>
          <a:xfrm>
            <a:off x="244308" y="1265588"/>
            <a:ext cx="8646304" cy="757405"/>
          </a:xfrm>
        </p:spPr>
        <p:txBody>
          <a:bodyPr>
            <a:normAutofit fontScale="92500" lnSpcReduction="10000"/>
          </a:bodyPr>
          <a:lstStyle/>
          <a:p>
            <a:pPr marL="0" indent="0">
              <a:buNone/>
            </a:pPr>
            <a:r>
              <a:rPr lang="en-GB" sz="2600" dirty="0">
                <a:latin typeface="Helvetica" panose="020B0604020202020204" pitchFamily="34" charset="0"/>
                <a:cs typeface="Helvetica" panose="020B0604020202020204" pitchFamily="34" charset="0"/>
              </a:rPr>
              <a:t>To stay healthy we need a diet that includes the correct balance of the following:</a:t>
            </a:r>
          </a:p>
          <a:p>
            <a:pPr marL="0" indent="0">
              <a:buNone/>
            </a:pPr>
            <a:endParaRPr lang="en-GB" dirty="0">
              <a:latin typeface="Helvetica" panose="020B0604020202020204" pitchFamily="34" charset="0"/>
              <a:cs typeface="Helvetica" panose="020B0604020202020204" pitchFamily="34" charset="0"/>
            </a:endParaRPr>
          </a:p>
        </p:txBody>
      </p:sp>
      <p:pic>
        <p:nvPicPr>
          <p:cNvPr id="4" name="Picture 3"/>
          <p:cNvPicPr>
            <a:picLocks/>
          </p:cNvPicPr>
          <p:nvPr/>
        </p:nvPicPr>
        <p:blipFill rotWithShape="1">
          <a:blip r:embed="rId3" cstate="email">
            <a:extLst>
              <a:ext uri="{28A0092B-C50C-407E-A947-70E740481C1C}">
                <a14:useLocalDpi xmlns:a14="http://schemas.microsoft.com/office/drawing/2010/main"/>
              </a:ext>
            </a:extLst>
          </a:blip>
          <a:srcRect l="-8812" t="-35807" r="-8812" b="-35807"/>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68135" y="2082557"/>
            <a:ext cx="3872287"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Carbohydrates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255326" y="2558826"/>
            <a:ext cx="3887016" cy="76314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sz="1900" dirty="0">
                <a:latin typeface="Helvetica" panose="020B0604020202020204" pitchFamily="34" charset="0"/>
                <a:cs typeface="Helvetica" panose="020B0604020202020204" pitchFamily="34" charset="0"/>
              </a:rPr>
              <a:t>Good sources include bread, potatoes, rice and </a:t>
            </a:r>
            <a:r>
              <a:rPr lang="en-GB" sz="1900" dirty="0" smtClean="0">
                <a:latin typeface="Helvetica" panose="020B0604020202020204" pitchFamily="34" charset="0"/>
                <a:cs typeface="Helvetica" panose="020B0604020202020204" pitchFamily="34" charset="0"/>
              </a:rPr>
              <a:t>pasta</a:t>
            </a:r>
            <a:endParaRPr lang="en-GB" sz="1900" dirty="0">
              <a:latin typeface="Helvetica" panose="020B0604020202020204" pitchFamily="34" charset="0"/>
              <a:cs typeface="Helvetica" panose="020B0604020202020204" pitchFamily="34" charset="0"/>
            </a:endParaRPr>
          </a:p>
        </p:txBody>
      </p:sp>
      <p:sp>
        <p:nvSpPr>
          <p:cNvPr id="7" name="Rectangle 6"/>
          <p:cNvSpPr/>
          <p:nvPr/>
        </p:nvSpPr>
        <p:spPr>
          <a:xfrm>
            <a:off x="5016354" y="2107166"/>
            <a:ext cx="3863242"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Vitamins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8" name="Rectangle 7"/>
          <p:cNvSpPr/>
          <p:nvPr/>
        </p:nvSpPr>
        <p:spPr>
          <a:xfrm>
            <a:off x="5001658" y="2573603"/>
            <a:ext cx="3877937" cy="76314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latin typeface="Helvetica" panose="020B0604020202020204" pitchFamily="34" charset="0"/>
                <a:cs typeface="Helvetica" panose="020B0604020202020204" pitchFamily="34" charset="0"/>
              </a:rPr>
              <a:t>Fruit and vegetables are good sources of </a:t>
            </a:r>
            <a:r>
              <a:rPr lang="en-GB" sz="2000" dirty="0" smtClean="0">
                <a:latin typeface="Helvetica" panose="020B0604020202020204" pitchFamily="34" charset="0"/>
                <a:cs typeface="Helvetica" panose="020B0604020202020204" pitchFamily="34" charset="0"/>
              </a:rPr>
              <a:t>vitamins</a:t>
            </a:r>
            <a:endParaRPr lang="en-GB" sz="2000" dirty="0">
              <a:latin typeface="Helvetica" panose="020B0604020202020204" pitchFamily="34" charset="0"/>
              <a:cs typeface="Helvetica" panose="020B0604020202020204" pitchFamily="34" charset="0"/>
            </a:endParaRPr>
          </a:p>
        </p:txBody>
      </p:sp>
      <p:sp>
        <p:nvSpPr>
          <p:cNvPr id="10" name="Rectangle 9"/>
          <p:cNvSpPr/>
          <p:nvPr/>
        </p:nvSpPr>
        <p:spPr>
          <a:xfrm>
            <a:off x="268135" y="3440753"/>
            <a:ext cx="3861318"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Protein</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1" name="Rectangle 10"/>
          <p:cNvSpPr/>
          <p:nvPr/>
        </p:nvSpPr>
        <p:spPr>
          <a:xfrm>
            <a:off x="257117" y="3911908"/>
            <a:ext cx="3874207" cy="101574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latin typeface="Helvetica" panose="020B0604020202020204" pitchFamily="34" charset="0"/>
                <a:cs typeface="Helvetica" panose="020B0604020202020204" pitchFamily="34" charset="0"/>
              </a:rPr>
              <a:t>Good sources of protein include  milk products but also in meat, fish and beans</a:t>
            </a:r>
          </a:p>
        </p:txBody>
      </p:sp>
      <p:sp>
        <p:nvSpPr>
          <p:cNvPr id="12" name="Rectangle 11"/>
          <p:cNvSpPr/>
          <p:nvPr/>
        </p:nvSpPr>
        <p:spPr>
          <a:xfrm>
            <a:off x="5016367" y="3452694"/>
            <a:ext cx="3859526"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Fibre</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3" name="Rectangle 12"/>
          <p:cNvSpPr/>
          <p:nvPr/>
        </p:nvSpPr>
        <p:spPr>
          <a:xfrm>
            <a:off x="5003557" y="3923849"/>
            <a:ext cx="3874207" cy="101574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latin typeface="Helvetica" panose="020B0604020202020204" pitchFamily="34" charset="0"/>
                <a:cs typeface="Helvetica" panose="020B0604020202020204" pitchFamily="34" charset="0"/>
              </a:rPr>
              <a:t>Fruit, vegetables, wholemeal bread, nuts and seeds are high in </a:t>
            </a:r>
            <a:r>
              <a:rPr lang="en-GB" sz="2000" dirty="0" smtClean="0">
                <a:latin typeface="Helvetica" panose="020B0604020202020204" pitchFamily="34" charset="0"/>
                <a:cs typeface="Helvetica" panose="020B0604020202020204" pitchFamily="34" charset="0"/>
              </a:rPr>
              <a:t>fibre</a:t>
            </a:r>
            <a:endParaRPr lang="en-GB" sz="2000" dirty="0">
              <a:latin typeface="Helvetica" panose="020B0604020202020204" pitchFamily="34" charset="0"/>
              <a:cs typeface="Helvetica" panose="020B0604020202020204" pitchFamily="34" charset="0"/>
            </a:endParaRPr>
          </a:p>
        </p:txBody>
      </p:sp>
      <p:sp>
        <p:nvSpPr>
          <p:cNvPr id="14" name="Rectangle 13"/>
          <p:cNvSpPr/>
          <p:nvPr/>
        </p:nvSpPr>
        <p:spPr>
          <a:xfrm>
            <a:off x="245806" y="5023771"/>
            <a:ext cx="8633734" cy="47115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Minerals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5" name="Rectangle 14"/>
          <p:cNvSpPr/>
          <p:nvPr/>
        </p:nvSpPr>
        <p:spPr>
          <a:xfrm>
            <a:off x="247893" y="5494927"/>
            <a:ext cx="8631702" cy="7846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latin typeface="Helvetica" panose="020B0604020202020204" pitchFamily="34" charset="0"/>
                <a:cs typeface="Helvetica" panose="020B0604020202020204" pitchFamily="34" charset="0"/>
              </a:rPr>
              <a:t>Milk products are good providers of calcium and liver and shellfish are full of </a:t>
            </a:r>
            <a:r>
              <a:rPr lang="en-GB" sz="2000" dirty="0" smtClean="0">
                <a:latin typeface="Helvetica" panose="020B0604020202020204" pitchFamily="34" charset="0"/>
                <a:cs typeface="Helvetica" panose="020B0604020202020204" pitchFamily="34" charset="0"/>
              </a:rPr>
              <a:t>iron</a:t>
            </a:r>
            <a:endParaRPr lang="en-GB" sz="2000" dirty="0">
              <a:latin typeface="Helvetica" panose="020B0604020202020204" pitchFamily="34" charset="0"/>
              <a:cs typeface="Helvetica" panose="020B0604020202020204" pitchFamily="34" charset="0"/>
            </a:endParaRPr>
          </a:p>
        </p:txBody>
      </p:sp>
      <p:sp>
        <p:nvSpPr>
          <p:cNvPr id="17" name="TextBox 16"/>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18" name="TextBox 1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953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99392"/>
            <a:ext cx="82296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The </a:t>
            </a:r>
            <a:r>
              <a:rPr lang="en-GB" sz="3600" b="1" dirty="0" err="1" smtClean="0">
                <a:solidFill>
                  <a:schemeClr val="bg1"/>
                </a:solidFill>
                <a:latin typeface="Helvetica" panose="020B0604020202020204" pitchFamily="34" charset="0"/>
                <a:cs typeface="Helvetica" panose="020B0604020202020204" pitchFamily="34" charset="0"/>
              </a:rPr>
              <a:t>eatwell</a:t>
            </a:r>
            <a:r>
              <a:rPr lang="en-GB" sz="3600" b="1" dirty="0" smtClean="0">
                <a:solidFill>
                  <a:schemeClr val="bg1"/>
                </a:solidFill>
                <a:latin typeface="Helvetica" panose="020B0604020202020204" pitchFamily="34" charset="0"/>
                <a:cs typeface="Helvetica" panose="020B0604020202020204" pitchFamily="34" charset="0"/>
              </a:rPr>
              <a:t> plate</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4"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47445" y="1192095"/>
            <a:ext cx="7414356" cy="5261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8682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34761&quot;&gt;&lt;object type=&quot;3&quot; unique_id=&quot;34762&quot;&gt;&lt;property id=&quot;20148&quot; value=&quot;5&quot;/&gt;&lt;property id=&quot;20300&quot; value=&quot;Slide 1&quot;/&gt;&lt;property id=&quot;20307&quot; value=&quot;276&quot;/&gt;&lt;/object&gt;&lt;object type=&quot;3&quot; unique_id=&quot;34763&quot;&gt;&lt;property id=&quot;20148&quot; value=&quot;5&quot;/&gt;&lt;property id=&quot;20300&quot; value=&quot;Slide 2 - &amp;quot;Learning outcomes&amp;quot;&quot;/&gt;&lt;property id=&quot;20307&quot; value=&quot;277&quot;/&gt;&lt;/object&gt;&lt;object type=&quot;3&quot; unique_id=&quot;35427&quot;&gt;&lt;property id=&quot;20148&quot; value=&quot;5&quot;/&gt;&lt;property id=&quot;20300&quot; value=&quot;Slide 3 - &amp;quot;Food safety&amp;quot;&quot;/&gt;&lt;property id=&quot;20307&quot; value=&quot;293&quot;/&gt;&lt;/object&gt;&lt;object type=&quot;3&quot; unique_id=&quot;35428&quot;&gt;&lt;property id=&quot;20148&quot; value=&quot;5&quot;/&gt;&lt;property id=&quot;20300&quot; value=&quot;Slide 4 - &amp;quot;Food hazards&amp;quot;&quot;/&gt;&lt;property id=&quot;20307&quot; value=&quot;294&quot;/&gt;&lt;/object&gt;&lt;object type=&quot;3&quot; unique_id=&quot;35429&quot;&gt;&lt;property id=&quot;20148&quot; value=&quot;5&quot;/&gt;&lt;property id=&quot;20300&quot; value=&quot;Slide 5 - &amp;quot;Food hazards&amp;quot;&quot;/&gt;&lt;property id=&quot;20307&quot; value=&quot;295&quot;/&gt;&lt;/object&gt;&lt;object type=&quot;3&quot; unique_id=&quot;35430&quot;&gt;&lt;property id=&quot;20148&quot; value=&quot;5&quot;/&gt;&lt;property id=&quot;20300&quot; value=&quot;Slide 6 - &amp;quot;Vulnerable groups&amp;quot;&quot;/&gt;&lt;property id=&quot;20307&quot; value=&quot;296&quot;/&gt;&lt;/object&gt;&lt;object type=&quot;3&quot; unique_id=&quot;35431&quot;&gt;&lt;property id=&quot;20148&quot; value=&quot;5&quot;/&gt;&lt;property id=&quot;20300&quot; value=&quot;Slide 7 - &amp;quot;Preparing food safely&amp;quot;&quot;/&gt;&lt;property id=&quot;20307&quot; value=&quot;297&quot;/&gt;&lt;/object&gt;&lt;object type=&quot;3&quot; unique_id=&quot;35432&quot;&gt;&lt;property id=&quot;20148&quot; value=&quot;5&quot;/&gt;&lt;property id=&quot;20300&quot; value=&quot;Slide 8 - &amp;quot;The importance of nutrition for health  and wellbeing&amp;quot;&quot;/&gt;&lt;property id=&quot;20307&quot; value=&quot;298&quot;/&gt;&lt;/object&gt;&lt;object type=&quot;3&quot; unique_id=&quot;35433&quot;&gt;&lt;property id=&quot;20148&quot; value=&quot;5&quot;/&gt;&lt;property id=&quot;20300&quot; value=&quot;Slide 9 - &amp;quot;The eatwell plate&amp;quot;&quot;/&gt;&lt;property id=&quot;20307&quot; value=&quot;299&quot;/&gt;&lt;/object&gt;&lt;object type=&quot;3&quot; unique_id=&quot;35434&quot;&gt;&lt;property id=&quot;20148&quot; value=&quot;5&quot;/&gt;&lt;property id=&quot;20300&quot; value=&quot;Slide 10 - &amp;quot;Identifying poor nutrition&amp;quot;&quot;/&gt;&lt;property id=&quot;20307&quot; value=&quot;300&quot;/&gt;&lt;/object&gt;&lt;object type=&quot;3&quot; unique_id=&quot;35435&quot;&gt;&lt;property id=&quot;20148&quot; value=&quot;5&quot;/&gt;&lt;property id=&quot;20300&quot; value=&quot;Slide 11 - &amp;quot;Supporting people to eat&amp;quot;&quot;/&gt;&lt;property id=&quot;20307&quot; value=&quot;301&quot;/&gt;&lt;/object&gt;&lt;object type=&quot;3&quot; unique_id=&quot;35436&quot;&gt;&lt;property id=&quot;20148&quot; value=&quot;5&quot;/&gt;&lt;property id=&quot;20300&quot; value=&quot;Slide 12 - &amp;quot;Fluid and hydration&amp;quot;&quot;/&gt;&lt;property id=&quot;20307&quot; value=&quot;302&quot;/&gt;&lt;/object&gt;&lt;object type=&quot;3&quot; unique_id=&quot;35437&quot;&gt;&lt;property id=&quot;20148&quot; value=&quot;5&quot;/&gt;&lt;property id=&quot;20300&quot; value=&quot;Slide 13 - &amp;quot;Staying hydrated&amp;quot;&quot;/&gt;&lt;property id=&quot;20307&quot; value=&quot;303&quot;/&gt;&lt;/object&gt;&lt;object type=&quot;3&quot; unique_id=&quot;35438&quot;&gt;&lt;property id=&quot;20148&quot; value=&quot;5&quot;/&gt;&lt;property id=&quot;20300&quot; value=&quot;Slide 14 - &amp;quot;Identifying poor hydration&amp;quot;&quot;/&gt;&lt;property id=&quot;20307&quot; value=&quot;304&quot;/&gt;&lt;/object&gt;&lt;object type=&quot;3&quot; unique_id=&quot;35439&quot;&gt;&lt;property id=&quot;20148&quot; value=&quot;5&quot;/&gt;&lt;property id=&quot;20300&quot; value=&quot;Slide 15 - &amp;quot;Promoting adequate nutrition and hydration&amp;quot;&quot;/&gt;&lt;property id=&quot;20307&quot; value=&quot;305&quot;/&gt;&lt;/object&gt;&lt;object type=&quot;3&quot; unique_id=&quot;35440&quot;&gt;&lt;property id=&quot;20148&quot; value=&quot;5&quot;/&gt;&lt;property id=&quot;20300&quot; value=&quot;Slide 16 - &amp;quot;Supporting good hydration&amp;quot;&quot;/&gt;&lt;property id=&quot;20307&quot; value=&quot;306&quot;/&gt;&lt;/object&gt;&lt;object type=&quot;3&quot; unique_id=&quot;35441&quot;&gt;&lt;property id=&quot;20148&quot; value=&quot;5&quot;/&gt;&lt;property id=&quot;20300&quot; value=&quot;Slide 17 - &amp;quot;Knowledge check&amp;quot;&quot;/&gt;&lt;property id=&quot;20307&quot; value=&quot;307&quot;/&gt;&lt;/object&gt;&lt;object type=&quot;3&quot; unique_id=&quot;35442&quot;&gt;&lt;property id=&quot;20148&quot; value=&quot;5&quot;/&gt;&lt;property id=&quot;20300&quot; value=&quot;Slide 18 - &amp;quot;Knowledge check&amp;quot;&quot;/&gt;&lt;property id=&quot;20307&quot; value=&quot;308&quot;/&gt;&lt;/object&gt;&lt;object type=&quot;3&quot; unique_id=&quot;35443&quot;&gt;&lt;property id=&quot;20148&quot; value=&quot;5&quot;/&gt;&lt;property id=&quot;20300&quot; value=&quot;Slide 19 - &amp;quot;Knowledge check&amp;quot;&quot;/&gt;&lt;property id=&quot;20307&quot; value=&quot;309&quot;/&gt;&lt;/object&gt;&lt;object type=&quot;3&quot; unique_id=&quot;35651&quot;&gt;&lt;property id=&quot;20148&quot; value=&quot;5&quot;/&gt;&lt;property id=&quot;20300&quot; value=&quot;Slide 33&quot;/&gt;&lt;property id=&quot;20307&quot; value=&quot;310&quot;/&gt;&lt;/object&gt;&lt;object type=&quot;3&quot; unique_id=&quot;36005&quot;&gt;&lt;property id=&quot;20148&quot; value=&quot;5&quot;/&gt;&lt;property id=&quot;20300&quot; value=&quot;Slide 20&quot;/&gt;&lt;property id=&quot;20307&quot; value=&quot;311&quot;/&gt;&lt;/object&gt;&lt;object type=&quot;3&quot; unique_id=&quot;36006&quot;&gt;&lt;property id=&quot;20148&quot; value=&quot;5&quot;/&gt;&lt;property id=&quot;20300&quot; value=&quot;Slide 21&quot;/&gt;&lt;property id=&quot;20307&quot; value=&quot;312&quot;/&gt;&lt;/object&gt;&lt;object type=&quot;3&quot; unique_id=&quot;36007&quot;&gt;&lt;property id=&quot;20148&quot; value=&quot;5&quot;/&gt;&lt;property id=&quot;20300&quot; value=&quot;Slide 22&quot;/&gt;&lt;property id=&quot;20307&quot; value=&quot;313&quot;/&gt;&lt;/object&gt;&lt;object type=&quot;3&quot; unique_id=&quot;36008&quot;&gt;&lt;property id=&quot;20148&quot; value=&quot;5&quot;/&gt;&lt;property id=&quot;20300&quot; value=&quot;Slide 23&quot;/&gt;&lt;property id=&quot;20307&quot; value=&quot;314&quot;/&gt;&lt;/object&gt;&lt;object type=&quot;3&quot; unique_id=&quot;36009&quot;&gt;&lt;property id=&quot;20148&quot; value=&quot;5&quot;/&gt;&lt;property id=&quot;20300&quot; value=&quot;Slide 24&quot;/&gt;&lt;property id=&quot;20307&quot; value=&quot;315&quot;/&gt;&lt;/object&gt;&lt;object type=&quot;3&quot; unique_id=&quot;36010&quot;&gt;&lt;property id=&quot;20148&quot; value=&quot;5&quot;/&gt;&lt;property id=&quot;20300&quot; value=&quot;Slide 25&quot;/&gt;&lt;property id=&quot;20307&quot; value=&quot;316&quot;/&gt;&lt;/object&gt;&lt;object type=&quot;3&quot; unique_id=&quot;36011&quot;&gt;&lt;property id=&quot;20148&quot; value=&quot;5&quot;/&gt;&lt;property id=&quot;20300&quot; value=&quot;Slide 26 - &amp;quot;Let’s Watch&amp;quot;&quot;/&gt;&lt;property id=&quot;20307&quot; value=&quot;317&quot;/&gt;&lt;/object&gt;&lt;object type=&quot;3&quot; unique_id=&quot;36012&quot;&gt;&lt;property id=&quot;20148&quot; value=&quot;5&quot;/&gt;&lt;property id=&quot;20300&quot; value=&quot;Slide 27&quot;/&gt;&lt;property id=&quot;20307&quot; value=&quot;318&quot;/&gt;&lt;/object&gt;&lt;object type=&quot;3&quot; unique_id=&quot;36013&quot;&gt;&lt;property id=&quot;20148&quot; value=&quot;5&quot;/&gt;&lt;property id=&quot;20300&quot; value=&quot;Slide 28&quot;/&gt;&lt;property id=&quot;20307&quot; value=&quot;319&quot;/&gt;&lt;/object&gt;&lt;object type=&quot;3&quot; unique_id=&quot;36014&quot;&gt;&lt;property id=&quot;20148&quot; value=&quot;5&quot;/&gt;&lt;property id=&quot;20300&quot; value=&quot;Slide 29 - &amp;quot;Let’s Watch&amp;quot;&quot;/&gt;&lt;property id=&quot;20307&quot; value=&quot;320&quot;/&gt;&lt;/object&gt;&lt;object type=&quot;3&quot; unique_id=&quot;36015&quot;&gt;&lt;property id=&quot;20148&quot; value=&quot;5&quot;/&gt;&lt;property id=&quot;20300&quot; value=&quot;Slide 30&quot;/&gt;&lt;property id=&quot;20307&quot; value=&quot;321&quot;/&gt;&lt;/object&gt;&lt;object type=&quot;3&quot; unique_id=&quot;36016&quot;&gt;&lt;property id=&quot;20148&quot; value=&quot;5&quot;/&gt;&lt;property id=&quot;20300&quot; value=&quot;Slide 31&quot;/&gt;&lt;property id=&quot;20307&quot; value=&quot;322&quot;/&gt;&lt;/object&gt;&lt;object type=&quot;3&quot; unique_id=&quot;36017&quot;&gt;&lt;property id=&quot;20148&quot; value=&quot;5&quot;/&gt;&lt;property id=&quot;20300&quot; value=&quot;Slide 32 - &amp;quot;Let’s Watch&amp;quot;&quot;/&gt;&lt;property id=&quot;20307&quot; value=&quot;323&quot;/&gt;&lt;/object&gt;&lt;/object&gt;&lt;object type=&quot;8&quot; unique_id=&quot;34801&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4104</Words>
  <Application>Microsoft Office PowerPoint</Application>
  <PresentationFormat>On-screen Show (4:3)</PresentationFormat>
  <Paragraphs>492</Paragraphs>
  <Slides>33</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Helvetica</vt:lpstr>
      <vt:lpstr>Helvetica Neue</vt:lpstr>
      <vt:lpstr>Wingdings</vt:lpstr>
      <vt:lpstr>Office Theme</vt:lpstr>
      <vt:lpstr>PowerPoint Presentation</vt:lpstr>
      <vt:lpstr>Learning outcomes</vt:lpstr>
      <vt:lpstr>Food safety</vt:lpstr>
      <vt:lpstr>Food hazards</vt:lpstr>
      <vt:lpstr>Food hazards</vt:lpstr>
      <vt:lpstr>Vulnerable groups</vt:lpstr>
      <vt:lpstr>Preparing food safely</vt:lpstr>
      <vt:lpstr>The importance of nutrition for health  and wellbeing</vt:lpstr>
      <vt:lpstr>The eatwell plate</vt:lpstr>
      <vt:lpstr>Identifying poor nutrition</vt:lpstr>
      <vt:lpstr>Supporting people to eat</vt:lpstr>
      <vt:lpstr>Fluid and hydration</vt:lpstr>
      <vt:lpstr>Staying hydrated</vt:lpstr>
      <vt:lpstr>Identifying poor hydration</vt:lpstr>
      <vt:lpstr>Promoting adequate nutrition and hydration</vt:lpstr>
      <vt:lpstr>Supporting good hydration</vt:lpstr>
      <vt:lpstr>Knowledge check</vt:lpstr>
      <vt:lpstr>Knowledge check</vt:lpstr>
      <vt:lpstr>Knowledge check</vt:lpstr>
      <vt:lpstr>PowerPoint Presentation</vt:lpstr>
      <vt:lpstr>PowerPoint Presentation</vt:lpstr>
      <vt:lpstr>PowerPoint Presentation</vt:lpstr>
      <vt:lpstr>PowerPoint Presentation</vt:lpstr>
      <vt:lpstr>PowerPoint Presentation</vt:lpstr>
      <vt:lpstr>PowerPoint Presentation</vt:lpstr>
      <vt:lpstr>Let’s Watch</vt:lpstr>
      <vt:lpstr>PowerPoint Presentation</vt:lpstr>
      <vt:lpstr>PowerPoint Presentation</vt:lpstr>
      <vt:lpstr>Let’s Watch</vt:lpstr>
      <vt:lpstr>PowerPoint Presentation</vt:lpstr>
      <vt:lpstr>PowerPoint Presentation</vt:lpstr>
      <vt:lpstr>Let’s Watch</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Rosa</cp:lastModifiedBy>
  <cp:revision>51</cp:revision>
  <dcterms:created xsi:type="dcterms:W3CDTF">2016-08-26T16:03:21Z</dcterms:created>
  <dcterms:modified xsi:type="dcterms:W3CDTF">2017-01-01T15:48:56Z</dcterms:modified>
</cp:coreProperties>
</file>