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23"/>
  </p:handoutMasterIdLst>
  <p:sldIdLst>
    <p:sldId id="284" r:id="rId4"/>
    <p:sldId id="300" r:id="rId5"/>
    <p:sldId id="293" r:id="rId7"/>
    <p:sldId id="377" r:id="rId8"/>
    <p:sldId id="371" r:id="rId9"/>
    <p:sldId id="316" r:id="rId10"/>
    <p:sldId id="317" r:id="rId11"/>
    <p:sldId id="378" r:id="rId12"/>
    <p:sldId id="330" r:id="rId13"/>
    <p:sldId id="331" r:id="rId14"/>
    <p:sldId id="332" r:id="rId15"/>
    <p:sldId id="361" r:id="rId16"/>
    <p:sldId id="362" r:id="rId17"/>
    <p:sldId id="363" r:id="rId18"/>
    <p:sldId id="347" r:id="rId19"/>
    <p:sldId id="345" r:id="rId20"/>
    <p:sldId id="346" r:id="rId21"/>
    <p:sldId id="370" r:id="rId22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Bhushan" initials="R" lastIdx="1" clrIdx="0"/>
  <p:cmAuthor id="1" name="Amit Pandey" initials="AP" lastIdx="6" clrIdx="1"/>
  <p:cmAuthor id="2" name="ideas" initials="i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77257" autoAdjust="0"/>
  </p:normalViewPr>
  <p:slideViewPr>
    <p:cSldViewPr>
      <p:cViewPr varScale="1">
        <p:scale>
          <a:sx n="55" d="100"/>
          <a:sy n="55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4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F8FC-6E26-48E7-8799-D382D90C61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126-72D9-4D7F-A630-93792730F9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1164-DC9E-4563-8C2A-78FD7DA4C9D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/>
              <a:t>You will require a white board and a marker for noting down important points of the discussion.</a:t>
            </a:r>
            <a:endParaRPr lang="en-US" sz="1200" baseline="0" dirty="0"/>
          </a:p>
          <a:p>
            <a:r>
              <a:rPr lang="en-US" sz="1200" baseline="0" dirty="0"/>
              <a:t>Discuss the following with the class:</a:t>
            </a:r>
            <a:endParaRPr lang="en-US" sz="1200" baseline="0" dirty="0"/>
          </a:p>
          <a:p>
            <a:pPr marL="228600" indent="-228600">
              <a:buFont typeface="+mj-lt"/>
              <a:buAutoNum type="alphaLcParenR"/>
            </a:pPr>
            <a:r>
              <a:rPr lang="en-US" sz="1200" baseline="0" dirty="0"/>
              <a:t>What is hygiene?</a:t>
            </a:r>
            <a:endParaRPr lang="en-US" sz="1200" baseline="0" dirty="0"/>
          </a:p>
          <a:p>
            <a:pPr marL="228600" indent="-228600">
              <a:buFont typeface="+mj-lt"/>
              <a:buAutoNum type="alphaLcParenR"/>
            </a:pPr>
            <a:r>
              <a:rPr lang="en-US" sz="1200" baseline="0" dirty="0"/>
              <a:t>Why is hygiene important?</a:t>
            </a:r>
            <a:endParaRPr lang="en-US" sz="1200" baseline="0" dirty="0"/>
          </a:p>
          <a:p>
            <a:pPr marL="228600" indent="-228600">
              <a:buFont typeface="+mj-lt"/>
              <a:buAutoNum type="alphaLcParenR"/>
            </a:pPr>
            <a:r>
              <a:rPr lang="en-US" sz="1200" baseline="0" dirty="0"/>
              <a:t>What practices do you follow to keep your body hygienic? (ask participants for the practices they follow)</a:t>
            </a:r>
            <a:endParaRPr lang="en-US" sz="1200" baseline="0" dirty="0"/>
          </a:p>
          <a:p>
            <a:pPr marL="228600" indent="-228600">
              <a:buFont typeface="+mj-lt"/>
              <a:buNone/>
            </a:pPr>
            <a:endParaRPr lang="en-US" sz="1200" baseline="0" dirty="0"/>
          </a:p>
          <a:p>
            <a:pPr marL="228600" indent="-228600">
              <a:buFont typeface="+mj-lt"/>
              <a:buNone/>
            </a:pPr>
            <a:r>
              <a:rPr lang="en-US" sz="1200" baseline="0" dirty="0"/>
              <a:t>Model answers:</a:t>
            </a:r>
            <a:endParaRPr lang="en-US" sz="1200" baseline="0" dirty="0"/>
          </a:p>
          <a:p>
            <a:pPr marL="228600" indent="-228600">
              <a:buFont typeface="+mj-lt"/>
              <a:buAutoNum type="alphaLcParenR"/>
            </a:pPr>
            <a:r>
              <a:rPr lang="en-US" sz="1200" baseline="0" dirty="0"/>
              <a:t>Hygiene can be defined as “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 or practices conducive to maintaining health and preventing disease, especially through cleanliness”. 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Maintaining hygiene is important because it: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Prevents diseases from affecting us and others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Saves money and time which get wasted if one falls sick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a good impression to others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Helps one look neat and tidy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self confidence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Helps you maintain healthy personal and professional relationships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lphaLcParenR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answers which participants may give are: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Regularly bathing with soap and water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Taking care of the skin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Brushing twice daily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Washing hands several times a day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deodorants/fragrances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Washing and brushing hair regularly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 handkerchief while coughing or sneezing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 hand sanitizer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Arial" panose="020B0604020202020204" pitchFamily="34" charset="0"/>
              <a:buNone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 noting down the important points on the white board so that the participants can refer to these as the module progresses.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4395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iCare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1" Type="http://schemas.openxmlformats.org/officeDocument/2006/relationships/hyperlink" Target="../../DAY%2011/E301_Body_Hygiene_of_the_Elder(Maybe%20encrypted%20file,%20please%20check).ica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-23677" y="1020038"/>
            <a:ext cx="9180511" cy="1203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Activities of Daily Living – Daily Care for a Bedridden Elder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3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6.3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Placeholder 1"/>
          <p:cNvSpPr txBox="1"/>
          <p:nvPr>
            <p:custDataLst>
              <p:tags r:id="rId4"/>
            </p:custDataLst>
          </p:nvPr>
        </p:nvSpPr>
        <p:spPr>
          <a:xfrm>
            <a:off x="-36515" y="299958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838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9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981200"/>
            <a:ext cx="82870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important considerations while giving a bed bath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steps to give a bed bath to a bedridden person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steps to wash the hair of a bedridden person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Giving a Bed Bath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Dressing the Elder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2765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12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723829"/>
            <a:ext cx="82870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basic rules for dressing an elder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steps to help an independent elder dress on their own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steps to support a partially dependent elder while dressing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steps to dress a fully dependent elder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56002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Dressing the Elder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13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Providing Wheelchair Assistance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2286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905000"/>
            <a:ext cx="82870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a wheelchair can help an elder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provide wheelchair assistance to an elder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Providing Wheelchair Assistance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16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Body Hygiene of the Elder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7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4794" y="2402502"/>
            <a:ext cx="8229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you can help the elder maintain good body hygiene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/>
          <p:nvPr/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dirty="0">
                <a:solidFill>
                  <a:schemeClr val="tx1"/>
                </a:solidFill>
                <a:latin typeface="Helvetica" panose="020B0604020202020204" pitchFamily="34" charset="0"/>
              </a:rPr>
              <a:t>3</a:t>
            </a:r>
            <a:endParaRPr lang="en-IN" sz="10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/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</a:rPr>
              <a:t>Pre-Module Activity</a:t>
            </a:r>
            <a:endParaRPr lang="en-US" sz="3600" dirty="0">
              <a:latin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3276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panose="020B0604020202020204" pitchFamily="34" charset="0"/>
              </a:rPr>
              <a:t>Class discussion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" name="Picture 6">
            <a:hlinkClick r:id="rId1" action="ppaction://hlinkfile"/>
          </p:cNvPr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0825" y="2841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  <a:hlinkClick r:id="rId1" action="ppaction://hlinkfile"/>
              </a:rPr>
              <a:t>Body Hygiene of the Elder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4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Caring for an Immobilised Elder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5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676436" y="3048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6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032" y="1876807"/>
            <a:ext cx="85156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The equipment required for helping an immobilized elder</a:t>
            </a:r>
            <a:endParaRPr lang="en-US" sz="3000" dirty="0">
              <a:solidFill>
                <a:prstClr val="black"/>
              </a:solidFill>
              <a:latin typeface="Helvetica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000" dirty="0">
              <a:solidFill>
                <a:prstClr val="black"/>
              </a:solidFill>
              <a:latin typeface="Helvetica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000" dirty="0">
              <a:solidFill>
                <a:prstClr val="black"/>
              </a:solidFill>
              <a:latin typeface="Helvetica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How to help immobilized elders perform various tasks</a:t>
            </a:r>
            <a:endParaRPr lang="en-US" sz="3000" dirty="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Caring for an Immobilised Elder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7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Giving a Bed Bath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tags/tag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4.xml><?xml version="1.0" encoding="utf-8"?>
<p:tagLst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84&quot;/&gt;&lt;/object&gt;&lt;object type=&quot;3&quot; unique_id=&quot;10004&quot;&gt;&lt;property id=&quot;20148&quot; value=&quot;5&quot;/&gt;&lt;property id=&quot;20300&quot; value=&quot;Slide 2&quot;/&gt;&lt;property id=&quot;20307&quot; value=&quot;300&quot;/&gt;&lt;/object&gt;&lt;object type=&quot;3&quot; unique_id=&quot;10005&quot;&gt;&lt;property id=&quot;20148&quot; value=&quot;5&quot;/&gt;&lt;property id=&quot;20300&quot; value=&quot;Slide 3&quot;/&gt;&lt;property id=&quot;20307&quot; value=&quot;293&quot;/&gt;&lt;/object&gt;&lt;object type=&quot;3&quot; unique_id=&quot;10006&quot;&gt;&lt;property id=&quot;20148&quot; value=&quot;5&quot;/&gt;&lt;property id=&quot;20300&quot; value=&quot;Slide 4&quot;/&gt;&lt;property id=&quot;20307&quot; value=&quot;377&quot;/&gt;&lt;/object&gt;&lt;object type=&quot;3&quot; unique_id=&quot;10007&quot;&gt;&lt;property id=&quot;20148&quot; value=&quot;5&quot;/&gt;&lt;property id=&quot;20300&quot; value=&quot;Slide 5&quot;/&gt;&lt;property id=&quot;20307&quot; value=&quot;371&quot;/&gt;&lt;/object&gt;&lt;object type=&quot;3&quot; unique_id=&quot;10008&quot;&gt;&lt;property id=&quot;20148&quot; value=&quot;5&quot;/&gt;&lt;property id=&quot;20300&quot; value=&quot;Slide 6&quot;/&gt;&lt;property id=&quot;20307&quot; value=&quot;316&quot;/&gt;&lt;/object&gt;&lt;object type=&quot;3&quot; unique_id=&quot;10009&quot;&gt;&lt;property id=&quot;20148&quot; value=&quot;5&quot;/&gt;&lt;property id=&quot;20300&quot; value=&quot;Slide 7&quot;/&gt;&lt;property id=&quot;20307&quot; value=&quot;317&quot;/&gt;&lt;/object&gt;&lt;object type=&quot;3&quot; unique_id=&quot;10010&quot;&gt;&lt;property id=&quot;20148&quot; value=&quot;5&quot;/&gt;&lt;property id=&quot;20300&quot; value=&quot;Slide 8 - &amp;quot;Let’s Watch&amp;quot;&quot;/&gt;&lt;property id=&quot;20307&quot; value=&quot;378&quot;/&gt;&lt;/object&gt;&lt;object type=&quot;3&quot; unique_id=&quot;10011&quot;&gt;&lt;property id=&quot;20148&quot; value=&quot;5&quot;/&gt;&lt;property id=&quot;20300&quot; value=&quot;Slide 9&quot;/&gt;&lt;property id=&quot;20307&quot; value=&quot;330&quot;/&gt;&lt;/object&gt;&lt;object type=&quot;3&quot; unique_id=&quot;10012&quot;&gt;&lt;property id=&quot;20148&quot; value=&quot;5&quot;/&gt;&lt;property id=&quot;20300&quot; value=&quot;Slide 10&quot;/&gt;&lt;property id=&quot;20307&quot; value=&quot;331&quot;/&gt;&lt;/object&gt;&lt;object type=&quot;3&quot; unique_id=&quot;10013&quot;&gt;&lt;property id=&quot;20148&quot; value=&quot;5&quot;/&gt;&lt;property id=&quot;20300&quot; value=&quot;Slide 11 - &amp;quot;Let’s Watch&amp;quot;&quot;/&gt;&lt;property id=&quot;20307&quot; value=&quot;332&quot;/&gt;&lt;/object&gt;&lt;object type=&quot;3&quot; unique_id=&quot;10014&quot;&gt;&lt;property id=&quot;20148&quot; value=&quot;5&quot;/&gt;&lt;property id=&quot;20300&quot; value=&quot;Slide 12&quot;/&gt;&lt;property id=&quot;20307&quot; value=&quot;361&quot;/&gt;&lt;/object&gt;&lt;object type=&quot;3&quot; unique_id=&quot;10015&quot;&gt;&lt;property id=&quot;20148&quot; value=&quot;5&quot;/&gt;&lt;property id=&quot;20300&quot; value=&quot;Slide 13&quot;/&gt;&lt;property id=&quot;20307&quot; value=&quot;362&quot;/&gt;&lt;/object&gt;&lt;object type=&quot;3&quot; unique_id=&quot;10016&quot;&gt;&lt;property id=&quot;20148&quot; value=&quot;5&quot;/&gt;&lt;property id=&quot;20300&quot; value=&quot;Slide 14 - &amp;quot;Let’s Watch&amp;quot;&quot;/&gt;&lt;property id=&quot;20307&quot; value=&quot;363&quot;/&gt;&lt;/object&gt;&lt;object type=&quot;3&quot; unique_id=&quot;10017&quot;&gt;&lt;property id=&quot;20148&quot; value=&quot;5&quot;/&gt;&lt;property id=&quot;20300&quot; value=&quot;Slide 15&quot;/&gt;&lt;property id=&quot;20307&quot; value=&quot;347&quot;/&gt;&lt;/object&gt;&lt;object type=&quot;3&quot; unique_id=&quot;10018&quot;&gt;&lt;property id=&quot;20148&quot; value=&quot;5&quot;/&gt;&lt;property id=&quot;20300&quot; value=&quot;Slide 16&quot;/&gt;&lt;property id=&quot;20307&quot; value=&quot;345&quot;/&gt;&lt;/object&gt;&lt;object type=&quot;3&quot; unique_id=&quot;10019&quot;&gt;&lt;property id=&quot;20148&quot; value=&quot;5&quot;/&gt;&lt;property id=&quot;20300&quot; value=&quot;Slide 17 - &amp;quot;Let’s Watch&amp;quot;&quot;/&gt;&lt;property id=&quot;20307&quot; value=&quot;346&quot;/&gt;&lt;/object&gt;&lt;object type=&quot;3&quot; unique_id=&quot;10020&quot;&gt;&lt;property id=&quot;20148&quot; value=&quot;5&quot;/&gt;&lt;property id=&quot;20300&quot; value=&quot;Slide 18&quot;/&gt;&lt;property id=&quot;20307&quot; value=&quot;370&quot;/&gt;&lt;/object&gt;&lt;/object&gt;&lt;object type=&quot;8&quot; unique_id=&quot;10040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3677</Words>
  <Application>WPS Presentation</Application>
  <PresentationFormat>On-screen Show (4:3)</PresentationFormat>
  <Paragraphs>162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Helvetica</vt:lpstr>
      <vt:lpstr>Arial</vt:lpstr>
      <vt:lpstr>Helvetica Neue</vt:lpstr>
      <vt:lpstr>Microsoft YaHei</vt:lpstr>
      <vt:lpstr>Arial Unicode MS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</vt:vector>
  </TitlesOfParts>
  <Company>Jitendra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</dc:creator>
  <cp:lastModifiedBy>Dell</cp:lastModifiedBy>
  <cp:revision>481</cp:revision>
  <dcterms:created xsi:type="dcterms:W3CDTF">2013-06-12T07:50:00Z</dcterms:created>
  <dcterms:modified xsi:type="dcterms:W3CDTF">2022-11-08T18:23:04Z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7A3BC5DA17CB4A509D620767868BDBAD</vt:lpwstr>
  </property>
  <property fmtid="{D5CDD505-2E9C-101B-9397-08002B2CF9AE}" pid="3" name="KSOProductBuildVer">
    <vt:lpwstr>1033-11.2.0.11380</vt:lpwstr>
  </property>
</Properties>
</file>