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53" r:id="rId3"/>
    <p:sldId id="428" r:id="rId5"/>
    <p:sldId id="405" r:id="rId6"/>
    <p:sldId id="505" r:id="rId7"/>
    <p:sldId id="430" r:id="rId8"/>
    <p:sldId id="431" r:id="rId9"/>
    <p:sldId id="466" r:id="rId10"/>
    <p:sldId id="467" r:id="rId11"/>
    <p:sldId id="481" r:id="rId12"/>
    <p:sldId id="435" r:id="rId13"/>
    <p:sldId id="468" r:id="rId14"/>
    <p:sldId id="469" r:id="rId15"/>
    <p:sldId id="506" r:id="rId16"/>
    <p:sldId id="483" r:id="rId17"/>
    <p:sldId id="440" r:id="rId18"/>
    <p:sldId id="470" r:id="rId19"/>
    <p:sldId id="507" r:id="rId20"/>
    <p:sldId id="471" r:id="rId21"/>
    <p:sldId id="497" r:id="rId22"/>
    <p:sldId id="443" r:id="rId23"/>
    <p:sldId id="444" r:id="rId24"/>
    <p:sldId id="472" r:id="rId25"/>
    <p:sldId id="473" r:id="rId26"/>
    <p:sldId id="498" r:id="rId27"/>
    <p:sldId id="448" r:id="rId28"/>
    <p:sldId id="450" r:id="rId29"/>
    <p:sldId id="489" r:id="rId30"/>
    <p:sldId id="490" r:id="rId31"/>
    <p:sldId id="499" r:id="rId32"/>
    <p:sldId id="491" r:id="rId33"/>
    <p:sldId id="494" r:id="rId34"/>
    <p:sldId id="398" r:id="rId35"/>
  </p:sldIdLst>
  <p:sldSz cx="9144000" cy="6858000" type="screen4x3"/>
  <p:notesSz cx="6858000" cy="91440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76377" autoAdjust="0"/>
  </p:normalViewPr>
  <p:slideViewPr>
    <p:cSldViewPr>
      <p:cViewPr varScale="1">
        <p:scale>
          <a:sx n="86" d="100"/>
          <a:sy n="86" d="100"/>
        </p:scale>
        <p:origin x="253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tags" Target="tags/tag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9E38E99-1632-4CC7-A882-FE2283C24FA9}"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sz="1200" kern="1200" baseline="0" dirty="0">
              <a:solidFill>
                <a:schemeClr val="tx1"/>
              </a:solidFill>
              <a:latin typeface="+mn-lt"/>
              <a:ea typeface="+mn-ea"/>
              <a:cs typeface="+mn-cs"/>
            </a:endParaRPr>
          </a:p>
          <a:p>
            <a:r>
              <a:rPr lang="en-GB" sz="1200" kern="1200" dirty="0">
                <a:solidFill>
                  <a:schemeClr val="tx1"/>
                </a:solidFill>
                <a:latin typeface="+mn-lt"/>
                <a:ea typeface="+mn-ea"/>
                <a:cs typeface="+mn-cs"/>
              </a:rPr>
              <a:t>Q.1. Should I discourage the elder from spending any time on pastimes?</a:t>
            </a:r>
            <a:endParaRPr lang="en-GB" sz="1200" kern="1200" dirty="0">
              <a:solidFill>
                <a:schemeClr val="tx1"/>
              </a:solidFill>
              <a:latin typeface="+mn-lt"/>
              <a:ea typeface="+mn-ea"/>
              <a:cs typeface="+mn-cs"/>
            </a:endParaRPr>
          </a:p>
          <a:p>
            <a:r>
              <a:rPr lang="en-GB" sz="1200" kern="1200" dirty="0">
                <a:solidFill>
                  <a:schemeClr val="tx1"/>
                </a:solidFill>
                <a:latin typeface="+mn-lt"/>
                <a:ea typeface="+mn-ea"/>
                <a:cs typeface="+mn-cs"/>
              </a:rPr>
              <a:t>Ans. While</a:t>
            </a:r>
            <a:r>
              <a:rPr lang="en-GB" sz="1200" kern="1200" baseline="0" dirty="0">
                <a:solidFill>
                  <a:schemeClr val="tx1"/>
                </a:solidFill>
                <a:latin typeface="+mn-lt"/>
                <a:ea typeface="+mn-ea"/>
                <a:cs typeface="+mn-cs"/>
              </a:rPr>
              <a:t> you should encourage hobbies, you should let the elder spend time on pastimes such as reading or watching television, if they wish to.</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sz="2000" dirty="0"/>
              <a:t>Arrange for several decks of cards (for playing memory, rummy and I Doubt</a:t>
            </a:r>
            <a:r>
              <a:rPr lang="en-US" sz="2000" baseline="0" dirty="0"/>
              <a:t> It), </a:t>
            </a:r>
            <a:r>
              <a:rPr lang="en-US" sz="2000" dirty="0"/>
              <a:t>several sets of board games like Ludo,</a:t>
            </a:r>
            <a:r>
              <a:rPr lang="en-US" sz="2000" baseline="0" dirty="0"/>
              <a:t> Snakes and Ladders, Scrabble, Chess and Checkers and puzzles like Sudoku, crosswords and jigsaw puzzles.</a:t>
            </a:r>
            <a:endParaRPr lang="en-US" sz="2000" baseline="0" dirty="0"/>
          </a:p>
          <a:p>
            <a:endParaRPr lang="en-US" sz="2000" baseline="0" dirty="0"/>
          </a:p>
          <a:p>
            <a:r>
              <a:rPr lang="en-US" sz="2000" baseline="0" dirty="0"/>
              <a:t>For each game, ask which participants are familiar with the game and which are not. The participants who are familiar with a game should be asked to teach that game to other participants who are not familiar with it. Encourage the participants to play in groups. </a:t>
            </a:r>
            <a:endParaRPr lang="en-US" sz="2000" baseline="0" dirty="0"/>
          </a:p>
          <a:p>
            <a:endParaRPr lang="en-US" sz="2000" baseline="0" dirty="0"/>
          </a:p>
          <a:p>
            <a:r>
              <a:rPr lang="en-US" sz="2000" baseline="0" dirty="0"/>
              <a:t>Find a few links below for assistance in learning the rules for some of the above games:</a:t>
            </a:r>
            <a:endParaRPr lang="en-US" sz="2000" baseline="0" dirty="0"/>
          </a:p>
          <a:p>
            <a:endParaRPr lang="en-US" sz="2000" baseline="0" dirty="0"/>
          </a:p>
          <a:p>
            <a:r>
              <a:rPr lang="en-US" sz="2000" baseline="0" dirty="0"/>
              <a:t>Memory: http://boardgames.about.com/od/cardgames/a/concentration.htm</a:t>
            </a:r>
            <a:endParaRPr lang="en-US" sz="2000" baseline="0" dirty="0"/>
          </a:p>
          <a:p>
            <a:r>
              <a:rPr lang="en-US" sz="2000" baseline="0" dirty="0"/>
              <a:t>Rummy: http://rummy.com/rummyrules.html</a:t>
            </a:r>
            <a:endParaRPr lang="en-US" sz="2000" baseline="0" dirty="0"/>
          </a:p>
          <a:p>
            <a:r>
              <a:rPr lang="en-US" sz="2000" baseline="0" dirty="0"/>
              <a:t>I Doubt It: http://boardgames.about.com/od/cardgames/a/i_doubt_it.htm</a:t>
            </a:r>
            <a:endParaRPr lang="en-US" sz="2000" baseline="0" dirty="0"/>
          </a:p>
          <a:p>
            <a:r>
              <a:rPr lang="en-US" sz="2000" baseline="0" dirty="0"/>
              <a:t>Ludo: http://www.mazegames.biz/ludo.html</a:t>
            </a:r>
            <a:endParaRPr lang="en-US" sz="2000" baseline="0" dirty="0"/>
          </a:p>
          <a:p>
            <a:r>
              <a:rPr lang="en-US" sz="2000" baseline="0" dirty="0"/>
              <a:t>Snakes and Ladders: http://www.wikihow.com/Play-Snakes-and-Ladders</a:t>
            </a:r>
            <a:endParaRPr lang="en-US" sz="2000" baseline="0" dirty="0"/>
          </a:p>
          <a:p>
            <a:r>
              <a:rPr lang="en-US" sz="2000" baseline="0" dirty="0"/>
              <a:t>Scrabble: http://www.wikihow.com/Play-Scrabble</a:t>
            </a:r>
            <a:endParaRPr lang="en-US" sz="2000" baseline="0" dirty="0"/>
          </a:p>
          <a:p>
            <a:r>
              <a:rPr lang="en-US" sz="2000" baseline="0" dirty="0"/>
              <a:t>Chess: http://www.wikihow.com/Play-Chess</a:t>
            </a:r>
            <a:endParaRPr lang="en-US" sz="2000" baseline="0" dirty="0"/>
          </a:p>
          <a:p>
            <a:r>
              <a:rPr lang="en-US" sz="2000" baseline="0" dirty="0"/>
              <a:t>Checkers: http://www.wikihow.com/Play-Checkers</a:t>
            </a:r>
            <a:endParaRPr lang="en-US" sz="2000" baseline="0" dirty="0"/>
          </a:p>
          <a:p>
            <a:r>
              <a:rPr lang="en-US" sz="2000" baseline="0" dirty="0"/>
              <a:t>Chinese Checkers: http://www.wikihow.com/Play-Chinese-Checkers</a:t>
            </a:r>
            <a:endParaRPr lang="en-US" sz="2000" baseline="0" dirty="0"/>
          </a:p>
          <a:p>
            <a:r>
              <a:rPr lang="en-US" sz="2000" baseline="0" dirty="0"/>
              <a:t>Sudoku: http://www.wikihow.com/Solve-a-Sudoku</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342900" lvl="0" indent="-342900">
              <a:buFont typeface="Arial" panose="020B0604020202020204" pitchFamily="34" charset="0"/>
              <a:buChar char="•"/>
            </a:pPr>
            <a:r>
              <a:rPr lang="en-US" sz="2000" dirty="0">
                <a:latin typeface="Helvetica" panose="020B0604020202020204" pitchFamily="34" charset="0"/>
              </a:rPr>
              <a:t>To engage an elder in brain activities:</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Choose an activity based on the elder's ability and interests</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Set aside a time for brain activities every day</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Be patient and offer help when required</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Appreciate the elder for a successful attempt</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Allow the elder to quit if the person finds an activity too tough</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Never ridicule the elder for failing to complete an activity</a:t>
            </a:r>
            <a:endParaRPr lang="en-US" sz="2000" dirty="0">
              <a:latin typeface="Helvetica" panose="020B0604020202020204" pitchFamily="34" charset="0"/>
            </a:endParaRPr>
          </a:p>
          <a:p>
            <a:pPr marL="800100" lvl="1" indent="-342900">
              <a:buFont typeface="Wingdings" panose="05000000000000000000" pitchFamily="2" charset="2"/>
              <a:buChar char="§"/>
            </a:pP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Some suitable brain activities for elderly people are:</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Card games such as Memory, Rummy, and I Doubt It</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Board games such as Ludo, Snakes and Ladders, Scrabble, Chess, and Checkers</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Puzzles such as Sudoku, crossword, and jigsaw puzzles</a:t>
            </a:r>
            <a:endParaRPr lang="en-US" sz="2000" dirty="0">
              <a:latin typeface="Helvetica" panose="020B0604020202020204" pitchFamily="34" charset="0"/>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How can playing a few games exercise an elder’s mind?</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Our mind has several skills that we need all through our lives. Some of these are remembering things, problem solving, identifying patterns, and analyzing facts to make a decision. At a young age, when we are working and socializing with a lot of people, these brain skills get continuously used in our day to day work. However, at old age we find lesser opportunities to use our brain skills. The activities discussed in this module may appear like simple games and pastimes to you; but for an elderly person, they provide opportunities to exercise their memory and thinking skills which they otherwise get very few occasions to use. </a:t>
            </a:r>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2000" baseline="0" dirty="0"/>
              <a:t>Print the logos on sheets of paper and distribute among the class participants.</a:t>
            </a:r>
            <a:endParaRPr lang="en-US" sz="2000" baseline="0" dirty="0"/>
          </a:p>
          <a:p>
            <a:r>
              <a:rPr lang="en-US" sz="2000" baseline="0" dirty="0"/>
              <a:t>Ask the class to recognize these logos and write the relevant answers. After they are done, reveal the answers in class.</a:t>
            </a:r>
            <a:endParaRPr lang="en-US" sz="2000" baseline="0" dirty="0"/>
          </a:p>
          <a:p>
            <a:r>
              <a:rPr lang="en-US" sz="2000" baseline="0" dirty="0"/>
              <a:t>The answer key is:</a:t>
            </a:r>
            <a:endParaRPr lang="en-US" sz="2000" baseline="0" dirty="0"/>
          </a:p>
          <a:p>
            <a:pPr marL="228600" indent="-228600">
              <a:buAutoNum type="alphaLcParenR"/>
            </a:pPr>
            <a:r>
              <a:rPr lang="en-US" sz="2000" baseline="0" dirty="0"/>
              <a:t>Twitter</a:t>
            </a:r>
            <a:endParaRPr lang="en-US" sz="2000" baseline="0" dirty="0"/>
          </a:p>
          <a:p>
            <a:pPr marL="228600" indent="-228600">
              <a:buAutoNum type="alphaLcParenR"/>
            </a:pPr>
            <a:r>
              <a:rPr lang="en-US" sz="2000" baseline="0" dirty="0"/>
              <a:t>Gmail</a:t>
            </a:r>
            <a:endParaRPr lang="en-US" sz="2000" baseline="0" dirty="0"/>
          </a:p>
          <a:p>
            <a:pPr marL="228600" indent="-228600">
              <a:buAutoNum type="alphaLcParenR"/>
            </a:pPr>
            <a:r>
              <a:rPr lang="en-US" sz="2000" baseline="0" dirty="0" err="1"/>
              <a:t>Whatsapp</a:t>
            </a:r>
            <a:endParaRPr lang="en-US" sz="2000" baseline="0" dirty="0"/>
          </a:p>
          <a:p>
            <a:pPr marL="228600" indent="-228600">
              <a:buAutoNum type="alphaLcParenR"/>
            </a:pPr>
            <a:r>
              <a:rPr lang="en-US" sz="2000" baseline="0" dirty="0"/>
              <a:t>Skype</a:t>
            </a:r>
            <a:endParaRPr lang="en-US" sz="2000" baseline="0" dirty="0"/>
          </a:p>
          <a:p>
            <a:pPr marL="228600" indent="-228600">
              <a:buAutoNum type="alphaLcParenR"/>
            </a:pPr>
            <a:r>
              <a:rPr lang="en-US" sz="2000" baseline="0" dirty="0"/>
              <a:t>Facebook</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a:buFont typeface="Arial" panose="020B0604020202020204" pitchFamily="34" charset="0"/>
              <a:buChar char="•"/>
            </a:pPr>
            <a:r>
              <a:rPr lang="en-US" sz="2000" baseline="0" dirty="0"/>
              <a:t>Arrange for a computer with Internet connection and a wall-projector. These will be needed for demonstrating how to use Gmail and Facebook.</a:t>
            </a:r>
            <a:endParaRPr lang="en-US" sz="2000" baseline="0" dirty="0"/>
          </a:p>
          <a:p>
            <a:pPr>
              <a:buFont typeface="Arial" panose="020B0604020202020204" pitchFamily="34" charset="0"/>
              <a:buChar char="•"/>
            </a:pPr>
            <a:r>
              <a:rPr lang="en-US" sz="2000" baseline="0" dirty="0"/>
              <a:t>You should know how to use Gmail and Facebook before you give a demonstration to the class. Otherwise, arrange for a person who can do so.</a:t>
            </a:r>
            <a:endParaRPr lang="en-US" sz="2000" baseline="0" dirty="0"/>
          </a:p>
          <a:p>
            <a:pPr>
              <a:buFont typeface="Arial" panose="020B0604020202020204" pitchFamily="34" charset="0"/>
              <a:buChar char="•"/>
            </a:pPr>
            <a:r>
              <a:rPr lang="en-US" sz="2000" baseline="0" dirty="0"/>
              <a:t>Start the demonstration with the help of the wall-projector. </a:t>
            </a:r>
            <a:endParaRPr lang="en-US" sz="2000" baseline="0" dirty="0"/>
          </a:p>
          <a:p>
            <a:pPr>
              <a:buFont typeface="Arial" panose="020B0604020202020204" pitchFamily="34" charset="0"/>
              <a:buChar char="•"/>
            </a:pPr>
            <a:r>
              <a:rPr lang="en-US" sz="2000" baseline="0" dirty="0"/>
              <a:t>While demonstrating how to use Gmail, show to create an email id, how to compose and send an email, how to open an unread email and reply, how to use the chat feature for text-chat and video-chat.</a:t>
            </a:r>
            <a:endParaRPr lang="en-US" sz="200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000" baseline="0" dirty="0"/>
              <a:t>While demonstrating how to use Facebook, show how to make an account, find friends by name, put a status message, chat and upload photographs.</a:t>
            </a:r>
            <a:endParaRPr lang="en-US" sz="2000"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2000" baseline="0" dirty="0"/>
              <a:t>Make sure that you explain the specific terms used on these sites. E.g., Profile, Upload, Text-chat, Video-chat, Like, Comment, etc.</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lvl="0"/>
            <a:r>
              <a:rPr lang="en-US" sz="2000" dirty="0"/>
              <a:t>The various means of distance communication include:</a:t>
            </a:r>
            <a:endParaRPr lang="en-US" sz="2000" dirty="0"/>
          </a:p>
          <a:p>
            <a:pPr lvl="1">
              <a:buFont typeface="Wingdings" panose="05000000000000000000" pitchFamily="2" charset="2"/>
              <a:buChar char="§"/>
            </a:pPr>
            <a:r>
              <a:rPr lang="en-US" sz="2000" dirty="0"/>
              <a:t>Telephone,</a:t>
            </a:r>
            <a:endParaRPr lang="en-US" sz="2000" dirty="0"/>
          </a:p>
          <a:p>
            <a:pPr lvl="1">
              <a:buFont typeface="Wingdings" panose="05000000000000000000" pitchFamily="2" charset="2"/>
              <a:buChar char="§"/>
            </a:pPr>
            <a:r>
              <a:rPr lang="en-US" sz="2000" dirty="0"/>
              <a:t>Letters,</a:t>
            </a:r>
            <a:endParaRPr lang="en-US" sz="2000" dirty="0"/>
          </a:p>
          <a:p>
            <a:pPr lvl="1">
              <a:buFont typeface="Wingdings" panose="05000000000000000000" pitchFamily="2" charset="2"/>
              <a:buChar char="§"/>
            </a:pPr>
            <a:r>
              <a:rPr lang="en-US" sz="2000" dirty="0"/>
              <a:t>Email,</a:t>
            </a:r>
            <a:endParaRPr lang="en-US" sz="2000" dirty="0"/>
          </a:p>
          <a:p>
            <a:pPr lvl="1">
              <a:buFont typeface="Wingdings" panose="05000000000000000000" pitchFamily="2" charset="2"/>
              <a:buChar char="§"/>
            </a:pPr>
            <a:r>
              <a:rPr lang="en-US" sz="2000" dirty="0"/>
              <a:t>Social media websites, </a:t>
            </a:r>
            <a:endParaRPr lang="en-US" sz="2000" dirty="0"/>
          </a:p>
          <a:p>
            <a:pPr lvl="1">
              <a:buFont typeface="Wingdings" panose="05000000000000000000" pitchFamily="2" charset="2"/>
              <a:buChar char="§"/>
            </a:pPr>
            <a:r>
              <a:rPr lang="en-US" sz="2000" dirty="0"/>
              <a:t>Blogging,</a:t>
            </a:r>
            <a:endParaRPr lang="en-US" sz="2000" dirty="0"/>
          </a:p>
          <a:p>
            <a:pPr lvl="1">
              <a:buFont typeface="Wingdings" panose="05000000000000000000" pitchFamily="2" charset="2"/>
              <a:buChar char="§"/>
            </a:pPr>
            <a:r>
              <a:rPr lang="en-US" sz="2000" dirty="0"/>
              <a:t>Websites to share project ideas, and</a:t>
            </a:r>
            <a:endParaRPr lang="en-US" sz="2000" dirty="0"/>
          </a:p>
          <a:p>
            <a:pPr lvl="1">
              <a:buFont typeface="Wingdings" panose="05000000000000000000" pitchFamily="2" charset="2"/>
              <a:buChar char="§"/>
            </a:pPr>
            <a:r>
              <a:rPr lang="en-US" sz="2000" dirty="0"/>
              <a:t>Various applications on smart phones</a:t>
            </a:r>
            <a:endParaRPr lang="en-US" sz="2000" dirty="0"/>
          </a:p>
          <a:p>
            <a:pPr lvl="0"/>
            <a:r>
              <a:rPr lang="en-US" sz="2000" dirty="0"/>
              <a:t>To help an elder use different means of distance communication, you must:</a:t>
            </a:r>
            <a:endParaRPr lang="en-US" sz="2000" dirty="0"/>
          </a:p>
          <a:p>
            <a:pPr lvl="1">
              <a:buFont typeface="Wingdings" panose="05000000000000000000" pitchFamily="2" charset="2"/>
              <a:buChar char="§"/>
            </a:pPr>
            <a:r>
              <a:rPr lang="en-US" sz="2000" dirty="0"/>
              <a:t>Encourage the elder to connect with friends and family members</a:t>
            </a:r>
            <a:endParaRPr lang="en-US" sz="2000" dirty="0"/>
          </a:p>
          <a:p>
            <a:pPr lvl="1">
              <a:buFont typeface="Wingdings" panose="05000000000000000000" pitchFamily="2" charset="2"/>
              <a:buChar char="§"/>
            </a:pPr>
            <a:r>
              <a:rPr lang="en-US" sz="2000" dirty="0"/>
              <a:t>Help the elder get the required material and equipment</a:t>
            </a:r>
            <a:endParaRPr lang="en-US" sz="2000" dirty="0"/>
          </a:p>
          <a:p>
            <a:pPr lvl="1">
              <a:buFont typeface="Wingdings" panose="05000000000000000000" pitchFamily="2" charset="2"/>
              <a:buChar char="§"/>
            </a:pPr>
            <a:r>
              <a:rPr lang="en-US" sz="2000" dirty="0"/>
              <a:t>Know how to use a computer and computer accessories</a:t>
            </a:r>
            <a:endParaRPr lang="en-US" sz="2000" dirty="0"/>
          </a:p>
          <a:p>
            <a:pPr lvl="1">
              <a:buFont typeface="Wingdings" panose="05000000000000000000" pitchFamily="2" charset="2"/>
              <a:buChar char="§"/>
            </a:pPr>
            <a:r>
              <a:rPr lang="en-US" sz="2000" dirty="0"/>
              <a:t>Be familiar with using email and social media websites</a:t>
            </a:r>
            <a:endParaRPr lang="en-US" sz="2000" dirty="0"/>
          </a:p>
          <a:p>
            <a:pPr lvl="1">
              <a:buFont typeface="Wingdings" panose="05000000000000000000" pitchFamily="2" charset="2"/>
              <a:buChar char="§"/>
            </a:pPr>
            <a:r>
              <a:rPr lang="en-US" sz="2000" dirty="0"/>
              <a:t>Caution the elder against sharing personal information with strangers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dirty="0">
                <a:solidFill>
                  <a:schemeClr val="tx1"/>
                </a:solidFill>
                <a:latin typeface="+mn-lt"/>
                <a:ea typeface="+mn-ea"/>
                <a:cs typeface="+mn-cs"/>
              </a:rPr>
              <a:t>Q1. What if I do not know how to use a gadget</a:t>
            </a:r>
            <a:r>
              <a:rPr lang="en-GB" sz="1200" kern="1200" baseline="0" dirty="0">
                <a:solidFill>
                  <a:schemeClr val="tx1"/>
                </a:solidFill>
                <a:latin typeface="+mn-lt"/>
                <a:ea typeface="+mn-ea"/>
                <a:cs typeface="+mn-cs"/>
              </a:rPr>
              <a:t> which the elder has?</a:t>
            </a:r>
            <a:endParaRPr lang="en-GB" sz="1200" kern="1200" baseline="0" dirty="0">
              <a:solidFill>
                <a:schemeClr val="tx1"/>
              </a:solidFill>
              <a:latin typeface="+mn-lt"/>
              <a:ea typeface="+mn-ea"/>
              <a:cs typeface="+mn-cs"/>
            </a:endParaRPr>
          </a:p>
          <a:p>
            <a:r>
              <a:rPr lang="en-GB" sz="1200" kern="1200" baseline="0" dirty="0">
                <a:solidFill>
                  <a:schemeClr val="tx1"/>
                </a:solidFill>
                <a:latin typeface="+mn-lt"/>
                <a:ea typeface="+mn-ea"/>
                <a:cs typeface="+mn-cs"/>
              </a:rPr>
              <a:t>Ans. Tell the elder about it and ask if anybody around can help you both learn how to use it, e.g. Somebody in the family or a neighbour. Also, you can call the company customer service and see if somebody can be sent to teach you how to use the gadget.</a:t>
            </a: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2000" baseline="0" dirty="0"/>
              <a:t>Ask the participants to discuss answers to the following questions:</a:t>
            </a:r>
            <a:endParaRPr lang="en-US" sz="2000" baseline="0" dirty="0"/>
          </a:p>
          <a:p>
            <a:pPr marL="228600" indent="-228600">
              <a:buAutoNum type="alphaLcParenR"/>
            </a:pPr>
            <a:r>
              <a:rPr lang="en-US" sz="2000" baseline="0" dirty="0"/>
              <a:t>What is spirituality?</a:t>
            </a:r>
            <a:endParaRPr lang="en-US" sz="2000" baseline="0" dirty="0"/>
          </a:p>
          <a:p>
            <a:pPr marL="228600" indent="-228600">
              <a:buAutoNum type="alphaLcParenR"/>
            </a:pPr>
            <a:r>
              <a:rPr lang="en-US" sz="2000" baseline="0" dirty="0"/>
              <a:t>Name some ways through which people experience spirituality?</a:t>
            </a:r>
            <a:endParaRPr lang="en-US" sz="2000" baseline="0" dirty="0"/>
          </a:p>
          <a:p>
            <a:pPr marL="228600" indent="-228600">
              <a:buAutoNum type="alphaLcParenR"/>
            </a:pPr>
            <a:r>
              <a:rPr lang="en-US" sz="2000" baseline="0" dirty="0"/>
              <a:t>What benefits can be experienced through these activities?</a:t>
            </a:r>
            <a:endParaRPr lang="en-US" sz="2000" baseline="0" dirty="0"/>
          </a:p>
          <a:p>
            <a:pPr marL="228600" indent="-228600">
              <a:buAutoNum type="alphaLcParenR"/>
            </a:pPr>
            <a:endParaRPr lang="en-US" sz="2000" baseline="0" dirty="0"/>
          </a:p>
          <a:p>
            <a:pPr marL="228600" indent="-228600">
              <a:buNone/>
            </a:pPr>
            <a:r>
              <a:rPr lang="en-US" sz="2000" baseline="0" dirty="0"/>
              <a:t>Observe the discussion carefully and give inputs wherever needed. Do not let the discussion be just about one particular activity or venture into religions. Take care not to discuss religions or the good/bad points about any specific religion.</a:t>
            </a:r>
            <a:endParaRPr lang="en-US" sz="2000" baseline="0" dirty="0"/>
          </a:p>
          <a:p>
            <a:pPr marL="228600" indent="-228600">
              <a:buNone/>
            </a:pPr>
            <a:endParaRPr lang="en-US" sz="2000" baseline="0" dirty="0"/>
          </a:p>
          <a:p>
            <a:pPr marL="228600" indent="-228600">
              <a:buNone/>
            </a:pPr>
            <a:r>
              <a:rPr lang="en-US" sz="2000" baseline="0" dirty="0"/>
              <a:t>Model answers should revolve around spirituality involving ways and means to search for meaning in one’s life. It could be through praying, meditation, yoga, reading spiritual scriptures or any activity which really interests you, like cooking, gardening or sports. Basically the activity should be able to provide you inner peace and happiness. The benefits can include self-actualization, calmness, inner peace, happiness, a let-out for emotions.</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2000" dirty="0"/>
              <a:t>Encourage and participate in spiritual activities with the elders</a:t>
            </a:r>
            <a:endParaRPr lang="en-US" sz="2000" dirty="0"/>
          </a:p>
          <a:p>
            <a:pPr lvl="0"/>
            <a:endParaRPr lang="en-US" sz="2000" dirty="0"/>
          </a:p>
          <a:p>
            <a:pPr lvl="0"/>
            <a:endParaRPr lang="en-US" sz="2000" dirty="0"/>
          </a:p>
          <a:p>
            <a:pPr lvl="0"/>
            <a:r>
              <a:rPr lang="en-US" sz="2000" dirty="0"/>
              <a:t>Do not impose your beliefs on the elders</a:t>
            </a:r>
            <a:endParaRPr lang="en-US" sz="2000" dirty="0"/>
          </a:p>
          <a:p>
            <a:pPr lvl="0"/>
            <a:endParaRPr lang="en-US" sz="2000" dirty="0"/>
          </a:p>
          <a:p>
            <a:pPr lvl="0"/>
            <a:endParaRPr lang="en-US" sz="2000" dirty="0"/>
          </a:p>
          <a:p>
            <a:pPr lvl="0"/>
            <a:r>
              <a:rPr lang="en-US" sz="2000" dirty="0"/>
              <a:t>Be careful not to judge the elder for their beliefs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What if an elderly person is an atheist and does not believe in God?</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In that case meditation is the best answer.  There is no need to believe in the God yet a person can be spiritually inclined.  Look</a:t>
            </a:r>
            <a:r>
              <a:rPr lang="en-US" sz="1200" kern="1200" baseline="0" dirty="0">
                <a:solidFill>
                  <a:schemeClr val="tx1"/>
                </a:solidFill>
                <a:latin typeface="+mn-lt"/>
                <a:ea typeface="+mn-ea"/>
                <a:cs typeface="+mn-cs"/>
              </a:rPr>
              <a:t> for ways</a:t>
            </a:r>
            <a:r>
              <a:rPr lang="en-US" sz="1200" kern="1200" dirty="0">
                <a:solidFill>
                  <a:schemeClr val="tx1"/>
                </a:solidFill>
                <a:latin typeface="+mn-lt"/>
                <a:ea typeface="+mn-ea"/>
                <a:cs typeface="+mn-cs"/>
              </a:rPr>
              <a:t> that can help the elder practice meditation, say audio/video CDs or a meditation class. Yoga can also make a person spiritually inclined.</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Q2. Should one insist on a particular time frame in daily routine for such elderly persons?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One cannot do this but one can encourage the elderly person to take on such an activity in the mornings and in the evenings after freshening up.</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Q3. How does one cope with the religious belief of the elderly person when such beliefs are different from yours?</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One has to learn to be broadminded.  Your main aim is to look after an elderly person in the best possible manner and all religions ultimately take you to God though different paths.</a:t>
            </a:r>
            <a:endParaRPr lang="en-US" sz="1200" kern="120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2000" dirty="0"/>
              <a:t>Arrange for several computers/tablets/smart phones and a </a:t>
            </a:r>
            <a:r>
              <a:rPr lang="en-US" sz="2000" dirty="0" err="1"/>
              <a:t>wifi</a:t>
            </a:r>
            <a:r>
              <a:rPr lang="en-US" sz="2000" dirty="0"/>
              <a:t> connection that all the devices can use to connect to the Internet</a:t>
            </a:r>
            <a:r>
              <a:rPr lang="en-US" sz="2000" baseline="0" dirty="0"/>
              <a:t>.</a:t>
            </a:r>
            <a:endParaRPr lang="en-US" sz="2000" baseline="0" dirty="0"/>
          </a:p>
          <a:p>
            <a:endParaRPr lang="en-US" sz="2000" baseline="0" dirty="0"/>
          </a:p>
          <a:p>
            <a:r>
              <a:rPr lang="en-US" sz="2000" baseline="0" dirty="0"/>
              <a:t>Give a demonstration of playing Candy Crush, Solitaire, Angry Birds, Word Search and a few Matching games to the participants. The participants who are familiar with a game should be asked to teach that game to other participants who are not familiar with it. </a:t>
            </a:r>
            <a:endParaRPr lang="en-US" sz="2000" baseline="0" dirty="0"/>
          </a:p>
          <a:p>
            <a:endParaRPr lang="en-US" sz="2000" baseline="0" dirty="0"/>
          </a:p>
          <a:p>
            <a:r>
              <a:rPr lang="en-US" sz="2000" baseline="0" dirty="0"/>
              <a:t>Find a few links below for playing the above games:</a:t>
            </a:r>
            <a:endParaRPr lang="en-US" sz="2000" baseline="0" dirty="0"/>
          </a:p>
          <a:p>
            <a:endParaRPr lang="en-US" sz="2000" baseline="0" dirty="0"/>
          </a:p>
          <a:p>
            <a:r>
              <a:rPr lang="en-US" sz="2000" baseline="0" dirty="0"/>
              <a:t>Candy Crush: http://www.candycrushsaga.com/</a:t>
            </a:r>
            <a:endParaRPr lang="en-US" sz="2000" baseline="0" dirty="0"/>
          </a:p>
          <a:p>
            <a:r>
              <a:rPr lang="en-US" sz="2000" baseline="0" dirty="0"/>
              <a:t>Solitaire: http://greenfelt.net/klondike</a:t>
            </a:r>
            <a:endParaRPr lang="en-US" sz="2000" baseline="0" dirty="0"/>
          </a:p>
          <a:p>
            <a:r>
              <a:rPr lang="en-US" sz="2000" baseline="0" dirty="0"/>
              <a:t>How to Play Solitaire: http://www.wikihow.com/Play-Solitaire</a:t>
            </a:r>
            <a:endParaRPr lang="en-US" sz="2000" baseline="0" dirty="0"/>
          </a:p>
          <a:p>
            <a:r>
              <a:rPr lang="en-US" sz="2000" baseline="0" dirty="0"/>
              <a:t>Angry Birds: http://www.angrybirdsgames.com/</a:t>
            </a:r>
            <a:endParaRPr lang="en-US" sz="2000" baseline="0" dirty="0"/>
          </a:p>
          <a:p>
            <a:r>
              <a:rPr lang="en-US" sz="2000" baseline="0" dirty="0"/>
              <a:t>Word Search: http://www.wordgames.com/word-search/</a:t>
            </a:r>
            <a:endParaRPr lang="en-US" sz="2000" baseline="0" dirty="0"/>
          </a:p>
          <a:p>
            <a:r>
              <a:rPr lang="en-US" sz="2000" baseline="0" dirty="0"/>
              <a:t>Matching Games: http://www.y8.com/tags/Matching_Game</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0"/>
            <a:r>
              <a:rPr lang="en-US" sz="2000" dirty="0"/>
              <a:t>Technology based brain activities help an elder:</a:t>
            </a:r>
            <a:endParaRPr lang="en-US" sz="2000" dirty="0"/>
          </a:p>
          <a:p>
            <a:pPr lvl="0"/>
            <a:endParaRPr lang="en-US" sz="2000" dirty="0"/>
          </a:p>
          <a:p>
            <a:pPr marL="695325" lvl="0" indent="-357505">
              <a:buFont typeface="Wingdings" panose="05000000000000000000" pitchFamily="2" charset="2"/>
              <a:buChar char="§"/>
            </a:pPr>
            <a:r>
              <a:rPr lang="en-US" sz="2000" dirty="0"/>
              <a:t>Stay mentally alert</a:t>
            </a:r>
            <a:endParaRPr lang="en-US" sz="2000" dirty="0"/>
          </a:p>
          <a:p>
            <a:pPr marL="695325" lvl="0" indent="-357505">
              <a:buFont typeface="Wingdings" panose="05000000000000000000" pitchFamily="2" charset="2"/>
              <a:buChar char="§"/>
            </a:pPr>
            <a:r>
              <a:rPr lang="en-US" sz="2000" dirty="0"/>
              <a:t>Play without a partner</a:t>
            </a:r>
            <a:endParaRPr lang="en-US" sz="2000" dirty="0"/>
          </a:p>
          <a:p>
            <a:pPr marL="695325" lvl="0" indent="-357505">
              <a:buFont typeface="Wingdings" panose="05000000000000000000" pitchFamily="2" charset="2"/>
              <a:buChar char="§"/>
            </a:pPr>
            <a:r>
              <a:rPr lang="en-US" sz="2000" dirty="0"/>
              <a:t>Overcome hesitation of using modern gadgets</a:t>
            </a:r>
            <a:endParaRPr lang="en-US" sz="2000" dirty="0"/>
          </a:p>
          <a:p>
            <a:pPr marL="695325" lvl="0" indent="-357505">
              <a:buFont typeface="Wingdings" panose="05000000000000000000" pitchFamily="2" charset="2"/>
              <a:buChar char="§"/>
            </a:pPr>
            <a:r>
              <a:rPr lang="en-US" sz="2000" dirty="0"/>
              <a:t>Improve hand-eye coordination and decision making skills</a:t>
            </a:r>
            <a:endParaRPr lang="en-US" sz="2000" dirty="0"/>
          </a:p>
          <a:p>
            <a:pPr marL="695325" lvl="0" indent="-357505">
              <a:buFont typeface="Wingdings" panose="05000000000000000000" pitchFamily="2" charset="2"/>
              <a:buChar char="§"/>
            </a:pPr>
            <a:endParaRPr lang="en-US" sz="2000" dirty="0"/>
          </a:p>
          <a:p>
            <a:pPr lvl="0"/>
            <a:r>
              <a:rPr lang="en-US" sz="2000" dirty="0"/>
              <a:t>Some suitable technology based brain activities for an elder are:</a:t>
            </a:r>
            <a:endParaRPr lang="en-US" sz="2000" dirty="0"/>
          </a:p>
          <a:p>
            <a:pPr lvl="0"/>
            <a:endParaRPr lang="en-US" sz="2000" dirty="0"/>
          </a:p>
          <a:p>
            <a:pPr marL="695325" lvl="0" indent="-357505">
              <a:buFont typeface="Wingdings" panose="05000000000000000000" pitchFamily="2" charset="2"/>
              <a:buChar char="§"/>
            </a:pPr>
            <a:r>
              <a:rPr lang="en-US" sz="2000" dirty="0"/>
              <a:t>Candy crush</a:t>
            </a:r>
            <a:endParaRPr lang="en-US" sz="2000" dirty="0"/>
          </a:p>
          <a:p>
            <a:pPr marL="695325" lvl="0" indent="-357505">
              <a:buFont typeface="Wingdings" panose="05000000000000000000" pitchFamily="2" charset="2"/>
              <a:buChar char="§"/>
            </a:pPr>
            <a:r>
              <a:rPr lang="en-US" sz="2000" dirty="0"/>
              <a:t>Solitaire</a:t>
            </a:r>
            <a:endParaRPr lang="en-US" sz="2000" dirty="0"/>
          </a:p>
          <a:p>
            <a:pPr marL="695325" lvl="0" indent="-357505">
              <a:buFont typeface="Wingdings" panose="05000000000000000000" pitchFamily="2" charset="2"/>
              <a:buChar char="§"/>
            </a:pPr>
            <a:r>
              <a:rPr lang="en-US" sz="2000" dirty="0"/>
              <a:t>Angry Birds</a:t>
            </a:r>
            <a:endParaRPr lang="en-US" sz="2000" dirty="0"/>
          </a:p>
          <a:p>
            <a:pPr marL="695325" lvl="0" indent="-357505">
              <a:buFont typeface="Wingdings" panose="05000000000000000000" pitchFamily="2" charset="2"/>
              <a:buChar char="§"/>
            </a:pPr>
            <a:r>
              <a:rPr lang="en-US" sz="2000" dirty="0"/>
              <a:t>Word Search</a:t>
            </a:r>
            <a:endParaRPr lang="en-US" sz="2000" dirty="0"/>
          </a:p>
          <a:p>
            <a:pPr marL="695325" lvl="0" indent="-357505">
              <a:buFont typeface="Wingdings" panose="05000000000000000000" pitchFamily="2" charset="2"/>
              <a:buChar char="§"/>
            </a:pPr>
            <a:r>
              <a:rPr lang="en-US" sz="2000" dirty="0"/>
              <a:t>Matching games</a:t>
            </a:r>
            <a:endParaRPr lang="en-US" sz="2000" dirty="0"/>
          </a:p>
          <a:p>
            <a:pPr marL="695325" lvl="0" indent="-357505">
              <a:buFont typeface="Wingdings" panose="05000000000000000000" pitchFamily="2" charset="2"/>
              <a:buChar char="§"/>
            </a:pPr>
            <a:r>
              <a:rPr lang="en-US" sz="2000" dirty="0"/>
              <a:t>Internet versions of </a:t>
            </a:r>
            <a:r>
              <a:rPr lang="en-US" sz="2000" dirty="0" err="1"/>
              <a:t>ludo</a:t>
            </a:r>
            <a:r>
              <a:rPr lang="en-US" sz="2000" dirty="0"/>
              <a:t>, chess, checkers, Sudoku, crossword and jigsaw puzzles</a:t>
            </a: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What should I do if</a:t>
            </a:r>
            <a:r>
              <a:rPr lang="en-US" sz="1200" kern="1200" baseline="0" dirty="0">
                <a:solidFill>
                  <a:schemeClr val="tx1"/>
                </a:solidFill>
                <a:latin typeface="+mn-lt"/>
                <a:ea typeface="+mn-ea"/>
                <a:cs typeface="+mn-cs"/>
              </a:rPr>
              <a:t> the elder feels embarrassed about playing games on computer</a:t>
            </a:r>
            <a:r>
              <a:rPr lang="en-US"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a:t>
            </a:r>
            <a:r>
              <a:rPr lang="en-US" sz="1200" kern="1200" baseline="0" dirty="0">
                <a:solidFill>
                  <a:schemeClr val="tx1"/>
                </a:solidFill>
                <a:latin typeface="+mn-lt"/>
                <a:ea typeface="+mn-ea"/>
                <a:cs typeface="+mn-cs"/>
              </a:rPr>
              <a:t> Many elderly people feel hesitant to use computers and tablets. Often this hesitation comes from a fear of not being able to use these gadgets or accidentally damaging them. The elder may also feel that playing games is meant for kids. You should convince the elder that such devices are quite easy to use and playing games is for entertainment that people of all ages can enjoy. Talk to the elder about the benefits of playing such games in terms on exercising their mind and increasing their alertness level. Encourage the elder to at least try playing some of the games. Start with some easy ones and appreciate the elder for every successful attempt. With your constant encouragement and support, gradually the elder will become comfortable and start enjoying such activities.</a:t>
            </a:r>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2000" dirty="0"/>
              <a:t>Arrange for sheets of paper and writing material for al participants. Distribute the material and as the participants to divide the paper in two columns titled Active Recreational</a:t>
            </a:r>
            <a:r>
              <a:rPr lang="en-US" sz="2000" baseline="0" dirty="0"/>
              <a:t> Activities and Passive Recreational Activities. Ask the participants to list as many activities as they can think of in the two columns. Allow the participants a fixed amount of time, say 10 minutes, to complete the activity.</a:t>
            </a:r>
            <a:endParaRPr lang="en-US" sz="2000" baseline="0" dirty="0"/>
          </a:p>
          <a:p>
            <a:endParaRPr lang="en-US" sz="2000" baseline="0" dirty="0"/>
          </a:p>
          <a:p>
            <a:r>
              <a:rPr lang="en-US" sz="2000" baseline="0" dirty="0"/>
              <a:t>Ask a few participants to read out their lists and compare them with other participants. A typical list may read as follows:</a:t>
            </a:r>
            <a:endParaRPr lang="en-US" sz="2000" baseline="0" dirty="0"/>
          </a:p>
          <a:p>
            <a:endParaRPr lang="en-US" sz="2000" baseline="0" dirty="0"/>
          </a:p>
          <a:p>
            <a:r>
              <a:rPr lang="en-US" sz="2000" baseline="0" dirty="0"/>
              <a:t>Active Recreational Activities: playing a sport, gardening, cooking, sewing, knitting, model making, kite flying, swimming, trekking, reading, caring for a pet, photography, fishing, painting, making a collection</a:t>
            </a:r>
            <a:endParaRPr lang="en-US" sz="2000" baseline="0" dirty="0"/>
          </a:p>
          <a:p>
            <a:endParaRPr lang="en-US" sz="2000" baseline="0" dirty="0"/>
          </a:p>
          <a:p>
            <a:pPr marL="0" marR="0" indent="0" algn="l" defTabSz="914400" rtl="0" eaLnBrk="1" fontAlgn="auto" latinLnBrk="0" hangingPunct="1">
              <a:lnSpc>
                <a:spcPct val="100000"/>
              </a:lnSpc>
              <a:spcBef>
                <a:spcPts val="0"/>
              </a:spcBef>
              <a:spcAft>
                <a:spcPts val="0"/>
              </a:spcAft>
              <a:buClrTx/>
              <a:buSzTx/>
              <a:buFontTx/>
              <a:buNone/>
              <a:defRPr/>
            </a:pPr>
            <a:r>
              <a:rPr lang="en-US" sz="2000" baseline="0" dirty="0"/>
              <a:t>Passive Recreational Activities: watching TV, listening to music, being read aloud to, watching photo album, bird watching, playing video games, Internet browsing</a:t>
            </a:r>
            <a:endParaRPr lang="en-US" sz="2000" baseline="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lvl="0"/>
            <a:r>
              <a:rPr lang="en-US" sz="2000" dirty="0"/>
              <a:t>Recreational activities:</a:t>
            </a:r>
            <a:endParaRPr lang="en-US" sz="2000" dirty="0"/>
          </a:p>
          <a:p>
            <a:pPr lvl="0"/>
            <a:endParaRPr lang="en-US" sz="2000" dirty="0"/>
          </a:p>
          <a:p>
            <a:pPr lvl="1">
              <a:lnSpc>
                <a:spcPct val="150000"/>
              </a:lnSpc>
              <a:buFont typeface="Wingdings" panose="05000000000000000000" pitchFamily="2" charset="2"/>
              <a:buChar char="§"/>
            </a:pPr>
            <a:r>
              <a:rPr lang="en-US" sz="2000" dirty="0"/>
              <a:t>Should be chosen based on the elder’s interests,</a:t>
            </a:r>
            <a:endParaRPr lang="en-US" sz="2000" dirty="0"/>
          </a:p>
          <a:p>
            <a:pPr lvl="1">
              <a:lnSpc>
                <a:spcPct val="150000"/>
              </a:lnSpc>
              <a:buFont typeface="Wingdings" panose="05000000000000000000" pitchFamily="2" charset="2"/>
              <a:buChar char="§"/>
            </a:pPr>
            <a:r>
              <a:rPr lang="en-US" sz="2000" dirty="0"/>
              <a:t>Give the elder something to look forward to in a day,</a:t>
            </a:r>
            <a:endParaRPr lang="en-US" sz="2000" dirty="0"/>
          </a:p>
          <a:p>
            <a:pPr lvl="1">
              <a:lnSpc>
                <a:spcPct val="150000"/>
              </a:lnSpc>
              <a:buFont typeface="Wingdings" panose="05000000000000000000" pitchFamily="2" charset="2"/>
              <a:buChar char="§"/>
            </a:pPr>
            <a:r>
              <a:rPr lang="en-US" sz="2000" dirty="0"/>
              <a:t>Divert the elder’s mind from day to day problems,</a:t>
            </a:r>
            <a:endParaRPr lang="en-US" sz="2000" dirty="0"/>
          </a:p>
          <a:p>
            <a:pPr lvl="1">
              <a:lnSpc>
                <a:spcPct val="150000"/>
              </a:lnSpc>
              <a:buFont typeface="Wingdings" panose="05000000000000000000" pitchFamily="2" charset="2"/>
              <a:buChar char="§"/>
            </a:pPr>
            <a:r>
              <a:rPr lang="en-US" sz="2000" dirty="0"/>
              <a:t>Keep the elder mentally alert,</a:t>
            </a:r>
            <a:endParaRPr lang="en-US" sz="2000" dirty="0"/>
          </a:p>
          <a:p>
            <a:pPr lvl="1">
              <a:lnSpc>
                <a:spcPct val="150000"/>
              </a:lnSpc>
              <a:buFont typeface="Wingdings" panose="05000000000000000000" pitchFamily="2" charset="2"/>
              <a:buChar char="§"/>
            </a:pPr>
            <a:r>
              <a:rPr lang="en-US" sz="2000" dirty="0"/>
              <a:t>Can be active or passive,</a:t>
            </a:r>
            <a:endParaRPr lang="en-US" sz="2000" dirty="0"/>
          </a:p>
          <a:p>
            <a:pPr lvl="1">
              <a:lnSpc>
                <a:spcPct val="150000"/>
              </a:lnSpc>
              <a:buFont typeface="Wingdings" panose="05000000000000000000" pitchFamily="2" charset="2"/>
              <a:buChar char="§"/>
            </a:pPr>
            <a:r>
              <a:rPr lang="en-US" sz="2000" dirty="0"/>
              <a:t>Can include learning a new skill,</a:t>
            </a:r>
            <a:endParaRPr lang="en-US" sz="2000" dirty="0"/>
          </a:p>
          <a:p>
            <a:pPr lvl="1">
              <a:lnSpc>
                <a:spcPct val="150000"/>
              </a:lnSpc>
              <a:buFont typeface="Wingdings" panose="05000000000000000000" pitchFamily="2" charset="2"/>
              <a:buChar char="§"/>
            </a:pPr>
            <a:r>
              <a:rPr lang="en-US" sz="2000" dirty="0"/>
              <a:t>Should be planned for each day, and</a:t>
            </a:r>
            <a:endParaRPr lang="en-US" sz="2000" dirty="0"/>
          </a:p>
          <a:p>
            <a:pPr lvl="1">
              <a:lnSpc>
                <a:spcPct val="150000"/>
              </a:lnSpc>
              <a:buFont typeface="Wingdings" panose="05000000000000000000" pitchFamily="2" charset="2"/>
              <a:buChar char="§"/>
            </a:pPr>
            <a:r>
              <a:rPr lang="en-US" sz="2000" dirty="0"/>
              <a:t>Should not expose the elder to negative, depressing thoughts</a:t>
            </a:r>
            <a:endParaRPr lang="en-US" sz="2000" dirty="0"/>
          </a:p>
          <a:p>
            <a:pPr lvl="1">
              <a:buFont typeface="Arial" panose="020B0604020202020204" pitchFamily="34" charset="0"/>
              <a:buChar char="•"/>
            </a:pP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Q1. What should</a:t>
            </a:r>
            <a:r>
              <a:rPr lang="en-US" sz="1200" kern="1200" baseline="0" dirty="0">
                <a:solidFill>
                  <a:schemeClr val="tx1"/>
                </a:solidFill>
                <a:latin typeface="+mn-lt"/>
                <a:ea typeface="+mn-ea"/>
                <a:cs typeface="+mn-cs"/>
              </a:rPr>
              <a:t> I do if the elder in my care in not interested to engage in any recreational activity</a:t>
            </a:r>
            <a:r>
              <a:rPr lang="en-US" sz="1200" kern="1200" dirty="0">
                <a:solidFill>
                  <a:schemeClr val="tx1"/>
                </a:solidFill>
                <a:latin typeface="+mn-lt"/>
                <a:ea typeface="+mn-ea"/>
                <a:cs typeface="+mn-cs"/>
              </a:rPr>
              <a:t>?</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Ans: Many elders feel like a burden on others and think they are no longer entitled to any fun. They often require support in everything they do. So, they assume that by engaging in a pastime they are wasting someone else’s time. You must convince the elder that it is your pleasure to help the person engage in a relaxing, enjoyable activity. Do not make it sound like an extra burden or work. Encourage the elder to try an activity of choice for a short duration and extend the time as the elder starts enjoying</a:t>
            </a:r>
            <a:r>
              <a:rPr lang="en-US" sz="1200" kern="1200" baseline="0" dirty="0">
                <a:solidFill>
                  <a:schemeClr val="tx1"/>
                </a:solidFill>
                <a:latin typeface="+mn-lt"/>
                <a:ea typeface="+mn-ea"/>
                <a:cs typeface="+mn-cs"/>
              </a:rPr>
              <a:t> the activity</a:t>
            </a:r>
            <a:r>
              <a:rPr lang="en-US" sz="1200" kern="1200" dirty="0">
                <a:solidFill>
                  <a:schemeClr val="tx1"/>
                </a:solidFill>
                <a:latin typeface="+mn-lt"/>
                <a:ea typeface="+mn-ea"/>
                <a:cs typeface="+mn-cs"/>
              </a:rPr>
              <a:t>.</a:t>
            </a:r>
            <a:endParaRPr lang="en-US" sz="1200" kern="1200" baseline="0" dirty="0">
              <a:solidFill>
                <a:schemeClr val="tx1"/>
              </a:solidFill>
              <a:latin typeface="+mn-lt"/>
              <a:ea typeface="+mn-ea"/>
              <a:cs typeface="+mn-cs"/>
            </a:endParaRPr>
          </a:p>
          <a:p>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fld>
            <a:endParaRPr lang="en-SG" dirty="0"/>
          </a:p>
        </p:txBody>
      </p:sp>
      <p:sp>
        <p:nvSpPr>
          <p:cNvPr id="5" name="Footer Placeholder 4"/>
          <p:cNvSpPr>
            <a:spLocks noGrp="1"/>
          </p:cNvSpPr>
          <p:nvPr>
            <p:ph type="ftr" sz="quarter" idx="11"/>
          </p:nvPr>
        </p:nvSpPr>
        <p:spPr/>
        <p:txBody>
          <a:bodyPr/>
          <a:lstStyle/>
          <a:p>
            <a:r>
              <a:rPr lang="en-SG"/>
              <a:t>Copyright iCare Life Pte. Ltd., Singapore 2016-17</a:t>
            </a:r>
            <a:endParaRPr lang="en-SG" dirty="0"/>
          </a:p>
        </p:txBody>
      </p:sp>
      <p:sp>
        <p:nvSpPr>
          <p:cNvPr id="6" name="Header Placeholder 5"/>
          <p:cNvSpPr>
            <a:spLocks noGrp="1"/>
          </p:cNvSpPr>
          <p:nvPr>
            <p:ph type="hdr" sz="quarter" idx="12"/>
          </p:nvPr>
        </p:nvSpPr>
        <p:spPr/>
        <p:txBody>
          <a:bodyPr/>
          <a:lstStyle/>
          <a:p>
            <a:r>
              <a:rPr lang="en-SG"/>
              <a:t>Trainers Notes</a:t>
            </a:r>
            <a:endParaRPr lang="en-SG"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lvl="0"/>
            <a:r>
              <a:rPr lang="en-US" sz="2000" dirty="0"/>
              <a:t>Hobby is something that nurtures our creativity</a:t>
            </a:r>
            <a:endParaRPr lang="en-US" sz="2000" dirty="0"/>
          </a:p>
          <a:p>
            <a:pPr lvl="0"/>
            <a:r>
              <a:rPr lang="en-US" sz="2000" dirty="0"/>
              <a:t>An activity through which we enjoy someone else’s creativity is a pastime </a:t>
            </a:r>
            <a:endParaRPr lang="en-US" sz="2000" dirty="0"/>
          </a:p>
          <a:p>
            <a:pPr lvl="0"/>
            <a:r>
              <a:rPr lang="en-US" sz="2000" dirty="0"/>
              <a:t>Based on the elder’s interest, encourage hobbies like:</a:t>
            </a:r>
            <a:endParaRPr lang="en-US" sz="2000" dirty="0"/>
          </a:p>
          <a:p>
            <a:pPr lvl="1">
              <a:buFont typeface="Wingdings" panose="05000000000000000000" pitchFamily="2" charset="2"/>
              <a:buChar char="§"/>
            </a:pPr>
            <a:r>
              <a:rPr lang="en-US" sz="2000" dirty="0"/>
              <a:t>Gardening</a:t>
            </a:r>
            <a:endParaRPr lang="en-US" sz="2000" dirty="0"/>
          </a:p>
          <a:p>
            <a:pPr lvl="1">
              <a:buFont typeface="Wingdings" panose="05000000000000000000" pitchFamily="2" charset="2"/>
              <a:buChar char="§"/>
            </a:pPr>
            <a:r>
              <a:rPr lang="en-US" sz="2000" dirty="0"/>
              <a:t>Model making</a:t>
            </a:r>
            <a:endParaRPr lang="en-US" sz="2000" dirty="0"/>
          </a:p>
          <a:p>
            <a:pPr lvl="1">
              <a:buFont typeface="Wingdings" panose="05000000000000000000" pitchFamily="2" charset="2"/>
              <a:buChar char="§"/>
            </a:pPr>
            <a:r>
              <a:rPr lang="en-US" sz="2000" dirty="0"/>
              <a:t>Writing</a:t>
            </a:r>
            <a:endParaRPr lang="en-US" sz="2000" dirty="0"/>
          </a:p>
          <a:p>
            <a:pPr lvl="1">
              <a:buFont typeface="Wingdings" panose="05000000000000000000" pitchFamily="2" charset="2"/>
              <a:buChar char="§"/>
            </a:pPr>
            <a:r>
              <a:rPr lang="en-US" sz="2000" dirty="0"/>
              <a:t>Cooking</a:t>
            </a:r>
            <a:endParaRPr lang="en-US" sz="2000" dirty="0"/>
          </a:p>
          <a:p>
            <a:pPr lvl="1">
              <a:buFont typeface="Wingdings" panose="05000000000000000000" pitchFamily="2" charset="2"/>
              <a:buChar char="§"/>
            </a:pPr>
            <a:r>
              <a:rPr lang="en-US" sz="2000" dirty="0"/>
              <a:t>Sewing and knitting</a:t>
            </a:r>
            <a:endParaRPr lang="en-US" sz="2000" dirty="0"/>
          </a:p>
          <a:p>
            <a:pPr lvl="1">
              <a:buFont typeface="Wingdings" panose="05000000000000000000" pitchFamily="2" charset="2"/>
              <a:buChar char="§"/>
            </a:pPr>
            <a:r>
              <a:rPr lang="en-US" sz="2000" dirty="0"/>
              <a:t>Playing a musical instrument</a:t>
            </a:r>
            <a:endParaRPr lang="en-US" sz="2000" dirty="0"/>
          </a:p>
          <a:p>
            <a:pPr lvl="1">
              <a:buFont typeface="Wingdings" panose="05000000000000000000" pitchFamily="2" charset="2"/>
              <a:buChar char="§"/>
            </a:pPr>
            <a:r>
              <a:rPr lang="en-US" sz="2000" dirty="0"/>
              <a:t>Painting</a:t>
            </a:r>
            <a:endParaRPr lang="en-US" sz="2000" dirty="0"/>
          </a:p>
          <a:p>
            <a:pPr lvl="0"/>
            <a:r>
              <a:rPr lang="en-US" sz="2000" dirty="0"/>
              <a:t>Ensure the elder remains safe and does not overexert while engaging in a hobby</a:t>
            </a:r>
            <a:endParaRPr lang="en-US" sz="2000" dirty="0"/>
          </a:p>
          <a:p>
            <a:pPr lvl="0"/>
            <a:r>
              <a:rPr lang="en-US" sz="2000" dirty="0"/>
              <a:t>Show interest in the elder’s hobby</a:t>
            </a:r>
            <a:endParaRPr lang="en-US" sz="2000" dirty="0"/>
          </a:p>
          <a:p>
            <a:pPr lvl="0"/>
            <a:r>
              <a:rPr lang="en-US" sz="2000" dirty="0"/>
              <a:t>Encourage the elder to work at a comfortable pace</a:t>
            </a:r>
            <a:endParaRPr lang="en-US" sz="2000" dirty="0"/>
          </a:p>
          <a:p>
            <a:pPr lvl="0"/>
            <a:r>
              <a:rPr lang="en-US" sz="2000" dirty="0"/>
              <a:t>Appreciate the elder’s effort</a:t>
            </a:r>
            <a:endParaRPr lang="en-US" sz="2000" dirty="0"/>
          </a:p>
          <a:p>
            <a:pPr lvl="1">
              <a:buFont typeface="Wingdings" panose="05000000000000000000" pitchFamily="2" charset="2"/>
              <a:buChar char="Ø"/>
            </a:pPr>
            <a:endParaRPr lang="en-US" sz="2000" dirty="0"/>
          </a:p>
        </p:txBody>
      </p:sp>
      <p:sp>
        <p:nvSpPr>
          <p:cNvPr id="4" name="Slide Number Placeholder 3"/>
          <p:cNvSpPr>
            <a:spLocks noGrp="1"/>
          </p:cNvSpPr>
          <p:nvPr>
            <p:ph type="sldNum" sz="quarter" idx="10"/>
          </p:nvPr>
        </p:nvSpPr>
        <p:spPr/>
        <p:txBody>
          <a:bodyPr/>
          <a:lstStyle/>
          <a:p>
            <a:fld id="{C49C4448-B535-4D1E-8418-9C9CCD49727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a:latin typeface="Helvetica" panose="020B0604020202020204" pitchFamily="34" charset="0"/>
                <a:cs typeface="Helvetica" panose="020B0604020202020204" pitchFamily="34" charset="0"/>
              </a:rPr>
              <a:t>Modules Summary Discussion – Q&amp;A</a:t>
            </a:r>
            <a:endParaRPr lang="en-GB" sz="3600" dirty="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p:nvPr>
            <p:custDataLst>
              <p:tags r:id="rId3"/>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a:latin typeface="Helvetica" panose="020B0604020202020204" pitchFamily="34" charset="0"/>
                <a:cs typeface="Helvetica" panose="020B0604020202020204" pitchFamily="34" charset="0"/>
              </a:rPr>
              <a:t>CR 7.1</a:t>
            </a:r>
            <a:endParaRPr lang="en-GB" sz="3600" dirty="0">
              <a:latin typeface="Helvetica" panose="020B0604020202020204" pitchFamily="34" charset="0"/>
              <a:cs typeface="Helvetica"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107504" y="2880000"/>
            <a:ext cx="8928992" cy="1440000"/>
          </a:xfrm>
          <a:prstGeom prst="rect">
            <a:avLst/>
          </a:prstGeom>
        </p:spPr>
      </p:pic>
      <p:sp>
        <p:nvSpPr>
          <p:cNvPr id="9" name="Rectangle 8"/>
          <p:cNvSpPr/>
          <p:nvPr/>
        </p:nvSpPr>
        <p:spPr>
          <a:xfrm>
            <a:off x="251520" y="3092168"/>
            <a:ext cx="8568952"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Involving the Elder in Brain Activities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10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Involving the Elder in Brain Activities</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cstate="email"/>
          <a:stretch>
            <a:fillRect/>
          </a:stretch>
        </p:blipFill>
        <p:spPr>
          <a:xfrm>
            <a:off x="0" y="140578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Play Time !</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12</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542" y="267904"/>
            <a:ext cx="8229600" cy="698342"/>
          </a:xfrm>
        </p:spPr>
        <p:txBody>
          <a:bodyPr>
            <a:normAutofit/>
          </a:bodyPr>
          <a:lstStyle/>
          <a:p>
            <a:r>
              <a:rPr lang="en-US" sz="3000" dirty="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13</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820645" y="954809"/>
            <a:ext cx="7704856" cy="5016758"/>
          </a:xfrm>
          <a:prstGeom prst="rect">
            <a:avLst/>
          </a:prstGeom>
        </p:spPr>
        <p:txBody>
          <a:bodyPr wrap="square">
            <a:spAutoFit/>
          </a:bodyPr>
          <a:lstStyle/>
          <a:p>
            <a:pPr marL="342900" lvl="0" indent="-342900">
              <a:buFont typeface="Arial" panose="020B0604020202020204" pitchFamily="34" charset="0"/>
              <a:buChar char="•"/>
            </a:pPr>
            <a:r>
              <a:rPr lang="en-US" sz="2000" dirty="0">
                <a:latin typeface="Helvetica" panose="020B0604020202020204" pitchFamily="34" charset="0"/>
              </a:rPr>
              <a:t>To engage an elder in brain activities:</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Choose an activity based on the elder's ability and interests</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Set aside a time for brain activities every day</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Be patient and offer help when required</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Appreciate the elder for a successful attempt</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Allow the elder to quit if the person finds an activity too tough</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Never ridicule the elder for failing to complete an activity</a:t>
            </a:r>
            <a:endParaRPr lang="en-US" sz="2000" dirty="0">
              <a:latin typeface="Helvetica" panose="020B0604020202020204" pitchFamily="34" charset="0"/>
            </a:endParaRPr>
          </a:p>
          <a:p>
            <a:pPr marL="800100" lvl="1" indent="-342900">
              <a:buFont typeface="Wingdings" panose="05000000000000000000" pitchFamily="2" charset="2"/>
              <a:buChar char="§"/>
            </a:pPr>
            <a:endParaRPr lang="en-US" sz="2000" dirty="0">
              <a:latin typeface="Helvetica" panose="020B0604020202020204" pitchFamily="34" charset="0"/>
            </a:endParaRPr>
          </a:p>
          <a:p>
            <a:pPr marL="342900" lvl="0" indent="-342900">
              <a:buFont typeface="Arial" panose="020B0604020202020204" pitchFamily="34" charset="0"/>
              <a:buChar char="•"/>
            </a:pPr>
            <a:r>
              <a:rPr lang="en-US" sz="2000" dirty="0">
                <a:latin typeface="Helvetica" panose="020B0604020202020204" pitchFamily="34" charset="0"/>
              </a:rPr>
              <a:t>Some suitable brain activities for elderly people are:</a:t>
            </a:r>
            <a:endParaRPr lang="en-US" sz="2000" dirty="0">
              <a:latin typeface="Helvetica" panose="020B0604020202020204" pitchFamily="34" charset="0"/>
            </a:endParaRPr>
          </a:p>
          <a:p>
            <a:pPr marL="342900" lvl="0" indent="-342900">
              <a:buFont typeface="Arial" panose="020B0604020202020204" pitchFamily="34" charset="0"/>
              <a:buChar char="•"/>
            </a:pP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Card games such as Memory, Rummy, and I Doubt It</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Board games such as Ludo, Snakes and Ladders, Scrabble, Chess, and Checkers</a:t>
            </a:r>
            <a:endParaRPr lang="en-US" sz="2000" dirty="0">
              <a:latin typeface="Helvetica" panose="020B0604020202020204" pitchFamily="34" charset="0"/>
            </a:endParaRPr>
          </a:p>
          <a:p>
            <a:pPr marL="800100" lvl="1" indent="-342900">
              <a:buFont typeface="Wingdings" panose="05000000000000000000" pitchFamily="2" charset="2"/>
              <a:buChar char="§"/>
            </a:pPr>
            <a:r>
              <a:rPr lang="en-US" sz="2000" dirty="0">
                <a:latin typeface="Helvetica" panose="020B0604020202020204" pitchFamily="34" charset="0"/>
              </a:rPr>
              <a:t>Puzzles such as Sudoku, crossword, and jigsaw puzzles</a:t>
            </a:r>
            <a:endParaRPr lang="en-US" sz="2000" dirty="0">
              <a:latin typeface="Helvetica"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1600" y="3265820"/>
            <a:ext cx="72008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Involving the Elder in Distance Communication</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648" y="1484784"/>
            <a:ext cx="8229600" cy="634082"/>
          </a:xfrm>
        </p:spPr>
        <p:txBody>
          <a:bodyPr>
            <a:normAutofit/>
          </a:bodyPr>
          <a:lstStyle/>
          <a:p>
            <a:r>
              <a:rPr lang="en-US" sz="2000" dirty="0"/>
              <a:t>Logo Recognition</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16</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Pre Module Activity</a:t>
            </a:r>
            <a:endParaRPr lang="en-US" sz="3000" dirty="0"/>
          </a:p>
        </p:txBody>
      </p:sp>
      <p:pic>
        <p:nvPicPr>
          <p:cNvPr id="8" name="Picture 7"/>
          <p:cNvPicPr>
            <a:picLocks noChangeAspect="1" noChangeArrowheads="1"/>
          </p:cNvPicPr>
          <p:nvPr/>
        </p:nvPicPr>
        <p:blipFill>
          <a:blip r:embed="rId1"/>
          <a:srcRect/>
          <a:stretch>
            <a:fillRect/>
          </a:stretch>
        </p:blipFill>
        <p:spPr bwMode="auto">
          <a:xfrm>
            <a:off x="228600" y="2819400"/>
            <a:ext cx="1590675" cy="1676400"/>
          </a:xfrm>
          <a:prstGeom prst="rect">
            <a:avLst/>
          </a:prstGeom>
          <a:noFill/>
          <a:ln w="9525">
            <a:noFill/>
            <a:miter lim="800000"/>
            <a:headEnd/>
            <a:tailEnd/>
          </a:ln>
          <a:effectLst/>
        </p:spPr>
      </p:pic>
      <p:pic>
        <p:nvPicPr>
          <p:cNvPr id="10" name="Picture 4"/>
          <p:cNvPicPr>
            <a:picLocks noChangeAspect="1" noChangeArrowheads="1"/>
          </p:cNvPicPr>
          <p:nvPr/>
        </p:nvPicPr>
        <p:blipFill>
          <a:blip r:embed="rId2"/>
          <a:srcRect/>
          <a:stretch>
            <a:fillRect/>
          </a:stretch>
        </p:blipFill>
        <p:spPr bwMode="auto">
          <a:xfrm>
            <a:off x="1981200" y="2819400"/>
            <a:ext cx="1600200" cy="1628775"/>
          </a:xfrm>
          <a:prstGeom prst="rect">
            <a:avLst/>
          </a:prstGeom>
          <a:noFill/>
          <a:ln w="9525">
            <a:noFill/>
            <a:miter lim="800000"/>
            <a:headEnd/>
            <a:tailEnd/>
          </a:ln>
          <a:effectLst/>
        </p:spPr>
      </p:pic>
      <p:pic>
        <p:nvPicPr>
          <p:cNvPr id="11" name="Picture 5"/>
          <p:cNvPicPr>
            <a:picLocks noChangeAspect="1" noChangeArrowheads="1"/>
          </p:cNvPicPr>
          <p:nvPr/>
        </p:nvPicPr>
        <p:blipFill>
          <a:blip r:embed="rId3"/>
          <a:srcRect/>
          <a:stretch>
            <a:fillRect/>
          </a:stretch>
        </p:blipFill>
        <p:spPr bwMode="auto">
          <a:xfrm>
            <a:off x="3724275" y="2819400"/>
            <a:ext cx="1609725" cy="1619250"/>
          </a:xfrm>
          <a:prstGeom prst="rect">
            <a:avLst/>
          </a:prstGeom>
          <a:noFill/>
          <a:ln w="9525">
            <a:noFill/>
            <a:miter lim="800000"/>
            <a:headEnd/>
            <a:tailEnd/>
          </a:ln>
          <a:effectLst/>
        </p:spPr>
      </p:pic>
      <p:pic>
        <p:nvPicPr>
          <p:cNvPr id="12" name="Picture 6"/>
          <p:cNvPicPr>
            <a:picLocks noChangeAspect="1" noChangeArrowheads="1"/>
          </p:cNvPicPr>
          <p:nvPr/>
        </p:nvPicPr>
        <p:blipFill>
          <a:blip r:embed="rId4"/>
          <a:srcRect/>
          <a:stretch>
            <a:fillRect/>
          </a:stretch>
        </p:blipFill>
        <p:spPr bwMode="auto">
          <a:xfrm>
            <a:off x="5476875" y="2838450"/>
            <a:ext cx="1609725" cy="1657350"/>
          </a:xfrm>
          <a:prstGeom prst="rect">
            <a:avLst/>
          </a:prstGeom>
          <a:noFill/>
          <a:ln w="9525">
            <a:noFill/>
            <a:miter lim="800000"/>
            <a:headEnd/>
            <a:tailEnd/>
          </a:ln>
          <a:effectLst/>
        </p:spPr>
      </p:pic>
      <p:pic>
        <p:nvPicPr>
          <p:cNvPr id="13" name="Picture 7"/>
          <p:cNvPicPr>
            <a:picLocks noChangeAspect="1" noChangeArrowheads="1"/>
          </p:cNvPicPr>
          <p:nvPr/>
        </p:nvPicPr>
        <p:blipFill>
          <a:blip r:embed="rId5"/>
          <a:srcRect/>
          <a:stretch>
            <a:fillRect/>
          </a:stretch>
        </p:blipFill>
        <p:spPr bwMode="auto">
          <a:xfrm>
            <a:off x="7258050" y="2819400"/>
            <a:ext cx="1657350" cy="16478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Involving the Elder in Distance Communication</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cstate="email"/>
          <a:stretch>
            <a:fillRect/>
          </a:stretch>
        </p:blipFill>
        <p:spPr>
          <a:xfrm>
            <a:off x="0" y="1393932"/>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Demonstration</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18</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107504" y="2880000"/>
            <a:ext cx="9003432" cy="1440000"/>
          </a:xfrm>
          <a:prstGeom prst="rect">
            <a:avLst/>
          </a:prstGeom>
        </p:spPr>
      </p:pic>
      <p:sp>
        <p:nvSpPr>
          <p:cNvPr id="9" name="Rectangle 8"/>
          <p:cNvSpPr/>
          <p:nvPr/>
        </p:nvSpPr>
        <p:spPr>
          <a:xfrm>
            <a:off x="395536" y="3265820"/>
            <a:ext cx="8496944" cy="1015663"/>
          </a:xfrm>
          <a:prstGeom prst="rect">
            <a:avLst/>
          </a:prstGeom>
        </p:spPr>
        <p:txBody>
          <a:bodyPr wrap="square">
            <a:spAutoFit/>
          </a:bodyPr>
          <a:lstStyle/>
          <a:p>
            <a:pPr algn="ctr"/>
            <a:r>
              <a:rPr lang="en-US" sz="3000" b="1" dirty="0">
                <a:latin typeface="Arial" panose="020B0604020202020204" pitchFamily="34" charset="0"/>
                <a:cs typeface="Arial" panose="020B0604020202020204" pitchFamily="34" charset="0"/>
              </a:rPr>
              <a:t>The Importance of Recreational  Activities for the Elder</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45310"/>
            <a:ext cx="8229600" cy="47537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384230" y="645430"/>
            <a:ext cx="8534400" cy="5705702"/>
          </a:xfrm>
        </p:spPr>
        <p:txBody>
          <a:bodyPr>
            <a:noAutofit/>
          </a:bodyPr>
          <a:lstStyle/>
          <a:p>
            <a:pPr lvl="0"/>
            <a:r>
              <a:rPr lang="en-US" sz="2000" dirty="0"/>
              <a:t>The various means of distance communication include:</a:t>
            </a:r>
            <a:endParaRPr lang="en-US" sz="2000" dirty="0"/>
          </a:p>
          <a:p>
            <a:pPr lvl="1">
              <a:buFont typeface="Wingdings" panose="05000000000000000000" pitchFamily="2" charset="2"/>
              <a:buChar char="§"/>
            </a:pPr>
            <a:r>
              <a:rPr lang="en-US" sz="2000" dirty="0"/>
              <a:t>Telephone,</a:t>
            </a:r>
            <a:endParaRPr lang="en-US" sz="2000" dirty="0"/>
          </a:p>
          <a:p>
            <a:pPr lvl="1">
              <a:buFont typeface="Wingdings" panose="05000000000000000000" pitchFamily="2" charset="2"/>
              <a:buChar char="§"/>
            </a:pPr>
            <a:r>
              <a:rPr lang="en-US" sz="2000" dirty="0"/>
              <a:t>Letters,</a:t>
            </a:r>
            <a:endParaRPr lang="en-US" sz="2000" dirty="0"/>
          </a:p>
          <a:p>
            <a:pPr lvl="1">
              <a:buFont typeface="Wingdings" panose="05000000000000000000" pitchFamily="2" charset="2"/>
              <a:buChar char="§"/>
            </a:pPr>
            <a:r>
              <a:rPr lang="en-US" sz="2000" dirty="0"/>
              <a:t>Email,</a:t>
            </a:r>
            <a:endParaRPr lang="en-US" sz="2000" dirty="0"/>
          </a:p>
          <a:p>
            <a:pPr lvl="1">
              <a:buFont typeface="Wingdings" panose="05000000000000000000" pitchFamily="2" charset="2"/>
              <a:buChar char="§"/>
            </a:pPr>
            <a:r>
              <a:rPr lang="en-US" sz="2000" dirty="0"/>
              <a:t>Social media websites, </a:t>
            </a:r>
            <a:endParaRPr lang="en-US" sz="2000" dirty="0"/>
          </a:p>
          <a:p>
            <a:pPr lvl="1">
              <a:buFont typeface="Wingdings" panose="05000000000000000000" pitchFamily="2" charset="2"/>
              <a:buChar char="§"/>
            </a:pPr>
            <a:r>
              <a:rPr lang="en-US" sz="2000" dirty="0"/>
              <a:t>Blogging,</a:t>
            </a:r>
            <a:endParaRPr lang="en-US" sz="2000" dirty="0"/>
          </a:p>
          <a:p>
            <a:pPr lvl="1">
              <a:buFont typeface="Wingdings" panose="05000000000000000000" pitchFamily="2" charset="2"/>
              <a:buChar char="§"/>
            </a:pPr>
            <a:r>
              <a:rPr lang="en-US" sz="2000" dirty="0"/>
              <a:t>Websites to share project ideas, and</a:t>
            </a:r>
            <a:endParaRPr lang="en-US" sz="2000" dirty="0"/>
          </a:p>
          <a:p>
            <a:pPr lvl="1">
              <a:buFont typeface="Wingdings" panose="05000000000000000000" pitchFamily="2" charset="2"/>
              <a:buChar char="§"/>
            </a:pPr>
            <a:r>
              <a:rPr lang="en-US" sz="2000" dirty="0"/>
              <a:t>Various applications on smart phones</a:t>
            </a:r>
            <a:endParaRPr lang="en-US" sz="2000" dirty="0"/>
          </a:p>
          <a:p>
            <a:pPr lvl="0"/>
            <a:r>
              <a:rPr lang="en-US" sz="2000" dirty="0"/>
              <a:t>To help an elder use different means of distance communication, you must:</a:t>
            </a:r>
            <a:endParaRPr lang="en-US" sz="2000" dirty="0"/>
          </a:p>
          <a:p>
            <a:pPr lvl="1">
              <a:buFont typeface="Wingdings" panose="05000000000000000000" pitchFamily="2" charset="2"/>
              <a:buChar char="§"/>
            </a:pPr>
            <a:r>
              <a:rPr lang="en-US" sz="2000" dirty="0"/>
              <a:t>Encourage the elder to connect with friends and family members</a:t>
            </a:r>
            <a:endParaRPr lang="en-US" sz="2000" dirty="0"/>
          </a:p>
          <a:p>
            <a:pPr lvl="1">
              <a:buFont typeface="Wingdings" panose="05000000000000000000" pitchFamily="2" charset="2"/>
              <a:buChar char="§"/>
            </a:pPr>
            <a:r>
              <a:rPr lang="en-US" sz="2000" dirty="0"/>
              <a:t>Help the elder get the required material and equipment</a:t>
            </a:r>
            <a:endParaRPr lang="en-US" sz="2000" dirty="0"/>
          </a:p>
          <a:p>
            <a:pPr lvl="1">
              <a:buFont typeface="Wingdings" panose="05000000000000000000" pitchFamily="2" charset="2"/>
              <a:buChar char="§"/>
            </a:pPr>
            <a:r>
              <a:rPr lang="en-US" sz="2000" dirty="0"/>
              <a:t>Know how to use a computer and computer accessories</a:t>
            </a:r>
            <a:endParaRPr lang="en-US" sz="2000" dirty="0"/>
          </a:p>
          <a:p>
            <a:pPr lvl="1">
              <a:buFont typeface="Wingdings" panose="05000000000000000000" pitchFamily="2" charset="2"/>
              <a:buChar char="§"/>
            </a:pPr>
            <a:r>
              <a:rPr lang="en-US" sz="2000" dirty="0"/>
              <a:t>Be familiar with using email and social media websites</a:t>
            </a:r>
            <a:endParaRPr lang="en-US" sz="2000" dirty="0"/>
          </a:p>
          <a:p>
            <a:pPr lvl="1">
              <a:buFont typeface="Wingdings" panose="05000000000000000000" pitchFamily="2" charset="2"/>
              <a:buChar char="§"/>
            </a:pPr>
            <a:r>
              <a:rPr lang="en-US" sz="2000" dirty="0"/>
              <a:t>Caution the elder against sharing personal information with strangers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dirty="0">
                <a:latin typeface="Helvetica" panose="020B0604020202020204" pitchFamily="34" charset="0"/>
                <a:cs typeface="Helvetica" panose="020B0604020202020204" pitchFamily="34" charset="0"/>
              </a:rPr>
              <a:t>19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20</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8025" y="3140968"/>
            <a:ext cx="72008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Involving the Elder in Spiritual Activities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21</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Involving </a:t>
            </a:r>
            <a:r>
              <a:rPr lang="en-US" sz="3600" b="1" dirty="0" smtClean="0">
                <a:solidFill>
                  <a:schemeClr val="lt1"/>
                </a:solidFill>
                <a:latin typeface="Helvetica Neue"/>
                <a:ea typeface="Helvetica Neue"/>
                <a:cs typeface="Helvetica Neue"/>
              </a:rPr>
              <a:t>in </a:t>
            </a:r>
            <a:r>
              <a:rPr lang="en-US" sz="3600" b="1" dirty="0">
                <a:solidFill>
                  <a:schemeClr val="lt1"/>
                </a:solidFill>
                <a:latin typeface="Helvetica Neue"/>
                <a:ea typeface="Helvetica Neue"/>
                <a:cs typeface="Helvetica Neue"/>
              </a:rPr>
              <a:t>Spiritual Activities</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preferRelativeResize="0"/>
          <p:nvPr/>
        </p:nvPicPr>
        <p:blipFill>
          <a:blip r:embed="rId1" cstate="email"/>
          <a:stretch>
            <a:fillRect/>
          </a:stretch>
        </p:blipFill>
        <p:spPr>
          <a:xfrm>
            <a:off x="0" y="1389888"/>
            <a:ext cx="9144000" cy="5157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Group Discussion</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457200" y="1844824"/>
            <a:ext cx="8534400" cy="2784840"/>
          </a:xfrm>
        </p:spPr>
        <p:txBody>
          <a:bodyPr>
            <a:noAutofit/>
          </a:bodyPr>
          <a:lstStyle/>
          <a:p>
            <a:pPr lvl="0"/>
            <a:r>
              <a:rPr lang="en-US" sz="2000" dirty="0"/>
              <a:t>Encourage and participate in spiritual activities with the elders</a:t>
            </a:r>
            <a:endParaRPr lang="en-US" sz="2000" dirty="0"/>
          </a:p>
          <a:p>
            <a:pPr lvl="0"/>
            <a:endParaRPr lang="en-US" sz="2000" dirty="0"/>
          </a:p>
          <a:p>
            <a:pPr lvl="0"/>
            <a:endParaRPr lang="en-US" sz="2000" dirty="0"/>
          </a:p>
          <a:p>
            <a:pPr lvl="0"/>
            <a:r>
              <a:rPr lang="en-US" sz="2000" dirty="0"/>
              <a:t>Do not impose your beliefs on the elders</a:t>
            </a:r>
            <a:endParaRPr lang="en-US" sz="2000" dirty="0"/>
          </a:p>
          <a:p>
            <a:pPr lvl="0"/>
            <a:endParaRPr lang="en-US" sz="2000" dirty="0"/>
          </a:p>
          <a:p>
            <a:pPr lvl="0"/>
            <a:endParaRPr lang="en-US" sz="2000" dirty="0"/>
          </a:p>
          <a:p>
            <a:pPr lvl="0"/>
            <a:r>
              <a:rPr lang="en-US" sz="2000" dirty="0"/>
              <a:t>Be careful not to judge the elder for their beliefs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24</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25</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8025" y="3140968"/>
            <a:ext cx="7200800" cy="1015663"/>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Involving the Elder in technology based Activities</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26</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US" sz="3600" b="1" dirty="0">
                <a:solidFill>
                  <a:schemeClr val="lt1"/>
                </a:solidFill>
                <a:latin typeface="Helvetica Neue"/>
                <a:ea typeface="Helvetica Neue"/>
                <a:cs typeface="Helvetica Neue"/>
              </a:rPr>
              <a:t>Involving the Elder in Technology based Activities</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27</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1" cstate="email"/>
          <a:stretch>
            <a:fillRect/>
          </a:stretch>
        </p:blipFill>
        <p:spPr>
          <a:xfrm>
            <a:off x="0" y="1405964"/>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Play Time !</a:t>
            </a:r>
            <a:endParaRPr lang="en-US" sz="2000" dirty="0"/>
          </a:p>
        </p:txBody>
      </p:sp>
      <p:sp>
        <p:nvSpPr>
          <p:cNvPr id="4" name="TextBox 3"/>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28</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r>
              <a:rPr lang="en-IN" sz="3600" b="1" dirty="0">
                <a:solidFill>
                  <a:schemeClr val="lt1"/>
                </a:solidFill>
                <a:latin typeface="Helvetica Neue"/>
                <a:ea typeface="Helvetica Neue"/>
                <a:cs typeface="Helvetica Neue"/>
              </a:rPr>
              <a:t>Importance of Recreational </a:t>
            </a:r>
            <a:r>
              <a:rPr lang="en-IN" sz="3600" b="1" dirty="0" smtClean="0">
                <a:solidFill>
                  <a:schemeClr val="lt1"/>
                </a:solidFill>
                <a:latin typeface="Helvetica Neue"/>
                <a:ea typeface="Helvetica Neue"/>
                <a:cs typeface="Helvetica Neue"/>
              </a:rPr>
              <a:t>Activities</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1" cstate="email"/>
          <a:stretch>
            <a:fillRect/>
          </a:stretch>
        </p:blipFill>
        <p:spPr>
          <a:xfrm>
            <a:off x="0" y="1405780"/>
            <a:ext cx="9144000" cy="5155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229600" cy="584521"/>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06587" y="584044"/>
            <a:ext cx="8534400" cy="5767088"/>
          </a:xfrm>
        </p:spPr>
        <p:txBody>
          <a:bodyPr>
            <a:noAutofit/>
          </a:bodyPr>
          <a:lstStyle/>
          <a:p>
            <a:pPr lvl="0"/>
            <a:r>
              <a:rPr lang="en-US" sz="2000" dirty="0"/>
              <a:t>Technology based brain activities help an elder:</a:t>
            </a:r>
            <a:endParaRPr lang="en-US" sz="2000" dirty="0"/>
          </a:p>
          <a:p>
            <a:pPr lvl="0"/>
            <a:endParaRPr lang="en-US" sz="2000" dirty="0"/>
          </a:p>
          <a:p>
            <a:pPr marL="695325" lvl="0" indent="-357505">
              <a:buFont typeface="Wingdings" panose="05000000000000000000" pitchFamily="2" charset="2"/>
              <a:buChar char="§"/>
            </a:pPr>
            <a:r>
              <a:rPr lang="en-US" sz="2000" dirty="0"/>
              <a:t>Stay mentally alert</a:t>
            </a:r>
            <a:endParaRPr lang="en-US" sz="2000" dirty="0"/>
          </a:p>
          <a:p>
            <a:pPr marL="695325" lvl="0" indent="-357505">
              <a:buFont typeface="Wingdings" panose="05000000000000000000" pitchFamily="2" charset="2"/>
              <a:buChar char="§"/>
            </a:pPr>
            <a:r>
              <a:rPr lang="en-US" sz="2000" dirty="0"/>
              <a:t>Play without a partner</a:t>
            </a:r>
            <a:endParaRPr lang="en-US" sz="2000" dirty="0"/>
          </a:p>
          <a:p>
            <a:pPr marL="695325" lvl="0" indent="-357505">
              <a:buFont typeface="Wingdings" panose="05000000000000000000" pitchFamily="2" charset="2"/>
              <a:buChar char="§"/>
            </a:pPr>
            <a:r>
              <a:rPr lang="en-US" sz="2000" dirty="0"/>
              <a:t>Overcome hesitation of using modern gadgets</a:t>
            </a:r>
            <a:endParaRPr lang="en-US" sz="2000" dirty="0"/>
          </a:p>
          <a:p>
            <a:pPr marL="695325" lvl="0" indent="-357505">
              <a:buFont typeface="Wingdings" panose="05000000000000000000" pitchFamily="2" charset="2"/>
              <a:buChar char="§"/>
            </a:pPr>
            <a:r>
              <a:rPr lang="en-US" sz="2000" dirty="0"/>
              <a:t>Improve hand-eye coordination and decision making skills</a:t>
            </a:r>
            <a:endParaRPr lang="en-US" sz="2000" dirty="0"/>
          </a:p>
          <a:p>
            <a:pPr marL="695325" lvl="0" indent="-357505">
              <a:buFont typeface="Wingdings" panose="05000000000000000000" pitchFamily="2" charset="2"/>
              <a:buChar char="§"/>
            </a:pPr>
            <a:endParaRPr lang="en-US" sz="2000" dirty="0"/>
          </a:p>
          <a:p>
            <a:pPr lvl="0"/>
            <a:r>
              <a:rPr lang="en-US" sz="2000" dirty="0"/>
              <a:t>Some suitable technology based brain activities for an elder are:</a:t>
            </a:r>
            <a:endParaRPr lang="en-US" sz="2000" dirty="0"/>
          </a:p>
          <a:p>
            <a:pPr lvl="0"/>
            <a:endParaRPr lang="en-US" sz="2000" dirty="0"/>
          </a:p>
          <a:p>
            <a:pPr marL="695325" lvl="0" indent="-357505">
              <a:buFont typeface="Wingdings" panose="05000000000000000000" pitchFamily="2" charset="2"/>
              <a:buChar char="§"/>
            </a:pPr>
            <a:r>
              <a:rPr lang="en-US" sz="2000" dirty="0"/>
              <a:t>Candy crush</a:t>
            </a:r>
            <a:endParaRPr lang="en-US" sz="2000" dirty="0"/>
          </a:p>
          <a:p>
            <a:pPr marL="695325" lvl="0" indent="-357505">
              <a:buFont typeface="Wingdings" panose="05000000000000000000" pitchFamily="2" charset="2"/>
              <a:buChar char="§"/>
            </a:pPr>
            <a:r>
              <a:rPr lang="en-US" sz="2000" dirty="0"/>
              <a:t>Solitaire</a:t>
            </a:r>
            <a:endParaRPr lang="en-US" sz="2000" dirty="0"/>
          </a:p>
          <a:p>
            <a:pPr marL="695325" lvl="0" indent="-357505">
              <a:buFont typeface="Wingdings" panose="05000000000000000000" pitchFamily="2" charset="2"/>
              <a:buChar char="§"/>
            </a:pPr>
            <a:r>
              <a:rPr lang="en-US" sz="2000" dirty="0"/>
              <a:t>Angry Birds</a:t>
            </a:r>
            <a:endParaRPr lang="en-US" sz="2000" dirty="0"/>
          </a:p>
          <a:p>
            <a:pPr marL="695325" lvl="0" indent="-357505">
              <a:buFont typeface="Wingdings" panose="05000000000000000000" pitchFamily="2" charset="2"/>
              <a:buChar char="§"/>
            </a:pPr>
            <a:r>
              <a:rPr lang="en-US" sz="2000" dirty="0"/>
              <a:t>Word Search</a:t>
            </a:r>
            <a:endParaRPr lang="en-US" sz="2000" dirty="0"/>
          </a:p>
          <a:p>
            <a:pPr marL="695325" lvl="0" indent="-357505">
              <a:buFont typeface="Wingdings" panose="05000000000000000000" pitchFamily="2" charset="2"/>
              <a:buChar char="§"/>
            </a:pPr>
            <a:r>
              <a:rPr lang="en-US" sz="2000" dirty="0"/>
              <a:t>Matching games</a:t>
            </a:r>
            <a:endParaRPr lang="en-US" sz="2000" dirty="0"/>
          </a:p>
          <a:p>
            <a:pPr marL="695325" lvl="0" indent="-357505">
              <a:buFont typeface="Wingdings" panose="05000000000000000000" pitchFamily="2" charset="2"/>
              <a:buChar char="§"/>
            </a:pPr>
            <a:r>
              <a:rPr lang="en-US" sz="2000" dirty="0"/>
              <a:t>Internet versions of </a:t>
            </a:r>
            <a:r>
              <a:rPr lang="en-US" sz="2000" dirty="0" err="1"/>
              <a:t>ludo</a:t>
            </a:r>
            <a:r>
              <a:rPr lang="en-US" sz="2000" dirty="0"/>
              <a:t>, chess, checkers, Sudoku, crossword and jigsaw puzzles</a:t>
            </a:r>
            <a:endParaRPr lang="en-US" sz="2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29</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5" name="TextBox 4"/>
          <p:cNvSpPr txBox="1"/>
          <p:nvPr/>
        </p:nvSpPr>
        <p:spPr>
          <a:xfrm>
            <a:off x="8820472" y="6597352"/>
            <a:ext cx="325730"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30</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780928"/>
            <a:ext cx="8229600" cy="634082"/>
          </a:xfrm>
        </p:spPr>
        <p:txBody>
          <a:bodyPr>
            <a:normAutofit/>
          </a:bodyPr>
          <a:lstStyle/>
          <a:p>
            <a:r>
              <a:rPr lang="en-US" sz="2000" dirty="0"/>
              <a:t>Active &amp; Passive Recreational Activities</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251520" y="692696"/>
            <a:ext cx="8229600" cy="63408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a:lstStyle>
          <a:p>
            <a:r>
              <a:rPr lang="en-US" sz="3000" dirty="0"/>
              <a:t>Post Module Activity</a:t>
            </a:r>
            <a:endParaRPr lang="en-US"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88640"/>
            <a:ext cx="8229600" cy="778098"/>
          </a:xfrm>
        </p:spPr>
        <p:txBody>
          <a:bodyPr>
            <a:normAutofit/>
          </a:bodyPr>
          <a:lstStyle/>
          <a:p>
            <a:r>
              <a:rPr lang="en-US" sz="3000" dirty="0"/>
              <a:t>Summary</a:t>
            </a:r>
            <a:endParaRPr lang="en-US" sz="3000" dirty="0"/>
          </a:p>
        </p:txBody>
      </p:sp>
      <p:sp>
        <p:nvSpPr>
          <p:cNvPr id="3" name="Content Placeholder 2"/>
          <p:cNvSpPr>
            <a:spLocks noGrp="1"/>
          </p:cNvSpPr>
          <p:nvPr>
            <p:ph idx="1"/>
          </p:nvPr>
        </p:nvSpPr>
        <p:spPr>
          <a:xfrm>
            <a:off x="333999" y="1052736"/>
            <a:ext cx="8534400" cy="5328592"/>
          </a:xfrm>
        </p:spPr>
        <p:txBody>
          <a:bodyPr>
            <a:noAutofit/>
          </a:bodyPr>
          <a:lstStyle/>
          <a:p>
            <a:pPr lvl="0"/>
            <a:r>
              <a:rPr lang="en-US" sz="2000" dirty="0"/>
              <a:t>Recreational activities:</a:t>
            </a:r>
            <a:endParaRPr lang="en-US" sz="2000" dirty="0"/>
          </a:p>
          <a:p>
            <a:pPr lvl="0"/>
            <a:endParaRPr lang="en-US" sz="2000" dirty="0"/>
          </a:p>
          <a:p>
            <a:pPr lvl="1">
              <a:lnSpc>
                <a:spcPct val="150000"/>
              </a:lnSpc>
              <a:buFont typeface="Wingdings" panose="05000000000000000000" pitchFamily="2" charset="2"/>
              <a:buChar char="§"/>
            </a:pPr>
            <a:r>
              <a:rPr lang="en-US" sz="2000" dirty="0"/>
              <a:t>Should be chosen based on the elder’s interests,</a:t>
            </a:r>
            <a:endParaRPr lang="en-US" sz="2000" dirty="0"/>
          </a:p>
          <a:p>
            <a:pPr lvl="1">
              <a:lnSpc>
                <a:spcPct val="150000"/>
              </a:lnSpc>
              <a:buFont typeface="Wingdings" panose="05000000000000000000" pitchFamily="2" charset="2"/>
              <a:buChar char="§"/>
            </a:pPr>
            <a:r>
              <a:rPr lang="en-US" sz="2000" dirty="0"/>
              <a:t>Give the elder something to look forward to in a day,</a:t>
            </a:r>
            <a:endParaRPr lang="en-US" sz="2000" dirty="0"/>
          </a:p>
          <a:p>
            <a:pPr lvl="1">
              <a:lnSpc>
                <a:spcPct val="150000"/>
              </a:lnSpc>
              <a:buFont typeface="Wingdings" panose="05000000000000000000" pitchFamily="2" charset="2"/>
              <a:buChar char="§"/>
            </a:pPr>
            <a:r>
              <a:rPr lang="en-US" sz="2000" dirty="0"/>
              <a:t>Divert the elder’s mind from day to day problems,</a:t>
            </a:r>
            <a:endParaRPr lang="en-US" sz="2000" dirty="0"/>
          </a:p>
          <a:p>
            <a:pPr lvl="1">
              <a:lnSpc>
                <a:spcPct val="150000"/>
              </a:lnSpc>
              <a:buFont typeface="Wingdings" panose="05000000000000000000" pitchFamily="2" charset="2"/>
              <a:buChar char="§"/>
            </a:pPr>
            <a:r>
              <a:rPr lang="en-US" sz="2000" dirty="0"/>
              <a:t>Keep the elder mentally alert,</a:t>
            </a:r>
            <a:endParaRPr lang="en-US" sz="2000" dirty="0"/>
          </a:p>
          <a:p>
            <a:pPr lvl="1">
              <a:lnSpc>
                <a:spcPct val="150000"/>
              </a:lnSpc>
              <a:buFont typeface="Wingdings" panose="05000000000000000000" pitchFamily="2" charset="2"/>
              <a:buChar char="§"/>
            </a:pPr>
            <a:r>
              <a:rPr lang="en-US" sz="2000" dirty="0"/>
              <a:t>Can be active or passive,</a:t>
            </a:r>
            <a:endParaRPr lang="en-US" sz="2000" dirty="0"/>
          </a:p>
          <a:p>
            <a:pPr lvl="1">
              <a:lnSpc>
                <a:spcPct val="150000"/>
              </a:lnSpc>
              <a:buFont typeface="Wingdings" panose="05000000000000000000" pitchFamily="2" charset="2"/>
              <a:buChar char="§"/>
            </a:pPr>
            <a:r>
              <a:rPr lang="en-US" sz="2000" dirty="0"/>
              <a:t>Can include learning a new skill,</a:t>
            </a:r>
            <a:endParaRPr lang="en-US" sz="2000" dirty="0"/>
          </a:p>
          <a:p>
            <a:pPr lvl="1">
              <a:lnSpc>
                <a:spcPct val="150000"/>
              </a:lnSpc>
              <a:buFont typeface="Wingdings" panose="05000000000000000000" pitchFamily="2" charset="2"/>
              <a:buChar char="§"/>
            </a:pPr>
            <a:r>
              <a:rPr lang="en-US" sz="2000" dirty="0"/>
              <a:t>Should be planned for each day, and</a:t>
            </a:r>
            <a:endParaRPr lang="en-US" sz="2000" dirty="0"/>
          </a:p>
          <a:p>
            <a:pPr lvl="1">
              <a:lnSpc>
                <a:spcPct val="150000"/>
              </a:lnSpc>
              <a:buFont typeface="Wingdings" panose="05000000000000000000" pitchFamily="2" charset="2"/>
              <a:buChar char="§"/>
            </a:pPr>
            <a:r>
              <a:rPr lang="en-US" sz="2000" dirty="0"/>
              <a:t>Should not expose the elder to negative, depressing thoughts</a:t>
            </a: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normAutofit/>
          </a:bodyPr>
          <a:lstStyle/>
          <a:p>
            <a:r>
              <a:rPr lang="en-US" sz="3000" dirty="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p:txBody>
      </p:sp>
      <p:pic>
        <p:nvPicPr>
          <p:cNvPr id="8" name="Picture 7"/>
          <p:cNvPicPr/>
          <p:nvPr/>
        </p:nvPicPr>
        <p:blipFill>
          <a:blip r:embed="rId1" cstate="email"/>
          <a:stretch>
            <a:fillRect/>
          </a:stretch>
        </p:blipFill>
        <p:spPr>
          <a:xfrm>
            <a:off x="792000" y="2880000"/>
            <a:ext cx="7560000" cy="1440000"/>
          </a:xfrm>
          <a:prstGeom prst="rect">
            <a:avLst/>
          </a:prstGeom>
        </p:spPr>
      </p:pic>
      <p:sp>
        <p:nvSpPr>
          <p:cNvPr id="9" name="Rectangle 8"/>
          <p:cNvSpPr/>
          <p:nvPr/>
        </p:nvSpPr>
        <p:spPr>
          <a:xfrm>
            <a:off x="971600" y="3273585"/>
            <a:ext cx="7200800" cy="553998"/>
          </a:xfrm>
          <a:prstGeom prst="rect">
            <a:avLst/>
          </a:prstGeom>
        </p:spPr>
        <p:txBody>
          <a:bodyPr wrap="square">
            <a:spAutoFit/>
          </a:bodyPr>
          <a:lstStyle/>
          <a:p>
            <a:pPr algn="ctr"/>
            <a:r>
              <a:rPr lang="en-US" sz="3000" b="1" dirty="0">
                <a:latin typeface="Helvetica" panose="020B0604020202020204" pitchFamily="34" charset="0"/>
                <a:cs typeface="Helvetica" panose="020B0604020202020204" pitchFamily="34" charset="0"/>
              </a:rPr>
              <a:t>Involving the Elder in a Hobby</a:t>
            </a:r>
            <a:endParaRPr lang="en-US" sz="30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panose="020B0604020202020204"/>
              <a:ea typeface="Arial" panose="020B0604020202020204"/>
              <a:cs typeface="Arial" panose="020B0604020202020204"/>
              <a:sym typeface="Arial" panose="020B0604020202020204"/>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a:solidFill>
                  <a:schemeClr val="lt1"/>
                </a:solidFill>
                <a:latin typeface="Helvetica Neue"/>
                <a:ea typeface="Helvetica Neue"/>
                <a:cs typeface="Helvetica Neue"/>
              </a:rPr>
              <a:t>Involving the Elder in a Hobby</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preferRelativeResize="0"/>
          <p:nvPr/>
        </p:nvPicPr>
        <p:blipFill>
          <a:blip r:embed="rId1" cstate="email"/>
          <a:stretch>
            <a:fillRect/>
          </a:stretch>
        </p:blipFill>
        <p:spPr>
          <a:xfrm>
            <a:off x="0" y="1408176"/>
            <a:ext cx="9144000" cy="515721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600"/>
    </mc:Choice>
    <mc:Fallback>
      <p:transition spd="slow" advTm="56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04" y="157160"/>
            <a:ext cx="8229600" cy="463528"/>
          </a:xfrm>
        </p:spPr>
        <p:txBody>
          <a:bodyPr>
            <a:normAutofit fontScale="90000"/>
          </a:bodyPr>
          <a:lstStyle/>
          <a:p>
            <a:r>
              <a:rPr lang="en-US" sz="3000" dirty="0"/>
              <a:t>Summary</a:t>
            </a:r>
            <a:endParaRPr lang="en-US" sz="3000" dirty="0"/>
          </a:p>
        </p:txBody>
      </p:sp>
      <p:sp>
        <p:nvSpPr>
          <p:cNvPr id="3" name="Content Placeholder 2"/>
          <p:cNvSpPr>
            <a:spLocks noGrp="1"/>
          </p:cNvSpPr>
          <p:nvPr>
            <p:ph idx="1"/>
          </p:nvPr>
        </p:nvSpPr>
        <p:spPr>
          <a:xfrm>
            <a:off x="431504" y="668448"/>
            <a:ext cx="8534400" cy="5688632"/>
          </a:xfrm>
        </p:spPr>
        <p:txBody>
          <a:bodyPr>
            <a:noAutofit/>
          </a:bodyPr>
          <a:lstStyle/>
          <a:p>
            <a:pPr lvl="0"/>
            <a:r>
              <a:rPr lang="en-US" sz="2000" dirty="0"/>
              <a:t>Hobby is something that nurtures our creativity</a:t>
            </a:r>
            <a:endParaRPr lang="en-US" sz="2000" dirty="0"/>
          </a:p>
          <a:p>
            <a:pPr lvl="0"/>
            <a:r>
              <a:rPr lang="en-US" sz="2000" dirty="0"/>
              <a:t>An activity through which we enjoy someone else’s creativity is a pastime </a:t>
            </a:r>
            <a:endParaRPr lang="en-US" sz="2000" dirty="0"/>
          </a:p>
          <a:p>
            <a:pPr lvl="0"/>
            <a:r>
              <a:rPr lang="en-US" sz="2000" dirty="0"/>
              <a:t>Based on the elder’s interest, encourage hobbies like:</a:t>
            </a:r>
            <a:endParaRPr lang="en-US" sz="2000" dirty="0"/>
          </a:p>
          <a:p>
            <a:pPr lvl="1">
              <a:buFont typeface="Wingdings" panose="05000000000000000000" pitchFamily="2" charset="2"/>
              <a:buChar char="§"/>
            </a:pPr>
            <a:r>
              <a:rPr lang="en-US" sz="2000" dirty="0"/>
              <a:t>Gardening</a:t>
            </a:r>
            <a:endParaRPr lang="en-US" sz="2000" dirty="0"/>
          </a:p>
          <a:p>
            <a:pPr lvl="1">
              <a:buFont typeface="Wingdings" panose="05000000000000000000" pitchFamily="2" charset="2"/>
              <a:buChar char="§"/>
            </a:pPr>
            <a:r>
              <a:rPr lang="en-US" sz="2000" dirty="0"/>
              <a:t>Model making</a:t>
            </a:r>
            <a:endParaRPr lang="en-US" sz="2000" dirty="0"/>
          </a:p>
          <a:p>
            <a:pPr lvl="1">
              <a:buFont typeface="Wingdings" panose="05000000000000000000" pitchFamily="2" charset="2"/>
              <a:buChar char="§"/>
            </a:pPr>
            <a:r>
              <a:rPr lang="en-US" sz="2000" dirty="0"/>
              <a:t>Writing</a:t>
            </a:r>
            <a:endParaRPr lang="en-US" sz="2000" dirty="0"/>
          </a:p>
          <a:p>
            <a:pPr lvl="1">
              <a:buFont typeface="Wingdings" panose="05000000000000000000" pitchFamily="2" charset="2"/>
              <a:buChar char="§"/>
            </a:pPr>
            <a:r>
              <a:rPr lang="en-US" sz="2000" dirty="0"/>
              <a:t>Cooking</a:t>
            </a:r>
            <a:endParaRPr lang="en-US" sz="2000" dirty="0"/>
          </a:p>
          <a:p>
            <a:pPr lvl="1">
              <a:buFont typeface="Wingdings" panose="05000000000000000000" pitchFamily="2" charset="2"/>
              <a:buChar char="§"/>
            </a:pPr>
            <a:r>
              <a:rPr lang="en-US" sz="2000" dirty="0"/>
              <a:t>Sewing and knitting</a:t>
            </a:r>
            <a:endParaRPr lang="en-US" sz="2000" dirty="0"/>
          </a:p>
          <a:p>
            <a:pPr lvl="1">
              <a:buFont typeface="Wingdings" panose="05000000000000000000" pitchFamily="2" charset="2"/>
              <a:buChar char="§"/>
            </a:pPr>
            <a:r>
              <a:rPr lang="en-US" sz="2000" dirty="0"/>
              <a:t>Playing a musical instrument</a:t>
            </a:r>
            <a:endParaRPr lang="en-US" sz="2000" dirty="0"/>
          </a:p>
          <a:p>
            <a:pPr lvl="1">
              <a:buFont typeface="Wingdings" panose="05000000000000000000" pitchFamily="2" charset="2"/>
              <a:buChar char="§"/>
            </a:pPr>
            <a:r>
              <a:rPr lang="en-US" sz="2000" dirty="0"/>
              <a:t>Painting</a:t>
            </a:r>
            <a:endParaRPr lang="en-US" sz="2000" dirty="0"/>
          </a:p>
          <a:p>
            <a:pPr lvl="0"/>
            <a:r>
              <a:rPr lang="en-US" sz="2000" dirty="0"/>
              <a:t>Ensure the elder remains safe and does not overexert while engaging in a hobby</a:t>
            </a:r>
            <a:endParaRPr lang="en-US" sz="2000" dirty="0"/>
          </a:p>
          <a:p>
            <a:pPr lvl="0"/>
            <a:r>
              <a:rPr lang="en-US" sz="2000" dirty="0"/>
              <a:t>Show interest in the elder’s hobby</a:t>
            </a:r>
            <a:endParaRPr lang="en-US" sz="2000" dirty="0"/>
          </a:p>
          <a:p>
            <a:pPr lvl="0"/>
            <a:r>
              <a:rPr lang="en-US" sz="2000" dirty="0"/>
              <a:t>Encourage the elder to work at a comfortable pace</a:t>
            </a:r>
            <a:endParaRPr lang="en-US" sz="2000" dirty="0"/>
          </a:p>
          <a:p>
            <a:pPr lvl="0"/>
            <a:r>
              <a:rPr lang="en-US" sz="2000" dirty="0"/>
              <a:t>Appreciate the elder’s effort</a:t>
            </a:r>
            <a:endParaRPr lang="en-US" sz="2000" dirty="0"/>
          </a:p>
          <a:p>
            <a:pPr lvl="1">
              <a:buFont typeface="Wingdings" panose="05000000000000000000" pitchFamily="2" charset="2"/>
              <a:buChar char="Ø"/>
            </a:pPr>
            <a:endParaRPr lang="en-US" sz="2000" dirty="0"/>
          </a:p>
        </p:txBody>
      </p:sp>
      <p:sp>
        <p:nvSpPr>
          <p:cNvPr id="4" name="TextBox 3"/>
          <p:cNvSpPr txBox="1"/>
          <p:nvPr/>
        </p:nvSpPr>
        <p:spPr>
          <a:xfrm>
            <a:off x="8820472" y="6597352"/>
            <a:ext cx="255198"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 </a:t>
            </a:r>
            <a:r>
              <a:rPr lang="en-US" sz="950" i="1" dirty="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a:latin typeface="Helvetica" panose="020B0604020202020204" pitchFamily="34" charset="0"/>
                <a:cs typeface="Helvetica" panose="020B0604020202020204" pitchFamily="34" charset="0"/>
              </a:rPr>
              <a:t>iCare</a:t>
            </a:r>
            <a:r>
              <a:rPr lang="en-US" sz="950" i="1" dirty="0">
                <a:latin typeface="Helvetica" panose="020B0604020202020204" pitchFamily="34" charset="0"/>
                <a:cs typeface="Helvetica" panose="020B0604020202020204" pitchFamily="34" charset="0"/>
              </a:rPr>
              <a:t> Life and/or its affiliates. </a:t>
            </a:r>
            <a:r>
              <a:rPr lang="en-US" sz="950" dirty="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43&quot;&gt;&lt;property id=&quot;20148&quot; value=&quot;5&quot;/&gt;&lt;property id=&quot;20300&quot; value=&quot;Slide 1&quot;/&gt;&lt;property id=&quot;20307&quot; value=&quot;353&quot;/&gt;&lt;/object&gt;&lt;object type=&quot;3&quot; unique_id=&quot;10044&quot;&gt;&lt;property id=&quot;20148&quot; value=&quot;5&quot;/&gt;&lt;property id=&quot;20300&quot; value=&quot;Slide 2&quot;/&gt;&lt;property id=&quot;20307&quot; value=&quot;428&quot;/&gt;&lt;/object&gt;&lt;object type=&quot;3&quot; unique_id=&quot;10045&quot;&gt;&lt;property id=&quot;20148&quot; value=&quot;5&quot;/&gt;&lt;property id=&quot;20300&quot; value=&quot;Slide 3&quot;/&gt;&lt;property id=&quot;20307&quot; value=&quot;405&quot;/&gt;&lt;/object&gt;&lt;object type=&quot;3&quot; unique_id=&quot;10046&quot;&gt;&lt;property id=&quot;20148&quot; value=&quot;5&quot;/&gt;&lt;property id=&quot;20300&quot; value=&quot;Slide 4 - &amp;quot;Active &amp;amp; Passive Recreational Activities&amp;quot;&quot;/&gt;&lt;property id=&quot;20307&quot; value=&quot;505&quot;/&gt;&lt;/object&gt;&lt;object type=&quot;3&quot; unique_id=&quot;10047&quot;&gt;&lt;property id=&quot;20148&quot; value=&quot;5&quot;/&gt;&lt;property id=&quot;20300&quot; value=&quot;Slide 5 - &amp;quot;Summary&amp;quot;&quot;/&gt;&lt;property id=&quot;20307&quot; value=&quot;430&quot;/&gt;&lt;/object&gt;&lt;object type=&quot;3&quot; unique_id=&quot;10048&quot;&gt;&lt;property id=&quot;20148&quot; value=&quot;5&quot;/&gt;&lt;property id=&quot;20300&quot; value=&quot;Slide 6 - &amp;quot;Any Questions?&amp;quot;&quot;/&gt;&lt;property id=&quot;20307&quot; value=&quot;431&quot;/&gt;&lt;/object&gt;&lt;object type=&quot;3&quot; unique_id=&quot;10049&quot;&gt;&lt;property id=&quot;20148&quot; value=&quot;5&quot;/&gt;&lt;property id=&quot;20300&quot; value=&quot;Slide 7&quot;/&gt;&lt;property id=&quot;20307&quot; value=&quot;466&quot;/&gt;&lt;/object&gt;&lt;object type=&quot;3&quot; unique_id=&quot;10050&quot;&gt;&lt;property id=&quot;20148&quot; value=&quot;5&quot;/&gt;&lt;property id=&quot;20300&quot; value=&quot;Slide 8&quot;/&gt;&lt;property id=&quot;20307&quot; value=&quot;467&quot;/&gt;&lt;/object&gt;&lt;object type=&quot;3&quot; unique_id=&quot;10051&quot;&gt;&lt;property id=&quot;20148&quot; value=&quot;5&quot;/&gt;&lt;property id=&quot;20300&quot; value=&quot;Slide 9 - &amp;quot;Summary&amp;quot;&quot;/&gt;&lt;property id=&quot;20307&quot; value=&quot;481&quot;/&gt;&lt;/object&gt;&lt;object type=&quot;3&quot; unique_id=&quot;10052&quot;&gt;&lt;property id=&quot;20148&quot; value=&quot;5&quot;/&gt;&lt;property id=&quot;20300&quot; value=&quot;Slide 10 - &amp;quot;Any Questions?&amp;quot;&quot;/&gt;&lt;property id=&quot;20307&quot; value=&quot;435&quot;/&gt;&lt;/object&gt;&lt;object type=&quot;3&quot; unique_id=&quot;10053&quot;&gt;&lt;property id=&quot;20148&quot; value=&quot;5&quot;/&gt;&lt;property id=&quot;20300&quot; value=&quot;Slide 11&quot;/&gt;&lt;property id=&quot;20307&quot; value=&quot;468&quot;/&gt;&lt;/object&gt;&lt;object type=&quot;3&quot; unique_id=&quot;10054&quot;&gt;&lt;property id=&quot;20148&quot; value=&quot;5&quot;/&gt;&lt;property id=&quot;20300&quot; value=&quot;Slide 12&quot;/&gt;&lt;property id=&quot;20307&quot; value=&quot;469&quot;/&gt;&lt;/object&gt;&lt;object type=&quot;3&quot; unique_id=&quot;10055&quot;&gt;&lt;property id=&quot;20148&quot; value=&quot;5&quot;/&gt;&lt;property id=&quot;20300&quot; value=&quot;Slide 13 - &amp;quot;Play Time !&amp;quot;&quot;/&gt;&lt;property id=&quot;20307&quot; value=&quot;506&quot;/&gt;&lt;/object&gt;&lt;object type=&quot;3&quot; unique_id=&quot;10056&quot;&gt;&lt;property id=&quot;20148&quot; value=&quot;5&quot;/&gt;&lt;property id=&quot;20300&quot; value=&quot;Slide 14 - &amp;quot;Summary&amp;quot;&quot;/&gt;&lt;property id=&quot;20307&quot; value=&quot;483&quot;/&gt;&lt;/object&gt;&lt;object type=&quot;3&quot; unique_id=&quot;10057&quot;&gt;&lt;property id=&quot;20148&quot; value=&quot;5&quot;/&gt;&lt;property id=&quot;20300&quot; value=&quot;Slide 15 - &amp;quot;Any Questions?&amp;quot;&quot;/&gt;&lt;property id=&quot;20307&quot; value=&quot;440&quot;/&gt;&lt;/object&gt;&lt;object type=&quot;3&quot; unique_id=&quot;10058&quot;&gt;&lt;property id=&quot;20148&quot; value=&quot;5&quot;/&gt;&lt;property id=&quot;20300&quot; value=&quot;Slide 16&quot;/&gt;&lt;property id=&quot;20307&quot; value=&quot;470&quot;/&gt;&lt;/object&gt;&lt;object type=&quot;3&quot; unique_id=&quot;10059&quot;&gt;&lt;property id=&quot;20148&quot; value=&quot;5&quot;/&gt;&lt;property id=&quot;20300&quot; value=&quot;Slide 17 - &amp;quot;Logo Recognition&amp;quot;&quot;/&gt;&lt;property id=&quot;20307&quot; value=&quot;507&quot;/&gt;&lt;/object&gt;&lt;object type=&quot;3&quot; unique_id=&quot;10060&quot;&gt;&lt;property id=&quot;20148&quot; value=&quot;5&quot;/&gt;&lt;property id=&quot;20300&quot; value=&quot;Slide 18&quot;/&gt;&lt;property id=&quot;20307&quot; value=&quot;471&quot;/&gt;&lt;/object&gt;&lt;object type=&quot;3&quot; unique_id=&quot;10061&quot;&gt;&lt;property id=&quot;20148&quot; value=&quot;5&quot;/&gt;&lt;property id=&quot;20300&quot; value=&quot;Slide 19 - &amp;quot;Demonstration&amp;quot;&quot;/&gt;&lt;property id=&quot;20307&quot; value=&quot;497&quot;/&gt;&lt;/object&gt;&lt;object type=&quot;3&quot; unique_id=&quot;10062&quot;&gt;&lt;property id=&quot;20148&quot; value=&quot;5&quot;/&gt;&lt;property id=&quot;20300&quot; value=&quot;Slide 20 - &amp;quot;Summary&amp;quot;&quot;/&gt;&lt;property id=&quot;20307&quot; value=&quot;443&quot;/&gt;&lt;/object&gt;&lt;object type=&quot;3&quot; unique_id=&quot;10063&quot;&gt;&lt;property id=&quot;20148&quot; value=&quot;5&quot;/&gt;&lt;property id=&quot;20300&quot; value=&quot;Slide 21 - &amp;quot;Any Questions?&amp;quot;&quot;/&gt;&lt;property id=&quot;20307&quot; value=&quot;444&quot;/&gt;&lt;/object&gt;&lt;object type=&quot;3&quot; unique_id=&quot;10064&quot;&gt;&lt;property id=&quot;20148&quot; value=&quot;5&quot;/&gt;&lt;property id=&quot;20300&quot; value=&quot;Slide 22&quot;/&gt;&lt;property id=&quot;20307&quot; value=&quot;472&quot;/&gt;&lt;/object&gt;&lt;object type=&quot;3&quot; unique_id=&quot;10065&quot;&gt;&lt;property id=&quot;20148&quot; value=&quot;5&quot;/&gt;&lt;property id=&quot;20300&quot; value=&quot;Slide 23&quot;/&gt;&lt;property id=&quot;20307&quot; value=&quot;473&quot;/&gt;&lt;/object&gt;&lt;object type=&quot;3&quot; unique_id=&quot;10066&quot;&gt;&lt;property id=&quot;20148&quot; value=&quot;5&quot;/&gt;&lt;property id=&quot;20300&quot; value=&quot;Slide 24 - &amp;quot;Group Discussion&amp;quot;&quot;/&gt;&lt;property id=&quot;20307&quot; value=&quot;498&quot;/&gt;&lt;/object&gt;&lt;object type=&quot;3&quot; unique_id=&quot;10067&quot;&gt;&lt;property id=&quot;20148&quot; value=&quot;5&quot;/&gt;&lt;property id=&quot;20300&quot; value=&quot;Slide 25 - &amp;quot;Summary&amp;quot;&quot;/&gt;&lt;property id=&quot;20307&quot; value=&quot;448&quot;/&gt;&lt;/object&gt;&lt;object type=&quot;3&quot; unique_id=&quot;10068&quot;&gt;&lt;property id=&quot;20148&quot; value=&quot;5&quot;/&gt;&lt;property id=&quot;20300&quot; value=&quot;Slide 26 - &amp;quot;Any Questions?&amp;quot;&quot;/&gt;&lt;property id=&quot;20307&quot; value=&quot;450&quot;/&gt;&lt;/object&gt;&lt;object type=&quot;3&quot; unique_id=&quot;10069&quot;&gt;&lt;property id=&quot;20148&quot; value=&quot;5&quot;/&gt;&lt;property id=&quot;20300&quot; value=&quot;Slide 27&quot;/&gt;&lt;property id=&quot;20307&quot; value=&quot;489&quot;/&gt;&lt;/object&gt;&lt;object type=&quot;3&quot; unique_id=&quot;10070&quot;&gt;&lt;property id=&quot;20148&quot; value=&quot;5&quot;/&gt;&lt;property id=&quot;20300&quot; value=&quot;Slide 28&quot;/&gt;&lt;property id=&quot;20307&quot; value=&quot;490&quot;/&gt;&lt;/object&gt;&lt;object type=&quot;3&quot; unique_id=&quot;10071&quot;&gt;&lt;property id=&quot;20148&quot; value=&quot;5&quot;/&gt;&lt;property id=&quot;20300&quot; value=&quot;Slide 29 - &amp;quot;Play Time !&amp;quot;&quot;/&gt;&lt;property id=&quot;20307&quot; value=&quot;499&quot;/&gt;&lt;/object&gt;&lt;object type=&quot;3&quot; unique_id=&quot;10072&quot;&gt;&lt;property id=&quot;20148&quot; value=&quot;5&quot;/&gt;&lt;property id=&quot;20300&quot; value=&quot;Slide 30 - &amp;quot;Summary&amp;quot;&quot;/&gt;&lt;property id=&quot;20307&quot; value=&quot;491&quot;/&gt;&lt;/object&gt;&lt;object type=&quot;3&quot; unique_id=&quot;10073&quot;&gt;&lt;property id=&quot;20148&quot; value=&quot;5&quot;/&gt;&lt;property id=&quot;20300&quot; value=&quot;Slide 31 - &amp;quot;Any Questions?&amp;quot;&quot;/&gt;&lt;property id=&quot;20307&quot; value=&quot;494&quot;/&gt;&lt;/object&gt;&lt;object type=&quot;3&quot; unique_id=&quot;10074&quot;&gt;&lt;property id=&quot;20148&quot; value=&quot;5&quot;/&gt;&lt;property id=&quot;20300&quot; value=&quot;Slide 32&quot;/&gt;&lt;property id=&quot;20307&quot; value=&quot;398&quot;/&gt;&lt;/object&gt;&lt;/object&gt;&lt;object type=&quot;8&quot; unique_id=&quot;10042&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8306</Words>
  <Application>WPS Presentation</Application>
  <PresentationFormat>On-screen Show (4:3)</PresentationFormat>
  <Paragraphs>305</Paragraphs>
  <Slides>32</Slides>
  <Notes>31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SimSun</vt:lpstr>
      <vt:lpstr>Wingdings</vt:lpstr>
      <vt:lpstr>Helvetica</vt:lpstr>
      <vt:lpstr>Arial</vt:lpstr>
      <vt:lpstr>Helvetica Neue</vt:lpstr>
      <vt:lpstr>Microsoft YaHei</vt:lpstr>
      <vt:lpstr>Arial Unicode MS</vt:lpstr>
      <vt:lpstr>Calibri</vt:lpstr>
      <vt:lpstr>Office Theme</vt:lpstr>
      <vt:lpstr>PowerPoint 演示文稿</vt:lpstr>
      <vt:lpstr>PowerPoint 演示文稿</vt:lpstr>
      <vt:lpstr>PowerPoint 演示文稿</vt:lpstr>
      <vt:lpstr>Active &amp; Passive Recreational Activities</vt:lpstr>
      <vt:lpstr>Summary</vt:lpstr>
      <vt:lpstr>Any Questions?</vt:lpstr>
      <vt:lpstr>PowerPoint 演示文稿</vt:lpstr>
      <vt:lpstr>PowerPoint 演示文稿</vt:lpstr>
      <vt:lpstr>Summary</vt:lpstr>
      <vt:lpstr>Any Questions?</vt:lpstr>
      <vt:lpstr>PowerPoint 演示文稿</vt:lpstr>
      <vt:lpstr>PowerPoint 演示文稿</vt:lpstr>
      <vt:lpstr>Play Time !</vt:lpstr>
      <vt:lpstr>Summary</vt:lpstr>
      <vt:lpstr>Any Questions?</vt:lpstr>
      <vt:lpstr>PowerPoint 演示文稿</vt:lpstr>
      <vt:lpstr>Logo Recognition</vt:lpstr>
      <vt:lpstr>PowerPoint 演示文稿</vt:lpstr>
      <vt:lpstr>Demonstration</vt:lpstr>
      <vt:lpstr>Summary</vt:lpstr>
      <vt:lpstr>Any Questions?</vt:lpstr>
      <vt:lpstr>PowerPoint 演示文稿</vt:lpstr>
      <vt:lpstr>PowerPoint 演示文稿</vt:lpstr>
      <vt:lpstr>Group Discussion</vt:lpstr>
      <vt:lpstr>Summary</vt:lpstr>
      <vt:lpstr>Any Questions?</vt:lpstr>
      <vt:lpstr>PowerPoint 演示文稿</vt:lpstr>
      <vt:lpstr>PowerPoint 演示文稿</vt:lpstr>
      <vt:lpstr>Play Time !</vt:lpstr>
      <vt:lpstr>Summary</vt:lpstr>
      <vt:lpstr>Any Questions?</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317</cp:revision>
  <dcterms:created xsi:type="dcterms:W3CDTF">2016-08-26T16:03:00Z</dcterms:created>
  <dcterms:modified xsi:type="dcterms:W3CDTF">2023-03-22T05:36:50Z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AA74EC4CBB1F48C2B459CA9AA2F6C5E8</vt:lpwstr>
  </property>
  <property fmtid="{D5CDD505-2E9C-101B-9397-08002B2CF9AE}" pid="3" name="KSOProductBuildVer">
    <vt:lpwstr>1033-11.2.0.11498</vt:lpwstr>
  </property>
</Properties>
</file>