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76" r:id="rId3"/>
    <p:sldId id="277" r:id="rId4"/>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5" r:id="rId20"/>
    <p:sldId id="296" r:id="rId21"/>
    <p:sldId id="297" r:id="rId22"/>
    <p:sldId id="298" r:id="rId23"/>
    <p:sldId id="294" r:id="rId24"/>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637" autoAdjust="0"/>
    <p:restoredTop sz="66171" autoAdjust="0"/>
  </p:normalViewPr>
  <p:slideViewPr>
    <p:cSldViewPr>
      <p:cViewPr varScale="1">
        <p:scale>
          <a:sx n="75" d="100"/>
          <a:sy n="75" d="100"/>
        </p:scale>
        <p:origin x="225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9E38E99-1632-4CC7-A882-FE2283C24FA9}"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a:t>
            </a:r>
            <a:r>
              <a:rPr lang="en-GB" b="1" baseline="0" dirty="0" smtClean="0"/>
              <a:t> </a:t>
            </a:r>
            <a:r>
              <a:rPr lang="en-GB" dirty="0" smtClean="0"/>
              <a:t>Ask the learners to identify environmental factors that could affect an individual's comfort and wellbeing</a:t>
            </a:r>
            <a:endParaRPr lang="en-GB" dirty="0" smtClean="0"/>
          </a:p>
          <a:p>
            <a:endParaRPr lang="en-GB" dirty="0" smtClean="0"/>
          </a:p>
          <a:p>
            <a:r>
              <a:rPr lang="en-GB" b="1" dirty="0" smtClean="0"/>
              <a:t>Answers should include:</a:t>
            </a:r>
            <a:endParaRPr lang="en-GB" b="1" dirty="0" smtClean="0"/>
          </a:p>
          <a:p>
            <a:pPr marL="171450" indent="-171450">
              <a:buFont typeface="Arial" panose="020B0604020202020204" pitchFamily="34" charset="0"/>
              <a:buChar char="•"/>
            </a:pPr>
            <a:r>
              <a:rPr lang="en-GB" dirty="0" smtClean="0"/>
              <a:t>Lighting</a:t>
            </a:r>
            <a:endParaRPr lang="en-GB" dirty="0" smtClean="0"/>
          </a:p>
          <a:p>
            <a:pPr marL="171450" indent="-171450">
              <a:buFont typeface="Arial" panose="020B0604020202020204" pitchFamily="34" charset="0"/>
              <a:buChar char="•"/>
            </a:pPr>
            <a:r>
              <a:rPr lang="en-GB" dirty="0" smtClean="0"/>
              <a:t>Noise</a:t>
            </a:r>
            <a:endParaRPr lang="en-GB" dirty="0" smtClean="0"/>
          </a:p>
          <a:p>
            <a:pPr marL="171450" indent="-171450">
              <a:buFont typeface="Arial" panose="020B0604020202020204" pitchFamily="34" charset="0"/>
              <a:buChar char="•"/>
            </a:pPr>
            <a:r>
              <a:rPr lang="en-GB" dirty="0" smtClean="0"/>
              <a:t>Temperature </a:t>
            </a:r>
            <a:endParaRPr lang="en-GB" dirty="0" smtClean="0"/>
          </a:p>
          <a:p>
            <a:pPr marL="171450" indent="-171450">
              <a:buFont typeface="Arial" panose="020B0604020202020204" pitchFamily="34" charset="0"/>
              <a:buChar char="•"/>
            </a:pPr>
            <a:r>
              <a:rPr lang="en-GB" dirty="0" smtClean="0"/>
              <a:t>Odours/smells</a:t>
            </a:r>
            <a:endParaRPr lang="en-GB" dirty="0" smtClean="0"/>
          </a:p>
          <a:p>
            <a:endParaRPr lang="en-GB" dirty="0" smtClean="0"/>
          </a:p>
          <a:p>
            <a:r>
              <a:rPr lang="en-GB" b="1" dirty="0" smtClean="0"/>
              <a:t>Activity:</a:t>
            </a:r>
            <a:r>
              <a:rPr lang="en-GB" b="1" baseline="0" dirty="0" smtClean="0"/>
              <a:t> </a:t>
            </a:r>
            <a:r>
              <a:rPr lang="en-GB" dirty="0" smtClean="0"/>
              <a:t>Ask learners</a:t>
            </a:r>
            <a:r>
              <a:rPr lang="en-GB" baseline="0" dirty="0" smtClean="0"/>
              <a:t> </a:t>
            </a:r>
            <a:r>
              <a:rPr lang="en-GB" dirty="0" smtClean="0"/>
              <a:t>how they could change the person’s environment to make them more comfortable.</a:t>
            </a:r>
            <a:endParaRPr lang="en-GB" dirty="0" smtClean="0"/>
          </a:p>
          <a:p>
            <a:endParaRPr lang="en-GB" dirty="0" smtClean="0"/>
          </a:p>
          <a:p>
            <a:r>
              <a:rPr lang="en-GB" b="1" dirty="0" smtClean="0"/>
              <a:t>Possible changes to an environment:</a:t>
            </a:r>
            <a:endParaRPr lang="en-GB" b="1" dirty="0" smtClean="0"/>
          </a:p>
          <a:p>
            <a:pPr marL="171450" indent="-171450">
              <a:buFont typeface="Arial" panose="020B0604020202020204" pitchFamily="34" charset="0"/>
              <a:buChar char="•"/>
            </a:pPr>
            <a:r>
              <a:rPr lang="en-GB" dirty="0" smtClean="0"/>
              <a:t>Dimming bright lights</a:t>
            </a:r>
            <a:endParaRPr lang="en-GB" dirty="0" smtClean="0"/>
          </a:p>
          <a:p>
            <a:pPr marL="171450" indent="-171450">
              <a:buFont typeface="Arial" panose="020B0604020202020204" pitchFamily="34" charset="0"/>
              <a:buChar char="•"/>
            </a:pPr>
            <a:r>
              <a:rPr lang="en-GB" dirty="0" smtClean="0"/>
              <a:t>Providing additional lighting e.g. for reading</a:t>
            </a:r>
            <a:endParaRPr lang="en-GB" dirty="0" smtClean="0"/>
          </a:p>
          <a:p>
            <a:pPr marL="171450" indent="-171450">
              <a:buFont typeface="Arial" panose="020B0604020202020204" pitchFamily="34" charset="0"/>
              <a:buChar char="•"/>
            </a:pPr>
            <a:r>
              <a:rPr lang="en-GB" dirty="0" smtClean="0"/>
              <a:t>Closing windows or doors if it is noisy</a:t>
            </a:r>
            <a:endParaRPr lang="en-GB" dirty="0" smtClean="0"/>
          </a:p>
          <a:p>
            <a:pPr marL="171450" indent="-171450">
              <a:buFont typeface="Arial" panose="020B0604020202020204" pitchFamily="34" charset="0"/>
              <a:buChar char="•"/>
            </a:pPr>
            <a:r>
              <a:rPr lang="en-GB" dirty="0" smtClean="0"/>
              <a:t>Adjusting the volume of the TV or radio</a:t>
            </a:r>
            <a:endParaRPr lang="en-GB" dirty="0" smtClean="0"/>
          </a:p>
          <a:p>
            <a:pPr marL="171450" indent="-171450">
              <a:buFont typeface="Arial" panose="020B0604020202020204" pitchFamily="34" charset="0"/>
              <a:buChar char="•"/>
            </a:pPr>
            <a:r>
              <a:rPr lang="en-GB" dirty="0" smtClean="0"/>
              <a:t>Adjusting the heating in a room</a:t>
            </a:r>
            <a:endParaRPr lang="en-GB" dirty="0" smtClean="0"/>
          </a:p>
          <a:p>
            <a:pPr marL="171450" indent="-171450">
              <a:buFont typeface="Arial" panose="020B0604020202020204" pitchFamily="34" charset="0"/>
              <a:buChar char="•"/>
            </a:pPr>
            <a:r>
              <a:rPr lang="en-GB" dirty="0" smtClean="0"/>
              <a:t>Opening windows to cool a room down or get rid of unpleasant smells</a:t>
            </a:r>
            <a:endParaRPr lang="en-GB" dirty="0" smtClean="0"/>
          </a:p>
          <a:p>
            <a:endParaRPr lang="en-GB" dirty="0" smtClean="0"/>
          </a:p>
          <a:p>
            <a:r>
              <a:rPr lang="en-GB" b="1" dirty="0" smtClean="0"/>
              <a:t>Activity</a:t>
            </a:r>
            <a:endParaRPr lang="en-GB" b="1" dirty="0" smtClean="0"/>
          </a:p>
          <a:p>
            <a:r>
              <a:rPr lang="en-GB" dirty="0" smtClean="0"/>
              <a:t>Ask worker/s what care and support tasks they carry out that could be uncomfortable, unpleasant or painful.</a:t>
            </a:r>
            <a:endParaRPr lang="en-GB" dirty="0" smtClean="0"/>
          </a:p>
          <a:p>
            <a:endParaRPr lang="en-GB" dirty="0" smtClean="0"/>
          </a:p>
          <a:p>
            <a:r>
              <a:rPr lang="en-GB" b="1" dirty="0" smtClean="0"/>
              <a:t>Possible answers include:</a:t>
            </a:r>
            <a:endParaRPr lang="en-GB" b="1" dirty="0" smtClean="0"/>
          </a:p>
          <a:p>
            <a:pPr marL="171450" indent="-171450">
              <a:buFont typeface="Arial" panose="020B0604020202020204" pitchFamily="34" charset="0"/>
              <a:buChar char="•"/>
            </a:pPr>
            <a:r>
              <a:rPr lang="en-GB" dirty="0" smtClean="0"/>
              <a:t>Moving or assisting an individual</a:t>
            </a:r>
            <a:endParaRPr lang="en-GB" dirty="0" smtClean="0"/>
          </a:p>
          <a:p>
            <a:pPr marL="171450" indent="-171450">
              <a:buFont typeface="Arial" panose="020B0604020202020204" pitchFamily="34" charset="0"/>
              <a:buChar char="•"/>
            </a:pPr>
            <a:r>
              <a:rPr lang="en-GB" dirty="0" smtClean="0"/>
              <a:t>Changing a dressing </a:t>
            </a:r>
            <a:endParaRPr lang="en-GB" dirty="0" smtClean="0"/>
          </a:p>
          <a:p>
            <a:pPr marL="171450" indent="-171450">
              <a:buFont typeface="Arial" panose="020B0604020202020204" pitchFamily="34" charset="0"/>
              <a:buChar char="•"/>
            </a:pPr>
            <a:r>
              <a:rPr lang="en-GB" dirty="0" smtClean="0"/>
              <a:t>Opening the curtains and letting in bright light</a:t>
            </a:r>
            <a:endParaRPr lang="en-GB" dirty="0" smtClean="0"/>
          </a:p>
          <a:p>
            <a:pPr marL="171450" indent="-171450">
              <a:buFont typeface="Arial" panose="020B0604020202020204" pitchFamily="34" charset="0"/>
              <a:buChar char="•"/>
            </a:pPr>
            <a:r>
              <a:rPr lang="en-GB" dirty="0" smtClean="0"/>
              <a:t>Making a loud noise</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 </a:t>
            </a:r>
            <a:r>
              <a:rPr lang="en-GB" dirty="0" smtClean="0"/>
              <a:t>Ask the learners for examples of non-verbal signs that a person is uncomfortable or in pain</a:t>
            </a:r>
            <a:endParaRPr lang="en-GB" dirty="0" smtClean="0"/>
          </a:p>
          <a:p>
            <a:endParaRPr lang="en-GB" b="1" dirty="0" smtClean="0"/>
          </a:p>
          <a:p>
            <a:r>
              <a:rPr lang="en-GB" b="1" dirty="0" smtClean="0"/>
              <a:t>Answers should include:</a:t>
            </a:r>
            <a:endParaRPr lang="en-GB" b="1" dirty="0" smtClean="0"/>
          </a:p>
          <a:p>
            <a:pPr marL="171450" indent="-171450">
              <a:buFont typeface="Arial" panose="020B0604020202020204" pitchFamily="34" charset="0"/>
              <a:buChar char="•"/>
            </a:pPr>
            <a:r>
              <a:rPr lang="en-GB" dirty="0" smtClean="0"/>
              <a:t>Doubling over</a:t>
            </a:r>
            <a:endParaRPr lang="en-GB" dirty="0" smtClean="0"/>
          </a:p>
          <a:p>
            <a:pPr marL="171450" indent="-171450">
              <a:buFont typeface="Arial" panose="020B0604020202020204" pitchFamily="34" charset="0"/>
              <a:buChar char="•"/>
            </a:pPr>
            <a:r>
              <a:rPr lang="en-GB" dirty="0" smtClean="0"/>
              <a:t>Gritted teeth </a:t>
            </a:r>
            <a:endParaRPr lang="en-GB" dirty="0" smtClean="0"/>
          </a:p>
          <a:p>
            <a:pPr marL="171450" indent="-171450">
              <a:buFont typeface="Arial" panose="020B0604020202020204" pitchFamily="34" charset="0"/>
              <a:buChar char="•"/>
            </a:pPr>
            <a:r>
              <a:rPr lang="en-GB" dirty="0" smtClean="0"/>
              <a:t>Pale complexion</a:t>
            </a:r>
            <a:endParaRPr lang="en-GB" dirty="0" smtClean="0"/>
          </a:p>
          <a:p>
            <a:pPr marL="171450" indent="-171450">
              <a:buFont typeface="Arial" panose="020B0604020202020204" pitchFamily="34" charset="0"/>
              <a:buChar char="•"/>
            </a:pPr>
            <a:r>
              <a:rPr lang="en-GB" dirty="0" smtClean="0"/>
              <a:t>Sweating</a:t>
            </a:r>
            <a:endParaRPr lang="en-GB" dirty="0" smtClean="0"/>
          </a:p>
          <a:p>
            <a:pPr marL="171450" indent="-171450">
              <a:buFont typeface="Arial" panose="020B0604020202020204" pitchFamily="34" charset="0"/>
              <a:buChar char="•"/>
            </a:pPr>
            <a:r>
              <a:rPr lang="en-GB" dirty="0" smtClean="0"/>
              <a:t>Tears or crying</a:t>
            </a:r>
            <a:endParaRPr lang="en-GB" dirty="0" smtClean="0"/>
          </a:p>
          <a:p>
            <a:pPr marL="171450" indent="-171450">
              <a:buFont typeface="Arial" panose="020B0604020202020204" pitchFamily="34" charset="0"/>
              <a:buChar char="•"/>
            </a:pPr>
            <a:r>
              <a:rPr lang="en-GB" dirty="0" smtClean="0"/>
              <a:t>Becoming quiet and withdrawn</a:t>
            </a:r>
            <a:endParaRPr lang="en-GB" dirty="0" smtClean="0"/>
          </a:p>
          <a:p>
            <a:pPr marL="171450" indent="-171450">
              <a:buFont typeface="Arial" panose="020B0604020202020204" pitchFamily="34" charset="0"/>
              <a:buChar char="•"/>
            </a:pPr>
            <a:r>
              <a:rPr lang="en-GB" dirty="0" smtClean="0"/>
              <a:t>Becoming aggressive</a:t>
            </a:r>
            <a:endParaRPr lang="en-GB" dirty="0" smtClean="0"/>
          </a:p>
          <a:p>
            <a:pPr marL="171450" indent="-171450">
              <a:buFont typeface="Arial" panose="020B0604020202020204" pitchFamily="34" charset="0"/>
              <a:buChar char="•"/>
            </a:pPr>
            <a:r>
              <a:rPr lang="en-GB" dirty="0" smtClean="0"/>
              <a:t>Furrowed brows</a:t>
            </a:r>
            <a:endParaRPr lang="en-GB" dirty="0" smtClean="0"/>
          </a:p>
          <a:p>
            <a:pPr marL="171450" indent="-171450">
              <a:buFont typeface="Arial" panose="020B0604020202020204" pitchFamily="34" charset="0"/>
              <a:buChar char="•"/>
            </a:pPr>
            <a:r>
              <a:rPr lang="en-GB" dirty="0" smtClean="0"/>
              <a:t>Environmental factors such as soiled clothes or bedlinen.</a:t>
            </a:r>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b="1" dirty="0" smtClean="0"/>
          </a:p>
          <a:p>
            <a:r>
              <a:rPr lang="en-GB" b="1" u="none" dirty="0" smtClean="0"/>
              <a:t>Spiritual</a:t>
            </a:r>
            <a:r>
              <a:rPr lang="en-GB" dirty="0" smtClean="0"/>
              <a:t> - finding meaning and purpose in life (this could be through religious faith)</a:t>
            </a:r>
            <a:endParaRPr lang="en-GB" dirty="0" smtClean="0"/>
          </a:p>
          <a:p>
            <a:endParaRPr lang="en-GB" b="1" u="none" dirty="0" smtClean="0"/>
          </a:p>
          <a:p>
            <a:r>
              <a:rPr lang="en-GB" b="1" u="none" dirty="0" smtClean="0"/>
              <a:t>Emotional</a:t>
            </a:r>
            <a:r>
              <a:rPr lang="en-GB" dirty="0" smtClean="0"/>
              <a:t> - how we feel about ourselves</a:t>
            </a:r>
            <a:endParaRPr lang="en-GB" dirty="0" smtClean="0"/>
          </a:p>
          <a:p>
            <a:endParaRPr lang="en-GB" b="1" u="none" dirty="0" smtClean="0"/>
          </a:p>
          <a:p>
            <a:r>
              <a:rPr lang="en-GB" b="1" u="none" dirty="0" smtClean="0"/>
              <a:t>Cultural</a:t>
            </a:r>
            <a:r>
              <a:rPr lang="en-GB" dirty="0" smtClean="0"/>
              <a:t> - our sense of belonging</a:t>
            </a:r>
            <a:endParaRPr lang="en-GB" dirty="0" smtClean="0"/>
          </a:p>
          <a:p>
            <a:endParaRPr lang="en-GB" b="1" u="none" dirty="0" smtClean="0"/>
          </a:p>
          <a:p>
            <a:r>
              <a:rPr lang="en-GB" b="1" u="none" dirty="0" smtClean="0"/>
              <a:t>Religious</a:t>
            </a:r>
            <a:r>
              <a:rPr lang="en-GB" dirty="0" smtClean="0"/>
              <a:t> - our faith and beliefs</a:t>
            </a:r>
            <a:endParaRPr lang="en-GB" dirty="0" smtClean="0"/>
          </a:p>
          <a:p>
            <a:endParaRPr lang="en-GB" b="1" u="none" dirty="0" smtClean="0"/>
          </a:p>
          <a:p>
            <a:r>
              <a:rPr lang="en-GB" b="1" u="none" dirty="0" smtClean="0"/>
              <a:t>Social</a:t>
            </a:r>
            <a:r>
              <a:rPr lang="en-GB" dirty="0" smtClean="0"/>
              <a:t> - our relationships</a:t>
            </a:r>
            <a:endParaRPr lang="en-GB" dirty="0" smtClean="0"/>
          </a:p>
          <a:p>
            <a:endParaRPr lang="en-GB" b="1" u="none" dirty="0" smtClean="0"/>
          </a:p>
          <a:p>
            <a:r>
              <a:rPr lang="en-GB" b="1" u="none" dirty="0" smtClean="0"/>
              <a:t>Political</a:t>
            </a:r>
            <a:r>
              <a:rPr lang="en-GB" dirty="0" smtClean="0"/>
              <a:t> - peace and stability in our homeland</a:t>
            </a:r>
            <a:endParaRPr lang="en-GB" dirty="0" smtClean="0"/>
          </a:p>
          <a:p>
            <a:endParaRPr lang="en-GB" b="1" u="none" dirty="0" smtClean="0"/>
          </a:p>
          <a:p>
            <a:r>
              <a:rPr lang="en-GB" b="1" u="none" dirty="0" smtClean="0"/>
              <a:t>Sexual</a:t>
            </a:r>
            <a:r>
              <a:rPr lang="en-GB" dirty="0" smtClean="0"/>
              <a:t> - our intimacies</a:t>
            </a:r>
            <a:endParaRPr lang="en-GB" dirty="0" smtClean="0"/>
          </a:p>
          <a:p>
            <a:endParaRPr lang="en-GB" b="1" u="none" dirty="0" smtClean="0"/>
          </a:p>
          <a:p>
            <a:r>
              <a:rPr lang="en-GB" b="1" u="none" dirty="0" smtClean="0"/>
              <a:t>Physical</a:t>
            </a:r>
            <a:r>
              <a:rPr lang="en-GB" dirty="0" smtClean="0"/>
              <a:t> - leading an active life</a:t>
            </a:r>
            <a:endParaRPr lang="en-GB" dirty="0" smtClean="0"/>
          </a:p>
          <a:p>
            <a:endParaRPr lang="en-GB" b="1" u="none" dirty="0" smtClean="0"/>
          </a:p>
          <a:p>
            <a:r>
              <a:rPr lang="en-GB" b="1" u="none" dirty="0" smtClean="0"/>
              <a:t>Mental</a:t>
            </a:r>
            <a:r>
              <a:rPr lang="en-GB" dirty="0" smtClean="0"/>
              <a:t> - realising our potential and ability to contribute to society.</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smtClean="0"/>
              <a:t>Trainer should ask class why they chose the correct answer</a:t>
            </a:r>
            <a:endParaRPr lang="en-GB" b="1" dirty="0" smtClean="0"/>
          </a:p>
          <a:p>
            <a:endParaRPr lang="en-GB" b="1" dirty="0" smtClean="0"/>
          </a:p>
          <a:p>
            <a:r>
              <a:rPr lang="en-GB" b="1" dirty="0" smtClean="0"/>
              <a:t>Feedback</a:t>
            </a:r>
            <a:endParaRPr lang="en-GB" b="1" dirty="0" smtClean="0"/>
          </a:p>
          <a:p>
            <a:endParaRPr lang="en-GB" smtClean="0"/>
          </a:p>
          <a:p>
            <a:r>
              <a:rPr lang="en-GB" smtClean="0"/>
              <a:t>A</a:t>
            </a:r>
            <a:r>
              <a:rPr lang="en-GB" baseline="0" smtClean="0"/>
              <a:t> </a:t>
            </a:r>
            <a:r>
              <a:rPr lang="en-GB" baseline="0" dirty="0" smtClean="0"/>
              <a:t>– Non-verbal signs include pale complexion, sweating and gritted teeth</a:t>
            </a:r>
            <a:endParaRPr lang="en-GB" baseline="0" dirty="0" smtClean="0"/>
          </a:p>
          <a:p>
            <a:r>
              <a:rPr lang="en-GB" baseline="0" dirty="0" smtClean="0"/>
              <a:t>B – Talking is an example of verbal communication. People who are not able to communicate verbally may need support to make their needs and preferences known.</a:t>
            </a:r>
            <a:endParaRPr lang="en-GB" baseline="0" dirty="0" smtClean="0"/>
          </a:p>
          <a:p>
            <a:r>
              <a:rPr lang="en-GB" baseline="0" dirty="0" smtClean="0"/>
              <a:t>C – Shouting is an example of verbal communication. People who are not able to communicate verbally may need support to make their needs and preferences known.</a:t>
            </a:r>
            <a:endParaRPr lang="en-GB" baseline="0" dirty="0" smtClean="0"/>
          </a:p>
          <a:p>
            <a:r>
              <a:rPr lang="en-GB" baseline="0" dirty="0" smtClean="0"/>
              <a:t>D – Complaining is an example of verbal communication. People who are not able to communicate verbally may need support to make their needs and preferences known.</a:t>
            </a:r>
            <a:endParaRPr lang="en-GB" baseline="0"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fld>
            <a:endParaRPr lang="en-GB">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smtClean="0"/>
              <a:t>Trainer should ask class why they chose the correct answer</a:t>
            </a:r>
            <a:endParaRPr lang="en-GB" b="1" dirty="0" smtClean="0"/>
          </a:p>
          <a:p>
            <a:endParaRPr lang="en-GB" b="1" dirty="0" smtClean="0"/>
          </a:p>
          <a:p>
            <a:r>
              <a:rPr lang="en-GB" b="1" dirty="0" smtClean="0"/>
              <a:t>Feedback</a:t>
            </a:r>
            <a:endParaRPr lang="en-GB" b="1" dirty="0" smtClean="0"/>
          </a:p>
          <a:p>
            <a:endParaRPr lang="en-GB" b="1" dirty="0" smtClean="0"/>
          </a:p>
          <a:p>
            <a:r>
              <a:rPr lang="en-GB" b="0" dirty="0" smtClean="0"/>
              <a:t>A – Workers must work in ways that support the individual to play an active role in their care. </a:t>
            </a:r>
            <a:endParaRPr lang="en-GB" b="0" dirty="0" smtClean="0"/>
          </a:p>
          <a:p>
            <a:r>
              <a:rPr lang="en-GB" b="0" dirty="0" smtClean="0"/>
              <a:t>B – The individual is the expert in their own needs and preferences. They should be supported to make choices about their care and support and be placed at the centred of planning, delivering and reviewing their care package.</a:t>
            </a:r>
            <a:endParaRPr lang="en-GB" b="0" dirty="0" smtClean="0"/>
          </a:p>
          <a:p>
            <a:r>
              <a:rPr lang="en-GB" b="0" dirty="0" smtClean="0"/>
              <a:t>C – Advocates act on behalf of the individual, supporting them to speak out and to play an active part in planning their care.</a:t>
            </a:r>
            <a:endParaRPr lang="en-GB" b="0" dirty="0" smtClean="0"/>
          </a:p>
          <a:p>
            <a:r>
              <a:rPr lang="en-GB" b="0" dirty="0" smtClean="0"/>
              <a:t>D – Family and friends may be consulted about the individual's needs and preferences however, the interests of the individual will be placed at the heart of person centred care and the decisions that affect them.</a:t>
            </a:r>
            <a:endParaRPr lang="en-GB" b="0"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fld>
            <a:endParaRPr lang="en-GB">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smtClean="0"/>
              <a:t>Trainer should ask class why they chose the correct answer</a:t>
            </a:r>
            <a:endParaRPr lang="en-GB" b="1" dirty="0" smtClean="0"/>
          </a:p>
          <a:p>
            <a:endParaRPr lang="en-GB" b="1" dirty="0" smtClean="0"/>
          </a:p>
          <a:p>
            <a:endParaRPr lang="en-GB" b="1" dirty="0" smtClean="0"/>
          </a:p>
          <a:p>
            <a:r>
              <a:rPr lang="en-GB" b="1" dirty="0" smtClean="0"/>
              <a:t>Feedback</a:t>
            </a:r>
            <a:endParaRPr lang="en-GB" b="1" dirty="0" smtClean="0"/>
          </a:p>
          <a:p>
            <a:endParaRPr lang="en-GB" b="0" dirty="0" smtClean="0"/>
          </a:p>
          <a:p>
            <a:r>
              <a:rPr lang="en-GB" b="0" dirty="0" smtClean="0"/>
              <a:t>A – These are the skills that workers must have to effectively to support and care for individuals.</a:t>
            </a:r>
            <a:endParaRPr lang="en-GB" b="0" dirty="0" smtClean="0"/>
          </a:p>
          <a:p>
            <a:r>
              <a:rPr lang="en-GB" b="0" dirty="0" smtClean="0"/>
              <a:t>B – These are the 6Cs which are the values which should underpin the work of all workers in health and adult social care organisations.</a:t>
            </a:r>
            <a:endParaRPr lang="en-GB" b="0" dirty="0" smtClean="0"/>
          </a:p>
          <a:p>
            <a:r>
              <a:rPr lang="en-GB" b="0" dirty="0" smtClean="0"/>
              <a:t>C – These are aspects of a person’s identity that should be supported to maintain their self-esteem and sense of wellbeing.</a:t>
            </a:r>
            <a:endParaRPr lang="en-GB" b="0" dirty="0" smtClean="0"/>
          </a:p>
          <a:p>
            <a:r>
              <a:rPr lang="en-GB" b="0" dirty="0" smtClean="0"/>
              <a:t>D – These are examples of environmental factors that can cause an individual discomfort and distress.</a:t>
            </a:r>
            <a:endParaRPr lang="en-GB" b="0" dirty="0" smtClean="0"/>
          </a:p>
          <a:p>
            <a:endParaRPr lang="en-GB" b="0"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fld>
            <a:endParaRPr lang="en-GB">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smtClean="0"/>
              <a:t>Discussion:</a:t>
            </a:r>
            <a:r>
              <a:rPr lang="en-GB" b="1" u="none" dirty="0" smtClean="0"/>
              <a:t> </a:t>
            </a:r>
            <a:r>
              <a:rPr lang="en-GB" b="1" u="none" baseline="0" dirty="0" smtClean="0"/>
              <a:t> </a:t>
            </a:r>
            <a:r>
              <a:rPr lang="en-GB" dirty="0" smtClean="0"/>
              <a:t>Ask Learners what </a:t>
            </a:r>
            <a:r>
              <a:rPr lang="en-GB" baseline="0" dirty="0" smtClean="0"/>
              <a:t>they think are important in health and social care work.</a:t>
            </a:r>
            <a:endParaRPr lang="en-GB" baseline="0" dirty="0" smtClean="0"/>
          </a:p>
          <a:p>
            <a:endParaRPr lang="en-GB" baseline="0" dirty="0" smtClean="0"/>
          </a:p>
          <a:p>
            <a:r>
              <a:rPr lang="en-GB" baseline="0" dirty="0" smtClean="0"/>
              <a:t>Explain what is meant by each:</a:t>
            </a: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defRPr/>
            </a:pPr>
            <a:endParaRPr lang="en-GB"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b="1" i="0" u="none" strike="noStrike" kern="1200" baseline="0" dirty="0" smtClean="0">
                <a:solidFill>
                  <a:schemeClr val="tx1"/>
                </a:solidFill>
                <a:latin typeface="+mn-lt"/>
                <a:ea typeface="+mn-ea"/>
                <a:cs typeface="+mn-cs"/>
              </a:rPr>
              <a:t>Care</a:t>
            </a:r>
            <a:r>
              <a:rPr lang="en-GB" sz="1200" b="0" i="0" u="none" strike="noStrike" kern="1200" baseline="0" dirty="0" smtClean="0">
                <a:solidFill>
                  <a:schemeClr val="tx1"/>
                </a:solidFill>
                <a:latin typeface="+mn-lt"/>
                <a:ea typeface="+mn-ea"/>
                <a:cs typeface="+mn-cs"/>
              </a:rPr>
              <a:t>: having someone’s best interests at heart and doing what you can to maintain or improve their wellbeing.</a:t>
            </a:r>
            <a:r>
              <a:rPr lang="en-GB" sz="1200" b="0" i="0" u="sng" strike="noStrike" kern="1200" baseline="0" dirty="0" smtClean="0">
                <a:solidFill>
                  <a:schemeClr val="tx1"/>
                </a:solidFill>
                <a:latin typeface="+mn-lt"/>
                <a:ea typeface="+mn-ea"/>
                <a:cs typeface="+mn-cs"/>
              </a:rPr>
              <a:t> </a:t>
            </a:r>
            <a:endParaRPr lang="en-GB" sz="1200" b="0" i="0" u="sng"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GB"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b="1" i="0" u="none" strike="noStrike" kern="1200" baseline="0" dirty="0" smtClean="0">
                <a:solidFill>
                  <a:schemeClr val="tx1"/>
                </a:solidFill>
                <a:latin typeface="+mn-lt"/>
                <a:ea typeface="+mn-ea"/>
                <a:cs typeface="+mn-cs"/>
              </a:rPr>
              <a:t>Commitmen</a:t>
            </a:r>
            <a:r>
              <a:rPr lang="en-GB" sz="1200" b="0" i="0" u="sng" strike="noStrike" kern="1200" baseline="0" dirty="0" smtClean="0">
                <a:solidFill>
                  <a:schemeClr val="tx1"/>
                </a:solidFill>
                <a:latin typeface="+mn-lt"/>
                <a:ea typeface="+mn-ea"/>
                <a:cs typeface="+mn-cs"/>
              </a:rPr>
              <a:t>t</a:t>
            </a:r>
            <a:r>
              <a:rPr lang="en-GB" sz="1200" b="0" i="0" u="none" strike="noStrike" kern="1200" baseline="0" dirty="0" smtClean="0">
                <a:solidFill>
                  <a:schemeClr val="tx1"/>
                </a:solidFill>
                <a:latin typeface="+mn-lt"/>
                <a:ea typeface="+mn-ea"/>
                <a:cs typeface="+mn-cs"/>
              </a:rPr>
              <a:t>: dedication to providing care and support but also understanding the responsibility you have as a worker.</a:t>
            </a:r>
            <a:r>
              <a:rPr lang="en-GB" sz="1200" b="0" i="0" u="sng" strike="noStrike" kern="1200" baseline="0" dirty="0" smtClean="0">
                <a:solidFill>
                  <a:schemeClr val="tx1"/>
                </a:solidFill>
                <a:latin typeface="+mn-lt"/>
                <a:ea typeface="+mn-ea"/>
                <a:cs typeface="+mn-cs"/>
              </a:rPr>
              <a:t> </a:t>
            </a:r>
            <a:endParaRPr lang="en-GB" sz="1200" b="0" i="0" u="sng"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GB"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b="1" i="0" u="none" strike="noStrike" kern="1200" baseline="0" dirty="0" smtClean="0">
                <a:solidFill>
                  <a:schemeClr val="tx1"/>
                </a:solidFill>
                <a:latin typeface="+mn-lt"/>
                <a:ea typeface="+mn-ea"/>
                <a:cs typeface="+mn-cs"/>
              </a:rPr>
              <a:t>Courage</a:t>
            </a:r>
            <a:r>
              <a:rPr lang="en-GB" sz="1200" b="0" i="0" u="none" strike="noStrike" kern="1200" baseline="0" dirty="0" smtClean="0">
                <a:solidFill>
                  <a:schemeClr val="tx1"/>
                </a:solidFill>
                <a:latin typeface="+mn-lt"/>
                <a:ea typeface="+mn-ea"/>
                <a:cs typeface="+mn-cs"/>
              </a:rPr>
              <a:t>: not to have fear to try out new things or to say if you are concerned about anything.</a:t>
            </a: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GB"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b="1" i="0" u="none" strike="noStrike" kern="1200" baseline="0" dirty="0" smtClean="0">
                <a:solidFill>
                  <a:schemeClr val="tx1"/>
                </a:solidFill>
                <a:latin typeface="+mn-lt"/>
                <a:ea typeface="+mn-ea"/>
                <a:cs typeface="+mn-cs"/>
              </a:rPr>
              <a:t>Communication</a:t>
            </a:r>
            <a:r>
              <a:rPr lang="en-GB" sz="1200" b="0" i="0" u="none" strike="noStrike" kern="1200" baseline="0" dirty="0" smtClean="0">
                <a:solidFill>
                  <a:schemeClr val="tx1"/>
                </a:solidFill>
                <a:latin typeface="+mn-lt"/>
                <a:ea typeface="+mn-ea"/>
                <a:cs typeface="+mn-cs"/>
              </a:rPr>
              <a:t>: to listen carefully but also be able to speak and act in a way that the person can understand.</a:t>
            </a:r>
            <a:endParaRPr lang="en-GB"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GB"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b="1" i="0" u="none" strike="noStrike" kern="1200" baseline="0" dirty="0" smtClean="0">
                <a:solidFill>
                  <a:schemeClr val="tx1"/>
                </a:solidFill>
                <a:latin typeface="+mn-lt"/>
                <a:ea typeface="+mn-ea"/>
                <a:cs typeface="+mn-cs"/>
              </a:rPr>
              <a:t>Competence</a:t>
            </a:r>
            <a:r>
              <a:rPr lang="en-GB" sz="1200" b="0" i="0" u="none" strike="noStrike" kern="1200" baseline="0" dirty="0" smtClean="0">
                <a:solidFill>
                  <a:schemeClr val="tx1"/>
                </a:solidFill>
                <a:latin typeface="+mn-lt"/>
                <a:ea typeface="+mn-ea"/>
                <a:cs typeface="+mn-cs"/>
              </a:rPr>
              <a:t>: to understand what someone needs and have the knowledge and skills to provide it.</a:t>
            </a:r>
            <a:endParaRPr lang="en-GB" sz="1200" b="0" i="0" u="none" strike="noStrike" kern="1200" baseline="0" dirty="0" smtClean="0">
              <a:solidFill>
                <a:schemeClr val="tx1"/>
              </a:solidFill>
              <a:latin typeface="+mn-lt"/>
              <a:ea typeface="+mn-ea"/>
              <a:cs typeface="+mn-cs"/>
            </a:endParaRPr>
          </a:p>
          <a:p>
            <a:endParaRPr lang="en-GB" sz="1200" b="1"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Compassion</a:t>
            </a:r>
            <a:r>
              <a:rPr lang="en-GB" sz="1200" b="0" i="0" u="none" strike="noStrike" kern="1200" baseline="0" dirty="0" smtClean="0">
                <a:solidFill>
                  <a:schemeClr val="tx1"/>
                </a:solidFill>
                <a:latin typeface="+mn-lt"/>
                <a:ea typeface="+mn-ea"/>
                <a:cs typeface="+mn-cs"/>
              </a:rPr>
              <a:t>: being able to feel for someone, to understand them and their situation.</a:t>
            </a:r>
            <a:endParaRPr lang="en-GB" sz="1200" b="0" i="0" u="none" strike="noStrike" kern="1200" baseline="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a:t>
            </a:r>
            <a:r>
              <a:rPr lang="en-GB" b="1" baseline="0" dirty="0" smtClean="0"/>
              <a:t> </a:t>
            </a:r>
            <a:r>
              <a:rPr lang="en-GB" dirty="0" smtClean="0"/>
              <a:t>Ask learners what they think is meant by the terms on the screen</a:t>
            </a:r>
            <a:endParaRPr lang="en-GB" dirty="0" smtClean="0"/>
          </a:p>
          <a:p>
            <a:endParaRPr lang="en-GB" dirty="0" smtClean="0"/>
          </a:p>
          <a:p>
            <a:r>
              <a:rPr lang="en-GB" b="1" dirty="0" smtClean="0"/>
              <a:t>Additional information</a:t>
            </a:r>
            <a:endParaRPr lang="en-GB" b="1" dirty="0" smtClean="0"/>
          </a:p>
          <a:p>
            <a:endParaRPr lang="en-GB" b="1" dirty="0" smtClean="0"/>
          </a:p>
          <a:p>
            <a:r>
              <a:rPr lang="en-GB" b="1" u="none" dirty="0" smtClean="0"/>
              <a:t>Individuality:</a:t>
            </a:r>
            <a:r>
              <a:rPr lang="en-GB" u="none" dirty="0" smtClean="0"/>
              <a:t> </a:t>
            </a:r>
            <a:r>
              <a:rPr lang="en-GB" dirty="0" smtClean="0"/>
              <a:t>Each person has their own identity, needs, wishes, choices, beliefs and values. ‘One size fits all’ does not work when it comes to providing care and support.</a:t>
            </a:r>
            <a:endParaRPr lang="en-GB" dirty="0" smtClean="0"/>
          </a:p>
          <a:p>
            <a:endParaRPr lang="en-GB" b="1" u="none" dirty="0" smtClean="0"/>
          </a:p>
          <a:p>
            <a:r>
              <a:rPr lang="en-GB" b="1" u="none" dirty="0" smtClean="0"/>
              <a:t>Choice: </a:t>
            </a:r>
            <a:r>
              <a:rPr lang="en-GB" dirty="0" smtClean="0"/>
              <a:t>Each individual should be supported to make choices about their care and support. They should be given information in a way that they can understand so they can make informed choices. When working with individuals who cannot express their wants, needs and wishes in words, you must find other ways of communicating. Additional training and supervision can help you to develop these skills.</a:t>
            </a:r>
            <a:endParaRPr lang="en-GB" dirty="0" smtClean="0"/>
          </a:p>
          <a:p>
            <a:endParaRPr lang="en-GB" b="1" u="none" dirty="0" smtClean="0"/>
          </a:p>
          <a:p>
            <a:r>
              <a:rPr lang="en-GB" b="1" u="none" dirty="0" smtClean="0"/>
              <a:t>Rights: </a:t>
            </a:r>
            <a:r>
              <a:rPr lang="en-GB" dirty="0" smtClean="0"/>
              <a:t>You have the right to speak your mind and be kept safe from harm, as well as the right to respect, dignity and equality. You should make sure</a:t>
            </a:r>
            <a:r>
              <a:rPr lang="en-GB" baseline="0" dirty="0" smtClean="0"/>
              <a:t> </a:t>
            </a:r>
            <a:r>
              <a:rPr lang="en-GB" dirty="0" smtClean="0"/>
              <a:t>an individual’s rights are respected, not only by yourself but by other people involved in their care. </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Activity: </a:t>
            </a:r>
            <a:r>
              <a:rPr lang="en-GB" b="1" baseline="0" dirty="0" smtClean="0"/>
              <a:t> </a:t>
            </a:r>
            <a:r>
              <a:rPr lang="en-GB" dirty="0" smtClean="0"/>
              <a:t>Ask learners what they think is meant by the terms on the screen. </a:t>
            </a:r>
            <a:endParaRPr lang="en-GB" dirty="0" smtClean="0"/>
          </a:p>
          <a:p>
            <a:endParaRPr lang="en-GB" dirty="0" smtClean="0"/>
          </a:p>
          <a:p>
            <a:r>
              <a:rPr lang="en-GB" b="1" dirty="0" smtClean="0"/>
              <a:t>Additional information</a:t>
            </a:r>
            <a:endParaRPr lang="en-GB" b="1" dirty="0" smtClean="0"/>
          </a:p>
          <a:p>
            <a:endParaRPr lang="en-GB" b="1" dirty="0" smtClean="0"/>
          </a:p>
          <a:p>
            <a:r>
              <a:rPr lang="en-GB" b="1" u="none" dirty="0" smtClean="0"/>
              <a:t>Privacy: </a:t>
            </a:r>
            <a:r>
              <a:rPr lang="en-GB" dirty="0" smtClean="0"/>
              <a:t>Everyone has a right to private space and time when they need it. Privacy affects how and where care and support is given, especially when it involves personal hygiene or intimate procedures. Privacy includes not talking to anyone about the individual’s private information unless they give permission and it is on a need-to-know basis to improve their care and support.</a:t>
            </a:r>
            <a:endParaRPr lang="en-GB" dirty="0" smtClean="0"/>
          </a:p>
          <a:p>
            <a:endParaRPr lang="en-GB" b="1" u="none" dirty="0" smtClean="0"/>
          </a:p>
          <a:p>
            <a:r>
              <a:rPr lang="en-GB" b="1" u="none" dirty="0" smtClean="0"/>
              <a:t>Dignity: </a:t>
            </a:r>
            <a:r>
              <a:rPr lang="en-GB" dirty="0" smtClean="0"/>
              <a:t>Treating somebody in a dignified way means to treat someone with respect, valuing their individuality and their ethical and moral beliefs. In order to provide dignified care you need to have an open and positive attitude. Take time to do things their way, don’t make assumptions about how they want to be treated and be aware of how personal care may affect their dignity. You should never make assumptions about what they want or need.</a:t>
            </a:r>
            <a:endParaRPr lang="en-GB" dirty="0" smtClean="0"/>
          </a:p>
          <a:p>
            <a:endParaRPr lang="en-GB" b="1" u="none" dirty="0" smtClean="0"/>
          </a:p>
          <a:p>
            <a:r>
              <a:rPr lang="en-GB" b="1" u="none" dirty="0" smtClean="0"/>
              <a:t>Respect: </a:t>
            </a:r>
            <a:r>
              <a:rPr lang="en-GB" dirty="0" smtClean="0"/>
              <a:t>Respecting someone means believing and showing that they have importance as an individual. It means that they have their own opinions and feelings and that even though you may not agree with them, you do respect them. </a:t>
            </a:r>
            <a:endParaRPr lang="en-GB" dirty="0" smtClean="0"/>
          </a:p>
          <a:p>
            <a:endParaRPr lang="en-GB" b="1" u="none" dirty="0" smtClean="0"/>
          </a:p>
          <a:p>
            <a:r>
              <a:rPr lang="en-GB" b="1" u="none" dirty="0" smtClean="0"/>
              <a:t>Partnership: </a:t>
            </a:r>
            <a:r>
              <a:rPr lang="en-GB" dirty="0" smtClean="0"/>
              <a:t>You work in partnership when you involve the individual and their family and work alongside other workers. The key to a successful partnership is good communication and trust; valuing and respecting what others have to say.</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Discussion:</a:t>
            </a:r>
            <a:r>
              <a:rPr lang="en-GB" b="1" baseline="0" dirty="0" smtClean="0"/>
              <a:t> </a:t>
            </a:r>
            <a:r>
              <a:rPr lang="en-GB" dirty="0" smtClean="0"/>
              <a:t>Ask the learners for an example of each principle</a:t>
            </a:r>
            <a:endParaRPr lang="en-GB" baseline="0" dirty="0" smtClean="0"/>
          </a:p>
          <a:p>
            <a:endParaRPr lang="en-GB" baseline="0" dirty="0" smtClean="0"/>
          </a:p>
          <a:p>
            <a:pPr marL="228600" indent="-228600">
              <a:buAutoNum type="arabicPeriod"/>
            </a:pPr>
            <a:r>
              <a:rPr lang="en-GB" sz="1200" b="1" i="0" u="none" strike="noStrike" kern="1200" baseline="0" dirty="0" smtClean="0">
                <a:solidFill>
                  <a:schemeClr val="tx1"/>
                </a:solidFill>
                <a:latin typeface="+mn-lt"/>
                <a:ea typeface="+mn-ea"/>
                <a:cs typeface="+mn-cs"/>
              </a:rPr>
              <a:t>The belief that an individual can plan for themselves</a:t>
            </a:r>
            <a:endParaRPr lang="en-GB" sz="1200" b="1" i="0" u="none" strike="noStrike" kern="1200" baseline="0" dirty="0" smtClean="0">
              <a:solidFill>
                <a:schemeClr val="tx1"/>
              </a:solidFill>
              <a:latin typeface="+mn-lt"/>
              <a:ea typeface="+mn-ea"/>
              <a:cs typeface="+mn-cs"/>
            </a:endParaRPr>
          </a:p>
          <a:p>
            <a:pPr marL="0" indent="0">
              <a:buNone/>
            </a:pPr>
            <a:r>
              <a:rPr lang="en-GB" sz="1200" b="0" i="0" u="none" strike="noStrike" kern="1200" baseline="0" dirty="0" smtClean="0">
                <a:solidFill>
                  <a:schemeClr val="tx1"/>
                </a:solidFill>
                <a:latin typeface="+mn-lt"/>
                <a:ea typeface="+mn-ea"/>
                <a:cs typeface="+mn-cs"/>
              </a:rPr>
              <a:t>The focus needs to be on their strengths and abilities, e.g. an individual who wants to make their own decision about which mobility aids they would like to use to support them to walk short distances rather than use their wheelchair.</a:t>
            </a:r>
            <a:endParaRPr lang="en-GB" sz="1200" b="0" i="0" u="none" strike="noStrike" kern="1200" baseline="0" dirty="0" smtClean="0">
              <a:solidFill>
                <a:schemeClr val="tx1"/>
              </a:solidFill>
              <a:latin typeface="+mn-lt"/>
              <a:ea typeface="+mn-ea"/>
              <a:cs typeface="+mn-cs"/>
            </a:endParaRPr>
          </a:p>
          <a:p>
            <a:pPr marL="0" indent="0">
              <a:buNone/>
            </a:pPr>
            <a:endParaRPr lang="en-GB" sz="1200" b="0"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2. The care plan is written in the first person to make clear that it is the individual who owns it</a:t>
            </a:r>
            <a:endParaRPr lang="en-GB" sz="1200" b="1"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e.g. ‘I would like to try a walking frame when I am moving around the house and for short distances outside rather than using my wheelchair’.</a:t>
            </a:r>
            <a:endParaRPr lang="en-GB" sz="1200" b="0" i="0" u="none" strike="noStrike" kern="1200" baseline="0" dirty="0" smtClean="0">
              <a:solidFill>
                <a:schemeClr val="tx1"/>
              </a:solidFill>
              <a:latin typeface="+mn-lt"/>
              <a:ea typeface="+mn-ea"/>
              <a:cs typeface="+mn-cs"/>
            </a:endParaRPr>
          </a:p>
          <a:p>
            <a:endParaRPr lang="en-GB" sz="1200" b="0"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3. The individual has as much control as possible over the choices they can make</a:t>
            </a:r>
            <a:endParaRPr lang="en-GB" sz="1200" b="1"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e.g. example, the individual is supported to try to use the walking frame.</a:t>
            </a:r>
            <a:endParaRPr lang="en-GB" sz="1200" b="0" i="0" u="none" strike="noStrike" kern="1200" baseline="0" dirty="0" smtClean="0">
              <a:solidFill>
                <a:schemeClr val="tx1"/>
              </a:solidFill>
              <a:latin typeface="+mn-lt"/>
              <a:ea typeface="+mn-ea"/>
              <a:cs typeface="+mn-cs"/>
            </a:endParaRPr>
          </a:p>
          <a:p>
            <a:endParaRPr lang="en-GB" sz="1200" b="0" i="0" u="none" strike="noStrike" kern="1200" baseline="0" dirty="0" smtClean="0">
              <a:solidFill>
                <a:schemeClr val="tx1"/>
              </a:solidFill>
              <a:latin typeface="+mn-lt"/>
              <a:ea typeface="+mn-ea"/>
              <a:cs typeface="+mn-cs"/>
            </a:endParaRPr>
          </a:p>
          <a:p>
            <a:r>
              <a:rPr lang="en-GB" sz="1200" b="1" i="0" u="none" strike="noStrike" kern="1200" baseline="0" dirty="0" smtClean="0">
                <a:solidFill>
                  <a:schemeClr val="tx1"/>
                </a:solidFill>
                <a:latin typeface="+mn-lt"/>
                <a:ea typeface="+mn-ea"/>
                <a:cs typeface="+mn-cs"/>
              </a:rPr>
              <a:t>4. The plan is there to make the individual’s life better, not to fit them into an existing service</a:t>
            </a:r>
            <a:endParaRPr lang="en-GB" sz="1200" b="1"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e.g. the frame is sourced that is best for them within the resources available or they are able to find a frame from somewhere else if necessary.</a:t>
            </a:r>
            <a:endParaRPr lang="en-GB" sz="1200" b="0" i="0" u="none" strike="noStrike" kern="1200" baseline="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b="1" dirty="0" smtClean="0"/>
          </a:p>
          <a:p>
            <a:r>
              <a:rPr lang="en-GB" dirty="0" smtClean="0"/>
              <a:t>Reviews look at what is working, what doesn’t work and what might need to change. </a:t>
            </a:r>
            <a:endParaRPr lang="en-GB" dirty="0" smtClean="0"/>
          </a:p>
          <a:p>
            <a:r>
              <a:rPr lang="en-GB" dirty="0" smtClean="0"/>
              <a:t>e.g.an individual is unable to eat certain foods due to a new type of medication they are taking, their diet will need to change but still reflect the things they would like to eat. </a:t>
            </a:r>
            <a:endParaRPr lang="en-GB" dirty="0" smtClean="0"/>
          </a:p>
          <a:p>
            <a:endParaRPr lang="en-GB" dirty="0" smtClean="0"/>
          </a:p>
          <a:p>
            <a:r>
              <a:rPr lang="en-GB" dirty="0" smtClean="0"/>
              <a:t>Workers changing shifts, returning from holidays, temporary and agency workers will always have up-to-date information on the individual, enabling them to provide the best possible person centred care. </a:t>
            </a:r>
            <a:endParaRPr lang="en-GB" dirty="0" smtClean="0"/>
          </a:p>
          <a:p>
            <a:r>
              <a:rPr lang="en-GB" dirty="0" smtClean="0"/>
              <a:t>An up-to-date care plan enables workers to provide effective care and support those individuals new to them.</a:t>
            </a:r>
            <a:endParaRPr lang="en-GB" dirty="0" smtClean="0"/>
          </a:p>
          <a:p>
            <a:endParaRPr lang="en-GB" dirty="0" smtClean="0"/>
          </a:p>
          <a:p>
            <a:r>
              <a:rPr lang="en-GB" dirty="0" smtClean="0"/>
              <a:t>Care plans are legal documents which might be needed as evidence if an individual makes a complaint.</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endParaRPr lang="en-GB" b="1" dirty="0" smtClean="0"/>
          </a:p>
          <a:p>
            <a:r>
              <a:rPr lang="en-GB" dirty="0" smtClean="0"/>
              <a:t>The wellbeing as relating to the following areas:</a:t>
            </a:r>
            <a:endParaRPr lang="en-GB" dirty="0" smtClean="0"/>
          </a:p>
          <a:p>
            <a:pPr marL="171450" indent="-171450">
              <a:buFont typeface="Arial" panose="020B0604020202020204" pitchFamily="34" charset="0"/>
              <a:buChar char="•"/>
            </a:pPr>
            <a:r>
              <a:rPr lang="en-GB" dirty="0" smtClean="0"/>
              <a:t>Personal dignity (including treating someone with respect)</a:t>
            </a:r>
            <a:endParaRPr lang="en-GB" dirty="0" smtClean="0"/>
          </a:p>
          <a:p>
            <a:pPr marL="171450" indent="-171450">
              <a:buFont typeface="Arial" panose="020B0604020202020204" pitchFamily="34" charset="0"/>
              <a:buChar char="•"/>
            </a:pPr>
            <a:r>
              <a:rPr lang="en-GB" dirty="0" smtClean="0"/>
              <a:t>Physical and mental health and emotional wellbeing</a:t>
            </a:r>
            <a:endParaRPr lang="en-GB" dirty="0" smtClean="0"/>
          </a:p>
          <a:p>
            <a:pPr marL="171450" indent="-171450">
              <a:buFont typeface="Arial" panose="020B0604020202020204" pitchFamily="34" charset="0"/>
              <a:buChar char="•"/>
            </a:pPr>
            <a:r>
              <a:rPr lang="en-GB" dirty="0" smtClean="0"/>
              <a:t>Protection from abuse and neglect</a:t>
            </a:r>
            <a:endParaRPr lang="en-GB" dirty="0" smtClean="0"/>
          </a:p>
          <a:p>
            <a:pPr marL="171450" indent="-171450">
              <a:buFont typeface="Arial" panose="020B0604020202020204" pitchFamily="34" charset="0"/>
              <a:buChar char="•"/>
            </a:pPr>
            <a:r>
              <a:rPr lang="en-GB" dirty="0" smtClean="0"/>
              <a:t>Control by the individual over day-to-day life (including over the way care and support is provided)</a:t>
            </a:r>
            <a:endParaRPr lang="en-GB" dirty="0" smtClean="0"/>
          </a:p>
          <a:p>
            <a:pPr marL="171450" indent="-171450">
              <a:buFont typeface="Arial" panose="020B0604020202020204" pitchFamily="34" charset="0"/>
              <a:buChar char="•"/>
            </a:pPr>
            <a:r>
              <a:rPr lang="en-GB" dirty="0" smtClean="0"/>
              <a:t>Participation in work, education, training or recreation</a:t>
            </a:r>
            <a:endParaRPr lang="en-GB" dirty="0" smtClean="0"/>
          </a:p>
          <a:p>
            <a:pPr marL="171450" indent="-171450">
              <a:buFont typeface="Arial" panose="020B0604020202020204" pitchFamily="34" charset="0"/>
              <a:buChar char="•"/>
            </a:pPr>
            <a:r>
              <a:rPr lang="en-GB" dirty="0" smtClean="0"/>
              <a:t>Social and economic wellbeing</a:t>
            </a:r>
            <a:endParaRPr lang="en-GB" dirty="0" smtClean="0"/>
          </a:p>
          <a:p>
            <a:pPr marL="171450" indent="-171450">
              <a:buFont typeface="Arial" panose="020B0604020202020204" pitchFamily="34" charset="0"/>
              <a:buChar char="•"/>
            </a:pPr>
            <a:r>
              <a:rPr lang="en-GB" dirty="0" smtClean="0"/>
              <a:t>Domestic, family and personal relationships</a:t>
            </a:r>
            <a:endParaRPr lang="en-GB" dirty="0" smtClean="0"/>
          </a:p>
          <a:p>
            <a:pPr marL="171450" indent="-171450">
              <a:buFont typeface="Arial" panose="020B0604020202020204" pitchFamily="34" charset="0"/>
              <a:buChar char="•"/>
            </a:pPr>
            <a:r>
              <a:rPr lang="en-GB" dirty="0" smtClean="0"/>
              <a:t>Suitability of living accommodation</a:t>
            </a:r>
            <a:endParaRPr lang="en-GB" dirty="0" smtClean="0"/>
          </a:p>
          <a:p>
            <a:pPr marL="171450" indent="-171450">
              <a:buFont typeface="Arial" panose="020B0604020202020204" pitchFamily="34" charset="0"/>
              <a:buChar char="•"/>
            </a:pPr>
            <a:r>
              <a:rPr lang="en-GB" dirty="0" smtClean="0"/>
              <a:t>The individual’s contribution to society</a:t>
            </a:r>
            <a:endParaRPr lang="en-GB" dirty="0" smtClean="0"/>
          </a:p>
          <a:p>
            <a:pPr marL="0" indent="0">
              <a:buFont typeface="Arial" panose="020B0604020202020204" pitchFamily="34" charset="0"/>
              <a:buNone/>
            </a:pPr>
            <a:endParaRPr lang="en-GB" dirty="0" smtClean="0"/>
          </a:p>
          <a:p>
            <a:r>
              <a:rPr lang="en-GB" sz="1200" b="0" i="0" u="none" strike="noStrike" kern="1200" baseline="0" dirty="0" smtClean="0">
                <a:solidFill>
                  <a:schemeClr val="tx1"/>
                </a:solidFill>
                <a:latin typeface="+mn-lt"/>
                <a:ea typeface="+mn-ea"/>
                <a:cs typeface="+mn-cs"/>
              </a:rPr>
              <a:t>Planning for the future in this way is called advance care planning (ACP)</a:t>
            </a:r>
            <a:endParaRPr lang="en-GB"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1A5B5F30-9B46-4155-984A-38DC4F3DCBC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5B5F30-9B46-4155-984A-38DC4F3DCBC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B5F30-9B46-4155-984A-38DC4F3DCBC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B5F30-9B46-4155-984A-38DC4F3DCBC9}"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image" Target="../media/image11.jpe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image" Target="../media/image7.png"/><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hyperlink" Target="http://www.skillsforcare.org.uk/" TargetMode="External"/><Relationship Id="rId7" Type="http://schemas.openxmlformats.org/officeDocument/2006/relationships/hyperlink" Target="http://www.skillsforhealth.org.uk/" TargetMode="Externa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2" Type="http://schemas.openxmlformats.org/officeDocument/2006/relationships/notesSlide" Target="../notesSlides/notesSlide13.xml"/><Relationship Id="rId11" Type="http://schemas.openxmlformats.org/officeDocument/2006/relationships/slideLayout" Target="../slideLayouts/slideLayout2.xml"/><Relationship Id="rId10" Type="http://schemas.openxmlformats.org/officeDocument/2006/relationships/image" Target="../media/image19.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hyperlink" Target="http://www.skillsforcare.org.uk/" TargetMode="External"/><Relationship Id="rId7" Type="http://schemas.openxmlformats.org/officeDocument/2006/relationships/hyperlink" Target="http://www.skillsforhealth.org.uk/" TargetMode="Externa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20.png"/><Relationship Id="rId12" Type="http://schemas.openxmlformats.org/officeDocument/2006/relationships/notesSlide" Target="../notesSlides/notesSlide14.xml"/><Relationship Id="rId11" Type="http://schemas.openxmlformats.org/officeDocument/2006/relationships/slideLayout" Target="../slideLayouts/slideLayout2.xml"/><Relationship Id="rId10" Type="http://schemas.openxmlformats.org/officeDocument/2006/relationships/image" Target="../media/image19.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hyperlink" Target="http://www.skillsforcare.org.uk/" TargetMode="External"/><Relationship Id="rId7" Type="http://schemas.openxmlformats.org/officeDocument/2006/relationships/hyperlink" Target="http://www.skillsforhealth.org.uk/" TargetMode="Externa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20.png"/><Relationship Id="rId12" Type="http://schemas.openxmlformats.org/officeDocument/2006/relationships/notesSlide" Target="../notesSlides/notesSlide15.xml"/><Relationship Id="rId11" Type="http://schemas.openxmlformats.org/officeDocument/2006/relationships/slideLayout" Target="../slideLayouts/slideLayout2.xml"/><Relationship Id="rId10" Type="http://schemas.openxmlformats.org/officeDocument/2006/relationships/image" Target="../media/image19.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image" Target="../media/image5.jpe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image" Target="../media/image4.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image" Target="../media/image8.jpe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smtClean="0">
                <a:latin typeface="Helvetica" panose="020B0604020202020204" pitchFamily="34" charset="0"/>
                <a:cs typeface="Helvetica" panose="020B0604020202020204" pitchFamily="34" charset="0"/>
              </a:rPr>
              <a:t>Personalized Care and Attention</a:t>
            </a:r>
            <a:endParaRPr lang="en-GB" sz="3600" dirty="0" smtClean="0">
              <a:latin typeface="Helvetica" panose="020B0604020202020204" pitchFamily="34" charset="0"/>
              <a:cs typeface="Helvetica" panose="020B0604020202020204" pitchFamily="34" charset="0"/>
            </a:endParaRPr>
          </a:p>
        </p:txBody>
      </p:sp>
      <p:sp>
        <p:nvSpPr>
          <p:cNvPr id="8" name="TextBox 7"/>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r>
              <a:rPr lang="en-IN" sz="800" b="1" u="sng" dirty="0" smtClean="0">
                <a:latin typeface="Helvetica" panose="020B0604020202020204" pitchFamily="34" charset="0"/>
                <a:cs typeface="Helvetica" panose="020B0604020202020204" pitchFamily="34" charset="0"/>
                <a:hlinkClick r:id="rId3"/>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4"/>
              </a:rPr>
              <a:t>http</a:t>
            </a:r>
            <a:r>
              <a:rPr lang="en-IN" sz="800" b="1" u="sng" dirty="0">
                <a:latin typeface="Helvetica" panose="020B0604020202020204" pitchFamily="34" charset="0"/>
                <a:cs typeface="Helvetica" panose="020B0604020202020204" pitchFamily="34" charset="0"/>
                <a:hlinkClick r:id="rId4"/>
              </a:rPr>
              <a:t>://www.skillsforcare.org.uk</a:t>
            </a:r>
            <a:r>
              <a:rPr lang="en-IN" sz="900" b="1" u="sng" dirty="0" smtClean="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10" name="Title Placeholder 1"/>
          <p:cNvSpPr txBox="1"/>
          <p:nvPr>
            <p:custDataLst>
              <p:tags r:id="rId5"/>
            </p:custDataLst>
          </p:nvPr>
        </p:nvSpPr>
        <p:spPr>
          <a:xfrm>
            <a:off x="5508104" y="2780928"/>
            <a:ext cx="2780183"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smtClean="0">
                <a:latin typeface="Helvetica" panose="020B0604020202020204" pitchFamily="34" charset="0"/>
                <a:cs typeface="Helvetica" panose="020B0604020202020204" pitchFamily="34" charset="0"/>
              </a:rPr>
              <a:t>Standard </a:t>
            </a:r>
            <a:endParaRPr lang="en-GB" sz="3600" dirty="0" smtClean="0">
              <a:latin typeface="Helvetica" panose="020B0604020202020204" pitchFamily="34" charset="0"/>
              <a:cs typeface="Helvetica" panose="020B0604020202020204" pitchFamily="34" charset="0"/>
            </a:endParaRPr>
          </a:p>
        </p:txBody>
      </p:sp>
      <p:sp>
        <p:nvSpPr>
          <p:cNvPr id="11" name="Title Placeholder 1"/>
          <p:cNvSpPr txBox="1"/>
          <p:nvPr>
            <p:custDataLst>
              <p:tags r:id="rId6"/>
            </p:custDataLst>
          </p:nvPr>
        </p:nvSpPr>
        <p:spPr>
          <a:xfrm>
            <a:off x="7665710" y="2247055"/>
            <a:ext cx="1368152" cy="1224136"/>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8000" dirty="0" smtClean="0">
                <a:latin typeface="Helvetica" panose="020B0604020202020204" pitchFamily="34" charset="0"/>
                <a:cs typeface="Helvetica" panose="020B0604020202020204" pitchFamily="34" charset="0"/>
              </a:rPr>
              <a:t> 6</a:t>
            </a:r>
            <a:endParaRPr lang="en-GB" sz="8000" dirty="0" smtClean="0">
              <a:latin typeface="Helvetica" panose="020B0604020202020204" pitchFamily="34" charset="0"/>
              <a:cs typeface="Helvetica" panose="020B0604020202020204" pitchFamily="34" charset="0"/>
            </a:endParaRPr>
          </a:p>
        </p:txBody>
      </p:sp>
      <p:sp>
        <p:nvSpPr>
          <p:cNvPr id="7" name="Title Placeholder 1"/>
          <p:cNvSpPr txBox="1"/>
          <p:nvPr>
            <p:custDataLst>
              <p:tags r:id="rId7"/>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7.2 </a:t>
            </a:r>
            <a:endParaRPr lang="en-GB" sz="36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36512" y="-99392"/>
            <a:ext cx="9180512" cy="1228998"/>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Planning for the future</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5" name="Picture 4"/>
          <p:cNvPicPr>
            <a:picLocks noChangeAspect="1"/>
          </p:cNvPicPr>
          <p:nvPr/>
        </p:nvPicPr>
        <p:blipFill rotWithShape="1">
          <a:blip r:embed="rId1" cstate="email"/>
          <a:srcRect/>
          <a:stretch>
            <a:fillRect/>
          </a:stretch>
        </p:blipFill>
        <p:spPr>
          <a:xfrm>
            <a:off x="255324" y="3253839"/>
            <a:ext cx="8615544" cy="3051958"/>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457200" y="1196752"/>
            <a:ext cx="8229600" cy="2160239"/>
          </a:xfrm>
        </p:spPr>
        <p:txBody>
          <a:bodyPr>
            <a:normAutofit/>
          </a:bodyPr>
          <a:lstStyle/>
          <a:p>
            <a:pPr marL="0" indent="0">
              <a:buNone/>
            </a:pPr>
            <a:r>
              <a:rPr lang="en-GB" sz="2400" dirty="0">
                <a:latin typeface="Helvetica" panose="020B0604020202020204" pitchFamily="34" charset="0"/>
                <a:cs typeface="Helvetica" panose="020B0604020202020204" pitchFamily="34" charset="0"/>
              </a:rPr>
              <a:t>Planning for the future can help to ensure an individual’s wellbeing and </a:t>
            </a:r>
            <a:r>
              <a:rPr lang="en-GB" sz="2400" dirty="0" smtClean="0">
                <a:latin typeface="Helvetica" panose="020B0604020202020204" pitchFamily="34" charset="0"/>
                <a:cs typeface="Helvetica" panose="020B0604020202020204" pitchFamily="34" charset="0"/>
              </a:rPr>
              <a:t>fulfilment, and it </a:t>
            </a:r>
            <a:r>
              <a:rPr lang="en-GB" sz="2400" dirty="0">
                <a:latin typeface="Helvetica" panose="020B0604020202020204" pitchFamily="34" charset="0"/>
                <a:cs typeface="Helvetica" panose="020B0604020202020204" pitchFamily="34" charset="0"/>
              </a:rPr>
              <a:t>can be especially important for people who may not be able to:</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Communicate their </a:t>
            </a:r>
            <a:r>
              <a:rPr lang="en-GB" sz="2400" dirty="0" smtClean="0">
                <a:latin typeface="Helvetica" panose="020B0604020202020204" pitchFamily="34" charset="0"/>
                <a:cs typeface="Helvetica" panose="020B0604020202020204" pitchFamily="34" charset="0"/>
              </a:rPr>
              <a:t>wishes, or</a:t>
            </a:r>
            <a:endParaRPr lang="en-GB"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Make </a:t>
            </a:r>
            <a:r>
              <a:rPr lang="en-GB" sz="2400" dirty="0" smtClean="0">
                <a:latin typeface="Helvetica" panose="020B0604020202020204" pitchFamily="34" charset="0"/>
                <a:cs typeface="Helvetica" panose="020B0604020202020204" pitchFamily="34" charset="0"/>
              </a:rPr>
              <a:t>decisions</a:t>
            </a:r>
            <a:endParaRPr lang="en-GB" sz="2400" dirty="0">
              <a:latin typeface="Helvetica" panose="020B0604020202020204" pitchFamily="34" charset="0"/>
              <a:cs typeface="Helvetica" panose="020B0604020202020204" pitchFamily="34" charset="0"/>
            </a:endParaRPr>
          </a:p>
          <a:p>
            <a:endParaRPr lang="en-GB" sz="24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0" y="-99392"/>
            <a:ext cx="9144000"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Minimising discomfort and distress </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4" name="Picture 3"/>
          <p:cNvPicPr/>
          <p:nvPr/>
        </p:nvPicPr>
        <p:blipFill rotWithShape="1">
          <a:blip r:embed="rId1" cstate="email"/>
          <a:srcRect l="-8812" t="-35807" r="-8812" b="-35807"/>
          <a:stretch>
            <a:fillRect/>
          </a:stretch>
        </p:blipFill>
        <p:spPr>
          <a:xfrm>
            <a:off x="8110847" y="670800"/>
            <a:ext cx="718859" cy="597960"/>
          </a:xfrm>
          <a:prstGeom prst="ellipse">
            <a:avLst/>
          </a:prstGeom>
          <a:solidFill>
            <a:srgbClr val="002060"/>
          </a:solidFill>
          <a:ln w="31750">
            <a:solidFill>
              <a:schemeClr val="bg1"/>
            </a:solidFill>
          </a:ln>
        </p:spPr>
      </p:pic>
      <p:sp>
        <p:nvSpPr>
          <p:cNvPr id="5" name="Rectangle 4"/>
          <p:cNvSpPr/>
          <p:nvPr/>
        </p:nvSpPr>
        <p:spPr>
          <a:xfrm>
            <a:off x="246455" y="1275447"/>
            <a:ext cx="8684894" cy="725057"/>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b="1" dirty="0" smtClean="0">
                <a:solidFill>
                  <a:srgbClr val="002060"/>
                </a:solidFill>
                <a:latin typeface="Helvetica" panose="020B0604020202020204" pitchFamily="34" charset="0"/>
                <a:cs typeface="Helvetica" panose="020B0604020202020204" pitchFamily="34" charset="0"/>
              </a:rPr>
              <a:t>Environmental </a:t>
            </a:r>
            <a:r>
              <a:rPr lang="en-GB" sz="2200" b="1" dirty="0">
                <a:solidFill>
                  <a:srgbClr val="002060"/>
                </a:solidFill>
                <a:latin typeface="Helvetica" panose="020B0604020202020204" pitchFamily="34" charset="0"/>
                <a:cs typeface="Helvetica" panose="020B0604020202020204" pitchFamily="34" charset="0"/>
              </a:rPr>
              <a:t>factors that can affect an individual’s comfort and </a:t>
            </a:r>
            <a:r>
              <a:rPr lang="en-GB" sz="2200" b="1" dirty="0" smtClean="0">
                <a:solidFill>
                  <a:srgbClr val="002060"/>
                </a:solidFill>
                <a:latin typeface="Helvetica" panose="020B0604020202020204" pitchFamily="34" charset="0"/>
                <a:cs typeface="Helvetica" panose="020B0604020202020204" pitchFamily="34" charset="0"/>
              </a:rPr>
              <a:t>wellbeing:</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6" name="Rectangle 5"/>
          <p:cNvSpPr/>
          <p:nvPr/>
        </p:nvSpPr>
        <p:spPr>
          <a:xfrm>
            <a:off x="241257" y="1995387"/>
            <a:ext cx="8690092" cy="70251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Clr>
                <a:schemeClr val="bg1"/>
              </a:buClr>
              <a:buFont typeface="Arial" panose="020B0604020202020204" pitchFamily="34" charset="0"/>
              <a:buChar char="■"/>
            </a:pPr>
            <a:r>
              <a:rPr lang="en-GB" dirty="0" smtClean="0">
                <a:solidFill>
                  <a:prstClr val="white"/>
                </a:solidFill>
                <a:latin typeface="Helvetica" panose="020B0604020202020204" pitchFamily="34" charset="0"/>
                <a:cs typeface="Helvetica" panose="020B0604020202020204" pitchFamily="34" charset="0"/>
              </a:rPr>
              <a:t>Lighting</a:t>
            </a:r>
            <a:endParaRPr lang="en-GB" dirty="0" smtClean="0">
              <a:solidFill>
                <a:prstClr val="white"/>
              </a:solidFill>
              <a:latin typeface="Helvetica" panose="020B0604020202020204" pitchFamily="34" charset="0"/>
              <a:cs typeface="Helvetica" panose="020B0604020202020204" pitchFamily="34" charset="0"/>
            </a:endParaRPr>
          </a:p>
          <a:p>
            <a:pPr marL="285750" indent="-285750">
              <a:buClr>
                <a:schemeClr val="bg1"/>
              </a:buClr>
              <a:buFont typeface="Arial" panose="020B0604020202020204" pitchFamily="34" charset="0"/>
              <a:buChar char="■"/>
            </a:pPr>
            <a:r>
              <a:rPr lang="en-GB" dirty="0" smtClean="0">
                <a:solidFill>
                  <a:prstClr val="white"/>
                </a:solidFill>
                <a:latin typeface="Helvetica" panose="020B0604020202020204" pitchFamily="34" charset="0"/>
                <a:cs typeface="Helvetica" panose="020B0604020202020204" pitchFamily="34" charset="0"/>
              </a:rPr>
              <a:t>Noise</a:t>
            </a:r>
            <a:endParaRPr lang="en-GB" dirty="0">
              <a:solidFill>
                <a:prstClr val="white"/>
              </a:solidFill>
              <a:latin typeface="Helvetica" panose="020B0604020202020204" pitchFamily="34" charset="0"/>
              <a:cs typeface="Helvetica" panose="020B0604020202020204" pitchFamily="34" charset="0"/>
            </a:endParaRPr>
          </a:p>
        </p:txBody>
      </p:sp>
      <p:sp>
        <p:nvSpPr>
          <p:cNvPr id="7" name="TextBox 6"/>
          <p:cNvSpPr txBox="1"/>
          <p:nvPr/>
        </p:nvSpPr>
        <p:spPr>
          <a:xfrm>
            <a:off x="4144478" y="2023477"/>
            <a:ext cx="2814452" cy="646331"/>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GB" dirty="0" smtClean="0">
                <a:solidFill>
                  <a:schemeClr val="bg1"/>
                </a:solidFill>
                <a:latin typeface="Helvetica" panose="020B0604020202020204" pitchFamily="34" charset="0"/>
                <a:cs typeface="Helvetica" panose="020B0604020202020204" pitchFamily="34" charset="0"/>
              </a:rPr>
              <a:t>Temperature</a:t>
            </a:r>
            <a:endParaRPr lang="en-GB" dirty="0" smtClean="0">
              <a:solidFill>
                <a:schemeClr val="bg1"/>
              </a:solidFill>
              <a:latin typeface="Helvetica" panose="020B0604020202020204" pitchFamily="34" charset="0"/>
              <a:cs typeface="Helvetica" panose="020B0604020202020204" pitchFamily="34" charset="0"/>
            </a:endParaRPr>
          </a:p>
          <a:p>
            <a:pPr marL="285750" indent="-285750">
              <a:buClr>
                <a:schemeClr val="bg1"/>
              </a:buClr>
              <a:buFont typeface="Arial" panose="020B0604020202020204" pitchFamily="34" charset="0"/>
              <a:buChar char="■"/>
            </a:pPr>
            <a:r>
              <a:rPr lang="en-GB" dirty="0" smtClean="0">
                <a:solidFill>
                  <a:schemeClr val="bg1"/>
                </a:solidFill>
                <a:latin typeface="Helvetica" panose="020B0604020202020204" pitchFamily="34" charset="0"/>
                <a:cs typeface="Helvetica" panose="020B0604020202020204" pitchFamily="34" charset="0"/>
              </a:rPr>
              <a:t>Odours</a:t>
            </a:r>
            <a:endParaRPr lang="en-GB" dirty="0">
              <a:solidFill>
                <a:schemeClr val="bg1"/>
              </a:solidFill>
              <a:latin typeface="Helvetica" panose="020B0604020202020204" pitchFamily="34" charset="0"/>
              <a:cs typeface="Helvetica" panose="020B0604020202020204" pitchFamily="34" charset="0"/>
            </a:endParaRPr>
          </a:p>
        </p:txBody>
      </p:sp>
      <p:sp>
        <p:nvSpPr>
          <p:cNvPr id="8" name="Rectangle 7"/>
          <p:cNvSpPr/>
          <p:nvPr/>
        </p:nvSpPr>
        <p:spPr>
          <a:xfrm>
            <a:off x="265007" y="2860458"/>
            <a:ext cx="8666341" cy="769441"/>
          </a:xfrm>
          <a:prstGeom prst="rect">
            <a:avLst/>
          </a:prstGeom>
        </p:spPr>
        <p:txBody>
          <a:bodyPr wrap="square">
            <a:spAutoFit/>
          </a:bodyPr>
          <a:lstStyle/>
          <a:p>
            <a:r>
              <a:rPr lang="en-GB" sz="2200" dirty="0">
                <a:latin typeface="Helvetica" panose="020B0604020202020204" pitchFamily="34" charset="0"/>
                <a:cs typeface="Helvetica" panose="020B0604020202020204" pitchFamily="34" charset="0"/>
              </a:rPr>
              <a:t>Ask the individual if they want you to change their environment to make them more comfortable - NEVER </a:t>
            </a:r>
            <a:r>
              <a:rPr lang="en-GB" sz="2200" dirty="0" smtClean="0">
                <a:latin typeface="Helvetica" panose="020B0604020202020204" pitchFamily="34" charset="0"/>
                <a:cs typeface="Helvetica" panose="020B0604020202020204" pitchFamily="34" charset="0"/>
              </a:rPr>
              <a:t>assume</a:t>
            </a:r>
            <a:endParaRPr lang="en-GB" sz="2200" dirty="0">
              <a:latin typeface="Helvetica" panose="020B0604020202020204" pitchFamily="34" charset="0"/>
              <a:cs typeface="Helvetica" panose="020B0604020202020204" pitchFamily="34" charset="0"/>
            </a:endParaRPr>
          </a:p>
        </p:txBody>
      </p:sp>
      <p:sp>
        <p:nvSpPr>
          <p:cNvPr id="9" name="Rectangle 8"/>
          <p:cNvSpPr/>
          <p:nvPr/>
        </p:nvSpPr>
        <p:spPr>
          <a:xfrm>
            <a:off x="270205" y="3736831"/>
            <a:ext cx="8684894" cy="725057"/>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b="1" dirty="0">
                <a:solidFill>
                  <a:srgbClr val="002060"/>
                </a:solidFill>
                <a:latin typeface="Helvetica" panose="020B0604020202020204" pitchFamily="34" charset="0"/>
                <a:cs typeface="Helvetica" panose="020B0604020202020204" pitchFamily="34" charset="0"/>
              </a:rPr>
              <a:t>Actions that can affect an individual’s comfort and </a:t>
            </a:r>
            <a:r>
              <a:rPr lang="en-GB" sz="2200" b="1" dirty="0" smtClean="0">
                <a:solidFill>
                  <a:srgbClr val="002060"/>
                </a:solidFill>
                <a:latin typeface="Helvetica" panose="020B0604020202020204" pitchFamily="34" charset="0"/>
                <a:cs typeface="Helvetica" panose="020B0604020202020204" pitchFamily="34" charset="0"/>
              </a:rPr>
              <a:t>wellbeing:</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10" name="Rectangle 9"/>
          <p:cNvSpPr/>
          <p:nvPr/>
        </p:nvSpPr>
        <p:spPr>
          <a:xfrm>
            <a:off x="265007" y="4459256"/>
            <a:ext cx="8690092" cy="935043"/>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Clr>
                <a:schemeClr val="bg1"/>
              </a:buClr>
              <a:buFont typeface="Arial" panose="020B0604020202020204" pitchFamily="34" charset="0"/>
              <a:buChar char="■"/>
            </a:pPr>
            <a:endParaRPr lang="en-GB" dirty="0">
              <a:solidFill>
                <a:prstClr val="white"/>
              </a:solidFill>
              <a:latin typeface="Helvetica" panose="020B0604020202020204" pitchFamily="34" charset="0"/>
              <a:cs typeface="Helvetica" panose="020B0604020202020204" pitchFamily="34" charset="0"/>
            </a:endParaRPr>
          </a:p>
        </p:txBody>
      </p:sp>
      <p:sp>
        <p:nvSpPr>
          <p:cNvPr id="11" name="TextBox 10"/>
          <p:cNvSpPr txBox="1"/>
          <p:nvPr/>
        </p:nvSpPr>
        <p:spPr>
          <a:xfrm>
            <a:off x="4186052" y="4437112"/>
            <a:ext cx="2814452" cy="646331"/>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GB" dirty="0" smtClean="0">
                <a:solidFill>
                  <a:schemeClr val="bg1"/>
                </a:solidFill>
                <a:latin typeface="Helvetica" panose="020B0604020202020204" pitchFamily="34" charset="0"/>
                <a:cs typeface="Helvetica" panose="020B0604020202020204" pitchFamily="34" charset="0"/>
              </a:rPr>
              <a:t>Letting </a:t>
            </a:r>
            <a:r>
              <a:rPr lang="en-GB" dirty="0">
                <a:solidFill>
                  <a:schemeClr val="bg1"/>
                </a:solidFill>
                <a:latin typeface="Helvetica" panose="020B0604020202020204" pitchFamily="34" charset="0"/>
                <a:cs typeface="Helvetica" panose="020B0604020202020204" pitchFamily="34" charset="0"/>
              </a:rPr>
              <a:t>in bright light</a:t>
            </a:r>
            <a:endParaRPr lang="en-GB" dirty="0">
              <a:solidFill>
                <a:schemeClr val="bg1"/>
              </a:solidFill>
              <a:latin typeface="Helvetica" panose="020B0604020202020204" pitchFamily="34" charset="0"/>
              <a:cs typeface="Helvetica" panose="020B0604020202020204" pitchFamily="34" charset="0"/>
            </a:endParaRPr>
          </a:p>
          <a:p>
            <a:pPr marL="285750" indent="-285750">
              <a:buClr>
                <a:schemeClr val="bg1"/>
              </a:buClr>
              <a:buFont typeface="Arial" panose="020B0604020202020204" pitchFamily="34" charset="0"/>
              <a:buChar char="■"/>
            </a:pPr>
            <a:r>
              <a:rPr lang="en-GB" dirty="0">
                <a:solidFill>
                  <a:schemeClr val="bg1"/>
                </a:solidFill>
                <a:latin typeface="Helvetica" panose="020B0604020202020204" pitchFamily="34" charset="0"/>
                <a:cs typeface="Helvetica" panose="020B0604020202020204" pitchFamily="34" charset="0"/>
              </a:rPr>
              <a:t>Making a loud noise</a:t>
            </a:r>
            <a:endParaRPr lang="en-GB" dirty="0">
              <a:solidFill>
                <a:schemeClr val="bg1"/>
              </a:solidFill>
              <a:latin typeface="Helvetica" panose="020B0604020202020204" pitchFamily="34" charset="0"/>
              <a:cs typeface="Helvetica" panose="020B0604020202020204" pitchFamily="34" charset="0"/>
            </a:endParaRPr>
          </a:p>
        </p:txBody>
      </p:sp>
      <p:sp>
        <p:nvSpPr>
          <p:cNvPr id="12" name="Rectangle 11"/>
          <p:cNvSpPr/>
          <p:nvPr/>
        </p:nvSpPr>
        <p:spPr>
          <a:xfrm>
            <a:off x="241258" y="5544281"/>
            <a:ext cx="8902742" cy="769441"/>
          </a:xfrm>
          <a:prstGeom prst="rect">
            <a:avLst/>
          </a:prstGeom>
        </p:spPr>
        <p:txBody>
          <a:bodyPr wrap="square">
            <a:spAutoFit/>
          </a:bodyPr>
          <a:lstStyle/>
          <a:p>
            <a:r>
              <a:rPr lang="en-GB" sz="2200" dirty="0">
                <a:latin typeface="Helvetica" panose="020B0604020202020204" pitchFamily="34" charset="0"/>
                <a:cs typeface="Helvetica" panose="020B0604020202020204" pitchFamily="34" charset="0"/>
              </a:rPr>
              <a:t>Always warn the individual if </a:t>
            </a:r>
            <a:r>
              <a:rPr lang="en-GB" sz="2200" dirty="0" smtClean="0">
                <a:latin typeface="Helvetica" panose="020B0604020202020204" pitchFamily="34" charset="0"/>
                <a:cs typeface="Helvetica" panose="020B0604020202020204" pitchFamily="34" charset="0"/>
              </a:rPr>
              <a:t>something is going to be uncomfortable, and you </a:t>
            </a:r>
            <a:r>
              <a:rPr lang="en-GB" sz="2200" dirty="0">
                <a:latin typeface="Helvetica" panose="020B0604020202020204" pitchFamily="34" charset="0"/>
                <a:cs typeface="Helvetica" panose="020B0604020202020204" pitchFamily="34" charset="0"/>
              </a:rPr>
              <a:t>MUST have consent to carry out </a:t>
            </a:r>
            <a:r>
              <a:rPr lang="en-GB" sz="2200" dirty="0" smtClean="0">
                <a:latin typeface="Helvetica" panose="020B0604020202020204" pitchFamily="34" charset="0"/>
                <a:cs typeface="Helvetica" panose="020B0604020202020204" pitchFamily="34" charset="0"/>
              </a:rPr>
              <a:t>the </a:t>
            </a:r>
            <a:r>
              <a:rPr lang="en-GB" sz="2200" dirty="0">
                <a:latin typeface="Helvetica" panose="020B0604020202020204" pitchFamily="34" charset="0"/>
                <a:cs typeface="Helvetica" panose="020B0604020202020204" pitchFamily="34" charset="0"/>
              </a:rPr>
              <a:t>task</a:t>
            </a:r>
            <a:endParaRPr lang="en-GB" sz="2200" dirty="0">
              <a:latin typeface="Helvetica" panose="020B0604020202020204" pitchFamily="34" charset="0"/>
              <a:cs typeface="Helvetica" panose="020B0604020202020204" pitchFamily="34" charset="0"/>
            </a:endParaRPr>
          </a:p>
        </p:txBody>
      </p:sp>
      <p:sp>
        <p:nvSpPr>
          <p:cNvPr id="14" name="TextBox 13"/>
          <p:cNvSpPr txBox="1"/>
          <p:nvPr/>
        </p:nvSpPr>
        <p:spPr>
          <a:xfrm>
            <a:off x="533412" y="4437112"/>
            <a:ext cx="3102484" cy="923330"/>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GB" dirty="0">
                <a:solidFill>
                  <a:schemeClr val="bg1"/>
                </a:solidFill>
                <a:latin typeface="Helvetica" panose="020B0604020202020204" pitchFamily="34" charset="0"/>
                <a:cs typeface="Helvetica" panose="020B0604020202020204" pitchFamily="34" charset="0"/>
              </a:rPr>
              <a:t>Changing  a dressing </a:t>
            </a:r>
            <a:endParaRPr lang="en-GB" dirty="0">
              <a:solidFill>
                <a:schemeClr val="bg1"/>
              </a:solidFill>
              <a:latin typeface="Helvetica" panose="020B0604020202020204" pitchFamily="34" charset="0"/>
              <a:cs typeface="Helvetica" panose="020B0604020202020204" pitchFamily="34" charset="0"/>
            </a:endParaRPr>
          </a:p>
          <a:p>
            <a:pPr marL="285750" indent="-285750">
              <a:buClr>
                <a:schemeClr val="bg1"/>
              </a:buClr>
              <a:buFont typeface="Arial" panose="020B0604020202020204" pitchFamily="34" charset="0"/>
              <a:buChar char="■"/>
            </a:pPr>
            <a:r>
              <a:rPr lang="en-GB" dirty="0">
                <a:solidFill>
                  <a:prstClr val="white"/>
                </a:solidFill>
                <a:latin typeface="Helvetica" panose="020B0604020202020204" pitchFamily="34" charset="0"/>
                <a:cs typeface="Helvetica" panose="020B0604020202020204" pitchFamily="34" charset="0"/>
              </a:rPr>
              <a:t>Moving a person who </a:t>
            </a:r>
            <a:r>
              <a:rPr lang="en-GB" dirty="0" smtClean="0">
                <a:solidFill>
                  <a:prstClr val="white"/>
                </a:solidFill>
                <a:latin typeface="Helvetica" panose="020B0604020202020204" pitchFamily="34" charset="0"/>
                <a:cs typeface="Helvetica" panose="020B0604020202020204" pitchFamily="34" charset="0"/>
              </a:rPr>
              <a:t>has</a:t>
            </a:r>
            <a:br>
              <a:rPr lang="en-GB" dirty="0">
                <a:solidFill>
                  <a:prstClr val="white"/>
                </a:solidFill>
                <a:latin typeface="Helvetica" panose="020B0604020202020204" pitchFamily="34" charset="0"/>
                <a:cs typeface="Helvetica" panose="020B0604020202020204" pitchFamily="34" charset="0"/>
              </a:rPr>
            </a:br>
            <a:r>
              <a:rPr lang="en-GB" dirty="0">
                <a:solidFill>
                  <a:prstClr val="white"/>
                </a:solidFill>
                <a:latin typeface="Helvetica" panose="020B0604020202020204" pitchFamily="34" charset="0"/>
                <a:cs typeface="Helvetica" panose="020B0604020202020204" pitchFamily="34" charset="0"/>
              </a:rPr>
              <a:t>stiff muscles or joints</a:t>
            </a:r>
            <a:endParaRPr lang="en-GB" dirty="0">
              <a:solidFill>
                <a:prstClr val="white"/>
              </a:solidFill>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0" y="87202"/>
            <a:ext cx="9144000" cy="92023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Supporting individuals to minimise pain or discomfort</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43450" y="1225673"/>
            <a:ext cx="8817424" cy="4528932"/>
          </a:xfrm>
        </p:spPr>
        <p:txBody>
          <a:bodyPr/>
          <a:lstStyle/>
          <a:p>
            <a:pPr marL="0" indent="0">
              <a:buNone/>
            </a:pPr>
            <a:r>
              <a:rPr lang="en-GB" sz="2150" dirty="0">
                <a:latin typeface="Helvetica" panose="020B0604020202020204" pitchFamily="34" charset="0"/>
                <a:cs typeface="Helvetica" panose="020B0604020202020204" pitchFamily="34" charset="0"/>
              </a:rPr>
              <a:t>You must able to identify when people are in pain but are </a:t>
            </a:r>
            <a:r>
              <a:rPr lang="en-GB" sz="2150" dirty="0" smtClean="0">
                <a:latin typeface="Helvetica" panose="020B0604020202020204" pitchFamily="34" charset="0"/>
                <a:cs typeface="Helvetica" panose="020B0604020202020204" pitchFamily="34" charset="0"/>
              </a:rPr>
              <a:t>less </a:t>
            </a:r>
            <a:br>
              <a:rPr lang="en-GB" sz="2150" dirty="0" smtClean="0">
                <a:latin typeface="Helvetica" panose="020B0604020202020204" pitchFamily="34" charset="0"/>
                <a:cs typeface="Helvetica" panose="020B0604020202020204" pitchFamily="34" charset="0"/>
              </a:rPr>
            </a:br>
            <a:r>
              <a:rPr lang="en-GB" sz="2150" dirty="0" smtClean="0">
                <a:latin typeface="Helvetica" panose="020B0604020202020204" pitchFamily="34" charset="0"/>
                <a:cs typeface="Helvetica" panose="020B0604020202020204" pitchFamily="34" charset="0"/>
              </a:rPr>
              <a:t>able </a:t>
            </a:r>
            <a:r>
              <a:rPr lang="en-GB" sz="2150" dirty="0">
                <a:latin typeface="Helvetica" panose="020B0604020202020204" pitchFamily="34" charset="0"/>
                <a:cs typeface="Helvetica" panose="020B0604020202020204" pitchFamily="34" charset="0"/>
              </a:rPr>
              <a:t>to communicate or to move into a more comfortable </a:t>
            </a:r>
            <a:r>
              <a:rPr lang="en-GB" sz="2150" dirty="0" smtClean="0">
                <a:latin typeface="Helvetica" panose="020B0604020202020204" pitchFamily="34" charset="0"/>
                <a:cs typeface="Helvetica" panose="020B0604020202020204" pitchFamily="34" charset="0"/>
              </a:rPr>
              <a:t>position</a:t>
            </a:r>
            <a:endParaRPr lang="en-GB" sz="215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p:nvPr/>
        </p:nvPicPr>
        <p:blipFill rotWithShape="1">
          <a:blip r:embed="rId1"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pic>
        <p:nvPicPr>
          <p:cNvPr id="5" name="Picture 4"/>
          <p:cNvPicPr>
            <a:picLocks noChangeAspect="1"/>
          </p:cNvPicPr>
          <p:nvPr/>
        </p:nvPicPr>
        <p:blipFill rotWithShape="1">
          <a:blip r:embed="rId2" cstate="email"/>
          <a:srcRect/>
          <a:stretch>
            <a:fillRect/>
          </a:stretch>
        </p:blipFill>
        <p:spPr>
          <a:xfrm>
            <a:off x="5492336" y="2256311"/>
            <a:ext cx="3402281" cy="4037611"/>
          </a:xfrm>
          <a:prstGeom prst="rect">
            <a:avLst/>
          </a:prstGeom>
        </p:spPr>
      </p:pic>
      <p:sp>
        <p:nvSpPr>
          <p:cNvPr id="6" name="Rectangle 5"/>
          <p:cNvSpPr/>
          <p:nvPr/>
        </p:nvSpPr>
        <p:spPr>
          <a:xfrm>
            <a:off x="260522" y="2282313"/>
            <a:ext cx="5012122" cy="807825"/>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b="1" dirty="0">
                <a:solidFill>
                  <a:srgbClr val="002060"/>
                </a:solidFill>
                <a:latin typeface="Helvetica" panose="020B0604020202020204" pitchFamily="34" charset="0"/>
                <a:cs typeface="Helvetica" panose="020B0604020202020204" pitchFamily="34" charset="0"/>
              </a:rPr>
              <a:t>Non-verbal signs of pain and discomfort</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7" name="Rectangle 6"/>
          <p:cNvSpPr/>
          <p:nvPr/>
        </p:nvSpPr>
        <p:spPr>
          <a:xfrm>
            <a:off x="260522" y="3078262"/>
            <a:ext cx="5015122" cy="3215659"/>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Clr>
                <a:schemeClr val="bg1"/>
              </a:buClr>
              <a:buFont typeface="Arial" panose="020B0604020202020204" pitchFamily="34" charset="0"/>
              <a:buChar char="■"/>
            </a:pPr>
            <a:r>
              <a:rPr lang="en-GB" sz="1900" dirty="0">
                <a:solidFill>
                  <a:prstClr val="white"/>
                </a:solidFill>
                <a:latin typeface="Helvetica" panose="020B0604020202020204" pitchFamily="34" charset="0"/>
                <a:cs typeface="Helvetica" panose="020B0604020202020204" pitchFamily="34" charset="0"/>
              </a:rPr>
              <a:t>Doubling over</a:t>
            </a:r>
            <a:endParaRPr lang="en-GB" sz="1900" dirty="0">
              <a:solidFill>
                <a:prstClr val="white"/>
              </a:solidFill>
              <a:latin typeface="Helvetica" panose="020B0604020202020204" pitchFamily="34" charset="0"/>
              <a:cs typeface="Helvetica" panose="020B0604020202020204" pitchFamily="34" charset="0"/>
            </a:endParaRPr>
          </a:p>
          <a:p>
            <a:pPr marL="285750" indent="-285750">
              <a:buClr>
                <a:schemeClr val="bg1"/>
              </a:buClr>
              <a:buFont typeface="Arial" panose="020B0604020202020204" pitchFamily="34" charset="0"/>
              <a:buChar char="■"/>
            </a:pPr>
            <a:r>
              <a:rPr lang="en-GB" sz="1900" dirty="0">
                <a:solidFill>
                  <a:prstClr val="white"/>
                </a:solidFill>
                <a:latin typeface="Helvetica" panose="020B0604020202020204" pitchFamily="34" charset="0"/>
                <a:cs typeface="Helvetica" panose="020B0604020202020204" pitchFamily="34" charset="0"/>
              </a:rPr>
              <a:t>Gritted teeth </a:t>
            </a:r>
            <a:endParaRPr lang="en-GB" sz="1900" dirty="0">
              <a:solidFill>
                <a:prstClr val="white"/>
              </a:solidFill>
              <a:latin typeface="Helvetica" panose="020B0604020202020204" pitchFamily="34" charset="0"/>
              <a:cs typeface="Helvetica" panose="020B0604020202020204" pitchFamily="34" charset="0"/>
            </a:endParaRPr>
          </a:p>
          <a:p>
            <a:pPr marL="285750" indent="-285750">
              <a:buClr>
                <a:schemeClr val="bg1"/>
              </a:buClr>
              <a:buFont typeface="Arial" panose="020B0604020202020204" pitchFamily="34" charset="0"/>
              <a:buChar char="■"/>
            </a:pPr>
            <a:r>
              <a:rPr lang="en-GB" sz="1900" dirty="0">
                <a:solidFill>
                  <a:prstClr val="white"/>
                </a:solidFill>
                <a:latin typeface="Helvetica" panose="020B0604020202020204" pitchFamily="34" charset="0"/>
                <a:cs typeface="Helvetica" panose="020B0604020202020204" pitchFamily="34" charset="0"/>
              </a:rPr>
              <a:t>Pale complexion</a:t>
            </a:r>
            <a:endParaRPr lang="en-GB" sz="1900" dirty="0">
              <a:solidFill>
                <a:prstClr val="white"/>
              </a:solidFill>
              <a:latin typeface="Helvetica" panose="020B0604020202020204" pitchFamily="34" charset="0"/>
              <a:cs typeface="Helvetica" panose="020B0604020202020204" pitchFamily="34" charset="0"/>
            </a:endParaRPr>
          </a:p>
          <a:p>
            <a:pPr marL="285750" indent="-285750">
              <a:buClr>
                <a:schemeClr val="bg1"/>
              </a:buClr>
              <a:buFont typeface="Arial" panose="020B0604020202020204" pitchFamily="34" charset="0"/>
              <a:buChar char="■"/>
            </a:pPr>
            <a:r>
              <a:rPr lang="en-GB" sz="1900" dirty="0">
                <a:solidFill>
                  <a:prstClr val="white"/>
                </a:solidFill>
                <a:latin typeface="Helvetica" panose="020B0604020202020204" pitchFamily="34" charset="0"/>
                <a:cs typeface="Helvetica" panose="020B0604020202020204" pitchFamily="34" charset="0"/>
              </a:rPr>
              <a:t>Sweating</a:t>
            </a:r>
            <a:endParaRPr lang="en-GB" sz="1900" dirty="0">
              <a:solidFill>
                <a:prstClr val="white"/>
              </a:solidFill>
              <a:latin typeface="Helvetica" panose="020B0604020202020204" pitchFamily="34" charset="0"/>
              <a:cs typeface="Helvetica" panose="020B0604020202020204" pitchFamily="34" charset="0"/>
            </a:endParaRPr>
          </a:p>
          <a:p>
            <a:pPr marL="285750" indent="-285750">
              <a:buClr>
                <a:schemeClr val="bg1"/>
              </a:buClr>
              <a:buFont typeface="Arial" panose="020B0604020202020204" pitchFamily="34" charset="0"/>
              <a:buChar char="■"/>
            </a:pPr>
            <a:r>
              <a:rPr lang="en-GB" sz="1900" dirty="0">
                <a:solidFill>
                  <a:prstClr val="white"/>
                </a:solidFill>
                <a:latin typeface="Helvetica" panose="020B0604020202020204" pitchFamily="34" charset="0"/>
                <a:cs typeface="Helvetica" panose="020B0604020202020204" pitchFamily="34" charset="0"/>
              </a:rPr>
              <a:t>Tears or </a:t>
            </a:r>
            <a:r>
              <a:rPr lang="en-GB" sz="1900" dirty="0" smtClean="0">
                <a:solidFill>
                  <a:prstClr val="white"/>
                </a:solidFill>
                <a:latin typeface="Helvetica" panose="020B0604020202020204" pitchFamily="34" charset="0"/>
                <a:cs typeface="Helvetica" panose="020B0604020202020204" pitchFamily="34" charset="0"/>
              </a:rPr>
              <a:t>crying</a:t>
            </a:r>
            <a:endParaRPr lang="en-GB" sz="1900" dirty="0" smtClean="0">
              <a:solidFill>
                <a:prstClr val="white"/>
              </a:solidFill>
              <a:latin typeface="Helvetica" panose="020B0604020202020204" pitchFamily="34" charset="0"/>
              <a:cs typeface="Helvetica" panose="020B0604020202020204" pitchFamily="34" charset="0"/>
            </a:endParaRPr>
          </a:p>
          <a:p>
            <a:pPr marL="285750" indent="-285750">
              <a:buClr>
                <a:schemeClr val="bg1"/>
              </a:buClr>
              <a:buFont typeface="Arial" panose="020B0604020202020204" pitchFamily="34" charset="0"/>
              <a:buChar char="■"/>
            </a:pPr>
            <a:r>
              <a:rPr lang="en-GB" sz="1900" dirty="0">
                <a:solidFill>
                  <a:prstClr val="white"/>
                </a:solidFill>
                <a:latin typeface="Helvetica" panose="020B0604020202020204" pitchFamily="34" charset="0"/>
                <a:cs typeface="Helvetica" panose="020B0604020202020204" pitchFamily="34" charset="0"/>
              </a:rPr>
              <a:t>Becoming quiet and withdrawn</a:t>
            </a:r>
            <a:endParaRPr lang="en-GB" sz="1900" dirty="0">
              <a:solidFill>
                <a:prstClr val="white"/>
              </a:solidFill>
              <a:latin typeface="Helvetica" panose="020B0604020202020204" pitchFamily="34" charset="0"/>
              <a:cs typeface="Helvetica" panose="020B0604020202020204" pitchFamily="34" charset="0"/>
            </a:endParaRPr>
          </a:p>
          <a:p>
            <a:pPr marL="285750" indent="-285750">
              <a:buClr>
                <a:schemeClr val="bg1"/>
              </a:buClr>
              <a:buFont typeface="Arial" panose="020B0604020202020204" pitchFamily="34" charset="0"/>
              <a:buChar char="■"/>
            </a:pPr>
            <a:r>
              <a:rPr lang="en-GB" sz="1900" dirty="0">
                <a:solidFill>
                  <a:prstClr val="white"/>
                </a:solidFill>
                <a:latin typeface="Helvetica" panose="020B0604020202020204" pitchFamily="34" charset="0"/>
                <a:cs typeface="Helvetica" panose="020B0604020202020204" pitchFamily="34" charset="0"/>
              </a:rPr>
              <a:t>Becoming aggressive</a:t>
            </a:r>
            <a:endParaRPr lang="en-GB" sz="1900" dirty="0">
              <a:solidFill>
                <a:prstClr val="white"/>
              </a:solidFill>
              <a:latin typeface="Helvetica" panose="020B0604020202020204" pitchFamily="34" charset="0"/>
              <a:cs typeface="Helvetica" panose="020B0604020202020204" pitchFamily="34" charset="0"/>
            </a:endParaRPr>
          </a:p>
          <a:p>
            <a:pPr marL="285750" indent="-285750">
              <a:buClr>
                <a:schemeClr val="bg1"/>
              </a:buClr>
              <a:buFont typeface="Arial" panose="020B0604020202020204" pitchFamily="34" charset="0"/>
              <a:buChar char="■"/>
            </a:pPr>
            <a:r>
              <a:rPr lang="en-GB" sz="1900" dirty="0">
                <a:solidFill>
                  <a:prstClr val="white"/>
                </a:solidFill>
                <a:latin typeface="Helvetica" panose="020B0604020202020204" pitchFamily="34" charset="0"/>
                <a:cs typeface="Helvetica" panose="020B0604020202020204" pitchFamily="34" charset="0"/>
              </a:rPr>
              <a:t>Furrowed brows</a:t>
            </a:r>
            <a:endParaRPr lang="en-GB" sz="1900" dirty="0">
              <a:solidFill>
                <a:prstClr val="white"/>
              </a:solidFill>
              <a:latin typeface="Helvetica" panose="020B0604020202020204" pitchFamily="34" charset="0"/>
              <a:cs typeface="Helvetica" panose="020B0604020202020204" pitchFamily="34" charset="0"/>
            </a:endParaRPr>
          </a:p>
          <a:p>
            <a:pPr marL="285750" indent="-285750">
              <a:buClr>
                <a:schemeClr val="bg1"/>
              </a:buClr>
              <a:buFont typeface="Arial" panose="020B0604020202020204" pitchFamily="34" charset="0"/>
              <a:buChar char="■"/>
            </a:pPr>
            <a:r>
              <a:rPr lang="en-GB" sz="1900" dirty="0">
                <a:solidFill>
                  <a:prstClr val="white"/>
                </a:solidFill>
                <a:latin typeface="Helvetica" panose="020B0604020202020204" pitchFamily="34" charset="0"/>
                <a:cs typeface="Helvetica" panose="020B0604020202020204" pitchFamily="34" charset="0"/>
              </a:rPr>
              <a:t>Environmental factors such as soiled clothes or </a:t>
            </a:r>
            <a:r>
              <a:rPr lang="en-GB" sz="1900" dirty="0" smtClean="0">
                <a:solidFill>
                  <a:prstClr val="white"/>
                </a:solidFill>
                <a:latin typeface="Helvetica" panose="020B0604020202020204" pitchFamily="34" charset="0"/>
                <a:cs typeface="Helvetica" panose="020B0604020202020204" pitchFamily="34" charset="0"/>
              </a:rPr>
              <a:t>bedlinen</a:t>
            </a:r>
            <a:endParaRPr lang="en-GB" sz="1900" dirty="0">
              <a:solidFill>
                <a:prstClr val="white"/>
              </a:solidFill>
              <a:latin typeface="Helvetica" panose="020B0604020202020204" pitchFamily="34" charset="0"/>
              <a:cs typeface="Helvetica" panose="020B0604020202020204" pitchFamily="34" charset="0"/>
            </a:endParaRPr>
          </a:p>
        </p:txBody>
      </p:sp>
      <p:sp>
        <p:nvSpPr>
          <p:cNvPr id="8" name="TextBox 7"/>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r>
              <a:rPr lang="en-IN" sz="800" b="1" u="sng" dirty="0" smtClean="0">
                <a:latin typeface="Helvetica" panose="020B0604020202020204" pitchFamily="34" charset="0"/>
                <a:cs typeface="Helvetica" panose="020B0604020202020204" pitchFamily="34" charset="0"/>
                <a:hlinkClick r:id="rId3"/>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4"/>
              </a:rPr>
              <a:t>http</a:t>
            </a:r>
            <a:r>
              <a:rPr lang="en-IN" sz="800" b="1" u="sng" dirty="0">
                <a:latin typeface="Helvetica" panose="020B0604020202020204" pitchFamily="34" charset="0"/>
                <a:cs typeface="Helvetica" panose="020B0604020202020204" pitchFamily="34" charset="0"/>
                <a:hlinkClick r:id="rId4"/>
              </a:rPr>
              <a:t>://www.skillsforcare.org.uk</a:t>
            </a:r>
            <a:r>
              <a:rPr lang="en-IN" sz="900" b="1" u="sng" dirty="0" smtClean="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457199" y="-27384"/>
            <a:ext cx="8686799"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Maintaining identity and self-esteem</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154423"/>
            <a:ext cx="8627418" cy="693139"/>
          </a:xfrm>
        </p:spPr>
        <p:txBody>
          <a:bodyPr>
            <a:normAutofit fontScale="85000" lnSpcReduction="20000"/>
          </a:bodyPr>
          <a:lstStyle/>
          <a:p>
            <a:pPr marL="0" indent="0">
              <a:buNone/>
            </a:pPr>
            <a:r>
              <a:rPr lang="en-GB" sz="2800" dirty="0">
                <a:latin typeface="Helvetica" panose="020B0604020202020204" pitchFamily="34" charset="0"/>
                <a:cs typeface="Helvetica" panose="020B0604020202020204" pitchFamily="34" charset="0"/>
              </a:rPr>
              <a:t>The individual’s sense of wellbeing and identity are associated with many aspects of their life, including:</a:t>
            </a:r>
            <a:endParaRPr lang="en-GB" sz="28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sp>
        <p:nvSpPr>
          <p:cNvPr id="4" name="Rectangle 3"/>
          <p:cNvSpPr/>
          <p:nvPr/>
        </p:nvSpPr>
        <p:spPr>
          <a:xfrm>
            <a:off x="255325" y="1976213"/>
            <a:ext cx="5316800" cy="144388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96240" indent="-285750">
              <a:buClr>
                <a:schemeClr val="bg1"/>
              </a:buClr>
              <a:buFont typeface="Arial" panose="020B0604020202020204" pitchFamily="34" charset="0"/>
              <a:buChar char="■"/>
            </a:pPr>
            <a:r>
              <a:rPr lang="en-GB" sz="1900" dirty="0">
                <a:solidFill>
                  <a:prstClr val="white"/>
                </a:solidFill>
                <a:latin typeface="Helvetica" panose="020B0604020202020204" pitchFamily="34" charset="0"/>
                <a:cs typeface="Helvetica" panose="020B0604020202020204" pitchFamily="34" charset="0"/>
              </a:rPr>
              <a:t>Spiritual </a:t>
            </a:r>
            <a:endParaRPr lang="en-GB" sz="1900" dirty="0">
              <a:solidFill>
                <a:prstClr val="white"/>
              </a:solidFill>
              <a:latin typeface="Helvetica" panose="020B0604020202020204" pitchFamily="34" charset="0"/>
              <a:cs typeface="Helvetica" panose="020B0604020202020204" pitchFamily="34" charset="0"/>
            </a:endParaRPr>
          </a:p>
          <a:p>
            <a:pPr marL="396240" indent="-285750">
              <a:buClr>
                <a:schemeClr val="bg1"/>
              </a:buClr>
              <a:buFont typeface="Arial" panose="020B0604020202020204" pitchFamily="34" charset="0"/>
              <a:buChar char="■"/>
            </a:pPr>
            <a:r>
              <a:rPr lang="en-GB" sz="1900" dirty="0">
                <a:solidFill>
                  <a:prstClr val="white"/>
                </a:solidFill>
                <a:latin typeface="Helvetica" panose="020B0604020202020204" pitchFamily="34" charset="0"/>
                <a:cs typeface="Helvetica" panose="020B0604020202020204" pitchFamily="34" charset="0"/>
              </a:rPr>
              <a:t>Emotional </a:t>
            </a:r>
            <a:endParaRPr lang="en-GB" sz="1900" dirty="0">
              <a:solidFill>
                <a:prstClr val="white"/>
              </a:solidFill>
              <a:latin typeface="Helvetica" panose="020B0604020202020204" pitchFamily="34" charset="0"/>
              <a:cs typeface="Helvetica" panose="020B0604020202020204" pitchFamily="34" charset="0"/>
            </a:endParaRPr>
          </a:p>
          <a:p>
            <a:pPr marL="396240" indent="-285750">
              <a:buClr>
                <a:schemeClr val="bg1"/>
              </a:buClr>
              <a:buFont typeface="Arial" panose="020B0604020202020204" pitchFamily="34" charset="0"/>
              <a:buChar char="■"/>
            </a:pPr>
            <a:r>
              <a:rPr lang="en-GB" sz="1900" dirty="0">
                <a:solidFill>
                  <a:prstClr val="white"/>
                </a:solidFill>
                <a:latin typeface="Helvetica" panose="020B0604020202020204" pitchFamily="34" charset="0"/>
                <a:cs typeface="Helvetica" panose="020B0604020202020204" pitchFamily="34" charset="0"/>
              </a:rPr>
              <a:t>Cultural</a:t>
            </a:r>
            <a:endParaRPr lang="en-GB" sz="1900" dirty="0">
              <a:solidFill>
                <a:prstClr val="white"/>
              </a:solidFill>
              <a:latin typeface="Helvetica" panose="020B0604020202020204" pitchFamily="34" charset="0"/>
              <a:cs typeface="Helvetica" panose="020B0604020202020204" pitchFamily="34" charset="0"/>
            </a:endParaRPr>
          </a:p>
          <a:p>
            <a:pPr marL="396240" indent="-285750">
              <a:buClr>
                <a:schemeClr val="bg1"/>
              </a:buClr>
              <a:buFont typeface="Arial" panose="020B0604020202020204" pitchFamily="34" charset="0"/>
              <a:buChar char="■"/>
            </a:pPr>
            <a:r>
              <a:rPr lang="en-GB" sz="1900" dirty="0">
                <a:solidFill>
                  <a:prstClr val="white"/>
                </a:solidFill>
                <a:latin typeface="Helvetica" panose="020B0604020202020204" pitchFamily="34" charset="0"/>
                <a:cs typeface="Helvetica" panose="020B0604020202020204" pitchFamily="34" charset="0"/>
              </a:rPr>
              <a:t>Religious </a:t>
            </a:r>
            <a:endParaRPr lang="en-GB" sz="1900" dirty="0">
              <a:solidFill>
                <a:prstClr val="white"/>
              </a:solidFill>
              <a:latin typeface="Helvetica" panose="020B0604020202020204" pitchFamily="34" charset="0"/>
              <a:cs typeface="Helvetica" panose="020B0604020202020204" pitchFamily="34" charset="0"/>
            </a:endParaRPr>
          </a:p>
          <a:p>
            <a:pPr marL="396240" indent="-285750">
              <a:buClr>
                <a:schemeClr val="bg1"/>
              </a:buClr>
              <a:buFont typeface="Arial" panose="020B0604020202020204" pitchFamily="34" charset="0"/>
              <a:buChar char="■"/>
            </a:pPr>
            <a:r>
              <a:rPr lang="en-GB" sz="1900" dirty="0">
                <a:solidFill>
                  <a:prstClr val="white"/>
                </a:solidFill>
                <a:latin typeface="Helvetica" panose="020B0604020202020204" pitchFamily="34" charset="0"/>
                <a:cs typeface="Helvetica" panose="020B0604020202020204" pitchFamily="34" charset="0"/>
              </a:rPr>
              <a:t>Social </a:t>
            </a:r>
            <a:endParaRPr lang="en-GB" sz="1900" dirty="0">
              <a:solidFill>
                <a:prstClr val="white"/>
              </a:solidFill>
              <a:latin typeface="Helvetica" panose="020B0604020202020204" pitchFamily="34" charset="0"/>
              <a:cs typeface="Helvetica" panose="020B0604020202020204" pitchFamily="34" charset="0"/>
            </a:endParaRPr>
          </a:p>
        </p:txBody>
      </p:sp>
      <p:sp>
        <p:nvSpPr>
          <p:cNvPr id="5" name="TextBox 4"/>
          <p:cNvSpPr txBox="1"/>
          <p:nvPr/>
        </p:nvSpPr>
        <p:spPr>
          <a:xfrm>
            <a:off x="3354837" y="1974352"/>
            <a:ext cx="1407226" cy="1200329"/>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GB" dirty="0">
                <a:solidFill>
                  <a:schemeClr val="bg1"/>
                </a:solidFill>
                <a:latin typeface="Helvetica" panose="020B0604020202020204" pitchFamily="34" charset="0"/>
                <a:cs typeface="Helvetica" panose="020B0604020202020204" pitchFamily="34" charset="0"/>
              </a:rPr>
              <a:t>Political</a:t>
            </a:r>
            <a:endParaRPr lang="en-GB" dirty="0">
              <a:solidFill>
                <a:schemeClr val="bg1"/>
              </a:solidFill>
              <a:latin typeface="Helvetica" panose="020B0604020202020204" pitchFamily="34" charset="0"/>
              <a:cs typeface="Helvetica" panose="020B0604020202020204" pitchFamily="34" charset="0"/>
            </a:endParaRPr>
          </a:p>
          <a:p>
            <a:pPr marL="285750" indent="-285750">
              <a:buClr>
                <a:schemeClr val="bg1"/>
              </a:buClr>
              <a:buFont typeface="Arial" panose="020B0604020202020204" pitchFamily="34" charset="0"/>
              <a:buChar char="■"/>
            </a:pPr>
            <a:r>
              <a:rPr lang="en-GB" dirty="0">
                <a:solidFill>
                  <a:schemeClr val="bg1"/>
                </a:solidFill>
                <a:latin typeface="Helvetica" panose="020B0604020202020204" pitchFamily="34" charset="0"/>
                <a:cs typeface="Helvetica" panose="020B0604020202020204" pitchFamily="34" charset="0"/>
              </a:rPr>
              <a:t>Sexual</a:t>
            </a:r>
            <a:endParaRPr lang="en-GB" dirty="0">
              <a:solidFill>
                <a:schemeClr val="bg1"/>
              </a:solidFill>
              <a:latin typeface="Helvetica" panose="020B0604020202020204" pitchFamily="34" charset="0"/>
              <a:cs typeface="Helvetica" panose="020B0604020202020204" pitchFamily="34" charset="0"/>
            </a:endParaRPr>
          </a:p>
          <a:p>
            <a:pPr marL="285750" indent="-285750">
              <a:buClr>
                <a:schemeClr val="bg1"/>
              </a:buClr>
              <a:buFont typeface="Arial" panose="020B0604020202020204" pitchFamily="34" charset="0"/>
              <a:buChar char="■"/>
            </a:pPr>
            <a:r>
              <a:rPr lang="en-GB" dirty="0">
                <a:solidFill>
                  <a:schemeClr val="bg1"/>
                </a:solidFill>
                <a:latin typeface="Helvetica" panose="020B0604020202020204" pitchFamily="34" charset="0"/>
                <a:cs typeface="Helvetica" panose="020B0604020202020204" pitchFamily="34" charset="0"/>
              </a:rPr>
              <a:t>Physical </a:t>
            </a:r>
            <a:endParaRPr lang="en-GB" dirty="0">
              <a:solidFill>
                <a:schemeClr val="bg1"/>
              </a:solidFill>
              <a:latin typeface="Helvetica" panose="020B0604020202020204" pitchFamily="34" charset="0"/>
              <a:cs typeface="Helvetica" panose="020B0604020202020204" pitchFamily="34" charset="0"/>
            </a:endParaRPr>
          </a:p>
          <a:p>
            <a:pPr marL="285750" indent="-285750">
              <a:buClr>
                <a:schemeClr val="bg1"/>
              </a:buClr>
              <a:buFont typeface="Arial" panose="020B0604020202020204" pitchFamily="34" charset="0"/>
              <a:buChar char="■"/>
            </a:pPr>
            <a:r>
              <a:rPr lang="en-GB" dirty="0" smtClean="0">
                <a:solidFill>
                  <a:schemeClr val="bg1"/>
                </a:solidFill>
                <a:latin typeface="Helvetica" panose="020B0604020202020204" pitchFamily="34" charset="0"/>
                <a:cs typeface="Helvetica" panose="020B0604020202020204" pitchFamily="34" charset="0"/>
              </a:rPr>
              <a:t>Mental</a:t>
            </a:r>
            <a:endParaRPr lang="en-GB" dirty="0">
              <a:solidFill>
                <a:schemeClr val="bg1"/>
              </a:solidFill>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rotWithShape="1">
          <a:blip r:embed="rId1" cstate="email"/>
          <a:srcRect/>
          <a:stretch>
            <a:fillRect/>
          </a:stretch>
        </p:blipFill>
        <p:spPr>
          <a:xfrm>
            <a:off x="5789468" y="1983827"/>
            <a:ext cx="3093275" cy="3466947"/>
          </a:xfrm>
          <a:prstGeom prst="rect">
            <a:avLst/>
          </a:prstGeom>
        </p:spPr>
      </p:pic>
      <p:grpSp>
        <p:nvGrpSpPr>
          <p:cNvPr id="7" name="Group 6"/>
          <p:cNvGrpSpPr/>
          <p:nvPr/>
        </p:nvGrpSpPr>
        <p:grpSpPr>
          <a:xfrm>
            <a:off x="194139" y="3431979"/>
            <a:ext cx="5377986" cy="1905941"/>
            <a:chOff x="194945" y="5019218"/>
            <a:chExt cx="5377986" cy="1905941"/>
          </a:xfrm>
        </p:grpSpPr>
        <p:sp>
          <p:nvSpPr>
            <p:cNvPr id="8" name="Rectangle 7"/>
            <p:cNvSpPr/>
            <p:nvPr/>
          </p:nvSpPr>
          <p:spPr>
            <a:xfrm>
              <a:off x="252353" y="5237414"/>
              <a:ext cx="5320578" cy="168774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pic>
          <p:nvPicPr>
            <p:cNvPr id="9" name="Picture 8"/>
            <p:cNvPicPr>
              <a:picLocks noChangeAspect="1"/>
            </p:cNvPicPr>
            <p:nvPr/>
          </p:nvPicPr>
          <p:blipFill>
            <a:blip r:embed="rId2" cstate="email"/>
            <a:stretch>
              <a:fillRect/>
            </a:stretch>
          </p:blipFill>
          <p:spPr>
            <a:xfrm>
              <a:off x="194945" y="5019218"/>
              <a:ext cx="957771" cy="498289"/>
            </a:xfrm>
            <a:prstGeom prst="rect">
              <a:avLst/>
            </a:prstGeom>
          </p:spPr>
        </p:pic>
        <p:sp>
          <p:nvSpPr>
            <p:cNvPr id="10" name="TextBox 9"/>
            <p:cNvSpPr txBox="1"/>
            <p:nvPr/>
          </p:nvSpPr>
          <p:spPr>
            <a:xfrm>
              <a:off x="303647" y="5432443"/>
              <a:ext cx="5269284" cy="1261884"/>
            </a:xfrm>
            <a:prstGeom prst="rect">
              <a:avLst/>
            </a:prstGeom>
            <a:noFill/>
          </p:spPr>
          <p:txBody>
            <a:bodyPr wrap="square" rtlCol="0">
              <a:spAutoFit/>
            </a:bodyPr>
            <a:lstStyle/>
            <a:p>
              <a:r>
                <a:rPr lang="en-GB" sz="1600" b="1" dirty="0" smtClean="0">
                  <a:solidFill>
                    <a:srgbClr val="0066CC"/>
                  </a:solidFill>
                  <a:latin typeface="Helvetica" panose="020B0604020202020204" pitchFamily="34" charset="0"/>
                  <a:cs typeface="Helvetica" panose="020B0604020202020204" pitchFamily="34" charset="0"/>
                </a:rPr>
                <a:t>Wellbeing: </a:t>
              </a:r>
              <a:r>
                <a:rPr lang="en-GB" sz="1500" dirty="0" smtClean="0">
                  <a:latin typeface="Helvetica" panose="020B0604020202020204" pitchFamily="34" charset="0"/>
                  <a:cs typeface="Helvetica" panose="020B0604020202020204" pitchFamily="34" charset="0"/>
                </a:rPr>
                <a:t>may </a:t>
              </a:r>
              <a:r>
                <a:rPr lang="en-GB" sz="1500" dirty="0">
                  <a:latin typeface="Helvetica" panose="020B0604020202020204" pitchFamily="34" charset="0"/>
                  <a:cs typeface="Helvetica" panose="020B0604020202020204" pitchFamily="34" charset="0"/>
                </a:rPr>
                <a:t>include </a:t>
              </a:r>
              <a:r>
                <a:rPr lang="en-GB" sz="1500" dirty="0" smtClean="0">
                  <a:latin typeface="Helvetica" panose="020B0604020202020204" pitchFamily="34" charset="0"/>
                  <a:cs typeface="Helvetica" panose="020B0604020202020204" pitchFamily="34" charset="0"/>
                </a:rPr>
                <a:t>a person’s </a:t>
              </a:r>
              <a:r>
                <a:rPr lang="en-GB" sz="1500" dirty="0">
                  <a:latin typeface="Helvetica" panose="020B0604020202020204" pitchFamily="34" charset="0"/>
                  <a:cs typeface="Helvetica" panose="020B0604020202020204" pitchFamily="34" charset="0"/>
                </a:rPr>
                <a:t>sense of hope, confidence and self-esteem, their ability to communicate their wants and needs, to make contact with others, to show warmth and affection, and to experience and show pleasure or enjoyment.</a:t>
              </a:r>
              <a:endParaRPr lang="en-GB" sz="1500" dirty="0">
                <a:latin typeface="Helvetica" panose="020B0604020202020204" pitchFamily="34" charset="0"/>
                <a:cs typeface="Helvetica" panose="020B0604020202020204" pitchFamily="34" charset="0"/>
              </a:endParaRPr>
            </a:p>
          </p:txBody>
        </p:sp>
      </p:grpSp>
      <p:grpSp>
        <p:nvGrpSpPr>
          <p:cNvPr id="11" name="Group 10"/>
          <p:cNvGrpSpPr/>
          <p:nvPr/>
        </p:nvGrpSpPr>
        <p:grpSpPr>
          <a:xfrm>
            <a:off x="182463" y="5343934"/>
            <a:ext cx="8700280" cy="982612"/>
            <a:chOff x="194945" y="5019218"/>
            <a:chExt cx="8700280" cy="982612"/>
          </a:xfrm>
        </p:grpSpPr>
        <p:sp>
          <p:nvSpPr>
            <p:cNvPr id="12" name="Rectangle 11"/>
            <p:cNvSpPr/>
            <p:nvPr/>
          </p:nvSpPr>
          <p:spPr>
            <a:xfrm>
              <a:off x="252353" y="5237415"/>
              <a:ext cx="8642872" cy="76441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pic>
          <p:nvPicPr>
            <p:cNvPr id="13" name="Picture 12"/>
            <p:cNvPicPr>
              <a:picLocks noChangeAspect="1"/>
            </p:cNvPicPr>
            <p:nvPr/>
          </p:nvPicPr>
          <p:blipFill>
            <a:blip r:embed="rId2" cstate="email"/>
            <a:stretch>
              <a:fillRect/>
            </a:stretch>
          </p:blipFill>
          <p:spPr>
            <a:xfrm>
              <a:off x="194945" y="5019218"/>
              <a:ext cx="957771" cy="498289"/>
            </a:xfrm>
            <a:prstGeom prst="rect">
              <a:avLst/>
            </a:prstGeom>
          </p:spPr>
        </p:pic>
        <p:sp>
          <p:nvSpPr>
            <p:cNvPr id="14" name="TextBox 13"/>
            <p:cNvSpPr txBox="1"/>
            <p:nvPr/>
          </p:nvSpPr>
          <p:spPr>
            <a:xfrm>
              <a:off x="303646" y="5432443"/>
              <a:ext cx="8496575" cy="338554"/>
            </a:xfrm>
            <a:prstGeom prst="rect">
              <a:avLst/>
            </a:prstGeom>
            <a:noFill/>
          </p:spPr>
          <p:txBody>
            <a:bodyPr wrap="square" rtlCol="0">
              <a:spAutoFit/>
            </a:bodyPr>
            <a:lstStyle/>
            <a:p>
              <a:r>
                <a:rPr lang="en-GB" sz="1600" b="1" dirty="0" smtClean="0">
                  <a:solidFill>
                    <a:srgbClr val="0066CC"/>
                  </a:solidFill>
                  <a:latin typeface="Helvetica" panose="020B0604020202020204" pitchFamily="34" charset="0"/>
                  <a:cs typeface="Helvetica" panose="020B0604020202020204" pitchFamily="34" charset="0"/>
                </a:rPr>
                <a:t>Identity: </a:t>
              </a:r>
              <a:r>
                <a:rPr lang="en-GB" sz="1500" dirty="0" smtClean="0">
                  <a:latin typeface="Helvetica" panose="020B0604020202020204" pitchFamily="34" charset="0"/>
                  <a:cs typeface="Helvetica" panose="020B0604020202020204" pitchFamily="34" charset="0"/>
                </a:rPr>
                <a:t>refers </a:t>
              </a:r>
              <a:r>
                <a:rPr lang="en-GB" sz="1500" dirty="0">
                  <a:latin typeface="Helvetica" panose="020B0604020202020204" pitchFamily="34" charset="0"/>
                  <a:cs typeface="Helvetica" panose="020B0604020202020204" pitchFamily="34" charset="0"/>
                </a:rPr>
                <a:t>to our view of ourselves, who we are and what makes us who we are.</a:t>
              </a:r>
              <a:endParaRPr lang="en-GB" sz="1500" dirty="0">
                <a:latin typeface="Helvetica" panose="020B0604020202020204" pitchFamily="34" charset="0"/>
                <a:cs typeface="Helvetica" panose="020B0604020202020204" pitchFamily="34" charset="0"/>
              </a:endParaRPr>
            </a:p>
          </p:txBody>
        </p:sp>
      </p:grpSp>
      <p:sp>
        <p:nvSpPr>
          <p:cNvPr id="15" name="TextBox 14"/>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r>
              <a:rPr lang="en-IN" sz="800" b="1" u="sng" dirty="0" smtClean="0">
                <a:latin typeface="Helvetica" panose="020B0604020202020204" pitchFamily="34" charset="0"/>
                <a:cs typeface="Helvetica" panose="020B0604020202020204" pitchFamily="34" charset="0"/>
                <a:hlinkClick r:id="rId3"/>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4"/>
              </a:rPr>
              <a:t>http</a:t>
            </a:r>
            <a:r>
              <a:rPr lang="en-IN" sz="800" b="1" u="sng" dirty="0">
                <a:latin typeface="Helvetica" panose="020B0604020202020204" pitchFamily="34" charset="0"/>
                <a:cs typeface="Helvetica" panose="020B0604020202020204" pitchFamily="34" charset="0"/>
                <a:hlinkClick r:id="rId4"/>
              </a:rPr>
              <a:t>://www.skillsforcare.org.uk</a:t>
            </a:r>
            <a:r>
              <a:rPr lang="en-IN" sz="900" b="1" u="sng" dirty="0" smtClean="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45007"/>
            <a:ext cx="9619013" cy="1200329"/>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sp>
        <p:nvSpPr>
          <p:cNvPr id="6" name="Rectangle 5"/>
          <p:cNvSpPr/>
          <p:nvPr/>
        </p:nvSpPr>
        <p:spPr>
          <a:xfrm>
            <a:off x="255324" y="1423132"/>
            <a:ext cx="8639293" cy="830997"/>
          </a:xfrm>
          <a:prstGeom prst="rect">
            <a:avLst/>
          </a:prstGeom>
        </p:spPr>
        <p:txBody>
          <a:bodyPr wrap="square">
            <a:spAutoFit/>
          </a:bodyPr>
          <a:lstStyle/>
          <a:p>
            <a:r>
              <a:rPr lang="en-GB" sz="2400" dirty="0">
                <a:solidFill>
                  <a:prstClr val="white"/>
                </a:solidFill>
                <a:latin typeface="Helvetica" panose="020B0604020202020204" pitchFamily="34" charset="0"/>
                <a:cs typeface="Helvetica" panose="020B0604020202020204" pitchFamily="34" charset="0"/>
              </a:rPr>
              <a:t>Which of the following is an example of non-verbal communication of pain? </a:t>
            </a:r>
            <a:endParaRPr lang="en-GB" sz="2400" dirty="0">
              <a:solidFill>
                <a:prstClr val="white"/>
              </a:solidFill>
              <a:latin typeface="Helvetica" panose="020B0604020202020204" pitchFamily="34" charset="0"/>
              <a:cs typeface="Helvetica" panose="020B0604020202020204" pitchFamily="34" charset="0"/>
            </a:endParaRPr>
          </a:p>
        </p:txBody>
      </p:sp>
      <p:sp>
        <p:nvSpPr>
          <p:cNvPr id="22" name="TextBox 21"/>
          <p:cNvSpPr txBox="1"/>
          <p:nvPr/>
        </p:nvSpPr>
        <p:spPr>
          <a:xfrm>
            <a:off x="1046578" y="2805949"/>
            <a:ext cx="5769858" cy="430887"/>
          </a:xfrm>
          <a:prstGeom prst="rect">
            <a:avLst/>
          </a:prstGeom>
          <a:noFill/>
        </p:spPr>
        <p:txBody>
          <a:bodyPr wrap="square" rtlCol="0">
            <a:spAutoFit/>
          </a:bodyPr>
          <a:lstStyle/>
          <a:p>
            <a:r>
              <a:rPr lang="en-GB" sz="2200" dirty="0">
                <a:solidFill>
                  <a:prstClr val="black"/>
                </a:solidFill>
                <a:latin typeface="Helvetica" panose="020B0604020202020204" pitchFamily="34" charset="0"/>
                <a:cs typeface="Helvetica" panose="020B0604020202020204" pitchFamily="34" charset="0"/>
              </a:rPr>
              <a:t>Pale complexion</a:t>
            </a:r>
            <a:endParaRPr lang="en-GB" sz="2200" dirty="0">
              <a:solidFill>
                <a:prstClr val="black"/>
              </a:solidFill>
              <a:latin typeface="Helvetica" panose="020B0604020202020204" pitchFamily="34" charset="0"/>
              <a:cs typeface="Helvetica" panose="020B0604020202020204" pitchFamily="34" charset="0"/>
            </a:endParaRPr>
          </a:p>
        </p:txBody>
      </p:sp>
      <p:sp>
        <p:nvSpPr>
          <p:cNvPr id="23" name="TextBox 22"/>
          <p:cNvSpPr txBox="1"/>
          <p:nvPr/>
        </p:nvSpPr>
        <p:spPr>
          <a:xfrm>
            <a:off x="1046578" y="3718303"/>
            <a:ext cx="6054865" cy="430887"/>
          </a:xfrm>
          <a:prstGeom prst="rect">
            <a:avLst/>
          </a:prstGeom>
          <a:noFill/>
        </p:spPr>
        <p:txBody>
          <a:bodyPr wrap="square" rtlCol="0">
            <a:spAutoFit/>
          </a:bodyPr>
          <a:lstStyle/>
          <a:p>
            <a:r>
              <a:rPr lang="en-GB" sz="2200" dirty="0">
                <a:solidFill>
                  <a:prstClr val="black"/>
                </a:solidFill>
                <a:latin typeface="Helvetica" panose="020B0604020202020204" pitchFamily="34" charset="0"/>
                <a:cs typeface="Helvetica" panose="020B0604020202020204" pitchFamily="34" charset="0"/>
              </a:rPr>
              <a:t>Talking</a:t>
            </a:r>
            <a:endParaRPr lang="en-GB" sz="2200" dirty="0">
              <a:solidFill>
                <a:prstClr val="black"/>
              </a:solidFill>
              <a:latin typeface="Helvetica" panose="020B0604020202020204" pitchFamily="34" charset="0"/>
              <a:cs typeface="Helvetica" panose="020B0604020202020204" pitchFamily="34" charset="0"/>
            </a:endParaRPr>
          </a:p>
        </p:txBody>
      </p:sp>
      <p:sp>
        <p:nvSpPr>
          <p:cNvPr id="24" name="TextBox 23"/>
          <p:cNvSpPr txBox="1"/>
          <p:nvPr/>
        </p:nvSpPr>
        <p:spPr>
          <a:xfrm>
            <a:off x="1047900" y="4631415"/>
            <a:ext cx="5768535" cy="430887"/>
          </a:xfrm>
          <a:prstGeom prst="rect">
            <a:avLst/>
          </a:prstGeom>
          <a:noFill/>
        </p:spPr>
        <p:txBody>
          <a:bodyPr wrap="square" rtlCol="0">
            <a:spAutoFit/>
          </a:bodyPr>
          <a:lstStyle/>
          <a:p>
            <a:r>
              <a:rPr lang="en-GB" sz="2200" dirty="0">
                <a:solidFill>
                  <a:prstClr val="black"/>
                </a:solidFill>
                <a:latin typeface="Helvetica" panose="020B0604020202020204" pitchFamily="34" charset="0"/>
                <a:cs typeface="Helvetica" panose="020B0604020202020204" pitchFamily="34" charset="0"/>
              </a:rPr>
              <a:t>Shouting </a:t>
            </a:r>
            <a:endParaRPr lang="en-GB" sz="2200" dirty="0">
              <a:solidFill>
                <a:prstClr val="black"/>
              </a:solidFill>
              <a:latin typeface="Helvetica" panose="020B0604020202020204" pitchFamily="34" charset="0"/>
              <a:cs typeface="Helvetica" panose="020B0604020202020204" pitchFamily="34" charset="0"/>
            </a:endParaRPr>
          </a:p>
        </p:txBody>
      </p:sp>
      <p:sp>
        <p:nvSpPr>
          <p:cNvPr id="25" name="TextBox 24"/>
          <p:cNvSpPr txBox="1"/>
          <p:nvPr/>
        </p:nvSpPr>
        <p:spPr>
          <a:xfrm>
            <a:off x="1046579" y="5603902"/>
            <a:ext cx="5472974" cy="430887"/>
          </a:xfrm>
          <a:prstGeom prst="rect">
            <a:avLst/>
          </a:prstGeom>
          <a:noFill/>
        </p:spPr>
        <p:txBody>
          <a:bodyPr wrap="square" rtlCol="0">
            <a:spAutoFit/>
          </a:bodyPr>
          <a:lstStyle/>
          <a:p>
            <a:r>
              <a:rPr lang="en-GB" sz="2200" dirty="0">
                <a:solidFill>
                  <a:prstClr val="black"/>
                </a:solidFill>
                <a:latin typeface="Helvetica" panose="020B0604020202020204" pitchFamily="34" charset="0"/>
                <a:cs typeface="Helvetica" panose="020B0604020202020204" pitchFamily="34" charset="0"/>
              </a:rPr>
              <a:t>Complaining </a:t>
            </a:r>
            <a:endParaRPr lang="en-GB" sz="2200" dirty="0">
              <a:solidFill>
                <a:prstClr val="black"/>
              </a:solidFill>
              <a:latin typeface="Helvetica" panose="020B0604020202020204" pitchFamily="34" charset="0"/>
              <a:cs typeface="Helvetica" panose="020B0604020202020204" pitchFamily="34" charset="0"/>
            </a:endParaRPr>
          </a:p>
        </p:txBody>
      </p:sp>
      <p:pic>
        <p:nvPicPr>
          <p:cNvPr id="36" name="Picture 35"/>
          <p:cNvPicPr>
            <a:picLocks noChangeAspect="1"/>
          </p:cNvPicPr>
          <p:nvPr/>
        </p:nvPicPr>
        <p:blipFill>
          <a:blip r:embed="rId1" cstate="email"/>
          <a:stretch>
            <a:fillRect/>
          </a:stretch>
        </p:blipFill>
        <p:spPr>
          <a:xfrm>
            <a:off x="310895" y="2542593"/>
            <a:ext cx="617417" cy="872258"/>
          </a:xfrm>
          <a:prstGeom prst="rect">
            <a:avLst/>
          </a:prstGeom>
        </p:spPr>
      </p:pic>
      <p:pic>
        <p:nvPicPr>
          <p:cNvPr id="37" name="Picture 36"/>
          <p:cNvPicPr>
            <a:picLocks noChangeAspect="1"/>
          </p:cNvPicPr>
          <p:nvPr/>
        </p:nvPicPr>
        <p:blipFill>
          <a:blip r:embed="rId2" cstate="email"/>
          <a:stretch>
            <a:fillRect/>
          </a:stretch>
        </p:blipFill>
        <p:spPr>
          <a:xfrm>
            <a:off x="310895" y="3486859"/>
            <a:ext cx="617417" cy="872258"/>
          </a:xfrm>
          <a:prstGeom prst="rect">
            <a:avLst/>
          </a:prstGeom>
        </p:spPr>
      </p:pic>
      <p:pic>
        <p:nvPicPr>
          <p:cNvPr id="38" name="Picture 37"/>
          <p:cNvPicPr>
            <a:picLocks noChangeAspect="1"/>
          </p:cNvPicPr>
          <p:nvPr/>
        </p:nvPicPr>
        <p:blipFill>
          <a:blip r:embed="rId3" cstate="email"/>
          <a:stretch>
            <a:fillRect/>
          </a:stretch>
        </p:blipFill>
        <p:spPr>
          <a:xfrm>
            <a:off x="310895" y="4422963"/>
            <a:ext cx="617417" cy="872258"/>
          </a:xfrm>
          <a:prstGeom prst="rect">
            <a:avLst/>
          </a:prstGeom>
        </p:spPr>
      </p:pic>
      <p:pic>
        <p:nvPicPr>
          <p:cNvPr id="39" name="Picture 38"/>
          <p:cNvPicPr>
            <a:picLocks noChangeAspect="1"/>
          </p:cNvPicPr>
          <p:nvPr/>
        </p:nvPicPr>
        <p:blipFill>
          <a:blip r:embed="rId4" cstate="email"/>
          <a:stretch>
            <a:fillRect/>
          </a:stretch>
        </p:blipFill>
        <p:spPr>
          <a:xfrm>
            <a:off x="310895" y="5350905"/>
            <a:ext cx="617417" cy="872258"/>
          </a:xfrm>
          <a:prstGeom prst="rect">
            <a:avLst/>
          </a:prstGeom>
        </p:spPr>
      </p:pic>
      <p:grpSp>
        <p:nvGrpSpPr>
          <p:cNvPr id="16" name="Group 15"/>
          <p:cNvGrpSpPr/>
          <p:nvPr/>
        </p:nvGrpSpPr>
        <p:grpSpPr>
          <a:xfrm>
            <a:off x="5408854" y="3142624"/>
            <a:ext cx="3711396" cy="4564662"/>
            <a:chOff x="5432604" y="2420888"/>
            <a:chExt cx="3711396" cy="4564662"/>
          </a:xfrm>
        </p:grpSpPr>
        <p:pic>
          <p:nvPicPr>
            <p:cNvPr id="17" name="Picture 16"/>
            <p:cNvPicPr>
              <a:picLocks noChangeAspect="1"/>
            </p:cNvPicPr>
            <p:nvPr/>
          </p:nvPicPr>
          <p:blipFill>
            <a:blip r:embed="rId5" cstate="email"/>
            <a:stretch>
              <a:fillRect/>
            </a:stretch>
          </p:blipFill>
          <p:spPr>
            <a:xfrm rot="282173">
              <a:off x="5432604"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8" name="Picture 2" descr="\\DESIGNARCHIVE\Archive\PowerPoints\PPT symbols and documents\ABCD cards\A.png"/>
            <p:cNvPicPr>
              <a:picLocks noChangeAspect="1" noChangeArrowheads="1"/>
            </p:cNvPicPr>
            <p:nvPr/>
          </p:nvPicPr>
          <p:blipFill rotWithShape="1">
            <a:blip r:embed="rId6" cstate="email"/>
            <a:srcRect t="4624"/>
            <a:stretch>
              <a:fillRect/>
            </a:stretch>
          </p:blipFill>
          <p:spPr bwMode="auto">
            <a:xfrm rot="385857">
              <a:off x="6473422" y="2556201"/>
              <a:ext cx="1897871" cy="2557254"/>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Rectangle 19"/>
          <p:cNvSpPr/>
          <p:nvPr/>
        </p:nvSpPr>
        <p:spPr>
          <a:xfrm>
            <a:off x="6237027" y="2556566"/>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latin typeface="Helvetica" panose="020B0604020202020204" pitchFamily="34" charset="0"/>
                <a:cs typeface="Helvetica" panose="020B0604020202020204" pitchFamily="34" charset="0"/>
              </a:rPr>
              <a:t>Click to reveal </a:t>
            </a:r>
            <a:r>
              <a:rPr lang="en-GB" dirty="0">
                <a:latin typeface="Helvetica" panose="020B0604020202020204" pitchFamily="34" charset="0"/>
                <a:cs typeface="Helvetica" panose="020B0604020202020204" pitchFamily="34" charset="0"/>
              </a:rPr>
              <a:t>a</a:t>
            </a:r>
            <a:r>
              <a:rPr lang="en-GB" dirty="0" smtClean="0">
                <a:latin typeface="Helvetica" panose="020B0604020202020204" pitchFamily="34" charset="0"/>
                <a:cs typeface="Helvetica" panose="020B0604020202020204" pitchFamily="34" charset="0"/>
              </a:rPr>
              <a:t>nswer</a:t>
            </a:r>
            <a:endParaRPr lang="en-GB" dirty="0">
              <a:latin typeface="Helvetica" panose="020B0604020202020204" pitchFamily="34" charset="0"/>
              <a:cs typeface="Helvetica" panose="020B0604020202020204" pitchFamily="34" charset="0"/>
            </a:endParaRPr>
          </a:p>
        </p:txBody>
      </p:sp>
      <p:sp>
        <p:nvSpPr>
          <p:cNvPr id="21" name="TextBox 20"/>
          <p:cNvSpPr txBox="1"/>
          <p:nvPr/>
        </p:nvSpPr>
        <p:spPr>
          <a:xfrm>
            <a:off x="-36512" y="6453336"/>
            <a:ext cx="3934948" cy="353943"/>
          </a:xfrm>
          <a:prstGeom prst="rect">
            <a:avLst/>
          </a:prstGeom>
          <a:noFill/>
        </p:spPr>
        <p:txBody>
          <a:bodyPr wrap="square" rtlCol="0">
            <a:spAutoFit/>
          </a:bodyPr>
          <a:lstStyle/>
          <a:p>
            <a:r>
              <a:rPr lang="en-US" sz="800" dirty="0" smtClean="0">
                <a:latin typeface="Helvetica" panose="020B0604020202020204" pitchFamily="34" charset="0"/>
                <a:cs typeface="Helvetica" panose="020B0604020202020204" pitchFamily="34" charset="0"/>
              </a:rPr>
              <a:t>Source:  </a:t>
            </a:r>
            <a:r>
              <a:rPr lang="en-IN" sz="800" dirty="0" smtClean="0">
                <a:latin typeface="Helvetica" panose="020B0604020202020204" pitchFamily="34" charset="0"/>
                <a:cs typeface="Helvetica" panose="020B0604020202020204" pitchFamily="34" charset="0"/>
              </a:rPr>
              <a:t>Skills for Health</a:t>
            </a:r>
            <a:r>
              <a:rPr lang="en-US" sz="800" dirty="0">
                <a:latin typeface="Helvetica" panose="020B0604020202020204" pitchFamily="34" charset="0"/>
                <a:cs typeface="Helvetica" panose="020B0604020202020204" pitchFamily="34" charset="0"/>
              </a:rPr>
              <a:t> </a:t>
            </a:r>
            <a:r>
              <a:rPr lang="en-US" sz="800" dirty="0" smtClean="0">
                <a:latin typeface="Helvetica" panose="020B0604020202020204" pitchFamily="34" charset="0"/>
                <a:cs typeface="Helvetica" panose="020B0604020202020204" pitchFamily="34" charset="0"/>
              </a:rPr>
              <a:t>– Website</a:t>
            </a:r>
            <a:r>
              <a:rPr lang="en-IN" sz="800" dirty="0" smtClean="0">
                <a:latin typeface="Helvetica" panose="020B0604020202020204" pitchFamily="34" charset="0"/>
                <a:cs typeface="Helvetica" panose="020B0604020202020204" pitchFamily="34" charset="0"/>
              </a:rPr>
              <a:t> </a:t>
            </a:r>
            <a:r>
              <a:rPr lang="en-IN" sz="800" u="sng" dirty="0">
                <a:latin typeface="Helvetica" panose="020B0604020202020204" pitchFamily="34" charset="0"/>
                <a:cs typeface="Helvetica" panose="020B0604020202020204" pitchFamily="34" charset="0"/>
                <a:hlinkClick r:id="rId7"/>
              </a:rPr>
              <a:t>http://www.skillsforhealth.org.uk</a:t>
            </a:r>
            <a:r>
              <a:rPr lang="en-IN" sz="800" u="sng" dirty="0" smtClean="0">
                <a:latin typeface="Helvetica" panose="020B0604020202020204" pitchFamily="34" charset="0"/>
                <a:cs typeface="Helvetica" panose="020B0604020202020204" pitchFamily="34" charset="0"/>
                <a:hlinkClick r:id="rId7"/>
              </a:rPr>
              <a:t>/</a:t>
            </a:r>
            <a:endParaRPr lang="en-IN" sz="800" dirty="0" smtClean="0">
              <a:latin typeface="Helvetica" panose="020B0604020202020204" pitchFamily="34" charset="0"/>
              <a:cs typeface="Helvetica" panose="020B0604020202020204" pitchFamily="34" charset="0"/>
            </a:endParaRPr>
          </a:p>
          <a:p>
            <a:r>
              <a:rPr lang="en-IN" sz="800" dirty="0">
                <a:latin typeface="Helvetica" panose="020B0604020202020204" pitchFamily="34" charset="0"/>
                <a:cs typeface="Helvetica" panose="020B0604020202020204" pitchFamily="34" charset="0"/>
              </a:rPr>
              <a:t> </a:t>
            </a:r>
            <a:r>
              <a:rPr lang="en-IN" sz="800" dirty="0" smtClean="0">
                <a:latin typeface="Helvetica" panose="020B0604020202020204" pitchFamily="34" charset="0"/>
                <a:cs typeface="Helvetica" panose="020B0604020202020204" pitchFamily="34" charset="0"/>
              </a:rPr>
              <a:t>              Skills for Care </a:t>
            </a:r>
            <a:r>
              <a:rPr lang="en-US" sz="800" dirty="0" smtClean="0">
                <a:latin typeface="Helvetica" panose="020B0604020202020204" pitchFamily="34" charset="0"/>
                <a:cs typeface="Helvetica" panose="020B0604020202020204" pitchFamily="34" charset="0"/>
              </a:rPr>
              <a:t>– Website</a:t>
            </a:r>
            <a:r>
              <a:rPr lang="en-IN" sz="800" dirty="0" smtClean="0">
                <a:latin typeface="Helvetica" panose="020B0604020202020204" pitchFamily="34" charset="0"/>
                <a:cs typeface="Helvetica" panose="020B0604020202020204" pitchFamily="34" charset="0"/>
              </a:rPr>
              <a:t>  </a:t>
            </a:r>
            <a:r>
              <a:rPr lang="en-IN" sz="800" u="sng" dirty="0" smtClean="0">
                <a:latin typeface="Helvetica" panose="020B0604020202020204" pitchFamily="34" charset="0"/>
                <a:cs typeface="Helvetica" panose="020B0604020202020204" pitchFamily="34" charset="0"/>
                <a:hlinkClick r:id="rId8"/>
              </a:rPr>
              <a:t>http</a:t>
            </a:r>
            <a:r>
              <a:rPr lang="en-IN" sz="800" u="sng" dirty="0">
                <a:latin typeface="Helvetica" panose="020B0604020202020204" pitchFamily="34" charset="0"/>
                <a:cs typeface="Helvetica" panose="020B0604020202020204" pitchFamily="34" charset="0"/>
                <a:hlinkClick r:id="rId8"/>
              </a:rPr>
              <a:t>://www.skillsforcare.org.uk</a:t>
            </a:r>
            <a:r>
              <a:rPr lang="en-IN" sz="900" u="sng" dirty="0" smtClean="0">
                <a:latin typeface="Helvetica" panose="020B0604020202020204" pitchFamily="34" charset="0"/>
                <a:cs typeface="Helvetica" panose="020B0604020202020204" pitchFamily="34" charset="0"/>
                <a:hlinkClick r:id="rId8"/>
              </a:rPr>
              <a:t>/</a:t>
            </a:r>
            <a:endParaRPr lang="en-IN" sz="900" dirty="0">
              <a:latin typeface="Helvetica" panose="020B0604020202020204" pitchFamily="34" charset="0"/>
              <a:cs typeface="Helvetica" panose="020B0604020202020204" pitchFamily="34" charset="0"/>
            </a:endParaRPr>
          </a:p>
        </p:txBody>
      </p:sp>
      <p:sp>
        <p:nvSpPr>
          <p:cNvPr id="26" name="Rectangle 2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7" name="Title 1"/>
          <p:cNvSpPr>
            <a:spLocks noGrp="1"/>
          </p:cNvSpPr>
          <p:nvPr>
            <p:ph type="title"/>
            <p:custDataLst>
              <p:tags r:id="rId9"/>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a:t>
            </a:r>
            <a:r>
              <a:rPr lang="en-GB" sz="3600" b="1" dirty="0" smtClean="0">
                <a:solidFill>
                  <a:schemeClr val="bg1"/>
                </a:solidFill>
                <a:latin typeface="Helvetica" panose="020B0604020202020204" pitchFamily="34" charset="0"/>
                <a:cs typeface="Helvetica" panose="020B0604020202020204" pitchFamily="34" charset="0"/>
              </a:rPr>
              <a:t>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8" name="Picture 27"/>
          <p:cNvPicPr/>
          <p:nvPr/>
        </p:nvPicPr>
        <p:blipFill rotWithShape="1">
          <a:blip r:embed="rId10" cstate="email"/>
          <a:srcRect l="-27624" t="-13361" r="-27624" b="-13361"/>
          <a:stretch>
            <a:fillRect/>
          </a:stretch>
        </p:blipFill>
        <p:spPr>
          <a:xfrm>
            <a:off x="8295714" y="682571"/>
            <a:ext cx="740782" cy="628380"/>
          </a:xfrm>
          <a:prstGeom prst="ellipse">
            <a:avLst/>
          </a:prstGeom>
          <a:solidFill>
            <a:srgbClr val="002060"/>
          </a:solidFill>
          <a:ln w="31750">
            <a:solidFill>
              <a:schemeClr val="bg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3" grpId="1"/>
      <p:bldP spid="24" grpId="0"/>
      <p:bldP spid="24" grpId="1"/>
      <p:bldP spid="25" grpId="0"/>
      <p:bldP spid="25" grpId="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3620" y="1257236"/>
            <a:ext cx="9619013" cy="987624"/>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endParaRPr>
          </a:p>
        </p:txBody>
      </p:sp>
      <p:sp>
        <p:nvSpPr>
          <p:cNvPr id="6" name="Rectangle 5"/>
          <p:cNvSpPr/>
          <p:nvPr/>
        </p:nvSpPr>
        <p:spPr>
          <a:xfrm>
            <a:off x="255324" y="1304382"/>
            <a:ext cx="8639293" cy="769441"/>
          </a:xfrm>
          <a:prstGeom prst="rect">
            <a:avLst/>
          </a:prstGeom>
        </p:spPr>
        <p:txBody>
          <a:bodyPr wrap="square">
            <a:spAutoFit/>
          </a:bodyPr>
          <a:lstStyle/>
          <a:p>
            <a:r>
              <a:rPr lang="en-GB" sz="2200" b="1" dirty="0">
                <a:solidFill>
                  <a:prstClr val="white"/>
                </a:solidFill>
                <a:latin typeface="Arial" panose="020B0604020202020204" pitchFamily="34" charset="0"/>
                <a:cs typeface="Arial" panose="020B0604020202020204" pitchFamily="34" charset="0"/>
              </a:rPr>
              <a:t>Who is placed at the centre of person centred care and support?</a:t>
            </a:r>
            <a:endParaRPr lang="en-GB" sz="2200" b="1" dirty="0">
              <a:solidFill>
                <a:prstClr val="white"/>
              </a:solidFill>
              <a:latin typeface="Arial" panose="020B0604020202020204" pitchFamily="34" charset="0"/>
              <a:cs typeface="Arial" panose="020B0604020202020204" pitchFamily="34" charset="0"/>
            </a:endParaRPr>
          </a:p>
        </p:txBody>
      </p:sp>
      <p:sp>
        <p:nvSpPr>
          <p:cNvPr id="11" name="TextBox 10"/>
          <p:cNvSpPr txBox="1"/>
          <p:nvPr/>
        </p:nvSpPr>
        <p:spPr>
          <a:xfrm>
            <a:off x="1046578" y="2872863"/>
            <a:ext cx="7056784" cy="430887"/>
          </a:xfrm>
          <a:prstGeom prst="rect">
            <a:avLst/>
          </a:prstGeom>
          <a:noFill/>
        </p:spPr>
        <p:txBody>
          <a:bodyPr wrap="square" rtlCol="0">
            <a:spAutoFit/>
          </a:bodyPr>
          <a:lstStyle/>
          <a:p>
            <a:r>
              <a:rPr lang="en-GB" sz="2200" b="1" dirty="0">
                <a:solidFill>
                  <a:prstClr val="black"/>
                </a:solidFill>
                <a:latin typeface="Arial" panose="020B0604020202020204" pitchFamily="34" charset="0"/>
                <a:cs typeface="Arial" panose="020B0604020202020204" pitchFamily="34" charset="0"/>
              </a:rPr>
              <a:t>The worker</a:t>
            </a:r>
            <a:endParaRPr lang="en-GB" sz="2200" b="1" dirty="0">
              <a:solidFill>
                <a:prstClr val="black"/>
              </a:solidFill>
              <a:latin typeface="Arial" panose="020B0604020202020204" pitchFamily="34" charset="0"/>
              <a:cs typeface="Arial" panose="020B0604020202020204" pitchFamily="34" charset="0"/>
            </a:endParaRPr>
          </a:p>
        </p:txBody>
      </p:sp>
      <p:sp>
        <p:nvSpPr>
          <p:cNvPr id="12" name="TextBox 11"/>
          <p:cNvSpPr txBox="1"/>
          <p:nvPr/>
        </p:nvSpPr>
        <p:spPr>
          <a:xfrm>
            <a:off x="1067421" y="3773274"/>
            <a:ext cx="7056784" cy="430887"/>
          </a:xfrm>
          <a:prstGeom prst="rect">
            <a:avLst/>
          </a:prstGeom>
          <a:noFill/>
        </p:spPr>
        <p:txBody>
          <a:bodyPr wrap="square" rtlCol="0">
            <a:spAutoFit/>
          </a:bodyPr>
          <a:lstStyle/>
          <a:p>
            <a:r>
              <a:rPr lang="en-GB" sz="2200" b="1" dirty="0">
                <a:solidFill>
                  <a:prstClr val="black"/>
                </a:solidFill>
                <a:latin typeface="Arial" panose="020B0604020202020204" pitchFamily="34" charset="0"/>
                <a:cs typeface="Arial" panose="020B0604020202020204" pitchFamily="34" charset="0"/>
              </a:rPr>
              <a:t>The individual</a:t>
            </a:r>
            <a:endParaRPr lang="en-GB" sz="2200" b="1" dirty="0">
              <a:solidFill>
                <a:prstClr val="black"/>
              </a:solidFill>
              <a:latin typeface="Arial" panose="020B0604020202020204" pitchFamily="34" charset="0"/>
              <a:cs typeface="Arial" panose="020B0604020202020204" pitchFamily="34" charset="0"/>
            </a:endParaRPr>
          </a:p>
        </p:txBody>
      </p:sp>
      <p:sp>
        <p:nvSpPr>
          <p:cNvPr id="13" name="TextBox 12"/>
          <p:cNvSpPr txBox="1"/>
          <p:nvPr/>
        </p:nvSpPr>
        <p:spPr>
          <a:xfrm>
            <a:off x="1067421" y="4727603"/>
            <a:ext cx="7056784" cy="430887"/>
          </a:xfrm>
          <a:prstGeom prst="rect">
            <a:avLst/>
          </a:prstGeom>
          <a:noFill/>
        </p:spPr>
        <p:txBody>
          <a:bodyPr wrap="square" rtlCol="0">
            <a:spAutoFit/>
          </a:bodyPr>
          <a:lstStyle/>
          <a:p>
            <a:r>
              <a:rPr lang="en-GB" sz="2200" b="1" dirty="0">
                <a:solidFill>
                  <a:prstClr val="black"/>
                </a:solidFill>
                <a:latin typeface="Arial" panose="020B0604020202020204" pitchFamily="34" charset="0"/>
                <a:cs typeface="Arial" panose="020B0604020202020204" pitchFamily="34" charset="0"/>
              </a:rPr>
              <a:t>An advocate</a:t>
            </a:r>
            <a:endParaRPr lang="en-GB" sz="2200" b="1" dirty="0">
              <a:solidFill>
                <a:prstClr val="black"/>
              </a:solidFill>
              <a:latin typeface="Arial" panose="020B0604020202020204" pitchFamily="34" charset="0"/>
              <a:cs typeface="Arial" panose="020B0604020202020204" pitchFamily="34" charset="0"/>
            </a:endParaRPr>
          </a:p>
        </p:txBody>
      </p:sp>
      <p:sp>
        <p:nvSpPr>
          <p:cNvPr id="14" name="TextBox 13"/>
          <p:cNvSpPr txBox="1"/>
          <p:nvPr/>
        </p:nvSpPr>
        <p:spPr>
          <a:xfrm>
            <a:off x="1046578" y="5666158"/>
            <a:ext cx="7056784" cy="430887"/>
          </a:xfrm>
          <a:prstGeom prst="rect">
            <a:avLst/>
          </a:prstGeom>
          <a:noFill/>
        </p:spPr>
        <p:txBody>
          <a:bodyPr wrap="square" rtlCol="0">
            <a:spAutoFit/>
          </a:bodyPr>
          <a:lstStyle/>
          <a:p>
            <a:r>
              <a:rPr lang="en-GB" sz="2200" b="1" dirty="0">
                <a:solidFill>
                  <a:prstClr val="black"/>
                </a:solidFill>
                <a:latin typeface="Arial" panose="020B0604020202020204" pitchFamily="34" charset="0"/>
                <a:cs typeface="Arial" panose="020B0604020202020204" pitchFamily="34" charset="0"/>
              </a:rPr>
              <a:t>The individual’s family and friends</a:t>
            </a:r>
            <a:endParaRPr lang="en-GB" sz="2200" b="1" dirty="0">
              <a:solidFill>
                <a:prstClr val="black"/>
              </a:solidFill>
              <a:latin typeface="Arial" panose="020B0604020202020204" pitchFamily="34" charset="0"/>
              <a:cs typeface="Arial" panose="020B0604020202020204" pitchFamily="34" charset="0"/>
            </a:endParaRPr>
          </a:p>
        </p:txBody>
      </p:sp>
      <p:grpSp>
        <p:nvGrpSpPr>
          <p:cNvPr id="15" name="Group 14"/>
          <p:cNvGrpSpPr/>
          <p:nvPr/>
        </p:nvGrpSpPr>
        <p:grpSpPr>
          <a:xfrm>
            <a:off x="5543119" y="2953984"/>
            <a:ext cx="3711396" cy="4564662"/>
            <a:chOff x="5469116" y="2420888"/>
            <a:chExt cx="3711396" cy="4564662"/>
          </a:xfrm>
        </p:grpSpPr>
        <p:pic>
          <p:nvPicPr>
            <p:cNvPr id="16" name="Picture 15"/>
            <p:cNvPicPr>
              <a:picLocks noChangeAspect="1"/>
            </p:cNvPicPr>
            <p:nvPr/>
          </p:nvPicPr>
          <p:blipFill>
            <a:blip r:embed="rId1" cstate="email"/>
            <a:stretch>
              <a:fillRect/>
            </a:stretch>
          </p:blipFill>
          <p:spPr>
            <a:xfrm rot="282173">
              <a:off x="5469116"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7" name="Picture 4" descr="\\DESIGNARCHIVE\Archive\PowerPoints\PPT symbols and documents\ABCD cards\B.png"/>
            <p:cNvPicPr>
              <a:picLocks noChangeAspect="1" noChangeArrowheads="1"/>
            </p:cNvPicPr>
            <p:nvPr/>
          </p:nvPicPr>
          <p:blipFill rotWithShape="1">
            <a:blip r:embed="rId2" cstate="email"/>
            <a:srcRect t="4221" b="7959"/>
            <a:stretch>
              <a:fillRect/>
            </a:stretch>
          </p:blipFill>
          <p:spPr bwMode="auto">
            <a:xfrm rot="302735">
              <a:off x="6457181" y="2617595"/>
              <a:ext cx="1902988" cy="2360978"/>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p:cNvPicPr>
            <a:picLocks noChangeAspect="1"/>
          </p:cNvPicPr>
          <p:nvPr/>
        </p:nvPicPr>
        <p:blipFill>
          <a:blip r:embed="rId3" cstate="email"/>
          <a:stretch>
            <a:fillRect/>
          </a:stretch>
        </p:blipFill>
        <p:spPr>
          <a:xfrm>
            <a:off x="325523" y="2662173"/>
            <a:ext cx="617417" cy="872258"/>
          </a:xfrm>
          <a:prstGeom prst="rect">
            <a:avLst/>
          </a:prstGeom>
        </p:spPr>
      </p:pic>
      <p:pic>
        <p:nvPicPr>
          <p:cNvPr id="19" name="Picture 18"/>
          <p:cNvPicPr>
            <a:picLocks noChangeAspect="1"/>
          </p:cNvPicPr>
          <p:nvPr/>
        </p:nvPicPr>
        <p:blipFill>
          <a:blip r:embed="rId4" cstate="email"/>
          <a:stretch>
            <a:fillRect/>
          </a:stretch>
        </p:blipFill>
        <p:spPr>
          <a:xfrm>
            <a:off x="325523" y="3606439"/>
            <a:ext cx="617417" cy="872258"/>
          </a:xfrm>
          <a:prstGeom prst="rect">
            <a:avLst/>
          </a:prstGeom>
        </p:spPr>
      </p:pic>
      <p:pic>
        <p:nvPicPr>
          <p:cNvPr id="20" name="Picture 19"/>
          <p:cNvPicPr>
            <a:picLocks noChangeAspect="1"/>
          </p:cNvPicPr>
          <p:nvPr/>
        </p:nvPicPr>
        <p:blipFill>
          <a:blip r:embed="rId5" cstate="email"/>
          <a:stretch>
            <a:fillRect/>
          </a:stretch>
        </p:blipFill>
        <p:spPr>
          <a:xfrm>
            <a:off x="325523" y="4542543"/>
            <a:ext cx="617417" cy="872258"/>
          </a:xfrm>
          <a:prstGeom prst="rect">
            <a:avLst/>
          </a:prstGeom>
        </p:spPr>
      </p:pic>
      <p:pic>
        <p:nvPicPr>
          <p:cNvPr id="21" name="Picture 20"/>
          <p:cNvPicPr>
            <a:picLocks noChangeAspect="1"/>
          </p:cNvPicPr>
          <p:nvPr/>
        </p:nvPicPr>
        <p:blipFill>
          <a:blip r:embed="rId6" cstate="email"/>
          <a:stretch>
            <a:fillRect/>
          </a:stretch>
        </p:blipFill>
        <p:spPr>
          <a:xfrm>
            <a:off x="325523" y="5470485"/>
            <a:ext cx="617417" cy="872258"/>
          </a:xfrm>
          <a:prstGeom prst="rect">
            <a:avLst/>
          </a:prstGeom>
        </p:spPr>
      </p:pic>
      <p:sp>
        <p:nvSpPr>
          <p:cNvPr id="23" name="Rectangle 22"/>
          <p:cNvSpPr/>
          <p:nvPr/>
        </p:nvSpPr>
        <p:spPr>
          <a:xfrm>
            <a:off x="6237027" y="2324550"/>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Arial" panose="020B0604020202020204" pitchFamily="34" charset="0"/>
                <a:cs typeface="Arial" panose="020B0604020202020204" pitchFamily="34" charset="0"/>
              </a:rPr>
              <a:t>Click to reveal </a:t>
            </a:r>
            <a:r>
              <a:rPr lang="en-GB" b="1" dirty="0">
                <a:latin typeface="Arial" panose="020B0604020202020204" pitchFamily="34" charset="0"/>
                <a:cs typeface="Arial" panose="020B0604020202020204" pitchFamily="34" charset="0"/>
              </a:rPr>
              <a:t>a</a:t>
            </a:r>
            <a:r>
              <a:rPr lang="en-GB" b="1" dirty="0" smtClean="0">
                <a:latin typeface="Arial" panose="020B0604020202020204" pitchFamily="34" charset="0"/>
                <a:cs typeface="Arial" panose="020B0604020202020204" pitchFamily="34" charset="0"/>
              </a:rPr>
              <a:t>nswer</a:t>
            </a:r>
            <a:endParaRPr lang="en-GB" b="1" dirty="0">
              <a:latin typeface="Arial" panose="020B0604020202020204" pitchFamily="34" charset="0"/>
              <a:cs typeface="Arial" panose="020B0604020202020204" pitchFamily="34" charset="0"/>
            </a:endParaRPr>
          </a:p>
        </p:txBody>
      </p:sp>
      <p:sp>
        <p:nvSpPr>
          <p:cNvPr id="24" name="TextBox 23"/>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7"/>
              </a:rPr>
              <a:t>http://www.skillsforhealth.org.uk</a:t>
            </a:r>
            <a:r>
              <a:rPr lang="en-IN" sz="800" b="1" u="sng" dirty="0" smtClean="0">
                <a:latin typeface="Helvetica" panose="020B0604020202020204" pitchFamily="34" charset="0"/>
                <a:cs typeface="Helvetica" panose="020B0604020202020204" pitchFamily="34" charset="0"/>
                <a:hlinkClick r:id="rId7"/>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8"/>
              </a:rPr>
              <a:t>http</a:t>
            </a:r>
            <a:r>
              <a:rPr lang="en-IN" sz="800" b="1" u="sng" dirty="0">
                <a:latin typeface="Helvetica" panose="020B0604020202020204" pitchFamily="34" charset="0"/>
                <a:cs typeface="Helvetica" panose="020B0604020202020204" pitchFamily="34" charset="0"/>
                <a:hlinkClick r:id="rId8"/>
              </a:rPr>
              <a:t>://www.skillsforcare.org.uk</a:t>
            </a:r>
            <a:r>
              <a:rPr lang="en-IN" sz="900" b="1" u="sng" dirty="0" smtClean="0">
                <a:latin typeface="Helvetica" panose="020B0604020202020204" pitchFamily="34" charset="0"/>
                <a:cs typeface="Helvetica" panose="020B0604020202020204" pitchFamily="34" charset="0"/>
                <a:hlinkClick r:id="rId8"/>
              </a:rPr>
              <a:t>/</a:t>
            </a:r>
            <a:endParaRPr lang="en-IN" sz="900" b="1" dirty="0">
              <a:latin typeface="Helvetica" panose="020B0604020202020204" pitchFamily="34" charset="0"/>
              <a:cs typeface="Helvetica" panose="020B0604020202020204" pitchFamily="34" charset="0"/>
            </a:endParaRPr>
          </a:p>
        </p:txBody>
      </p:sp>
      <p:sp>
        <p:nvSpPr>
          <p:cNvPr id="25" name="Rectangle 2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6" name="Title 1"/>
          <p:cNvSpPr>
            <a:spLocks noGrp="1"/>
          </p:cNvSpPr>
          <p:nvPr>
            <p:ph type="title"/>
            <p:custDataLst>
              <p:tags r:id="rId9"/>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a:t>
            </a:r>
            <a:r>
              <a:rPr lang="en-GB" sz="3600" b="1" dirty="0" smtClean="0">
                <a:solidFill>
                  <a:schemeClr val="bg1"/>
                </a:solidFill>
                <a:latin typeface="Helvetica" panose="020B0604020202020204" pitchFamily="34" charset="0"/>
                <a:cs typeface="Helvetica" panose="020B0604020202020204" pitchFamily="34" charset="0"/>
              </a:rPr>
              <a:t>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7" name="Picture 26"/>
          <p:cNvPicPr/>
          <p:nvPr/>
        </p:nvPicPr>
        <p:blipFill rotWithShape="1">
          <a:blip r:embed="rId10" cstate="email"/>
          <a:srcRect l="-27624" t="-13361" r="-27624" b="-13361"/>
          <a:stretch>
            <a:fillRect/>
          </a:stretch>
        </p:blipFill>
        <p:spPr>
          <a:xfrm>
            <a:off x="8295714" y="682571"/>
            <a:ext cx="740782" cy="628380"/>
          </a:xfrm>
          <a:prstGeom prst="ellipse">
            <a:avLst/>
          </a:prstGeom>
          <a:solidFill>
            <a:srgbClr val="002060"/>
          </a:solidFill>
          <a:ln w="31750">
            <a:solidFill>
              <a:schemeClr val="bg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3" grpId="0"/>
      <p:bldP spid="13" grpId="1"/>
      <p:bldP spid="14" grpId="0"/>
      <p:bldP spid="14" grpId="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7"/>
            <a:ext cx="9619013" cy="987624"/>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sp>
        <p:nvSpPr>
          <p:cNvPr id="6" name="Rectangle 5"/>
          <p:cNvSpPr/>
          <p:nvPr/>
        </p:nvSpPr>
        <p:spPr>
          <a:xfrm>
            <a:off x="255324" y="1522750"/>
            <a:ext cx="8639293" cy="430887"/>
          </a:xfrm>
          <a:prstGeom prst="rect">
            <a:avLst/>
          </a:prstGeom>
        </p:spPr>
        <p:txBody>
          <a:bodyPr wrap="square">
            <a:spAutoFit/>
          </a:bodyPr>
          <a:lstStyle/>
          <a:p>
            <a:r>
              <a:rPr lang="en-GB" sz="2200" dirty="0">
                <a:solidFill>
                  <a:prstClr val="white"/>
                </a:solidFill>
                <a:latin typeface="Helvetica" panose="020B0604020202020204" pitchFamily="34" charset="0"/>
                <a:cs typeface="Helvetica" panose="020B0604020202020204" pitchFamily="34" charset="0"/>
              </a:rPr>
              <a:t>Which of the following are the values known as the </a:t>
            </a:r>
            <a:r>
              <a:rPr lang="en-GB" sz="2200" dirty="0" smtClean="0">
                <a:solidFill>
                  <a:prstClr val="white"/>
                </a:solidFill>
                <a:latin typeface="Helvetica" panose="020B0604020202020204" pitchFamily="34" charset="0"/>
                <a:cs typeface="Helvetica" panose="020B0604020202020204" pitchFamily="34" charset="0"/>
              </a:rPr>
              <a:t>6Cs: </a:t>
            </a:r>
            <a:endParaRPr lang="en-GB" sz="2200" dirty="0">
              <a:solidFill>
                <a:prstClr val="white"/>
              </a:solidFill>
              <a:latin typeface="Helvetica" panose="020B0604020202020204" pitchFamily="34" charset="0"/>
              <a:cs typeface="Helvetica" panose="020B0604020202020204" pitchFamily="34" charset="0"/>
            </a:endParaRPr>
          </a:p>
        </p:txBody>
      </p:sp>
      <p:sp>
        <p:nvSpPr>
          <p:cNvPr id="11" name="TextBox 10"/>
          <p:cNvSpPr txBox="1"/>
          <p:nvPr/>
        </p:nvSpPr>
        <p:spPr>
          <a:xfrm>
            <a:off x="1046578" y="2708920"/>
            <a:ext cx="7056784" cy="769441"/>
          </a:xfrm>
          <a:prstGeom prst="rect">
            <a:avLst/>
          </a:prstGeom>
          <a:noFill/>
        </p:spPr>
        <p:txBody>
          <a:bodyPr wrap="square" rtlCol="0">
            <a:spAutoFit/>
          </a:bodyPr>
          <a:lstStyle/>
          <a:p>
            <a:r>
              <a:rPr lang="en-GB" sz="2200" dirty="0">
                <a:solidFill>
                  <a:prstClr val="black"/>
                </a:solidFill>
                <a:latin typeface="Helvetica" panose="020B0604020202020204" pitchFamily="34" charset="0"/>
                <a:cs typeface="Helvetica" panose="020B0604020202020204" pitchFamily="34" charset="0"/>
              </a:rPr>
              <a:t>Empathy, listening, support, respecting </a:t>
            </a:r>
            <a:br>
              <a:rPr lang="en-GB" sz="2200" dirty="0" smtClean="0">
                <a:solidFill>
                  <a:prstClr val="black"/>
                </a:solidFill>
                <a:latin typeface="Helvetica" panose="020B0604020202020204" pitchFamily="34" charset="0"/>
                <a:cs typeface="Helvetica" panose="020B0604020202020204" pitchFamily="34" charset="0"/>
              </a:rPr>
            </a:br>
            <a:r>
              <a:rPr lang="en-GB" sz="2200" dirty="0" smtClean="0">
                <a:solidFill>
                  <a:prstClr val="black"/>
                </a:solidFill>
                <a:latin typeface="Helvetica" panose="020B0604020202020204" pitchFamily="34" charset="0"/>
                <a:cs typeface="Helvetica" panose="020B0604020202020204" pitchFamily="34" charset="0"/>
              </a:rPr>
              <a:t>privacy</a:t>
            </a:r>
            <a:r>
              <a:rPr lang="en-GB" sz="2200" dirty="0">
                <a:solidFill>
                  <a:prstClr val="black"/>
                </a:solidFill>
                <a:latin typeface="Helvetica" panose="020B0604020202020204" pitchFamily="34" charset="0"/>
                <a:cs typeface="Helvetica" panose="020B0604020202020204" pitchFamily="34" charset="0"/>
              </a:rPr>
              <a:t>, promoting dignity</a:t>
            </a:r>
            <a:endParaRPr lang="en-GB" sz="2200" dirty="0">
              <a:solidFill>
                <a:prstClr val="black"/>
              </a:solidFill>
              <a:latin typeface="Helvetica" panose="020B0604020202020204" pitchFamily="34" charset="0"/>
              <a:cs typeface="Helvetica" panose="020B0604020202020204" pitchFamily="34" charset="0"/>
            </a:endParaRPr>
          </a:p>
        </p:txBody>
      </p:sp>
      <p:sp>
        <p:nvSpPr>
          <p:cNvPr id="12" name="TextBox 11"/>
          <p:cNvSpPr txBox="1"/>
          <p:nvPr/>
        </p:nvSpPr>
        <p:spPr>
          <a:xfrm>
            <a:off x="1067421" y="3678274"/>
            <a:ext cx="7056784" cy="769441"/>
          </a:xfrm>
          <a:prstGeom prst="rect">
            <a:avLst/>
          </a:prstGeom>
          <a:noFill/>
        </p:spPr>
        <p:txBody>
          <a:bodyPr wrap="square" rtlCol="0">
            <a:spAutoFit/>
          </a:bodyPr>
          <a:lstStyle/>
          <a:p>
            <a:r>
              <a:rPr lang="en-GB" sz="2200" dirty="0">
                <a:solidFill>
                  <a:prstClr val="black"/>
                </a:solidFill>
                <a:latin typeface="Helvetica" panose="020B0604020202020204" pitchFamily="34" charset="0"/>
                <a:cs typeface="Helvetica" panose="020B0604020202020204" pitchFamily="34" charset="0"/>
              </a:rPr>
              <a:t>Care, compassion, competence, </a:t>
            </a:r>
            <a:br>
              <a:rPr lang="en-GB" sz="2200" dirty="0" smtClean="0">
                <a:solidFill>
                  <a:prstClr val="black"/>
                </a:solidFill>
                <a:latin typeface="Helvetica" panose="020B0604020202020204" pitchFamily="34" charset="0"/>
                <a:cs typeface="Helvetica" panose="020B0604020202020204" pitchFamily="34" charset="0"/>
              </a:rPr>
            </a:br>
            <a:r>
              <a:rPr lang="en-GB" sz="2200" dirty="0" smtClean="0">
                <a:solidFill>
                  <a:prstClr val="black"/>
                </a:solidFill>
                <a:latin typeface="Helvetica" panose="020B0604020202020204" pitchFamily="34" charset="0"/>
                <a:cs typeface="Helvetica" panose="020B0604020202020204" pitchFamily="34" charset="0"/>
              </a:rPr>
              <a:t>communication</a:t>
            </a:r>
            <a:r>
              <a:rPr lang="en-GB" sz="2200" dirty="0">
                <a:solidFill>
                  <a:prstClr val="black"/>
                </a:solidFill>
                <a:latin typeface="Helvetica" panose="020B0604020202020204" pitchFamily="34" charset="0"/>
                <a:cs typeface="Helvetica" panose="020B0604020202020204" pitchFamily="34" charset="0"/>
              </a:rPr>
              <a:t>, courage, commitment</a:t>
            </a:r>
            <a:endParaRPr lang="en-GB" sz="2200" dirty="0">
              <a:solidFill>
                <a:prstClr val="black"/>
              </a:solidFill>
              <a:latin typeface="Helvetica" panose="020B0604020202020204" pitchFamily="34" charset="0"/>
              <a:cs typeface="Helvetica" panose="020B0604020202020204" pitchFamily="34" charset="0"/>
            </a:endParaRPr>
          </a:p>
        </p:txBody>
      </p:sp>
      <p:sp>
        <p:nvSpPr>
          <p:cNvPr id="13" name="TextBox 12"/>
          <p:cNvSpPr txBox="1"/>
          <p:nvPr/>
        </p:nvSpPr>
        <p:spPr>
          <a:xfrm>
            <a:off x="1067421" y="4798313"/>
            <a:ext cx="7056784" cy="430887"/>
          </a:xfrm>
          <a:prstGeom prst="rect">
            <a:avLst/>
          </a:prstGeom>
          <a:noFill/>
        </p:spPr>
        <p:txBody>
          <a:bodyPr wrap="square" rtlCol="0">
            <a:spAutoFit/>
          </a:bodyPr>
          <a:lstStyle/>
          <a:p>
            <a:r>
              <a:rPr lang="en-GB" sz="2200" dirty="0">
                <a:solidFill>
                  <a:prstClr val="black"/>
                </a:solidFill>
                <a:latin typeface="Helvetica" panose="020B0604020202020204" pitchFamily="34" charset="0"/>
                <a:cs typeface="Helvetica" panose="020B0604020202020204" pitchFamily="34" charset="0"/>
              </a:rPr>
              <a:t>Spiritual, emotional, cultural, religious, social, physical</a:t>
            </a:r>
            <a:endParaRPr lang="en-GB" sz="2200" dirty="0">
              <a:solidFill>
                <a:prstClr val="black"/>
              </a:solidFill>
              <a:latin typeface="Helvetica" panose="020B0604020202020204" pitchFamily="34" charset="0"/>
              <a:cs typeface="Helvetica" panose="020B0604020202020204" pitchFamily="34" charset="0"/>
            </a:endParaRPr>
          </a:p>
        </p:txBody>
      </p:sp>
      <p:sp>
        <p:nvSpPr>
          <p:cNvPr id="14" name="TextBox 13"/>
          <p:cNvSpPr txBox="1"/>
          <p:nvPr/>
        </p:nvSpPr>
        <p:spPr>
          <a:xfrm>
            <a:off x="1046578" y="5666158"/>
            <a:ext cx="7056784" cy="430887"/>
          </a:xfrm>
          <a:prstGeom prst="rect">
            <a:avLst/>
          </a:prstGeom>
          <a:noFill/>
        </p:spPr>
        <p:txBody>
          <a:bodyPr wrap="square" rtlCol="0">
            <a:spAutoFit/>
          </a:bodyPr>
          <a:lstStyle/>
          <a:p>
            <a:r>
              <a:rPr lang="en-GB" sz="2200" dirty="0">
                <a:solidFill>
                  <a:prstClr val="black"/>
                </a:solidFill>
                <a:latin typeface="Helvetica" panose="020B0604020202020204" pitchFamily="34" charset="0"/>
                <a:cs typeface="Helvetica" panose="020B0604020202020204" pitchFamily="34" charset="0"/>
              </a:rPr>
              <a:t>Lighting, noise, temperature, odours </a:t>
            </a:r>
            <a:endParaRPr lang="en-GB" sz="2200" dirty="0">
              <a:solidFill>
                <a:prstClr val="black"/>
              </a:solidFill>
              <a:latin typeface="Helvetica" panose="020B0604020202020204" pitchFamily="34" charset="0"/>
              <a:cs typeface="Helvetica" panose="020B0604020202020204" pitchFamily="34" charset="0"/>
            </a:endParaRPr>
          </a:p>
        </p:txBody>
      </p:sp>
      <p:grpSp>
        <p:nvGrpSpPr>
          <p:cNvPr id="15" name="Group 14"/>
          <p:cNvGrpSpPr/>
          <p:nvPr/>
        </p:nvGrpSpPr>
        <p:grpSpPr>
          <a:xfrm>
            <a:off x="5529471" y="2913040"/>
            <a:ext cx="3711396" cy="4564662"/>
            <a:chOff x="5469116" y="2420888"/>
            <a:chExt cx="3711396" cy="4564662"/>
          </a:xfrm>
        </p:grpSpPr>
        <p:pic>
          <p:nvPicPr>
            <p:cNvPr id="16" name="Picture 15"/>
            <p:cNvPicPr>
              <a:picLocks noChangeAspect="1"/>
            </p:cNvPicPr>
            <p:nvPr/>
          </p:nvPicPr>
          <p:blipFill>
            <a:blip r:embed="rId1" cstate="email"/>
            <a:stretch>
              <a:fillRect/>
            </a:stretch>
          </p:blipFill>
          <p:spPr>
            <a:xfrm rot="282173">
              <a:off x="5469116"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7" name="Picture 4" descr="\\DESIGNARCHIVE\Archive\PowerPoints\PPT symbols and documents\ABCD cards\B.png"/>
            <p:cNvPicPr>
              <a:picLocks noChangeAspect="1" noChangeArrowheads="1"/>
            </p:cNvPicPr>
            <p:nvPr/>
          </p:nvPicPr>
          <p:blipFill rotWithShape="1">
            <a:blip r:embed="rId2" cstate="email"/>
            <a:srcRect t="4221" b="7959"/>
            <a:stretch>
              <a:fillRect/>
            </a:stretch>
          </p:blipFill>
          <p:spPr bwMode="auto">
            <a:xfrm rot="302735">
              <a:off x="6457181" y="2617595"/>
              <a:ext cx="1902988" cy="2360978"/>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p:cNvPicPr>
            <a:picLocks noChangeAspect="1"/>
          </p:cNvPicPr>
          <p:nvPr/>
        </p:nvPicPr>
        <p:blipFill>
          <a:blip r:embed="rId3" cstate="email"/>
          <a:stretch>
            <a:fillRect/>
          </a:stretch>
        </p:blipFill>
        <p:spPr>
          <a:xfrm>
            <a:off x="325523" y="2662173"/>
            <a:ext cx="617417" cy="872258"/>
          </a:xfrm>
          <a:prstGeom prst="rect">
            <a:avLst/>
          </a:prstGeom>
        </p:spPr>
      </p:pic>
      <p:pic>
        <p:nvPicPr>
          <p:cNvPr id="19" name="Picture 18"/>
          <p:cNvPicPr>
            <a:picLocks noChangeAspect="1"/>
          </p:cNvPicPr>
          <p:nvPr/>
        </p:nvPicPr>
        <p:blipFill>
          <a:blip r:embed="rId4" cstate="email"/>
          <a:stretch>
            <a:fillRect/>
          </a:stretch>
        </p:blipFill>
        <p:spPr>
          <a:xfrm>
            <a:off x="325523" y="3606439"/>
            <a:ext cx="617417" cy="872258"/>
          </a:xfrm>
          <a:prstGeom prst="rect">
            <a:avLst/>
          </a:prstGeom>
        </p:spPr>
      </p:pic>
      <p:pic>
        <p:nvPicPr>
          <p:cNvPr id="20" name="Picture 19"/>
          <p:cNvPicPr>
            <a:picLocks noChangeAspect="1"/>
          </p:cNvPicPr>
          <p:nvPr/>
        </p:nvPicPr>
        <p:blipFill>
          <a:blip r:embed="rId5" cstate="email"/>
          <a:stretch>
            <a:fillRect/>
          </a:stretch>
        </p:blipFill>
        <p:spPr>
          <a:xfrm>
            <a:off x="325523" y="4542543"/>
            <a:ext cx="617417" cy="872258"/>
          </a:xfrm>
          <a:prstGeom prst="rect">
            <a:avLst/>
          </a:prstGeom>
        </p:spPr>
      </p:pic>
      <p:pic>
        <p:nvPicPr>
          <p:cNvPr id="21" name="Picture 20"/>
          <p:cNvPicPr>
            <a:picLocks noChangeAspect="1"/>
          </p:cNvPicPr>
          <p:nvPr/>
        </p:nvPicPr>
        <p:blipFill>
          <a:blip r:embed="rId6" cstate="email"/>
          <a:stretch>
            <a:fillRect/>
          </a:stretch>
        </p:blipFill>
        <p:spPr>
          <a:xfrm>
            <a:off x="325523" y="5470485"/>
            <a:ext cx="617417" cy="872258"/>
          </a:xfrm>
          <a:prstGeom prst="rect">
            <a:avLst/>
          </a:prstGeom>
        </p:spPr>
      </p:pic>
      <p:sp>
        <p:nvSpPr>
          <p:cNvPr id="23" name="Rectangle 22"/>
          <p:cNvSpPr/>
          <p:nvPr/>
        </p:nvSpPr>
        <p:spPr>
          <a:xfrm>
            <a:off x="6237027" y="2324550"/>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latin typeface="Helvetica" panose="020B0604020202020204" pitchFamily="34" charset="0"/>
                <a:cs typeface="Helvetica" panose="020B0604020202020204" pitchFamily="34" charset="0"/>
              </a:rPr>
              <a:t>Click to reveal </a:t>
            </a:r>
            <a:r>
              <a:rPr lang="en-GB" dirty="0">
                <a:latin typeface="Helvetica" panose="020B0604020202020204" pitchFamily="34" charset="0"/>
                <a:cs typeface="Helvetica" panose="020B0604020202020204" pitchFamily="34" charset="0"/>
              </a:rPr>
              <a:t>a</a:t>
            </a:r>
            <a:r>
              <a:rPr lang="en-GB" dirty="0" smtClean="0">
                <a:latin typeface="Helvetica" panose="020B0604020202020204" pitchFamily="34" charset="0"/>
                <a:cs typeface="Helvetica" panose="020B0604020202020204" pitchFamily="34" charset="0"/>
              </a:rPr>
              <a:t>nswer</a:t>
            </a:r>
            <a:endParaRPr lang="en-GB" dirty="0">
              <a:latin typeface="Helvetica" panose="020B0604020202020204" pitchFamily="34" charset="0"/>
              <a:cs typeface="Helvetica" panose="020B0604020202020204" pitchFamily="34" charset="0"/>
            </a:endParaRPr>
          </a:p>
        </p:txBody>
      </p:sp>
      <p:sp>
        <p:nvSpPr>
          <p:cNvPr id="24" name="TextBox 23"/>
          <p:cNvSpPr txBox="1"/>
          <p:nvPr/>
        </p:nvSpPr>
        <p:spPr>
          <a:xfrm>
            <a:off x="-36512" y="6453336"/>
            <a:ext cx="3934948" cy="353943"/>
          </a:xfrm>
          <a:prstGeom prst="rect">
            <a:avLst/>
          </a:prstGeom>
          <a:noFill/>
        </p:spPr>
        <p:txBody>
          <a:bodyPr wrap="square" rtlCol="0">
            <a:spAutoFit/>
          </a:bodyPr>
          <a:lstStyle/>
          <a:p>
            <a:r>
              <a:rPr lang="en-US" sz="800" dirty="0" smtClean="0">
                <a:latin typeface="Helvetica" panose="020B0604020202020204" pitchFamily="34" charset="0"/>
                <a:cs typeface="Helvetica" panose="020B0604020202020204" pitchFamily="34" charset="0"/>
              </a:rPr>
              <a:t>Source:  </a:t>
            </a:r>
            <a:r>
              <a:rPr lang="en-IN" sz="800" dirty="0" smtClean="0">
                <a:latin typeface="Helvetica" panose="020B0604020202020204" pitchFamily="34" charset="0"/>
                <a:cs typeface="Helvetica" panose="020B0604020202020204" pitchFamily="34" charset="0"/>
              </a:rPr>
              <a:t>Skills for Health</a:t>
            </a:r>
            <a:r>
              <a:rPr lang="en-US" sz="800" dirty="0">
                <a:latin typeface="Helvetica" panose="020B0604020202020204" pitchFamily="34" charset="0"/>
                <a:cs typeface="Helvetica" panose="020B0604020202020204" pitchFamily="34" charset="0"/>
              </a:rPr>
              <a:t> </a:t>
            </a:r>
            <a:r>
              <a:rPr lang="en-US" sz="800" dirty="0" smtClean="0">
                <a:latin typeface="Helvetica" panose="020B0604020202020204" pitchFamily="34" charset="0"/>
                <a:cs typeface="Helvetica" panose="020B0604020202020204" pitchFamily="34" charset="0"/>
              </a:rPr>
              <a:t>– Website</a:t>
            </a:r>
            <a:r>
              <a:rPr lang="en-IN" sz="800" dirty="0" smtClean="0">
                <a:latin typeface="Helvetica" panose="020B0604020202020204" pitchFamily="34" charset="0"/>
                <a:cs typeface="Helvetica" panose="020B0604020202020204" pitchFamily="34" charset="0"/>
              </a:rPr>
              <a:t> </a:t>
            </a:r>
            <a:r>
              <a:rPr lang="en-IN" sz="800" u="sng" dirty="0">
                <a:latin typeface="Helvetica" panose="020B0604020202020204" pitchFamily="34" charset="0"/>
                <a:cs typeface="Helvetica" panose="020B0604020202020204" pitchFamily="34" charset="0"/>
                <a:hlinkClick r:id="rId7"/>
              </a:rPr>
              <a:t>http://www.skillsforhealth.org.uk</a:t>
            </a:r>
            <a:r>
              <a:rPr lang="en-IN" sz="800" u="sng" dirty="0" smtClean="0">
                <a:latin typeface="Helvetica" panose="020B0604020202020204" pitchFamily="34" charset="0"/>
                <a:cs typeface="Helvetica" panose="020B0604020202020204" pitchFamily="34" charset="0"/>
                <a:hlinkClick r:id="rId7"/>
              </a:rPr>
              <a:t>/</a:t>
            </a:r>
            <a:endParaRPr lang="en-IN" sz="800" dirty="0" smtClean="0">
              <a:latin typeface="Helvetica" panose="020B0604020202020204" pitchFamily="34" charset="0"/>
              <a:cs typeface="Helvetica" panose="020B0604020202020204" pitchFamily="34" charset="0"/>
            </a:endParaRPr>
          </a:p>
          <a:p>
            <a:r>
              <a:rPr lang="en-IN" sz="800" dirty="0">
                <a:latin typeface="Helvetica" panose="020B0604020202020204" pitchFamily="34" charset="0"/>
                <a:cs typeface="Helvetica" panose="020B0604020202020204" pitchFamily="34" charset="0"/>
              </a:rPr>
              <a:t> </a:t>
            </a:r>
            <a:r>
              <a:rPr lang="en-IN" sz="800" dirty="0" smtClean="0">
                <a:latin typeface="Helvetica" panose="020B0604020202020204" pitchFamily="34" charset="0"/>
                <a:cs typeface="Helvetica" panose="020B0604020202020204" pitchFamily="34" charset="0"/>
              </a:rPr>
              <a:t>              Skills for Care </a:t>
            </a:r>
            <a:r>
              <a:rPr lang="en-US" sz="800" dirty="0" smtClean="0">
                <a:latin typeface="Helvetica" panose="020B0604020202020204" pitchFamily="34" charset="0"/>
                <a:cs typeface="Helvetica" panose="020B0604020202020204" pitchFamily="34" charset="0"/>
              </a:rPr>
              <a:t>– Website</a:t>
            </a:r>
            <a:r>
              <a:rPr lang="en-IN" sz="800" dirty="0" smtClean="0">
                <a:latin typeface="Helvetica" panose="020B0604020202020204" pitchFamily="34" charset="0"/>
                <a:cs typeface="Helvetica" panose="020B0604020202020204" pitchFamily="34" charset="0"/>
              </a:rPr>
              <a:t>  </a:t>
            </a:r>
            <a:r>
              <a:rPr lang="en-IN" sz="800" u="sng" dirty="0" smtClean="0">
                <a:latin typeface="Helvetica" panose="020B0604020202020204" pitchFamily="34" charset="0"/>
                <a:cs typeface="Helvetica" panose="020B0604020202020204" pitchFamily="34" charset="0"/>
                <a:hlinkClick r:id="rId8"/>
              </a:rPr>
              <a:t>http</a:t>
            </a:r>
            <a:r>
              <a:rPr lang="en-IN" sz="800" u="sng" dirty="0">
                <a:latin typeface="Helvetica" panose="020B0604020202020204" pitchFamily="34" charset="0"/>
                <a:cs typeface="Helvetica" panose="020B0604020202020204" pitchFamily="34" charset="0"/>
                <a:hlinkClick r:id="rId8"/>
              </a:rPr>
              <a:t>://www.skillsforcare.org.uk</a:t>
            </a:r>
            <a:r>
              <a:rPr lang="en-IN" sz="900" u="sng" dirty="0" smtClean="0">
                <a:latin typeface="Helvetica" panose="020B0604020202020204" pitchFamily="34" charset="0"/>
                <a:cs typeface="Helvetica" panose="020B0604020202020204" pitchFamily="34" charset="0"/>
                <a:hlinkClick r:id="rId8"/>
              </a:rPr>
              <a:t>/</a:t>
            </a:r>
            <a:endParaRPr lang="en-IN" sz="900" dirty="0">
              <a:latin typeface="Helvetica" panose="020B0604020202020204" pitchFamily="34" charset="0"/>
              <a:cs typeface="Helvetica" panose="020B0604020202020204" pitchFamily="34" charset="0"/>
            </a:endParaRPr>
          </a:p>
        </p:txBody>
      </p:sp>
      <p:sp>
        <p:nvSpPr>
          <p:cNvPr id="25" name="Rectangle 2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6" name="Title 1"/>
          <p:cNvSpPr>
            <a:spLocks noGrp="1"/>
          </p:cNvSpPr>
          <p:nvPr>
            <p:ph type="title"/>
            <p:custDataLst>
              <p:tags r:id="rId9"/>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a:t>
            </a:r>
            <a:r>
              <a:rPr lang="en-GB" sz="3600" b="1" dirty="0" smtClean="0">
                <a:solidFill>
                  <a:schemeClr val="bg1"/>
                </a:solidFill>
                <a:latin typeface="Helvetica" panose="020B0604020202020204" pitchFamily="34" charset="0"/>
                <a:cs typeface="Helvetica" panose="020B0604020202020204" pitchFamily="34" charset="0"/>
              </a:rPr>
              <a:t>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7" name="Picture 26"/>
          <p:cNvPicPr/>
          <p:nvPr/>
        </p:nvPicPr>
        <p:blipFill rotWithShape="1">
          <a:blip r:embed="rId10" cstate="email"/>
          <a:srcRect l="-27624" t="-13361" r="-27624" b="-13361"/>
          <a:stretch>
            <a:fillRect/>
          </a:stretch>
        </p:blipFill>
        <p:spPr>
          <a:xfrm>
            <a:off x="8295714" y="682571"/>
            <a:ext cx="740782" cy="628380"/>
          </a:xfrm>
          <a:prstGeom prst="ellipse">
            <a:avLst/>
          </a:prstGeom>
          <a:solidFill>
            <a:srgbClr val="002060"/>
          </a:solidFill>
          <a:ln w="31750">
            <a:solidFill>
              <a:schemeClr val="bg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3" grpId="0"/>
      <p:bldP spid="13" grpId="1"/>
      <p:bldP spid="14" grpId="0"/>
      <p:bldP spid="14" grpId="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23677" y="1020038"/>
            <a:ext cx="9180511" cy="120392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IN" sz="3600" dirty="0">
                <a:latin typeface="Helvetica" panose="020B0604020202020204" pitchFamily="34" charset="0"/>
                <a:cs typeface="Helvetica" panose="020B0604020202020204" pitchFamily="34" charset="0"/>
              </a:rPr>
              <a:t>Avoiding Conflicts with Family Members</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7.2 </a:t>
            </a:r>
            <a:endParaRPr lang="en-GB" sz="3600" dirty="0">
              <a:latin typeface="Helvetica" panose="020B0604020202020204" pitchFamily="34" charset="0"/>
              <a:cs typeface="Helvetica" panose="020B0604020202020204" pitchFamily="34" charset="0"/>
            </a:endParaRPr>
          </a:p>
        </p:txBody>
      </p:sp>
      <p:sp>
        <p:nvSpPr>
          <p:cNvPr id="8" name="Title Placeholder 1"/>
          <p:cNvSpPr txBox="1"/>
          <p:nvPr>
            <p:custDataLst>
              <p:tags r:id="rId4"/>
            </p:custDataLst>
          </p:nvPr>
        </p:nvSpPr>
        <p:spPr>
          <a:xfrm>
            <a:off x="-36515" y="299958"/>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Viewing of Modules </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Avoiding Conflict with Family Members</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457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7411" y="1375223"/>
            <a:ext cx="8229583" cy="4939814"/>
          </a:xfrm>
          <a:prstGeom prst="rect">
            <a:avLst/>
          </a:prstGeom>
        </p:spPr>
        <p:txBody>
          <a:bodyPr wrap="square">
            <a:spAutoFit/>
          </a:bodyPr>
          <a:lstStyle/>
          <a:p>
            <a:pPr marL="457200" lvl="0" indent="-457200">
              <a:lnSpc>
                <a:spcPct val="175000"/>
              </a:lnSpc>
              <a:buFont typeface="Arial" panose="020B0604020202020204" pitchFamily="34" charset="0"/>
              <a:buChar char="•"/>
            </a:pPr>
            <a:r>
              <a:rPr lang="en-US" sz="3000" dirty="0">
                <a:latin typeface="Helvetica" panose="020B0604020202020204" pitchFamily="34" charset="0"/>
              </a:rPr>
              <a:t>How to maintain a degree of mutual respect and formality with the family</a:t>
            </a:r>
            <a:endParaRPr lang="en-US" sz="3000" dirty="0">
              <a:latin typeface="Helvetica" panose="020B0604020202020204" pitchFamily="34" charset="0"/>
            </a:endParaRPr>
          </a:p>
          <a:p>
            <a:pPr marL="457200" lvl="0" indent="-457200">
              <a:lnSpc>
                <a:spcPct val="175000"/>
              </a:lnSpc>
              <a:buFont typeface="Arial" panose="020B0604020202020204" pitchFamily="34" charset="0"/>
              <a:buChar char="•"/>
            </a:pPr>
            <a:r>
              <a:rPr lang="en-US" sz="3000" dirty="0">
                <a:latin typeface="Helvetica" panose="020B0604020202020204" pitchFamily="34" charset="0"/>
              </a:rPr>
              <a:t>How to avoid conflicts with the care receiver’s family</a:t>
            </a:r>
            <a:endParaRPr lang="en-US" sz="3000" dirty="0">
              <a:latin typeface="Helvetica" panose="020B0604020202020204" pitchFamily="34" charset="0"/>
            </a:endParaRPr>
          </a:p>
          <a:p>
            <a:pPr marL="457200" lvl="0" indent="-457200">
              <a:lnSpc>
                <a:spcPct val="175000"/>
              </a:lnSpc>
              <a:buFont typeface="Arial" panose="020B0604020202020204" pitchFamily="34" charset="0"/>
              <a:buChar char="•"/>
            </a:pPr>
            <a:r>
              <a:rPr lang="en-US" sz="3000" dirty="0">
                <a:latin typeface="Helvetica" panose="020B0604020202020204" pitchFamily="34" charset="0"/>
              </a:rPr>
              <a:t>How to resolve conflicts with the care receiver’s family</a:t>
            </a:r>
            <a:endParaRPr lang="en-US" sz="3000" dirty="0">
              <a:latin typeface="Helvetica"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custDataLst>
              <p:tags r:id="rId1"/>
            </p:custDataLst>
          </p:nvPr>
        </p:nvSpPr>
        <p:spPr>
          <a:xfrm>
            <a:off x="0" y="188640"/>
            <a:ext cx="9143999" cy="530764"/>
          </a:xfrm>
        </p:spPr>
        <p:txBody>
          <a:bodyPr>
            <a:noAutofit/>
          </a:bodyPr>
          <a:lstStyle/>
          <a:p>
            <a:r>
              <a:rPr lang="en-GB" sz="3600" b="1" dirty="0" smtClean="0">
                <a:solidFill>
                  <a:schemeClr val="bg1"/>
                </a:solidFill>
                <a:latin typeface="Helvetica" panose="020B0604020202020204" pitchFamily="34" charset="0"/>
                <a:cs typeface="Helvetica" panose="020B0604020202020204" pitchFamily="34" charset="0"/>
              </a:rPr>
              <a:t>Learning outcomes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TextBox 8"/>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1" name="Content Placeholder 2"/>
          <p:cNvSpPr>
            <a:spLocks noGrp="1"/>
          </p:cNvSpPr>
          <p:nvPr>
            <p:ph idx="1"/>
          </p:nvPr>
        </p:nvSpPr>
        <p:spPr>
          <a:xfrm>
            <a:off x="432829" y="1178173"/>
            <a:ext cx="8603667" cy="4616989"/>
          </a:xfrm>
        </p:spPr>
        <p:txBody>
          <a:bodyPr>
            <a:normAutofit/>
          </a:bodyPr>
          <a:lstStyle/>
          <a:p>
            <a:pPr marL="0" indent="0">
              <a:buNone/>
            </a:pPr>
            <a:r>
              <a:rPr lang="en-GB" sz="2400" dirty="0" smtClean="0">
                <a:solidFill>
                  <a:srgbClr val="002060"/>
                </a:solidFill>
                <a:latin typeface="Helvetica" panose="020B0604020202020204" pitchFamily="34" charset="0"/>
                <a:cs typeface="Helvetica" panose="020B0604020202020204" pitchFamily="34" charset="0"/>
              </a:rPr>
              <a:t>1.</a:t>
            </a:r>
            <a:r>
              <a:rPr lang="en-GB" sz="2400" dirty="0" smtClean="0">
                <a:latin typeface="Helvetica" panose="020B0604020202020204" pitchFamily="34" charset="0"/>
                <a:cs typeface="Helvetica" panose="020B0604020202020204" pitchFamily="34" charset="0"/>
              </a:rPr>
              <a:t> </a:t>
            </a:r>
            <a:r>
              <a:rPr lang="en-GB" sz="2400" dirty="0">
                <a:solidFill>
                  <a:srgbClr val="0066CC"/>
                </a:solidFill>
                <a:latin typeface="Helvetica" panose="020B0604020202020204" pitchFamily="34" charset="0"/>
                <a:cs typeface="Helvetica" panose="020B0604020202020204" pitchFamily="34" charset="0"/>
              </a:rPr>
              <a:t>Understand person centred values</a:t>
            </a:r>
            <a:endParaRPr lang="en-GB" sz="2400" dirty="0">
              <a:solidFill>
                <a:srgbClr val="0066CC"/>
              </a:solidFill>
              <a:latin typeface="Helvetica" panose="020B0604020202020204" pitchFamily="34" charset="0"/>
              <a:cs typeface="Helvetica" panose="020B0604020202020204" pitchFamily="34" charset="0"/>
            </a:endParaRPr>
          </a:p>
          <a:p>
            <a:pPr marL="0" indent="0">
              <a:buNone/>
            </a:pPr>
            <a:r>
              <a:rPr lang="en-GB" sz="2400" dirty="0" smtClean="0">
                <a:solidFill>
                  <a:srgbClr val="002060"/>
                </a:solidFill>
                <a:latin typeface="Helvetica" panose="020B0604020202020204" pitchFamily="34" charset="0"/>
                <a:cs typeface="Helvetica" panose="020B0604020202020204" pitchFamily="34" charset="0"/>
              </a:rPr>
              <a:t>2.</a:t>
            </a:r>
            <a:r>
              <a:rPr lang="en-GB" sz="2400" dirty="0" smtClean="0">
                <a:latin typeface="Helvetica" panose="020B0604020202020204" pitchFamily="34" charset="0"/>
                <a:cs typeface="Helvetica" panose="020B0604020202020204" pitchFamily="34" charset="0"/>
              </a:rPr>
              <a:t> </a:t>
            </a:r>
            <a:r>
              <a:rPr lang="en-GB" sz="2400" dirty="0">
                <a:solidFill>
                  <a:srgbClr val="0066CC"/>
                </a:solidFill>
                <a:latin typeface="Helvetica" panose="020B0604020202020204" pitchFamily="34" charset="0"/>
                <a:cs typeface="Helvetica" panose="020B0604020202020204" pitchFamily="34" charset="0"/>
              </a:rPr>
              <a:t>Understand working in a person centred way</a:t>
            </a:r>
            <a:endParaRPr lang="en-GB" sz="2400" dirty="0">
              <a:solidFill>
                <a:srgbClr val="0066CC"/>
              </a:solidFill>
              <a:latin typeface="Helvetica" panose="020B0604020202020204" pitchFamily="34" charset="0"/>
              <a:cs typeface="Helvetica" panose="020B0604020202020204" pitchFamily="34" charset="0"/>
            </a:endParaRPr>
          </a:p>
          <a:p>
            <a:pPr marL="0" indent="0">
              <a:buNone/>
            </a:pPr>
            <a:r>
              <a:rPr lang="en-GB" sz="2400" dirty="0" smtClean="0">
                <a:solidFill>
                  <a:srgbClr val="002060"/>
                </a:solidFill>
                <a:latin typeface="Helvetica" panose="020B0604020202020204" pitchFamily="34" charset="0"/>
                <a:cs typeface="Helvetica" panose="020B0604020202020204" pitchFamily="34" charset="0"/>
              </a:rPr>
              <a:t>3.</a:t>
            </a:r>
            <a:r>
              <a:rPr lang="en-GB" sz="2400" dirty="0" smtClean="0">
                <a:solidFill>
                  <a:srgbClr val="0066CC"/>
                </a:solidFill>
                <a:latin typeface="Helvetica" panose="020B0604020202020204" pitchFamily="34" charset="0"/>
                <a:cs typeface="Helvetica" panose="020B0604020202020204" pitchFamily="34" charset="0"/>
              </a:rPr>
              <a:t> </a:t>
            </a:r>
            <a:r>
              <a:rPr lang="en-GB" sz="2400" dirty="0">
                <a:solidFill>
                  <a:srgbClr val="0066CC"/>
                </a:solidFill>
                <a:latin typeface="Helvetica" panose="020B0604020202020204" pitchFamily="34" charset="0"/>
                <a:cs typeface="Helvetica" panose="020B0604020202020204" pitchFamily="34" charset="0"/>
              </a:rPr>
              <a:t>Demonstrate  awareness of the </a:t>
            </a:r>
            <a:r>
              <a:rPr lang="en-GB" sz="2400" dirty="0" smtClean="0">
                <a:solidFill>
                  <a:srgbClr val="0066CC"/>
                </a:solidFill>
                <a:latin typeface="Helvetica" panose="020B0604020202020204" pitchFamily="34" charset="0"/>
                <a:cs typeface="Helvetica" panose="020B0604020202020204" pitchFamily="34" charset="0"/>
              </a:rPr>
              <a:t>individual’s </a:t>
            </a:r>
            <a:r>
              <a:rPr lang="en-GB" sz="2400" dirty="0">
                <a:solidFill>
                  <a:srgbClr val="0066CC"/>
                </a:solidFill>
                <a:latin typeface="Helvetica" panose="020B0604020202020204" pitchFamily="34" charset="0"/>
                <a:cs typeface="Helvetica" panose="020B0604020202020204" pitchFamily="34" charset="0"/>
              </a:rPr>
              <a:t>immediate environment and make changes to address factors that may be causing discomfort or distress</a:t>
            </a:r>
            <a:endParaRPr lang="en-GB" sz="2400" dirty="0">
              <a:solidFill>
                <a:srgbClr val="0066CC"/>
              </a:solidFill>
              <a:latin typeface="Helvetica" panose="020B0604020202020204" pitchFamily="34" charset="0"/>
              <a:cs typeface="Helvetica" panose="020B0604020202020204" pitchFamily="34" charset="0"/>
            </a:endParaRPr>
          </a:p>
          <a:p>
            <a:pPr marL="0" indent="0">
              <a:buNone/>
            </a:pPr>
            <a:r>
              <a:rPr lang="en-GB" sz="2400" dirty="0" smtClean="0">
                <a:solidFill>
                  <a:srgbClr val="002060"/>
                </a:solidFill>
                <a:latin typeface="Helvetica" panose="020B0604020202020204" pitchFamily="34" charset="0"/>
                <a:cs typeface="Helvetica" panose="020B0604020202020204" pitchFamily="34" charset="0"/>
              </a:rPr>
              <a:t>4. </a:t>
            </a:r>
            <a:r>
              <a:rPr lang="en-GB" sz="2400" dirty="0" smtClean="0">
                <a:solidFill>
                  <a:srgbClr val="0066CC"/>
                </a:solidFill>
                <a:latin typeface="Helvetica" panose="020B0604020202020204" pitchFamily="34" charset="0"/>
                <a:cs typeface="Helvetica" panose="020B0604020202020204" pitchFamily="34" charset="0"/>
              </a:rPr>
              <a:t>Make </a:t>
            </a:r>
            <a:r>
              <a:rPr lang="en-GB" sz="2400" dirty="0">
                <a:solidFill>
                  <a:srgbClr val="0066CC"/>
                </a:solidFill>
                <a:latin typeface="Helvetica" panose="020B0604020202020204" pitchFamily="34" charset="0"/>
                <a:cs typeface="Helvetica" panose="020B0604020202020204" pitchFamily="34" charset="0"/>
              </a:rPr>
              <a:t>others aware of any actions they may be undertaking that are causing discomfort or distress to individuals</a:t>
            </a:r>
            <a:endParaRPr lang="en-GB" sz="2400" dirty="0">
              <a:solidFill>
                <a:srgbClr val="0066CC"/>
              </a:solidFill>
              <a:latin typeface="Helvetica" panose="020B0604020202020204" pitchFamily="34" charset="0"/>
              <a:cs typeface="Helvetica" panose="020B0604020202020204" pitchFamily="34" charset="0"/>
            </a:endParaRPr>
          </a:p>
          <a:p>
            <a:pPr marL="0" indent="0">
              <a:buNone/>
            </a:pPr>
            <a:r>
              <a:rPr lang="en-GB" sz="2400" dirty="0" smtClean="0">
                <a:solidFill>
                  <a:srgbClr val="002060"/>
                </a:solidFill>
                <a:latin typeface="Helvetica" panose="020B0604020202020204" pitchFamily="34" charset="0"/>
                <a:cs typeface="Helvetica" panose="020B0604020202020204" pitchFamily="34" charset="0"/>
              </a:rPr>
              <a:t>5. </a:t>
            </a:r>
            <a:r>
              <a:rPr lang="en-GB" sz="2400" dirty="0" smtClean="0">
                <a:solidFill>
                  <a:srgbClr val="0066CC"/>
                </a:solidFill>
                <a:latin typeface="Helvetica" panose="020B0604020202020204" pitchFamily="34" charset="0"/>
                <a:cs typeface="Helvetica" panose="020B0604020202020204" pitchFamily="34" charset="0"/>
              </a:rPr>
              <a:t>Support </a:t>
            </a:r>
            <a:r>
              <a:rPr lang="en-GB" sz="2400" dirty="0">
                <a:solidFill>
                  <a:srgbClr val="0066CC"/>
                </a:solidFill>
                <a:latin typeface="Helvetica" panose="020B0604020202020204" pitchFamily="34" charset="0"/>
                <a:cs typeface="Helvetica" panose="020B0604020202020204" pitchFamily="34" charset="0"/>
              </a:rPr>
              <a:t>individuals to minimise pain or discomfort</a:t>
            </a:r>
            <a:endParaRPr lang="en-GB" sz="2400" dirty="0">
              <a:solidFill>
                <a:srgbClr val="0066CC"/>
              </a:solidFill>
              <a:latin typeface="Helvetica" panose="020B0604020202020204" pitchFamily="34" charset="0"/>
              <a:cs typeface="Helvetica" panose="020B0604020202020204" pitchFamily="34" charset="0"/>
            </a:endParaRPr>
          </a:p>
          <a:p>
            <a:pPr marL="0" indent="0">
              <a:buNone/>
            </a:pPr>
            <a:r>
              <a:rPr lang="en-GB" sz="2400" dirty="0" smtClean="0">
                <a:solidFill>
                  <a:srgbClr val="002060"/>
                </a:solidFill>
                <a:latin typeface="Helvetica" panose="020B0604020202020204" pitchFamily="34" charset="0"/>
                <a:cs typeface="Helvetica" panose="020B0604020202020204" pitchFamily="34" charset="0"/>
              </a:rPr>
              <a:t>6.</a:t>
            </a:r>
            <a:r>
              <a:rPr lang="en-GB" sz="2400" dirty="0" smtClean="0">
                <a:solidFill>
                  <a:srgbClr val="0066CC"/>
                </a:solidFill>
                <a:latin typeface="Helvetica" panose="020B0604020202020204" pitchFamily="34" charset="0"/>
                <a:cs typeface="Helvetica" panose="020B0604020202020204" pitchFamily="34" charset="0"/>
              </a:rPr>
              <a:t> </a:t>
            </a:r>
            <a:r>
              <a:rPr lang="en-GB" sz="2400" dirty="0">
                <a:solidFill>
                  <a:srgbClr val="0066CC"/>
                </a:solidFill>
                <a:latin typeface="Helvetica" panose="020B0604020202020204" pitchFamily="34" charset="0"/>
                <a:cs typeface="Helvetica" panose="020B0604020202020204" pitchFamily="34" charset="0"/>
              </a:rPr>
              <a:t>Support the individual to maintain their </a:t>
            </a:r>
            <a:r>
              <a:rPr lang="en-GB" sz="2400" dirty="0" smtClean="0">
                <a:solidFill>
                  <a:srgbClr val="0066CC"/>
                </a:solidFill>
                <a:latin typeface="Helvetica" panose="020B0604020202020204" pitchFamily="34" charset="0"/>
                <a:cs typeface="Helvetica" panose="020B0604020202020204" pitchFamily="34" charset="0"/>
              </a:rPr>
              <a:t>identity </a:t>
            </a:r>
            <a:r>
              <a:rPr lang="en-GB" sz="2400" dirty="0">
                <a:solidFill>
                  <a:srgbClr val="0066CC"/>
                </a:solidFill>
                <a:latin typeface="Helvetica" panose="020B0604020202020204" pitchFamily="34" charset="0"/>
                <a:cs typeface="Helvetica" panose="020B0604020202020204" pitchFamily="34" charset="0"/>
              </a:rPr>
              <a:t>and self-esteem </a:t>
            </a:r>
            <a:endParaRPr lang="en-GB" sz="2400" dirty="0">
              <a:solidFill>
                <a:srgbClr val="0066CC"/>
              </a:solidFill>
              <a:latin typeface="Helvetica" panose="020B0604020202020204" pitchFamily="34" charset="0"/>
              <a:cs typeface="Helvetica" panose="020B0604020202020204" pitchFamily="34" charset="0"/>
            </a:endParaRPr>
          </a:p>
          <a:p>
            <a:pPr marL="0" indent="0">
              <a:buNone/>
            </a:pPr>
            <a:r>
              <a:rPr lang="en-GB" sz="2400" dirty="0" smtClean="0">
                <a:solidFill>
                  <a:srgbClr val="002060"/>
                </a:solidFill>
                <a:latin typeface="Helvetica" panose="020B0604020202020204" pitchFamily="34" charset="0"/>
                <a:cs typeface="Helvetica" panose="020B0604020202020204" pitchFamily="34" charset="0"/>
              </a:rPr>
              <a:t>7.</a:t>
            </a:r>
            <a:r>
              <a:rPr lang="en-GB" sz="2400" dirty="0" smtClean="0">
                <a:solidFill>
                  <a:srgbClr val="0066CC"/>
                </a:solidFill>
                <a:latin typeface="Helvetica" panose="020B0604020202020204" pitchFamily="34" charset="0"/>
                <a:cs typeface="Helvetica" panose="020B0604020202020204" pitchFamily="34" charset="0"/>
              </a:rPr>
              <a:t> </a:t>
            </a:r>
            <a:r>
              <a:rPr lang="en-GB" sz="2400" dirty="0">
                <a:solidFill>
                  <a:srgbClr val="0066CC"/>
                </a:solidFill>
                <a:latin typeface="Helvetica" panose="020B0604020202020204" pitchFamily="34" charset="0"/>
                <a:cs typeface="Helvetica" panose="020B0604020202020204" pitchFamily="34" charset="0"/>
              </a:rPr>
              <a:t>Support the individual using person </a:t>
            </a:r>
            <a:r>
              <a:rPr lang="en-GB" sz="2400" dirty="0" smtClean="0">
                <a:solidFill>
                  <a:srgbClr val="0066CC"/>
                </a:solidFill>
                <a:latin typeface="Helvetica" panose="020B0604020202020204" pitchFamily="34" charset="0"/>
                <a:cs typeface="Helvetica" panose="020B0604020202020204" pitchFamily="34" charset="0"/>
              </a:rPr>
              <a:t>centred </a:t>
            </a:r>
            <a:r>
              <a:rPr lang="en-GB" sz="2400" dirty="0">
                <a:solidFill>
                  <a:srgbClr val="0066CC"/>
                </a:solidFill>
                <a:latin typeface="Helvetica" panose="020B0604020202020204" pitchFamily="34" charset="0"/>
                <a:cs typeface="Helvetica" panose="020B0604020202020204" pitchFamily="34" charset="0"/>
              </a:rPr>
              <a:t>values</a:t>
            </a:r>
            <a:endParaRPr lang="en-GB" sz="2400" dirty="0">
              <a:solidFill>
                <a:srgbClr val="0066CC"/>
              </a:solidFill>
              <a:latin typeface="Helvetica" panose="020B0604020202020204" pitchFamily="34" charset="0"/>
              <a:cs typeface="Helvetica" panose="020B0604020202020204" pitchFamily="34" charset="0"/>
            </a:endParaRPr>
          </a:p>
          <a:p>
            <a:pPr marL="0" indent="0">
              <a:buNone/>
            </a:pPr>
            <a:endParaRPr lang="en-GB" sz="24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fade">
                                      <p:cBhvr>
                                        <p:cTn id="16" dur="500"/>
                                        <p:tgtEl>
                                          <p:spTgt spid="1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fade">
                                      <p:cBhvr>
                                        <p:cTn id="19" dur="500"/>
                                        <p:tgtEl>
                                          <p:spTgt spid="11">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fade">
                                      <p:cBhvr>
                                        <p:cTn id="22" dur="500"/>
                                        <p:tgtEl>
                                          <p:spTgt spid="11">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animEffect transition="in" filter="fade">
                                      <p:cBhvr>
                                        <p:cTn id="25"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sp>
        <p:nvSpPr>
          <p:cNvPr id="6" name="Content Placeholder 2"/>
          <p:cNvSpPr txBox="1"/>
          <p:nvPr/>
        </p:nvSpPr>
        <p:spPr>
          <a:xfrm>
            <a:off x="6096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a:p>
          <a:p>
            <a:endParaRPr lang="en-US" sz="2000"/>
          </a:p>
          <a:p>
            <a:endParaRPr lang="en-US" sz="2000"/>
          </a:p>
          <a:p>
            <a:pPr marL="0" indent="0">
              <a:buFont typeface="Arial" panose="020B0604020202020204" pitchFamily="34" charset="0"/>
              <a:buNone/>
            </a:pPr>
            <a:endParaRPr lang="en-US" sz="2000" dirty="0"/>
          </a:p>
        </p:txBody>
      </p:sp>
      <p:pic>
        <p:nvPicPr>
          <p:cNvPr id="7" name="Picture 6"/>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8" name="Rectangle 7"/>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Avoiding Conflict with Family Members</a:t>
            </a:r>
            <a:endParaRPr lang="en-US" sz="3000" b="1" dirty="0">
              <a:latin typeface="Helvetica" panose="020B0604020202020204" pitchFamily="34" charset="0"/>
              <a:cs typeface="Arial"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3 </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cstate="email"/>
          <a:srcRect/>
          <a:stretch>
            <a:fillRect/>
          </a:stretch>
        </p:blipFill>
        <p:spPr>
          <a:xfrm>
            <a:off x="5177642" y="1346265"/>
            <a:ext cx="3689448" cy="5028334"/>
          </a:xfrm>
          <a:prstGeom prst="rect">
            <a:avLst/>
          </a:prstGeom>
        </p:spPr>
      </p:pic>
      <p:sp>
        <p:nvSpPr>
          <p:cNvPr id="11" name="Rectangle 1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Values in </a:t>
            </a:r>
            <a:r>
              <a:rPr lang="en-GB" sz="3600" b="1" dirty="0" smtClean="0">
                <a:solidFill>
                  <a:schemeClr val="bg1"/>
                </a:solidFill>
                <a:latin typeface="Helvetica" panose="020B0604020202020204" pitchFamily="34" charset="0"/>
                <a:cs typeface="Helvetica" panose="020B0604020202020204" pitchFamily="34" charset="0"/>
              </a:rPr>
              <a:t>Caregiving Work  </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25808" y="1669783"/>
            <a:ext cx="4822256" cy="1255161"/>
          </a:xfrm>
        </p:spPr>
        <p:txBody>
          <a:bodyPr>
            <a:normAutofit fontScale="92500" lnSpcReduction="20000"/>
          </a:bodyPr>
          <a:lstStyle/>
          <a:p>
            <a:pPr marL="0" indent="0">
              <a:buNone/>
            </a:pPr>
            <a:r>
              <a:rPr lang="en-GB" dirty="0">
                <a:latin typeface="Helvetica" panose="020B0604020202020204" pitchFamily="34" charset="0"/>
                <a:cs typeface="Helvetica" panose="020B0604020202020204" pitchFamily="34" charset="0"/>
              </a:rPr>
              <a:t>Values are beliefs and ideas about how people should </a:t>
            </a:r>
            <a:r>
              <a:rPr lang="en-GB" dirty="0" smtClean="0">
                <a:latin typeface="Helvetica" panose="020B0604020202020204" pitchFamily="34" charset="0"/>
                <a:cs typeface="Helvetica" panose="020B0604020202020204" pitchFamily="34" charset="0"/>
              </a:rPr>
              <a:t>behave</a:t>
            </a:r>
            <a:endParaRPr lang="en-GB"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sp>
        <p:nvSpPr>
          <p:cNvPr id="10" name="TextBox 9"/>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3" name="Rectangle 12"/>
          <p:cNvSpPr/>
          <p:nvPr/>
        </p:nvSpPr>
        <p:spPr>
          <a:xfrm>
            <a:off x="251547" y="5251267"/>
            <a:ext cx="8639293" cy="11300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pic>
        <p:nvPicPr>
          <p:cNvPr id="14" name="Picture 13"/>
          <p:cNvPicPr>
            <a:picLocks noChangeAspect="1"/>
          </p:cNvPicPr>
          <p:nvPr/>
        </p:nvPicPr>
        <p:blipFill>
          <a:blip r:embed="rId4" cstate="email"/>
          <a:stretch>
            <a:fillRect/>
          </a:stretch>
        </p:blipFill>
        <p:spPr>
          <a:xfrm>
            <a:off x="194139" y="4941168"/>
            <a:ext cx="957771" cy="557171"/>
          </a:xfrm>
          <a:prstGeom prst="rect">
            <a:avLst/>
          </a:prstGeom>
        </p:spPr>
      </p:pic>
      <p:sp>
        <p:nvSpPr>
          <p:cNvPr id="4" name="Rectangle 3"/>
          <p:cNvSpPr/>
          <p:nvPr/>
        </p:nvSpPr>
        <p:spPr>
          <a:xfrm>
            <a:off x="395536" y="5373216"/>
            <a:ext cx="8541282" cy="954107"/>
          </a:xfrm>
          <a:prstGeom prst="rect">
            <a:avLst/>
          </a:prstGeom>
        </p:spPr>
        <p:txBody>
          <a:bodyPr wrap="square">
            <a:spAutoFit/>
          </a:bodyPr>
          <a:lstStyle/>
          <a:p>
            <a:r>
              <a:rPr lang="en-GB" sz="2000" b="1" dirty="0">
                <a:solidFill>
                  <a:srgbClr val="0066CC"/>
                </a:solidFill>
                <a:latin typeface="Helvetica" panose="020B0604020202020204" pitchFamily="34" charset="0"/>
                <a:cs typeface="Helvetica" panose="020B0604020202020204" pitchFamily="34" charset="0"/>
              </a:rPr>
              <a:t>Values:</a:t>
            </a:r>
            <a:r>
              <a:rPr lang="en-GB" dirty="0">
                <a:latin typeface="Helvetica" panose="020B0604020202020204" pitchFamily="34" charset="0"/>
                <a:cs typeface="Helvetica" panose="020B0604020202020204" pitchFamily="34" charset="0"/>
              </a:rPr>
              <a:t> are central to work in health and social care. They are principles that guide workers to understand right from wrong and are about what is important when caring and supporting individuals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40" name="Rectangle 39"/>
          <p:cNvSpPr/>
          <p:nvPr/>
        </p:nvSpPr>
        <p:spPr>
          <a:xfrm>
            <a:off x="255324" y="3086089"/>
            <a:ext cx="4162297" cy="347146"/>
          </a:xfrm>
          <a:prstGeom prst="rect">
            <a:avLst/>
          </a:prstGeom>
          <a:gradFill flip="none" rotWithShape="1">
            <a:gsLst>
              <a:gs pos="1000">
                <a:schemeClr val="bg1"/>
              </a:gs>
              <a:gs pos="67000">
                <a:srgbClr val="0070C0"/>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1" name="Rectangle 40"/>
          <p:cNvSpPr/>
          <p:nvPr/>
        </p:nvSpPr>
        <p:spPr>
          <a:xfrm>
            <a:off x="234882" y="3434561"/>
            <a:ext cx="4182739" cy="100652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Values in Caregiving Work </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4" name="Picture 3"/>
          <p:cNvPicPr/>
          <p:nvPr/>
        </p:nvPicPr>
        <p:blipFill rotWithShape="1">
          <a:blip r:embed="rId1"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12" name="Rectangle 11"/>
          <p:cNvSpPr/>
          <p:nvPr/>
        </p:nvSpPr>
        <p:spPr>
          <a:xfrm>
            <a:off x="4704196" y="3084047"/>
            <a:ext cx="4181516" cy="347146"/>
          </a:xfrm>
          <a:prstGeom prst="rect">
            <a:avLst/>
          </a:prstGeom>
          <a:gradFill flip="none" rotWithShape="1">
            <a:gsLst>
              <a:gs pos="1000">
                <a:schemeClr val="bg1"/>
              </a:gs>
              <a:gs pos="67000">
                <a:srgbClr val="0070C0"/>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3" name="Rectangle 12"/>
          <p:cNvSpPr/>
          <p:nvPr/>
        </p:nvSpPr>
        <p:spPr>
          <a:xfrm>
            <a:off x="4731254" y="3432519"/>
            <a:ext cx="4147194" cy="100652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4" name="Rectangle 13"/>
          <p:cNvSpPr/>
          <p:nvPr/>
        </p:nvSpPr>
        <p:spPr>
          <a:xfrm>
            <a:off x="229368" y="1263664"/>
            <a:ext cx="4191945" cy="347146"/>
          </a:xfrm>
          <a:prstGeom prst="rect">
            <a:avLst/>
          </a:prstGeom>
          <a:gradFill flip="none" rotWithShape="1">
            <a:gsLst>
              <a:gs pos="1000">
                <a:schemeClr val="bg1"/>
              </a:gs>
              <a:gs pos="67000">
                <a:srgbClr val="0070C0"/>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5" name="Rectangle 14"/>
          <p:cNvSpPr/>
          <p:nvPr/>
        </p:nvSpPr>
        <p:spPr>
          <a:xfrm>
            <a:off x="254758" y="1608888"/>
            <a:ext cx="4162863" cy="1217439"/>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6" name="Rectangle 15"/>
          <p:cNvSpPr/>
          <p:nvPr/>
        </p:nvSpPr>
        <p:spPr>
          <a:xfrm>
            <a:off x="229368" y="4717556"/>
            <a:ext cx="4191945" cy="347146"/>
          </a:xfrm>
          <a:prstGeom prst="rect">
            <a:avLst/>
          </a:prstGeom>
          <a:gradFill flip="none" rotWithShape="1">
            <a:gsLst>
              <a:gs pos="1000">
                <a:schemeClr val="bg1"/>
              </a:gs>
              <a:gs pos="67000">
                <a:srgbClr val="0070C0"/>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7" name="Rectangle 16"/>
          <p:cNvSpPr/>
          <p:nvPr/>
        </p:nvSpPr>
        <p:spPr>
          <a:xfrm>
            <a:off x="251487" y="5054154"/>
            <a:ext cx="4166134" cy="118039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TextBox 19"/>
          <p:cNvSpPr txBox="1"/>
          <p:nvPr/>
        </p:nvSpPr>
        <p:spPr>
          <a:xfrm>
            <a:off x="244543" y="1229488"/>
            <a:ext cx="2495408" cy="415498"/>
          </a:xfrm>
          <a:prstGeom prst="rect">
            <a:avLst/>
          </a:prstGeom>
          <a:noFill/>
        </p:spPr>
        <p:txBody>
          <a:bodyPr wrap="square" rtlCol="0">
            <a:spAutoFit/>
          </a:bodyPr>
          <a:lstStyle/>
          <a:p>
            <a:r>
              <a:rPr lang="en-GB" sz="2100" b="1" dirty="0" smtClean="0">
                <a:solidFill>
                  <a:srgbClr val="002060"/>
                </a:solidFill>
                <a:latin typeface="Helvetica" panose="020B0604020202020204" pitchFamily="34" charset="0"/>
                <a:cs typeface="Helvetica" panose="020B0604020202020204" pitchFamily="34" charset="0"/>
              </a:rPr>
              <a:t>Care</a:t>
            </a:r>
            <a:endParaRPr lang="en-GB" sz="2100" b="1" dirty="0">
              <a:solidFill>
                <a:srgbClr val="002060"/>
              </a:solidFill>
              <a:latin typeface="Helvetica" panose="020B0604020202020204" pitchFamily="34" charset="0"/>
              <a:cs typeface="Helvetica" panose="020B0604020202020204" pitchFamily="34" charset="0"/>
            </a:endParaRPr>
          </a:p>
        </p:txBody>
      </p:sp>
      <p:sp>
        <p:nvSpPr>
          <p:cNvPr id="22" name="TextBox 21"/>
          <p:cNvSpPr txBox="1"/>
          <p:nvPr/>
        </p:nvSpPr>
        <p:spPr>
          <a:xfrm>
            <a:off x="251487" y="4649204"/>
            <a:ext cx="2495408" cy="415498"/>
          </a:xfrm>
          <a:prstGeom prst="rect">
            <a:avLst/>
          </a:prstGeom>
          <a:noFill/>
        </p:spPr>
        <p:txBody>
          <a:bodyPr wrap="square" rtlCol="0">
            <a:spAutoFit/>
          </a:bodyPr>
          <a:lstStyle/>
          <a:p>
            <a:r>
              <a:rPr lang="en-GB" sz="2100" b="1" dirty="0" smtClean="0">
                <a:solidFill>
                  <a:srgbClr val="002060"/>
                </a:solidFill>
                <a:latin typeface="Helvetica" panose="020B0604020202020204" pitchFamily="34" charset="0"/>
                <a:cs typeface="Helvetica" panose="020B0604020202020204" pitchFamily="34" charset="0"/>
              </a:rPr>
              <a:t>Competence</a:t>
            </a:r>
            <a:endParaRPr lang="en-GB" sz="2100" b="1" dirty="0">
              <a:solidFill>
                <a:srgbClr val="002060"/>
              </a:solidFill>
              <a:latin typeface="Helvetica" panose="020B0604020202020204" pitchFamily="34" charset="0"/>
              <a:cs typeface="Helvetica" panose="020B0604020202020204" pitchFamily="34" charset="0"/>
            </a:endParaRPr>
          </a:p>
        </p:txBody>
      </p:sp>
      <p:sp>
        <p:nvSpPr>
          <p:cNvPr id="24" name="TextBox 23"/>
          <p:cNvSpPr txBox="1"/>
          <p:nvPr/>
        </p:nvSpPr>
        <p:spPr>
          <a:xfrm>
            <a:off x="4723990" y="3017716"/>
            <a:ext cx="3425718" cy="415498"/>
          </a:xfrm>
          <a:prstGeom prst="rect">
            <a:avLst/>
          </a:prstGeom>
          <a:noFill/>
        </p:spPr>
        <p:txBody>
          <a:bodyPr wrap="square" rtlCol="0">
            <a:spAutoFit/>
          </a:bodyPr>
          <a:lstStyle/>
          <a:p>
            <a:r>
              <a:rPr lang="en-GB" sz="2100" b="1" dirty="0" smtClean="0">
                <a:solidFill>
                  <a:srgbClr val="002060"/>
                </a:solidFill>
                <a:latin typeface="Helvetica" panose="020B0604020202020204" pitchFamily="34" charset="0"/>
                <a:cs typeface="Helvetica" panose="020B0604020202020204" pitchFamily="34" charset="0"/>
              </a:rPr>
              <a:t>Courage</a:t>
            </a:r>
            <a:endParaRPr lang="en-GB" sz="2100" b="1" dirty="0">
              <a:solidFill>
                <a:srgbClr val="002060"/>
              </a:solidFill>
              <a:latin typeface="Helvetica" panose="020B0604020202020204" pitchFamily="34" charset="0"/>
              <a:cs typeface="Helvetica" panose="020B0604020202020204" pitchFamily="34" charset="0"/>
            </a:endParaRPr>
          </a:p>
        </p:txBody>
      </p:sp>
      <p:sp>
        <p:nvSpPr>
          <p:cNvPr id="27" name="TextBox 26"/>
          <p:cNvSpPr txBox="1"/>
          <p:nvPr/>
        </p:nvSpPr>
        <p:spPr>
          <a:xfrm>
            <a:off x="255324" y="1697413"/>
            <a:ext cx="4162297" cy="923330"/>
          </a:xfrm>
          <a:prstGeom prst="rect">
            <a:avLst/>
          </a:prstGeom>
          <a:noFill/>
        </p:spPr>
        <p:txBody>
          <a:bodyPr wrap="square" rtlCol="0">
            <a:spAutoFit/>
          </a:bodyPr>
          <a:lstStyle/>
          <a:p>
            <a:r>
              <a:rPr lang="en-GB" dirty="0">
                <a:solidFill>
                  <a:schemeClr val="bg1"/>
                </a:solidFill>
                <a:latin typeface="Helvetica" panose="020B0604020202020204" pitchFamily="34" charset="0"/>
                <a:cs typeface="Helvetica" panose="020B0604020202020204" pitchFamily="34" charset="0"/>
              </a:rPr>
              <a:t>H</a:t>
            </a:r>
            <a:r>
              <a:rPr lang="en-GB" dirty="0" smtClean="0">
                <a:solidFill>
                  <a:schemeClr val="bg1"/>
                </a:solidFill>
                <a:latin typeface="Helvetica" panose="020B0604020202020204" pitchFamily="34" charset="0"/>
                <a:cs typeface="Helvetica" panose="020B0604020202020204" pitchFamily="34" charset="0"/>
              </a:rPr>
              <a:t>aving </a:t>
            </a:r>
            <a:r>
              <a:rPr lang="en-GB" dirty="0">
                <a:solidFill>
                  <a:schemeClr val="bg1"/>
                </a:solidFill>
                <a:latin typeface="Helvetica" panose="020B0604020202020204" pitchFamily="34" charset="0"/>
                <a:cs typeface="Helvetica" panose="020B0604020202020204" pitchFamily="34" charset="0"/>
              </a:rPr>
              <a:t>someone’s best interests at heart and doing what you can to maintain or improve their wellbeing</a:t>
            </a:r>
            <a:endParaRPr lang="en-GB" dirty="0">
              <a:solidFill>
                <a:schemeClr val="bg1"/>
              </a:solidFill>
              <a:latin typeface="Helvetica" panose="020B0604020202020204" pitchFamily="34" charset="0"/>
              <a:cs typeface="Helvetica" panose="020B0604020202020204" pitchFamily="34" charset="0"/>
            </a:endParaRPr>
          </a:p>
        </p:txBody>
      </p:sp>
      <p:sp>
        <p:nvSpPr>
          <p:cNvPr id="28" name="TextBox 27"/>
          <p:cNvSpPr txBox="1"/>
          <p:nvPr/>
        </p:nvSpPr>
        <p:spPr>
          <a:xfrm>
            <a:off x="294138" y="5170810"/>
            <a:ext cx="4004730" cy="923330"/>
          </a:xfrm>
          <a:prstGeom prst="rect">
            <a:avLst/>
          </a:prstGeom>
          <a:noFill/>
        </p:spPr>
        <p:txBody>
          <a:bodyPr wrap="square" rtlCol="0">
            <a:spAutoFit/>
          </a:bodyPr>
          <a:lstStyle/>
          <a:p>
            <a:r>
              <a:rPr lang="en-GB" dirty="0">
                <a:solidFill>
                  <a:schemeClr val="bg1"/>
                </a:solidFill>
                <a:latin typeface="Helvetica" panose="020B0604020202020204" pitchFamily="34" charset="0"/>
                <a:cs typeface="Helvetica" panose="020B0604020202020204" pitchFamily="34" charset="0"/>
              </a:rPr>
              <a:t>T</a:t>
            </a:r>
            <a:r>
              <a:rPr lang="en-GB" dirty="0" smtClean="0">
                <a:solidFill>
                  <a:schemeClr val="bg1"/>
                </a:solidFill>
                <a:latin typeface="Helvetica" panose="020B0604020202020204" pitchFamily="34" charset="0"/>
                <a:cs typeface="Helvetica" panose="020B0604020202020204" pitchFamily="34" charset="0"/>
              </a:rPr>
              <a:t>o </a:t>
            </a:r>
            <a:r>
              <a:rPr lang="en-GB" dirty="0">
                <a:solidFill>
                  <a:schemeClr val="bg1"/>
                </a:solidFill>
                <a:latin typeface="Helvetica" panose="020B0604020202020204" pitchFamily="34" charset="0"/>
                <a:cs typeface="Helvetica" panose="020B0604020202020204" pitchFamily="34" charset="0"/>
              </a:rPr>
              <a:t>understand what someone needs and have the knowledge and skills to provide it</a:t>
            </a:r>
            <a:endParaRPr lang="en-GB" dirty="0">
              <a:solidFill>
                <a:schemeClr val="bg1"/>
              </a:solidFill>
              <a:latin typeface="Helvetica" panose="020B0604020202020204" pitchFamily="34" charset="0"/>
              <a:cs typeface="Helvetica" panose="020B0604020202020204" pitchFamily="34" charset="0"/>
            </a:endParaRPr>
          </a:p>
        </p:txBody>
      </p:sp>
      <p:sp>
        <p:nvSpPr>
          <p:cNvPr id="32" name="TextBox 31"/>
          <p:cNvSpPr txBox="1"/>
          <p:nvPr/>
        </p:nvSpPr>
        <p:spPr>
          <a:xfrm>
            <a:off x="4772941" y="3429000"/>
            <a:ext cx="4127397" cy="923330"/>
          </a:xfrm>
          <a:prstGeom prst="rect">
            <a:avLst/>
          </a:prstGeom>
          <a:noFill/>
        </p:spPr>
        <p:txBody>
          <a:bodyPr wrap="square" rtlCol="0">
            <a:spAutoFit/>
          </a:bodyPr>
          <a:lstStyle/>
          <a:p>
            <a:r>
              <a:rPr lang="en-GB" dirty="0" smtClean="0">
                <a:solidFill>
                  <a:schemeClr val="bg1"/>
                </a:solidFill>
                <a:latin typeface="Helvetica" panose="020B0604020202020204" pitchFamily="34" charset="0"/>
                <a:cs typeface="Helvetica" panose="020B0604020202020204" pitchFamily="34" charset="0"/>
              </a:rPr>
              <a:t>Not </a:t>
            </a:r>
            <a:r>
              <a:rPr lang="en-GB" dirty="0">
                <a:solidFill>
                  <a:schemeClr val="bg1"/>
                </a:solidFill>
                <a:latin typeface="Helvetica" panose="020B0604020202020204" pitchFamily="34" charset="0"/>
                <a:cs typeface="Helvetica" panose="020B0604020202020204" pitchFamily="34" charset="0"/>
              </a:rPr>
              <a:t>to have fear to try out new things or to say if you are concerned about anything</a:t>
            </a:r>
            <a:endParaRPr lang="en-GB" dirty="0">
              <a:solidFill>
                <a:schemeClr val="bg1"/>
              </a:solidFill>
              <a:latin typeface="Helvetica" panose="020B0604020202020204" pitchFamily="34" charset="0"/>
              <a:cs typeface="Helvetica" panose="020B0604020202020204" pitchFamily="34" charset="0"/>
            </a:endParaRPr>
          </a:p>
        </p:txBody>
      </p:sp>
      <p:sp>
        <p:nvSpPr>
          <p:cNvPr id="30" name="TextBox 29"/>
          <p:cNvSpPr txBox="1"/>
          <p:nvPr/>
        </p:nvSpPr>
        <p:spPr>
          <a:xfrm>
            <a:off x="234882" y="3028163"/>
            <a:ext cx="2882714" cy="415498"/>
          </a:xfrm>
          <a:prstGeom prst="rect">
            <a:avLst/>
          </a:prstGeom>
          <a:noFill/>
        </p:spPr>
        <p:txBody>
          <a:bodyPr wrap="square" rtlCol="0">
            <a:spAutoFit/>
          </a:bodyPr>
          <a:lstStyle/>
          <a:p>
            <a:r>
              <a:rPr lang="en-GB" sz="2100" b="1" dirty="0" smtClean="0">
                <a:solidFill>
                  <a:srgbClr val="002060"/>
                </a:solidFill>
                <a:latin typeface="Helvetica" panose="020B0604020202020204" pitchFamily="34" charset="0"/>
                <a:cs typeface="Helvetica" panose="020B0604020202020204" pitchFamily="34" charset="0"/>
              </a:rPr>
              <a:t>Compassion</a:t>
            </a:r>
            <a:endParaRPr lang="en-GB" sz="2100" b="1" dirty="0">
              <a:solidFill>
                <a:srgbClr val="002060"/>
              </a:solidFill>
              <a:latin typeface="Helvetica" panose="020B0604020202020204" pitchFamily="34" charset="0"/>
              <a:cs typeface="Helvetica" panose="020B0604020202020204" pitchFamily="34" charset="0"/>
            </a:endParaRPr>
          </a:p>
        </p:txBody>
      </p:sp>
      <p:sp>
        <p:nvSpPr>
          <p:cNvPr id="31" name="TextBox 30"/>
          <p:cNvSpPr txBox="1"/>
          <p:nvPr/>
        </p:nvSpPr>
        <p:spPr>
          <a:xfrm>
            <a:off x="243449" y="3464284"/>
            <a:ext cx="4174172" cy="646331"/>
          </a:xfrm>
          <a:prstGeom prst="rect">
            <a:avLst/>
          </a:prstGeom>
          <a:noFill/>
        </p:spPr>
        <p:txBody>
          <a:bodyPr wrap="square" rtlCol="0">
            <a:spAutoFit/>
          </a:bodyPr>
          <a:lstStyle/>
          <a:p>
            <a:r>
              <a:rPr lang="en-GB" dirty="0">
                <a:solidFill>
                  <a:schemeClr val="bg1"/>
                </a:solidFill>
                <a:latin typeface="Helvetica" panose="020B0604020202020204" pitchFamily="34" charset="0"/>
                <a:cs typeface="Helvetica" panose="020B0604020202020204" pitchFamily="34" charset="0"/>
              </a:rPr>
              <a:t>B</a:t>
            </a:r>
            <a:r>
              <a:rPr lang="en-GB" dirty="0" smtClean="0">
                <a:solidFill>
                  <a:schemeClr val="bg1"/>
                </a:solidFill>
                <a:latin typeface="Helvetica" panose="020B0604020202020204" pitchFamily="34" charset="0"/>
                <a:cs typeface="Helvetica" panose="020B0604020202020204" pitchFamily="34" charset="0"/>
              </a:rPr>
              <a:t>eing </a:t>
            </a:r>
            <a:r>
              <a:rPr lang="en-GB" dirty="0">
                <a:solidFill>
                  <a:schemeClr val="bg1"/>
                </a:solidFill>
                <a:latin typeface="Helvetica" panose="020B0604020202020204" pitchFamily="34" charset="0"/>
                <a:cs typeface="Helvetica" panose="020B0604020202020204" pitchFamily="34" charset="0"/>
              </a:rPr>
              <a:t>able to feel for someone, to understand them and their situation</a:t>
            </a:r>
            <a:endParaRPr lang="en-GB" dirty="0">
              <a:solidFill>
                <a:schemeClr val="bg1"/>
              </a:solidFill>
              <a:latin typeface="Helvetica" panose="020B0604020202020204" pitchFamily="34" charset="0"/>
              <a:cs typeface="Helvetica" panose="020B0604020202020204" pitchFamily="34" charset="0"/>
            </a:endParaRPr>
          </a:p>
        </p:txBody>
      </p:sp>
      <p:sp>
        <p:nvSpPr>
          <p:cNvPr id="43" name="Rectangle 42"/>
          <p:cNvSpPr/>
          <p:nvPr/>
        </p:nvSpPr>
        <p:spPr>
          <a:xfrm>
            <a:off x="4712820" y="4717556"/>
            <a:ext cx="4176821" cy="347146"/>
          </a:xfrm>
          <a:prstGeom prst="rect">
            <a:avLst/>
          </a:prstGeom>
          <a:gradFill flip="none" rotWithShape="1">
            <a:gsLst>
              <a:gs pos="1000">
                <a:schemeClr val="bg1"/>
              </a:gs>
              <a:gs pos="67000">
                <a:srgbClr val="0070C0"/>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4" name="Rectangle 43"/>
          <p:cNvSpPr/>
          <p:nvPr/>
        </p:nvSpPr>
        <p:spPr>
          <a:xfrm>
            <a:off x="4731253" y="5054154"/>
            <a:ext cx="4158389" cy="118039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5" name="TextBox 44"/>
          <p:cNvSpPr txBox="1"/>
          <p:nvPr/>
        </p:nvSpPr>
        <p:spPr>
          <a:xfrm>
            <a:off x="4712820" y="4656483"/>
            <a:ext cx="2882714" cy="415498"/>
          </a:xfrm>
          <a:prstGeom prst="rect">
            <a:avLst/>
          </a:prstGeom>
          <a:noFill/>
        </p:spPr>
        <p:txBody>
          <a:bodyPr wrap="square" rtlCol="0">
            <a:spAutoFit/>
          </a:bodyPr>
          <a:lstStyle/>
          <a:p>
            <a:r>
              <a:rPr lang="en-GB" sz="2100" b="1" dirty="0" smtClean="0">
                <a:solidFill>
                  <a:srgbClr val="002060"/>
                </a:solidFill>
                <a:latin typeface="Helvetica" panose="020B0604020202020204" pitchFamily="34" charset="0"/>
                <a:cs typeface="Helvetica" panose="020B0604020202020204" pitchFamily="34" charset="0"/>
              </a:rPr>
              <a:t>Communication</a:t>
            </a:r>
            <a:endParaRPr lang="en-GB" sz="2100" b="1" dirty="0">
              <a:solidFill>
                <a:srgbClr val="002060"/>
              </a:solidFill>
              <a:latin typeface="Helvetica" panose="020B0604020202020204" pitchFamily="34" charset="0"/>
              <a:cs typeface="Helvetica" panose="020B0604020202020204" pitchFamily="34" charset="0"/>
            </a:endParaRPr>
          </a:p>
        </p:txBody>
      </p:sp>
      <p:sp>
        <p:nvSpPr>
          <p:cNvPr id="46" name="TextBox 45"/>
          <p:cNvSpPr txBox="1"/>
          <p:nvPr/>
        </p:nvSpPr>
        <p:spPr>
          <a:xfrm>
            <a:off x="4845133" y="5159702"/>
            <a:ext cx="3984574" cy="923330"/>
          </a:xfrm>
          <a:prstGeom prst="rect">
            <a:avLst/>
          </a:prstGeom>
          <a:noFill/>
        </p:spPr>
        <p:txBody>
          <a:bodyPr wrap="square" rtlCol="0">
            <a:spAutoFit/>
          </a:bodyPr>
          <a:lstStyle/>
          <a:p>
            <a:r>
              <a:rPr lang="en-GB" dirty="0" smtClean="0">
                <a:solidFill>
                  <a:schemeClr val="bg1"/>
                </a:solidFill>
                <a:latin typeface="Helvetica" panose="020B0604020202020204" pitchFamily="34" charset="0"/>
                <a:cs typeface="Helvetica" panose="020B0604020202020204" pitchFamily="34" charset="0"/>
              </a:rPr>
              <a:t>To </a:t>
            </a:r>
            <a:r>
              <a:rPr lang="en-GB" dirty="0">
                <a:solidFill>
                  <a:schemeClr val="bg1"/>
                </a:solidFill>
                <a:latin typeface="Helvetica" panose="020B0604020202020204" pitchFamily="34" charset="0"/>
                <a:cs typeface="Helvetica" panose="020B0604020202020204" pitchFamily="34" charset="0"/>
              </a:rPr>
              <a:t>listen carefully but also be able </a:t>
            </a:r>
            <a:r>
              <a:rPr lang="en-GB" dirty="0" smtClean="0">
                <a:solidFill>
                  <a:schemeClr val="bg1"/>
                </a:solidFill>
                <a:latin typeface="Helvetica" panose="020B0604020202020204" pitchFamily="34" charset="0"/>
                <a:cs typeface="Helvetica" panose="020B0604020202020204" pitchFamily="34" charset="0"/>
              </a:rPr>
              <a:t>to </a:t>
            </a:r>
            <a:r>
              <a:rPr lang="en-GB" dirty="0">
                <a:solidFill>
                  <a:schemeClr val="bg1"/>
                </a:solidFill>
                <a:latin typeface="Helvetica" panose="020B0604020202020204" pitchFamily="34" charset="0"/>
                <a:cs typeface="Helvetica" panose="020B0604020202020204" pitchFamily="34" charset="0"/>
              </a:rPr>
              <a:t>speak and act in a way that the person can understand</a:t>
            </a:r>
            <a:endParaRPr lang="en-GB" dirty="0">
              <a:solidFill>
                <a:schemeClr val="bg1"/>
              </a:solidFill>
              <a:latin typeface="Helvetica" panose="020B0604020202020204" pitchFamily="34" charset="0"/>
              <a:cs typeface="Helvetica" panose="020B0604020202020204" pitchFamily="34" charset="0"/>
            </a:endParaRPr>
          </a:p>
        </p:txBody>
      </p:sp>
      <p:sp>
        <p:nvSpPr>
          <p:cNvPr id="47" name="Rectangle 46"/>
          <p:cNvSpPr/>
          <p:nvPr/>
        </p:nvSpPr>
        <p:spPr>
          <a:xfrm>
            <a:off x="4704195" y="1271271"/>
            <a:ext cx="4176821" cy="347146"/>
          </a:xfrm>
          <a:prstGeom prst="rect">
            <a:avLst/>
          </a:prstGeom>
          <a:gradFill flip="none" rotWithShape="1">
            <a:gsLst>
              <a:gs pos="1000">
                <a:schemeClr val="bg1"/>
              </a:gs>
              <a:gs pos="67000">
                <a:srgbClr val="0070C0"/>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8" name="Rectangle 47"/>
          <p:cNvSpPr/>
          <p:nvPr/>
        </p:nvSpPr>
        <p:spPr>
          <a:xfrm>
            <a:off x="4714504" y="1608513"/>
            <a:ext cx="4163680" cy="121781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49" name="TextBox 48"/>
          <p:cNvSpPr txBox="1"/>
          <p:nvPr/>
        </p:nvSpPr>
        <p:spPr>
          <a:xfrm>
            <a:off x="4712821" y="1200667"/>
            <a:ext cx="2495408" cy="415498"/>
          </a:xfrm>
          <a:prstGeom prst="rect">
            <a:avLst/>
          </a:prstGeom>
          <a:noFill/>
        </p:spPr>
        <p:txBody>
          <a:bodyPr wrap="square" rtlCol="0">
            <a:spAutoFit/>
          </a:bodyPr>
          <a:lstStyle/>
          <a:p>
            <a:r>
              <a:rPr lang="en-GB" sz="2100" b="1" dirty="0" smtClean="0">
                <a:solidFill>
                  <a:srgbClr val="002060"/>
                </a:solidFill>
                <a:latin typeface="Helvetica" panose="020B0604020202020204" pitchFamily="34" charset="0"/>
                <a:cs typeface="Helvetica" panose="020B0604020202020204" pitchFamily="34" charset="0"/>
              </a:rPr>
              <a:t>Commitment</a:t>
            </a:r>
            <a:endParaRPr lang="en-GB" sz="2100" b="1" dirty="0">
              <a:solidFill>
                <a:srgbClr val="002060"/>
              </a:solidFill>
              <a:latin typeface="Helvetica" panose="020B0604020202020204" pitchFamily="34" charset="0"/>
              <a:cs typeface="Helvetica" panose="020B0604020202020204" pitchFamily="34" charset="0"/>
            </a:endParaRPr>
          </a:p>
        </p:txBody>
      </p:sp>
      <p:sp>
        <p:nvSpPr>
          <p:cNvPr id="50" name="TextBox 49"/>
          <p:cNvSpPr txBox="1"/>
          <p:nvPr/>
        </p:nvSpPr>
        <p:spPr>
          <a:xfrm>
            <a:off x="4731253" y="1691638"/>
            <a:ext cx="4110328" cy="923330"/>
          </a:xfrm>
          <a:prstGeom prst="rect">
            <a:avLst/>
          </a:prstGeom>
          <a:noFill/>
        </p:spPr>
        <p:txBody>
          <a:bodyPr wrap="square" rtlCol="0">
            <a:spAutoFit/>
          </a:bodyPr>
          <a:lstStyle/>
          <a:p>
            <a:r>
              <a:rPr lang="en-GB" dirty="0">
                <a:solidFill>
                  <a:schemeClr val="bg1"/>
                </a:solidFill>
                <a:latin typeface="Helvetica" panose="020B0604020202020204" pitchFamily="34" charset="0"/>
                <a:cs typeface="Helvetica" panose="020B0604020202020204" pitchFamily="34" charset="0"/>
              </a:rPr>
              <a:t>D</a:t>
            </a:r>
            <a:r>
              <a:rPr lang="en-GB" dirty="0" smtClean="0">
                <a:solidFill>
                  <a:schemeClr val="bg1"/>
                </a:solidFill>
                <a:latin typeface="Helvetica" panose="020B0604020202020204" pitchFamily="34" charset="0"/>
                <a:cs typeface="Helvetica" panose="020B0604020202020204" pitchFamily="34" charset="0"/>
              </a:rPr>
              <a:t>edication </a:t>
            </a:r>
            <a:r>
              <a:rPr lang="en-GB" dirty="0">
                <a:solidFill>
                  <a:schemeClr val="bg1"/>
                </a:solidFill>
                <a:latin typeface="Helvetica" panose="020B0604020202020204" pitchFamily="34" charset="0"/>
                <a:cs typeface="Helvetica" panose="020B0604020202020204" pitchFamily="34" charset="0"/>
              </a:rPr>
              <a:t>to providing care and support but also understanding the responsibility you have as a </a:t>
            </a:r>
            <a:r>
              <a:rPr lang="en-GB" dirty="0" smtClean="0">
                <a:solidFill>
                  <a:schemeClr val="bg1"/>
                </a:solidFill>
                <a:latin typeface="Helvetica" panose="020B0604020202020204" pitchFamily="34" charset="0"/>
                <a:cs typeface="Helvetica" panose="020B0604020202020204" pitchFamily="34" charset="0"/>
              </a:rPr>
              <a:t>caregiver </a:t>
            </a:r>
            <a:endParaRPr lang="en-GB" dirty="0">
              <a:solidFill>
                <a:schemeClr val="bg1"/>
              </a:solidFill>
              <a:latin typeface="Helvetica" panose="020B0604020202020204" pitchFamily="34" charset="0"/>
              <a:cs typeface="Helvetica" panose="020B0604020202020204" pitchFamily="34" charset="0"/>
            </a:endParaRPr>
          </a:p>
        </p:txBody>
      </p:sp>
      <p:sp>
        <p:nvSpPr>
          <p:cNvPr id="29" name="TextBox 28"/>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500"/>
                                        <p:tgtEl>
                                          <p:spTgt spid="4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500"/>
                                        <p:tgtEl>
                                          <p:spTgt spid="4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12" grpId="0" animBg="1"/>
      <p:bldP spid="13" grpId="0" animBg="1"/>
      <p:bldP spid="14" grpId="0" animBg="1"/>
      <p:bldP spid="15" grpId="0" animBg="1"/>
      <p:bldP spid="16" grpId="0" animBg="1"/>
      <p:bldP spid="17" grpId="0" animBg="1"/>
      <p:bldP spid="20" grpId="0"/>
      <p:bldP spid="22" grpId="0"/>
      <p:bldP spid="24" grpId="0"/>
      <p:bldP spid="27" grpId="0"/>
      <p:bldP spid="28" grpId="0"/>
      <p:bldP spid="32" grpId="0"/>
      <p:bldP spid="30" grpId="0"/>
      <p:bldP spid="31" grpId="0"/>
      <p:bldP spid="43" grpId="0" animBg="1"/>
      <p:bldP spid="44" grpId="0" animBg="1"/>
      <p:bldP spid="45" grpId="0"/>
      <p:bldP spid="46" grpId="0"/>
      <p:bldP spid="47" grpId="0" animBg="1"/>
      <p:bldP spid="48" grpId="0" animBg="1"/>
      <p:bldP spid="49" grpId="0"/>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1" y="-9939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Person Centred Values</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4" name="Picture 3"/>
          <p:cNvPicPr/>
          <p:nvPr/>
        </p:nvPicPr>
        <p:blipFill rotWithShape="1">
          <a:blip r:embed="rId1"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5" name="Rectangle 4"/>
          <p:cNvSpPr/>
          <p:nvPr/>
        </p:nvSpPr>
        <p:spPr>
          <a:xfrm>
            <a:off x="246455" y="1207712"/>
            <a:ext cx="8684894"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Individuality</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6" name="Rectangle 5"/>
          <p:cNvSpPr/>
          <p:nvPr/>
        </p:nvSpPr>
        <p:spPr>
          <a:xfrm>
            <a:off x="241257" y="1615387"/>
            <a:ext cx="8690092" cy="70251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dirty="0">
                <a:solidFill>
                  <a:prstClr val="white"/>
                </a:solidFill>
                <a:latin typeface="Helvetica" panose="020B0604020202020204" pitchFamily="34" charset="0"/>
                <a:cs typeface="Helvetica" panose="020B0604020202020204" pitchFamily="34" charset="0"/>
              </a:rPr>
              <a:t>Each person has their own identity, </a:t>
            </a:r>
            <a:r>
              <a:rPr lang="en-GB" dirty="0" smtClean="0">
                <a:solidFill>
                  <a:prstClr val="white"/>
                </a:solidFill>
                <a:latin typeface="Helvetica" panose="020B0604020202020204" pitchFamily="34" charset="0"/>
                <a:cs typeface="Helvetica" panose="020B0604020202020204" pitchFamily="34" charset="0"/>
              </a:rPr>
              <a:t>needs, wishes</a:t>
            </a:r>
            <a:r>
              <a:rPr lang="en-GB" dirty="0">
                <a:solidFill>
                  <a:prstClr val="white"/>
                </a:solidFill>
                <a:latin typeface="Helvetica" panose="020B0604020202020204" pitchFamily="34" charset="0"/>
                <a:cs typeface="Helvetica" panose="020B0604020202020204" pitchFamily="34" charset="0"/>
              </a:rPr>
              <a:t>, choices, beliefs and values. ‘</a:t>
            </a:r>
            <a:r>
              <a:rPr lang="en-GB" dirty="0" smtClean="0">
                <a:solidFill>
                  <a:prstClr val="white"/>
                </a:solidFill>
                <a:latin typeface="Helvetica" panose="020B0604020202020204" pitchFamily="34" charset="0"/>
                <a:cs typeface="Helvetica" panose="020B0604020202020204" pitchFamily="34" charset="0"/>
              </a:rPr>
              <a:t>One size </a:t>
            </a:r>
            <a:r>
              <a:rPr lang="en-GB" dirty="0">
                <a:solidFill>
                  <a:prstClr val="white"/>
                </a:solidFill>
                <a:latin typeface="Helvetica" panose="020B0604020202020204" pitchFamily="34" charset="0"/>
                <a:cs typeface="Helvetica" panose="020B0604020202020204" pitchFamily="34" charset="0"/>
              </a:rPr>
              <a:t>fits all’ does not work when it </a:t>
            </a:r>
            <a:r>
              <a:rPr lang="en-GB" dirty="0" smtClean="0">
                <a:solidFill>
                  <a:prstClr val="white"/>
                </a:solidFill>
                <a:latin typeface="Helvetica" panose="020B0604020202020204" pitchFamily="34" charset="0"/>
                <a:cs typeface="Helvetica" panose="020B0604020202020204" pitchFamily="34" charset="0"/>
              </a:rPr>
              <a:t>comes to </a:t>
            </a:r>
            <a:r>
              <a:rPr lang="en-GB" dirty="0">
                <a:solidFill>
                  <a:prstClr val="white"/>
                </a:solidFill>
                <a:latin typeface="Helvetica" panose="020B0604020202020204" pitchFamily="34" charset="0"/>
                <a:cs typeface="Helvetica" panose="020B0604020202020204" pitchFamily="34" charset="0"/>
              </a:rPr>
              <a:t>providing care and </a:t>
            </a:r>
            <a:r>
              <a:rPr lang="en-GB" dirty="0" smtClean="0">
                <a:solidFill>
                  <a:prstClr val="white"/>
                </a:solidFill>
                <a:latin typeface="Helvetica" panose="020B0604020202020204" pitchFamily="34" charset="0"/>
                <a:cs typeface="Helvetica" panose="020B0604020202020204" pitchFamily="34" charset="0"/>
              </a:rPr>
              <a:t>support</a:t>
            </a:r>
            <a:endParaRPr lang="en-GB" dirty="0">
              <a:solidFill>
                <a:prstClr val="white"/>
              </a:solidFill>
              <a:latin typeface="Helvetica" panose="020B0604020202020204" pitchFamily="34" charset="0"/>
              <a:cs typeface="Helvetica" panose="020B0604020202020204" pitchFamily="34" charset="0"/>
            </a:endParaRPr>
          </a:p>
        </p:txBody>
      </p:sp>
      <p:sp>
        <p:nvSpPr>
          <p:cNvPr id="7" name="Rectangle 6"/>
          <p:cNvSpPr/>
          <p:nvPr/>
        </p:nvSpPr>
        <p:spPr>
          <a:xfrm>
            <a:off x="241257" y="2378325"/>
            <a:ext cx="8684894"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rgbClr val="002060"/>
                </a:solidFill>
                <a:latin typeface="Helvetica" panose="020B0604020202020204" pitchFamily="34" charset="0"/>
                <a:cs typeface="Helvetica" panose="020B0604020202020204" pitchFamily="34" charset="0"/>
              </a:rPr>
              <a:t>Choice</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8" name="Rectangle 7"/>
          <p:cNvSpPr/>
          <p:nvPr/>
        </p:nvSpPr>
        <p:spPr>
          <a:xfrm>
            <a:off x="236059" y="2786000"/>
            <a:ext cx="8690092" cy="566976"/>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dirty="0">
                <a:solidFill>
                  <a:prstClr val="white"/>
                </a:solidFill>
                <a:latin typeface="Helvetica" panose="020B0604020202020204" pitchFamily="34" charset="0"/>
                <a:cs typeface="Helvetica" panose="020B0604020202020204" pitchFamily="34" charset="0"/>
              </a:rPr>
              <a:t>Each individual should be supported </a:t>
            </a:r>
            <a:r>
              <a:rPr lang="en-GB" dirty="0" smtClean="0">
                <a:solidFill>
                  <a:prstClr val="white"/>
                </a:solidFill>
                <a:latin typeface="Helvetica" panose="020B0604020202020204" pitchFamily="34" charset="0"/>
                <a:cs typeface="Helvetica" panose="020B0604020202020204" pitchFamily="34" charset="0"/>
              </a:rPr>
              <a:t>to make </a:t>
            </a:r>
            <a:r>
              <a:rPr lang="en-GB" dirty="0">
                <a:solidFill>
                  <a:prstClr val="white"/>
                </a:solidFill>
                <a:latin typeface="Helvetica" panose="020B0604020202020204" pitchFamily="34" charset="0"/>
                <a:cs typeface="Helvetica" panose="020B0604020202020204" pitchFamily="34" charset="0"/>
              </a:rPr>
              <a:t>choices about their care and </a:t>
            </a:r>
            <a:r>
              <a:rPr lang="en-GB" dirty="0" smtClean="0">
                <a:solidFill>
                  <a:prstClr val="white"/>
                </a:solidFill>
                <a:latin typeface="Helvetica" panose="020B0604020202020204" pitchFamily="34" charset="0"/>
                <a:cs typeface="Helvetica" panose="020B0604020202020204" pitchFamily="34" charset="0"/>
              </a:rPr>
              <a:t>support</a:t>
            </a:r>
            <a:endParaRPr lang="en-GB" dirty="0">
              <a:solidFill>
                <a:prstClr val="white"/>
              </a:solidFill>
              <a:latin typeface="Helvetica" panose="020B0604020202020204" pitchFamily="34" charset="0"/>
              <a:cs typeface="Helvetica" panose="020B0604020202020204" pitchFamily="34" charset="0"/>
            </a:endParaRPr>
          </a:p>
        </p:txBody>
      </p:sp>
      <p:sp>
        <p:nvSpPr>
          <p:cNvPr id="9" name="Rectangle 8"/>
          <p:cNvSpPr/>
          <p:nvPr/>
        </p:nvSpPr>
        <p:spPr>
          <a:xfrm>
            <a:off x="236059" y="3405527"/>
            <a:ext cx="8684894"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rgbClr val="002060"/>
                </a:solidFill>
                <a:latin typeface="Helvetica" panose="020B0604020202020204" pitchFamily="34" charset="0"/>
                <a:cs typeface="Helvetica" panose="020B0604020202020204" pitchFamily="34" charset="0"/>
              </a:rPr>
              <a:t>Rights</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10" name="Rectangle 9"/>
          <p:cNvSpPr/>
          <p:nvPr/>
        </p:nvSpPr>
        <p:spPr>
          <a:xfrm>
            <a:off x="230861" y="3813201"/>
            <a:ext cx="8690092" cy="69817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dirty="0">
                <a:solidFill>
                  <a:prstClr val="white"/>
                </a:solidFill>
                <a:latin typeface="Helvetica" panose="020B0604020202020204" pitchFamily="34" charset="0"/>
                <a:cs typeface="Helvetica" panose="020B0604020202020204" pitchFamily="34" charset="0"/>
              </a:rPr>
              <a:t>You should make sure an individual’s rights are respected, not only by yourself but by other people involved in their </a:t>
            </a:r>
            <a:r>
              <a:rPr lang="en-GB" dirty="0" smtClean="0">
                <a:solidFill>
                  <a:prstClr val="white"/>
                </a:solidFill>
                <a:latin typeface="Helvetica" panose="020B0604020202020204" pitchFamily="34" charset="0"/>
                <a:cs typeface="Helvetica" panose="020B0604020202020204" pitchFamily="34" charset="0"/>
              </a:rPr>
              <a:t>care</a:t>
            </a:r>
            <a:endParaRPr lang="en-GB" dirty="0">
              <a:solidFill>
                <a:prstClr val="white"/>
              </a:solidFill>
              <a:latin typeface="Helvetica" panose="020B0604020202020204" pitchFamily="34" charset="0"/>
              <a:cs typeface="Helvetica" panose="020B0604020202020204" pitchFamily="34" charset="0"/>
            </a:endParaRPr>
          </a:p>
        </p:txBody>
      </p:sp>
      <p:pic>
        <p:nvPicPr>
          <p:cNvPr id="12" name="Picture 11"/>
          <p:cNvPicPr>
            <a:picLocks noChangeAspect="1"/>
          </p:cNvPicPr>
          <p:nvPr/>
        </p:nvPicPr>
        <p:blipFill rotWithShape="1">
          <a:blip r:embed="rId2" cstate="email"/>
          <a:srcRect/>
          <a:stretch>
            <a:fillRect/>
          </a:stretch>
        </p:blipFill>
        <p:spPr>
          <a:xfrm>
            <a:off x="236059" y="4579774"/>
            <a:ext cx="8684894" cy="1725492"/>
          </a:xfrm>
          <a:prstGeom prst="rect">
            <a:avLst/>
          </a:prstGeom>
        </p:spPr>
      </p:pic>
      <p:sp>
        <p:nvSpPr>
          <p:cNvPr id="11" name="TextBox 10"/>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r>
              <a:rPr lang="en-IN" sz="800" b="1" u="sng" dirty="0" smtClean="0">
                <a:latin typeface="Helvetica" panose="020B0604020202020204" pitchFamily="34" charset="0"/>
                <a:cs typeface="Helvetica" panose="020B0604020202020204" pitchFamily="34" charset="0"/>
                <a:hlinkClick r:id="rId3"/>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4"/>
              </a:rPr>
              <a:t>http</a:t>
            </a:r>
            <a:r>
              <a:rPr lang="en-IN" sz="800" b="1" u="sng" dirty="0">
                <a:latin typeface="Helvetica" panose="020B0604020202020204" pitchFamily="34" charset="0"/>
                <a:cs typeface="Helvetica" panose="020B0604020202020204" pitchFamily="34" charset="0"/>
                <a:hlinkClick r:id="rId4"/>
              </a:rPr>
              <a:t>://www.skillsforcare.org.uk</a:t>
            </a:r>
            <a:r>
              <a:rPr lang="en-IN" sz="900" b="1" u="sng" dirty="0" smtClean="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72189" y="-62835"/>
            <a:ext cx="9180510"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Person Centred Values</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4" name="Picture 3"/>
          <p:cNvPicPr/>
          <p:nvPr/>
        </p:nvPicPr>
        <p:blipFill rotWithShape="1">
          <a:blip r:embed="rId1"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5" name="Rectangle 4"/>
          <p:cNvSpPr/>
          <p:nvPr/>
        </p:nvSpPr>
        <p:spPr>
          <a:xfrm>
            <a:off x="246455" y="1221000"/>
            <a:ext cx="8684894"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Privacy</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6" name="Rectangle 5"/>
          <p:cNvSpPr/>
          <p:nvPr/>
        </p:nvSpPr>
        <p:spPr>
          <a:xfrm>
            <a:off x="241257" y="1628675"/>
            <a:ext cx="8690092" cy="73152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dirty="0">
                <a:solidFill>
                  <a:prstClr val="white"/>
                </a:solidFill>
                <a:latin typeface="Helvetica" panose="020B0604020202020204" pitchFamily="34" charset="0"/>
                <a:cs typeface="Helvetica" panose="020B0604020202020204" pitchFamily="34" charset="0"/>
              </a:rPr>
              <a:t>Everyone has a right to private space and time when they need </a:t>
            </a:r>
            <a:r>
              <a:rPr lang="en-GB" dirty="0" smtClean="0">
                <a:solidFill>
                  <a:prstClr val="white"/>
                </a:solidFill>
                <a:latin typeface="Helvetica" panose="020B0604020202020204" pitchFamily="34" charset="0"/>
                <a:cs typeface="Helvetica" panose="020B0604020202020204" pitchFamily="34" charset="0"/>
              </a:rPr>
              <a:t>it, and it also   </a:t>
            </a:r>
            <a:r>
              <a:rPr lang="en-GB" dirty="0">
                <a:solidFill>
                  <a:prstClr val="white"/>
                </a:solidFill>
                <a:latin typeface="Helvetica" panose="020B0604020202020204" pitchFamily="34" charset="0"/>
                <a:cs typeface="Helvetica" panose="020B0604020202020204" pitchFamily="34" charset="0"/>
              </a:rPr>
              <a:t>includes the individual’s private information</a:t>
            </a:r>
            <a:endParaRPr lang="en-GB" dirty="0">
              <a:solidFill>
                <a:prstClr val="white"/>
              </a:solidFill>
              <a:latin typeface="Helvetica" panose="020B0604020202020204" pitchFamily="34" charset="0"/>
              <a:cs typeface="Helvetica" panose="020B0604020202020204" pitchFamily="34" charset="0"/>
            </a:endParaRPr>
          </a:p>
        </p:txBody>
      </p:sp>
      <p:sp>
        <p:nvSpPr>
          <p:cNvPr id="7" name="Rectangle 6"/>
          <p:cNvSpPr/>
          <p:nvPr/>
        </p:nvSpPr>
        <p:spPr>
          <a:xfrm>
            <a:off x="241257" y="2541925"/>
            <a:ext cx="8684894"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Dignity</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8" name="Rectangle 7"/>
          <p:cNvSpPr/>
          <p:nvPr/>
        </p:nvSpPr>
        <p:spPr>
          <a:xfrm>
            <a:off x="236059" y="2949600"/>
            <a:ext cx="8690092" cy="73152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dirty="0">
                <a:solidFill>
                  <a:prstClr val="white"/>
                </a:solidFill>
                <a:latin typeface="Helvetica" panose="020B0604020202020204" pitchFamily="34" charset="0"/>
                <a:cs typeface="Helvetica" panose="020B0604020202020204" pitchFamily="34" charset="0"/>
              </a:rPr>
              <a:t>Do not make </a:t>
            </a:r>
            <a:r>
              <a:rPr lang="en-GB" dirty="0" smtClean="0">
                <a:solidFill>
                  <a:prstClr val="white"/>
                </a:solidFill>
                <a:latin typeface="Helvetica" panose="020B0604020202020204" pitchFamily="34" charset="0"/>
                <a:cs typeface="Helvetica" panose="020B0604020202020204" pitchFamily="34" charset="0"/>
              </a:rPr>
              <a:t>assume an individual’s need; </a:t>
            </a:r>
            <a:r>
              <a:rPr lang="en-GB" dirty="0">
                <a:solidFill>
                  <a:prstClr val="white"/>
                </a:solidFill>
                <a:latin typeface="Helvetica" panose="020B0604020202020204" pitchFamily="34" charset="0"/>
                <a:cs typeface="Helvetica" panose="020B0604020202020204" pitchFamily="34" charset="0"/>
              </a:rPr>
              <a:t>t</a:t>
            </a:r>
            <a:r>
              <a:rPr lang="en-GB" dirty="0" smtClean="0">
                <a:solidFill>
                  <a:prstClr val="white"/>
                </a:solidFill>
                <a:latin typeface="Helvetica" panose="020B0604020202020204" pitchFamily="34" charset="0"/>
                <a:cs typeface="Helvetica" panose="020B0604020202020204" pitchFamily="34" charset="0"/>
              </a:rPr>
              <a:t>reating </a:t>
            </a:r>
            <a:r>
              <a:rPr lang="en-GB" dirty="0">
                <a:solidFill>
                  <a:prstClr val="white"/>
                </a:solidFill>
                <a:latin typeface="Helvetica" panose="020B0604020202020204" pitchFamily="34" charset="0"/>
                <a:cs typeface="Helvetica" panose="020B0604020202020204" pitchFamily="34" charset="0"/>
              </a:rPr>
              <a:t>an individual in a dignified way shows respect, values their individuality and their ethical and moral </a:t>
            </a:r>
            <a:r>
              <a:rPr lang="en-GB" dirty="0" smtClean="0">
                <a:solidFill>
                  <a:prstClr val="white"/>
                </a:solidFill>
                <a:latin typeface="Helvetica" panose="020B0604020202020204" pitchFamily="34" charset="0"/>
                <a:cs typeface="Helvetica" panose="020B0604020202020204" pitchFamily="34" charset="0"/>
              </a:rPr>
              <a:t>beliefs   </a:t>
            </a:r>
            <a:endParaRPr lang="en-GB" dirty="0">
              <a:solidFill>
                <a:prstClr val="white"/>
              </a:solidFill>
              <a:latin typeface="Helvetica" panose="020B0604020202020204" pitchFamily="34" charset="0"/>
              <a:cs typeface="Helvetica" panose="020B0604020202020204" pitchFamily="34" charset="0"/>
            </a:endParaRPr>
          </a:p>
        </p:txBody>
      </p:sp>
      <p:sp>
        <p:nvSpPr>
          <p:cNvPr id="9" name="Rectangle 8"/>
          <p:cNvSpPr/>
          <p:nvPr/>
        </p:nvSpPr>
        <p:spPr>
          <a:xfrm>
            <a:off x="236059" y="3861950"/>
            <a:ext cx="8684894"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rgbClr val="002060"/>
                </a:solidFill>
                <a:latin typeface="Helvetica" panose="020B0604020202020204" pitchFamily="34" charset="0"/>
                <a:cs typeface="Helvetica" panose="020B0604020202020204" pitchFamily="34" charset="0"/>
              </a:rPr>
              <a:t>Respect</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10" name="Rectangle 9"/>
          <p:cNvSpPr/>
          <p:nvPr/>
        </p:nvSpPr>
        <p:spPr>
          <a:xfrm>
            <a:off x="230861" y="4269624"/>
            <a:ext cx="8690092" cy="73152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dirty="0" smtClean="0">
                <a:solidFill>
                  <a:prstClr val="white"/>
                </a:solidFill>
                <a:latin typeface="Helvetica" panose="020B0604020202020204" pitchFamily="34" charset="0"/>
                <a:cs typeface="Helvetica" panose="020B0604020202020204" pitchFamily="34" charset="0"/>
              </a:rPr>
              <a:t>Recognising </a:t>
            </a:r>
            <a:r>
              <a:rPr lang="en-GB" dirty="0">
                <a:solidFill>
                  <a:prstClr val="white"/>
                </a:solidFill>
                <a:latin typeface="Helvetica" panose="020B0604020202020204" pitchFamily="34" charset="0"/>
                <a:cs typeface="Helvetica" panose="020B0604020202020204" pitchFamily="34" charset="0"/>
              </a:rPr>
              <a:t>that </a:t>
            </a:r>
            <a:r>
              <a:rPr lang="en-GB" dirty="0" smtClean="0">
                <a:solidFill>
                  <a:prstClr val="white"/>
                </a:solidFill>
                <a:latin typeface="Helvetica" panose="020B0604020202020204" pitchFamily="34" charset="0"/>
                <a:cs typeface="Helvetica" panose="020B0604020202020204" pitchFamily="34" charset="0"/>
              </a:rPr>
              <a:t>individuals have </a:t>
            </a:r>
            <a:r>
              <a:rPr lang="en-GB" dirty="0">
                <a:solidFill>
                  <a:prstClr val="white"/>
                </a:solidFill>
                <a:latin typeface="Helvetica" panose="020B0604020202020204" pitchFamily="34" charset="0"/>
                <a:cs typeface="Helvetica" panose="020B0604020202020204" pitchFamily="34" charset="0"/>
              </a:rPr>
              <a:t>their own opinions and feelings even if you do not agree with </a:t>
            </a:r>
            <a:r>
              <a:rPr lang="en-GB" dirty="0" smtClean="0">
                <a:solidFill>
                  <a:prstClr val="white"/>
                </a:solidFill>
                <a:latin typeface="Helvetica" panose="020B0604020202020204" pitchFamily="34" charset="0"/>
                <a:cs typeface="Helvetica" panose="020B0604020202020204" pitchFamily="34" charset="0"/>
              </a:rPr>
              <a:t>them, and </a:t>
            </a:r>
            <a:r>
              <a:rPr lang="en-GB" dirty="0">
                <a:solidFill>
                  <a:prstClr val="white"/>
                </a:solidFill>
                <a:latin typeface="Helvetica" panose="020B0604020202020204" pitchFamily="34" charset="0"/>
                <a:cs typeface="Helvetica" panose="020B0604020202020204" pitchFamily="34" charset="0"/>
              </a:rPr>
              <a:t>showing </a:t>
            </a:r>
            <a:r>
              <a:rPr lang="en-GB" dirty="0" smtClean="0">
                <a:solidFill>
                  <a:prstClr val="white"/>
                </a:solidFill>
                <a:latin typeface="Helvetica" panose="020B0604020202020204" pitchFamily="34" charset="0"/>
                <a:cs typeface="Helvetica" panose="020B0604020202020204" pitchFamily="34" charset="0"/>
              </a:rPr>
              <a:t>importance to their opinion as </a:t>
            </a:r>
            <a:r>
              <a:rPr lang="en-GB" dirty="0">
                <a:solidFill>
                  <a:prstClr val="white"/>
                </a:solidFill>
                <a:latin typeface="Helvetica" panose="020B0604020202020204" pitchFamily="34" charset="0"/>
                <a:cs typeface="Helvetica" panose="020B0604020202020204" pitchFamily="34" charset="0"/>
              </a:rPr>
              <a:t>an </a:t>
            </a:r>
            <a:r>
              <a:rPr lang="en-GB" dirty="0" smtClean="0">
                <a:solidFill>
                  <a:prstClr val="white"/>
                </a:solidFill>
                <a:latin typeface="Helvetica" panose="020B0604020202020204" pitchFamily="34" charset="0"/>
                <a:cs typeface="Helvetica" panose="020B0604020202020204" pitchFamily="34" charset="0"/>
              </a:rPr>
              <a:t>individual</a:t>
            </a:r>
            <a:endParaRPr lang="en-GB" dirty="0">
              <a:solidFill>
                <a:prstClr val="white"/>
              </a:solidFill>
              <a:latin typeface="Helvetica" panose="020B0604020202020204" pitchFamily="34" charset="0"/>
              <a:cs typeface="Helvetica" panose="020B0604020202020204" pitchFamily="34" charset="0"/>
            </a:endParaRPr>
          </a:p>
        </p:txBody>
      </p:sp>
      <p:sp>
        <p:nvSpPr>
          <p:cNvPr id="11" name="Rectangle 10"/>
          <p:cNvSpPr/>
          <p:nvPr/>
        </p:nvSpPr>
        <p:spPr>
          <a:xfrm>
            <a:off x="230861" y="5192347"/>
            <a:ext cx="8684894"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Partnership</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13" name="Rectangle 12"/>
          <p:cNvSpPr/>
          <p:nvPr/>
        </p:nvSpPr>
        <p:spPr>
          <a:xfrm>
            <a:off x="225663" y="5600021"/>
            <a:ext cx="8690092" cy="729309"/>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buClr>
                <a:schemeClr val="bg1"/>
              </a:buClr>
            </a:pPr>
            <a:r>
              <a:rPr lang="en-GB" dirty="0" smtClean="0">
                <a:solidFill>
                  <a:prstClr val="white"/>
                </a:solidFill>
                <a:latin typeface="Helvetica" panose="020B0604020202020204" pitchFamily="34" charset="0"/>
                <a:cs typeface="Helvetica" panose="020B0604020202020204" pitchFamily="34" charset="0"/>
              </a:rPr>
              <a:t>Successful </a:t>
            </a:r>
            <a:r>
              <a:rPr lang="en-GB" dirty="0">
                <a:solidFill>
                  <a:prstClr val="white"/>
                </a:solidFill>
                <a:latin typeface="Helvetica" panose="020B0604020202020204" pitchFamily="34" charset="0"/>
                <a:cs typeface="Helvetica" panose="020B0604020202020204" pitchFamily="34" charset="0"/>
              </a:rPr>
              <a:t>partnership relies on communication and trust; valuing and respecting what others have to say </a:t>
            </a:r>
            <a:r>
              <a:rPr lang="en-GB" dirty="0" smtClean="0">
                <a:solidFill>
                  <a:prstClr val="white"/>
                </a:solidFill>
                <a:latin typeface="Helvetica" panose="020B0604020202020204" pitchFamily="34" charset="0"/>
                <a:cs typeface="Helvetica" panose="020B0604020202020204" pitchFamily="34" charset="0"/>
              </a:rPr>
              <a:t>while working with </a:t>
            </a:r>
            <a:r>
              <a:rPr lang="en-GB" dirty="0">
                <a:solidFill>
                  <a:prstClr val="white"/>
                </a:solidFill>
                <a:latin typeface="Helvetica" panose="020B0604020202020204" pitchFamily="34" charset="0"/>
                <a:cs typeface="Helvetica" panose="020B0604020202020204" pitchFamily="34" charset="0"/>
              </a:rPr>
              <a:t>the </a:t>
            </a:r>
            <a:r>
              <a:rPr lang="en-GB" dirty="0" smtClean="0">
                <a:solidFill>
                  <a:prstClr val="white"/>
                </a:solidFill>
                <a:latin typeface="Helvetica" panose="020B0604020202020204" pitchFamily="34" charset="0"/>
                <a:cs typeface="Helvetica" panose="020B0604020202020204" pitchFamily="34" charset="0"/>
              </a:rPr>
              <a:t>individuals or their </a:t>
            </a:r>
            <a:r>
              <a:rPr lang="en-GB" dirty="0">
                <a:solidFill>
                  <a:prstClr val="white"/>
                </a:solidFill>
                <a:latin typeface="Helvetica" panose="020B0604020202020204" pitchFamily="34" charset="0"/>
                <a:cs typeface="Helvetica" panose="020B0604020202020204" pitchFamily="34" charset="0"/>
              </a:rPr>
              <a:t>family </a:t>
            </a:r>
            <a:r>
              <a:rPr lang="en-GB" dirty="0" smtClean="0">
                <a:solidFill>
                  <a:prstClr val="white"/>
                </a:solidFill>
                <a:latin typeface="Helvetica" panose="020B0604020202020204" pitchFamily="34" charset="0"/>
                <a:cs typeface="Helvetica" panose="020B0604020202020204" pitchFamily="34" charset="0"/>
              </a:rPr>
              <a:t> </a:t>
            </a:r>
            <a:endParaRPr lang="en-GB" dirty="0">
              <a:solidFill>
                <a:prstClr val="white"/>
              </a:solidFill>
              <a:latin typeface="Helvetica" panose="020B0604020202020204" pitchFamily="34" charset="0"/>
              <a:cs typeface="Helvetica" panose="020B0604020202020204" pitchFamily="34" charset="0"/>
            </a:endParaRPr>
          </a:p>
        </p:txBody>
      </p:sp>
      <p:sp>
        <p:nvSpPr>
          <p:cNvPr id="12" name="TextBox 11"/>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0" y="-99392"/>
            <a:ext cx="9144000"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Working in a person centred way</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156897"/>
            <a:ext cx="4071015" cy="1477121"/>
          </a:xfrm>
        </p:spPr>
        <p:txBody>
          <a:bodyPr>
            <a:normAutofit fontScale="70000" lnSpcReduction="20000"/>
          </a:bodyPr>
          <a:lstStyle/>
          <a:p>
            <a:pPr marL="0" indent="0">
              <a:buNone/>
            </a:pPr>
            <a:r>
              <a:rPr lang="en-GB" sz="3400" dirty="0">
                <a:latin typeface="Helvetica" panose="020B0604020202020204" pitchFamily="34" charset="0"/>
                <a:cs typeface="Helvetica" panose="020B0604020202020204" pitchFamily="34" charset="0"/>
              </a:rPr>
              <a:t>Person centred working puts the individual at the centre of their care and </a:t>
            </a:r>
            <a:r>
              <a:rPr lang="en-GB" sz="3400" dirty="0" smtClean="0">
                <a:latin typeface="Helvetica" panose="020B0604020202020204" pitchFamily="34" charset="0"/>
                <a:cs typeface="Helvetica" panose="020B0604020202020204" pitchFamily="34" charset="0"/>
              </a:rPr>
              <a:t>support and the key principles are:</a:t>
            </a:r>
            <a:endParaRPr lang="en-GB" sz="34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1" cstate="email"/>
          <a:srcRect/>
          <a:stretch>
            <a:fillRect/>
          </a:stretch>
        </p:blipFill>
        <p:spPr>
          <a:xfrm>
            <a:off x="4809127" y="1244007"/>
            <a:ext cx="4089213" cy="1449043"/>
          </a:xfrm>
          <a:prstGeom prst="rect">
            <a:avLst/>
          </a:prstGeom>
        </p:spPr>
      </p:pic>
      <p:sp>
        <p:nvSpPr>
          <p:cNvPr id="5" name="Rectangle 4"/>
          <p:cNvSpPr/>
          <p:nvPr/>
        </p:nvSpPr>
        <p:spPr>
          <a:xfrm>
            <a:off x="255326" y="2740970"/>
            <a:ext cx="540470" cy="869491"/>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smtClean="0">
                <a:solidFill>
                  <a:srgbClr val="002060"/>
                </a:solidFill>
                <a:latin typeface="Helvetica" panose="020B0604020202020204" pitchFamily="34" charset="0"/>
                <a:cs typeface="Helvetica" panose="020B0604020202020204" pitchFamily="34" charset="0"/>
              </a:rPr>
              <a:t>1</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6" name="Rectangle 5"/>
          <p:cNvSpPr/>
          <p:nvPr/>
        </p:nvSpPr>
        <p:spPr>
          <a:xfrm>
            <a:off x="795796" y="2740970"/>
            <a:ext cx="8102544" cy="86949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dirty="0">
                <a:latin typeface="Helvetica" panose="020B0604020202020204" pitchFamily="34" charset="0"/>
                <a:cs typeface="Helvetica" panose="020B0604020202020204" pitchFamily="34" charset="0"/>
              </a:rPr>
              <a:t>The belief that </a:t>
            </a:r>
            <a:r>
              <a:rPr lang="en-GB" sz="2200" dirty="0" smtClean="0">
                <a:latin typeface="Helvetica" panose="020B0604020202020204" pitchFamily="34" charset="0"/>
                <a:cs typeface="Helvetica" panose="020B0604020202020204" pitchFamily="34" charset="0"/>
              </a:rPr>
              <a:t>individuals </a:t>
            </a:r>
            <a:r>
              <a:rPr lang="en-GB" sz="2200" dirty="0">
                <a:latin typeface="Helvetica" panose="020B0604020202020204" pitchFamily="34" charset="0"/>
                <a:cs typeface="Helvetica" panose="020B0604020202020204" pitchFamily="34" charset="0"/>
              </a:rPr>
              <a:t>can plan for themselves</a:t>
            </a:r>
            <a:endParaRPr lang="en-GB" sz="2200" dirty="0">
              <a:solidFill>
                <a:srgbClr val="002060"/>
              </a:solidFill>
              <a:latin typeface="Helvetica" panose="020B0604020202020204" pitchFamily="34" charset="0"/>
              <a:cs typeface="Helvetica" panose="020B0604020202020204" pitchFamily="34" charset="0"/>
            </a:endParaRPr>
          </a:p>
        </p:txBody>
      </p:sp>
      <p:sp>
        <p:nvSpPr>
          <p:cNvPr id="7" name="Rectangle 6"/>
          <p:cNvSpPr/>
          <p:nvPr/>
        </p:nvSpPr>
        <p:spPr>
          <a:xfrm>
            <a:off x="255326" y="3646941"/>
            <a:ext cx="540470" cy="869491"/>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a:solidFill>
                  <a:srgbClr val="002060"/>
                </a:solidFill>
                <a:latin typeface="Helvetica" panose="020B0604020202020204" pitchFamily="34" charset="0"/>
                <a:cs typeface="Helvetica" panose="020B0604020202020204" pitchFamily="34" charset="0"/>
              </a:rPr>
              <a:t>2</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8" name="Rectangle 7"/>
          <p:cNvSpPr/>
          <p:nvPr/>
        </p:nvSpPr>
        <p:spPr>
          <a:xfrm>
            <a:off x="795796" y="3646942"/>
            <a:ext cx="8102544" cy="86949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dirty="0">
                <a:latin typeface="Helvetica" panose="020B0604020202020204" pitchFamily="34" charset="0"/>
                <a:cs typeface="Helvetica" panose="020B0604020202020204" pitchFamily="34" charset="0"/>
              </a:rPr>
              <a:t>The care plan is written in the first person to make clear that it is the individual who owns it</a:t>
            </a:r>
            <a:endParaRPr lang="en-GB" sz="2200" dirty="0">
              <a:solidFill>
                <a:srgbClr val="002060"/>
              </a:solidFill>
              <a:latin typeface="Helvetica" panose="020B0604020202020204" pitchFamily="34" charset="0"/>
              <a:cs typeface="Helvetica" panose="020B0604020202020204" pitchFamily="34" charset="0"/>
            </a:endParaRPr>
          </a:p>
        </p:txBody>
      </p:sp>
      <p:sp>
        <p:nvSpPr>
          <p:cNvPr id="9" name="Rectangle 8"/>
          <p:cNvSpPr/>
          <p:nvPr/>
        </p:nvSpPr>
        <p:spPr>
          <a:xfrm>
            <a:off x="255326" y="4555397"/>
            <a:ext cx="540470" cy="869491"/>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smtClean="0">
                <a:solidFill>
                  <a:srgbClr val="002060"/>
                </a:solidFill>
                <a:latin typeface="Helvetica" panose="020B0604020202020204" pitchFamily="34" charset="0"/>
                <a:cs typeface="Helvetica" panose="020B0604020202020204" pitchFamily="34" charset="0"/>
              </a:rPr>
              <a:t>3</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10" name="Rectangle 9"/>
          <p:cNvSpPr/>
          <p:nvPr/>
        </p:nvSpPr>
        <p:spPr>
          <a:xfrm>
            <a:off x="795796" y="4555398"/>
            <a:ext cx="8102544" cy="86949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dirty="0">
                <a:latin typeface="Helvetica" panose="020B0604020202020204" pitchFamily="34" charset="0"/>
                <a:cs typeface="Helvetica" panose="020B0604020202020204" pitchFamily="34" charset="0"/>
              </a:rPr>
              <a:t>The individual has as much control as possible over the choices they can make</a:t>
            </a:r>
            <a:endParaRPr lang="en-GB" sz="2200" dirty="0">
              <a:latin typeface="Helvetica" panose="020B0604020202020204" pitchFamily="34" charset="0"/>
              <a:cs typeface="Helvetica" panose="020B0604020202020204" pitchFamily="34" charset="0"/>
            </a:endParaRPr>
          </a:p>
        </p:txBody>
      </p:sp>
      <p:sp>
        <p:nvSpPr>
          <p:cNvPr id="11" name="Rectangle 10"/>
          <p:cNvSpPr/>
          <p:nvPr/>
        </p:nvSpPr>
        <p:spPr>
          <a:xfrm>
            <a:off x="255325" y="5460326"/>
            <a:ext cx="540470" cy="869491"/>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200" b="1" dirty="0" smtClean="0">
                <a:solidFill>
                  <a:srgbClr val="002060"/>
                </a:solidFill>
                <a:latin typeface="Helvetica" panose="020B0604020202020204" pitchFamily="34" charset="0"/>
                <a:cs typeface="Helvetica" panose="020B0604020202020204" pitchFamily="34" charset="0"/>
              </a:rPr>
              <a:t>4</a:t>
            </a:r>
            <a:endParaRPr lang="en-GB" sz="2200" b="1" dirty="0">
              <a:solidFill>
                <a:srgbClr val="002060"/>
              </a:solidFill>
              <a:latin typeface="Helvetica" panose="020B0604020202020204" pitchFamily="34" charset="0"/>
              <a:cs typeface="Helvetica" panose="020B0604020202020204" pitchFamily="34" charset="0"/>
            </a:endParaRPr>
          </a:p>
        </p:txBody>
      </p:sp>
      <p:sp>
        <p:nvSpPr>
          <p:cNvPr id="12" name="Rectangle 11"/>
          <p:cNvSpPr/>
          <p:nvPr/>
        </p:nvSpPr>
        <p:spPr>
          <a:xfrm>
            <a:off x="795795" y="5460327"/>
            <a:ext cx="8102544" cy="86949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dirty="0">
                <a:latin typeface="Helvetica" panose="020B0604020202020204" pitchFamily="34" charset="0"/>
                <a:cs typeface="Helvetica" panose="020B0604020202020204" pitchFamily="34" charset="0"/>
              </a:rPr>
              <a:t>The plan is there to make the individual’s life better, not to fit them into an existing </a:t>
            </a:r>
            <a:r>
              <a:rPr lang="en-GB" sz="2200" dirty="0" smtClean="0">
                <a:latin typeface="Helvetica" panose="020B0604020202020204" pitchFamily="34" charset="0"/>
                <a:cs typeface="Helvetica" panose="020B0604020202020204" pitchFamily="34" charset="0"/>
              </a:rPr>
              <a:t>service</a:t>
            </a:r>
            <a:endParaRPr lang="en-GB" sz="2200" dirty="0">
              <a:latin typeface="Helvetica" panose="020B0604020202020204" pitchFamily="34" charset="0"/>
              <a:cs typeface="Helvetica" panose="020B0604020202020204" pitchFamily="34" charset="0"/>
            </a:endParaRPr>
          </a:p>
        </p:txBody>
      </p:sp>
      <p:pic>
        <p:nvPicPr>
          <p:cNvPr id="13" name="Picture 12"/>
          <p:cNvPicPr/>
          <p:nvPr/>
        </p:nvPicPr>
        <p:blipFill rotWithShape="1">
          <a:blip r:embed="rId2"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14" name="TextBox 13"/>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r>
              <a:rPr lang="en-IN" sz="800" b="1" u="sng" dirty="0" smtClean="0">
                <a:latin typeface="Helvetica" panose="020B0604020202020204" pitchFamily="34" charset="0"/>
                <a:cs typeface="Helvetica" panose="020B0604020202020204" pitchFamily="34" charset="0"/>
                <a:hlinkClick r:id="rId3"/>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4"/>
              </a:rPr>
              <a:t>http</a:t>
            </a:r>
            <a:r>
              <a:rPr lang="en-IN" sz="800" b="1" u="sng" dirty="0">
                <a:latin typeface="Helvetica" panose="020B0604020202020204" pitchFamily="34" charset="0"/>
                <a:cs typeface="Helvetica" panose="020B0604020202020204" pitchFamily="34" charset="0"/>
                <a:hlinkClick r:id="rId4"/>
              </a:rPr>
              <a:t>://www.skillsforcare.org.uk</a:t>
            </a:r>
            <a:r>
              <a:rPr lang="en-IN" sz="900" b="1" u="sng" dirty="0" smtClean="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0" y="44624"/>
            <a:ext cx="9143999" cy="920234"/>
          </a:xfrm>
        </p:spPr>
        <p:txBody>
          <a:bodyPr>
            <a:normAutofit fontScale="90000"/>
          </a:bodyPr>
          <a:lstStyle/>
          <a:p>
            <a:r>
              <a:rPr lang="en-GB" sz="3600" b="1" dirty="0">
                <a:solidFill>
                  <a:schemeClr val="bg1"/>
                </a:solidFill>
                <a:latin typeface="Helvetica" panose="020B0604020202020204" pitchFamily="34" charset="0"/>
                <a:cs typeface="Helvetica" panose="020B0604020202020204" pitchFamily="34" charset="0"/>
              </a:rPr>
              <a:t>Life history, preferences, wishes and needs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261299"/>
            <a:ext cx="8627418" cy="1208770"/>
          </a:xfrm>
        </p:spPr>
        <p:txBody>
          <a:bodyPr>
            <a:normAutofit fontScale="77500" lnSpcReduction="20000"/>
          </a:bodyPr>
          <a:lstStyle/>
          <a:p>
            <a:pPr marL="0" indent="0">
              <a:buNone/>
            </a:pPr>
            <a:r>
              <a:rPr lang="en-GB" dirty="0">
                <a:latin typeface="Helvetica" panose="020B0604020202020204" pitchFamily="34" charset="0"/>
                <a:cs typeface="Helvetica" panose="020B0604020202020204" pitchFamily="34" charset="0"/>
              </a:rPr>
              <a:t>Taking time to find out about an individual’s personal </a:t>
            </a:r>
            <a:r>
              <a:rPr lang="en-GB" dirty="0" smtClean="0">
                <a:latin typeface="Helvetica" panose="020B0604020202020204" pitchFamily="34" charset="0"/>
                <a:cs typeface="Helvetica" panose="020B0604020202020204" pitchFamily="34" charset="0"/>
              </a:rPr>
              <a:t>history </a:t>
            </a:r>
            <a:r>
              <a:rPr lang="en-GB" dirty="0">
                <a:latin typeface="Helvetica" panose="020B0604020202020204" pitchFamily="34" charset="0"/>
                <a:cs typeface="Helvetica" panose="020B0604020202020204" pitchFamily="34" charset="0"/>
              </a:rPr>
              <a:t>can help you to understand their likes and </a:t>
            </a:r>
            <a:r>
              <a:rPr lang="en-GB" dirty="0" smtClean="0">
                <a:latin typeface="Helvetica" panose="020B0604020202020204" pitchFamily="34" charset="0"/>
                <a:cs typeface="Helvetica" panose="020B0604020202020204" pitchFamily="34" charset="0"/>
              </a:rPr>
              <a:t>dislikes</a:t>
            </a:r>
            <a:r>
              <a:rPr lang="en-GB" dirty="0">
                <a:latin typeface="Helvetica" panose="020B0604020202020204" pitchFamily="34" charset="0"/>
                <a:cs typeface="Helvetica" panose="020B0604020202020204" pitchFamily="34" charset="0"/>
              </a:rPr>
              <a:t> </a:t>
            </a:r>
            <a:r>
              <a:rPr lang="en-GB" dirty="0" smtClean="0">
                <a:latin typeface="Helvetica" panose="020B0604020202020204" pitchFamily="34" charset="0"/>
                <a:cs typeface="Helvetica" panose="020B0604020202020204" pitchFamily="34" charset="0"/>
              </a:rPr>
              <a:t>and this </a:t>
            </a:r>
            <a:endParaRPr lang="en-GB" dirty="0">
              <a:latin typeface="Helvetica" panose="020B0604020202020204" pitchFamily="34" charset="0"/>
              <a:cs typeface="Helvetica" panose="020B0604020202020204" pitchFamily="34" charset="0"/>
            </a:endParaRPr>
          </a:p>
          <a:p>
            <a:pPr marL="0" indent="0">
              <a:buNone/>
            </a:pPr>
            <a:r>
              <a:rPr lang="en-GB" dirty="0" smtClean="0">
                <a:latin typeface="Helvetica" panose="020B0604020202020204" pitchFamily="34" charset="0"/>
                <a:cs typeface="Helvetica" panose="020B0604020202020204" pitchFamily="34" charset="0"/>
              </a:rPr>
              <a:t>will </a:t>
            </a:r>
            <a:r>
              <a:rPr lang="en-GB" dirty="0">
                <a:latin typeface="Helvetica" panose="020B0604020202020204" pitchFamily="34" charset="0"/>
                <a:cs typeface="Helvetica" panose="020B0604020202020204" pitchFamily="34" charset="0"/>
              </a:rPr>
              <a:t>help to put an </a:t>
            </a:r>
            <a:r>
              <a:rPr lang="en-GB" dirty="0" smtClean="0">
                <a:latin typeface="Helvetica" panose="020B0604020202020204" pitchFamily="34" charset="0"/>
                <a:cs typeface="Helvetica" panose="020B0604020202020204" pitchFamily="34" charset="0"/>
              </a:rPr>
              <a:t>effective </a:t>
            </a:r>
            <a:r>
              <a:rPr lang="en-GB" dirty="0">
                <a:latin typeface="Helvetica" panose="020B0604020202020204" pitchFamily="34" charset="0"/>
                <a:cs typeface="Helvetica" panose="020B0604020202020204" pitchFamily="34" charset="0"/>
              </a:rPr>
              <a:t>c</a:t>
            </a:r>
            <a:r>
              <a:rPr lang="en-GB" dirty="0" smtClean="0">
                <a:latin typeface="Helvetica" panose="020B0604020202020204" pitchFamily="34" charset="0"/>
                <a:cs typeface="Helvetica" panose="020B0604020202020204" pitchFamily="34" charset="0"/>
              </a:rPr>
              <a:t>are plan together</a:t>
            </a:r>
            <a:endParaRPr lang="en-GB"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grpSp>
        <p:nvGrpSpPr>
          <p:cNvPr id="4" name="Group 3"/>
          <p:cNvGrpSpPr/>
          <p:nvPr/>
        </p:nvGrpSpPr>
        <p:grpSpPr>
          <a:xfrm>
            <a:off x="194139" y="2340893"/>
            <a:ext cx="9120437" cy="1228833"/>
            <a:chOff x="194945" y="5019218"/>
            <a:chExt cx="9120437" cy="1228833"/>
          </a:xfrm>
        </p:grpSpPr>
        <p:sp>
          <p:nvSpPr>
            <p:cNvPr id="5" name="Rectangle 4"/>
            <p:cNvSpPr/>
            <p:nvPr/>
          </p:nvSpPr>
          <p:spPr>
            <a:xfrm>
              <a:off x="252353" y="5237415"/>
              <a:ext cx="8639293" cy="101063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a:blip r:embed="rId1" cstate="email"/>
            <a:stretch>
              <a:fillRect/>
            </a:stretch>
          </p:blipFill>
          <p:spPr>
            <a:xfrm>
              <a:off x="194945" y="5019218"/>
              <a:ext cx="957771" cy="498289"/>
            </a:xfrm>
            <a:prstGeom prst="rect">
              <a:avLst/>
            </a:prstGeom>
          </p:spPr>
        </p:pic>
        <p:sp>
          <p:nvSpPr>
            <p:cNvPr id="7" name="TextBox 6"/>
            <p:cNvSpPr txBox="1"/>
            <p:nvPr/>
          </p:nvSpPr>
          <p:spPr>
            <a:xfrm>
              <a:off x="303648" y="5432443"/>
              <a:ext cx="9011734" cy="569387"/>
            </a:xfrm>
            <a:prstGeom prst="rect">
              <a:avLst/>
            </a:prstGeom>
            <a:noFill/>
          </p:spPr>
          <p:txBody>
            <a:bodyPr wrap="square" rtlCol="0">
              <a:spAutoFit/>
            </a:bodyPr>
            <a:lstStyle/>
            <a:p>
              <a:r>
                <a:rPr lang="en-GB" sz="1600" b="1" dirty="0" smtClean="0">
                  <a:solidFill>
                    <a:srgbClr val="0066CC"/>
                  </a:solidFill>
                  <a:latin typeface="Helvetica" panose="020B0604020202020204" pitchFamily="34" charset="0"/>
                  <a:cs typeface="Helvetica" panose="020B0604020202020204" pitchFamily="34" charset="0"/>
                </a:rPr>
                <a:t>Care plan: </a:t>
              </a:r>
              <a:r>
                <a:rPr lang="en-GB" sz="1500" dirty="0" smtClean="0">
                  <a:latin typeface="Helvetica" panose="020B0604020202020204" pitchFamily="34" charset="0"/>
                  <a:cs typeface="Helvetica" panose="020B0604020202020204" pitchFamily="34" charset="0"/>
                </a:rPr>
                <a:t>A </a:t>
              </a:r>
              <a:r>
                <a:rPr lang="en-GB" sz="1500" dirty="0">
                  <a:latin typeface="Helvetica" panose="020B0604020202020204" pitchFamily="34" charset="0"/>
                  <a:cs typeface="Helvetica" panose="020B0604020202020204" pitchFamily="34" charset="0"/>
                </a:rPr>
                <a:t>required document that sets out in detail the way daily care and support must be </a:t>
              </a:r>
              <a:endParaRPr lang="en-GB" sz="1500" dirty="0" smtClean="0">
                <a:latin typeface="Helvetica" panose="020B0604020202020204" pitchFamily="34" charset="0"/>
                <a:cs typeface="Helvetica" panose="020B0604020202020204" pitchFamily="34" charset="0"/>
              </a:endParaRPr>
            </a:p>
            <a:p>
              <a:r>
                <a:rPr lang="en-GB" sz="1500" dirty="0" smtClean="0">
                  <a:latin typeface="Helvetica" panose="020B0604020202020204" pitchFamily="34" charset="0"/>
                  <a:cs typeface="Helvetica" panose="020B0604020202020204" pitchFamily="34" charset="0"/>
                </a:rPr>
                <a:t>provided </a:t>
              </a:r>
              <a:r>
                <a:rPr lang="en-GB" sz="1500" dirty="0">
                  <a:latin typeface="Helvetica" panose="020B0604020202020204" pitchFamily="34" charset="0"/>
                  <a:cs typeface="Helvetica" panose="020B0604020202020204" pitchFamily="34" charset="0"/>
                </a:rPr>
                <a:t>to an </a:t>
              </a:r>
              <a:r>
                <a:rPr lang="en-GB" sz="1500" dirty="0" smtClean="0">
                  <a:latin typeface="Helvetica" panose="020B0604020202020204" pitchFamily="34" charset="0"/>
                  <a:cs typeface="Helvetica" panose="020B0604020202020204" pitchFamily="34" charset="0"/>
                </a:rPr>
                <a:t>individual, and it is  also </a:t>
              </a:r>
              <a:r>
                <a:rPr lang="en-GB" sz="1500" dirty="0">
                  <a:latin typeface="Helvetica" panose="020B0604020202020204" pitchFamily="34" charset="0"/>
                  <a:cs typeface="Helvetica" panose="020B0604020202020204" pitchFamily="34" charset="0"/>
                </a:rPr>
                <a:t>be known as </a:t>
              </a:r>
              <a:r>
                <a:rPr lang="en-GB" sz="1500" dirty="0" smtClean="0">
                  <a:latin typeface="Helvetica" panose="020B0604020202020204" pitchFamily="34" charset="0"/>
                  <a:cs typeface="Helvetica" panose="020B0604020202020204" pitchFamily="34" charset="0"/>
                </a:rPr>
                <a:t>‘plans </a:t>
              </a:r>
              <a:r>
                <a:rPr lang="en-GB" sz="1500" dirty="0">
                  <a:latin typeface="Helvetica" panose="020B0604020202020204" pitchFamily="34" charset="0"/>
                  <a:cs typeface="Helvetica" panose="020B0604020202020204" pitchFamily="34" charset="0"/>
                </a:rPr>
                <a:t>of support’, ‘individual plans’, </a:t>
              </a:r>
              <a:r>
                <a:rPr lang="en-GB" sz="1500" dirty="0" smtClean="0">
                  <a:latin typeface="Helvetica" panose="020B0604020202020204" pitchFamily="34" charset="0"/>
                  <a:cs typeface="Helvetica" panose="020B0604020202020204" pitchFamily="34" charset="0"/>
                </a:rPr>
                <a:t>etc</a:t>
              </a:r>
              <a:r>
                <a:rPr lang="en-GB" sz="1500" dirty="0">
                  <a:latin typeface="Helvetica" panose="020B0604020202020204" pitchFamily="34" charset="0"/>
                  <a:cs typeface="Helvetica" panose="020B0604020202020204" pitchFamily="34" charset="0"/>
                </a:rPr>
                <a:t>.</a:t>
              </a:r>
              <a:endParaRPr lang="en-GB" sz="1500" dirty="0">
                <a:latin typeface="Helvetica" panose="020B0604020202020204" pitchFamily="34" charset="0"/>
                <a:cs typeface="Helvetica" panose="020B0604020202020204" pitchFamily="34" charset="0"/>
              </a:endParaRPr>
            </a:p>
          </p:txBody>
        </p:sp>
      </p:grpSp>
      <p:pic>
        <p:nvPicPr>
          <p:cNvPr id="8" name="Picture 7"/>
          <p:cNvPicPr>
            <a:picLocks noChangeAspect="1"/>
          </p:cNvPicPr>
          <p:nvPr/>
        </p:nvPicPr>
        <p:blipFill rotWithShape="1">
          <a:blip r:embed="rId2" cstate="email"/>
          <a:srcRect/>
          <a:stretch>
            <a:fillRect/>
          </a:stretch>
        </p:blipFill>
        <p:spPr>
          <a:xfrm>
            <a:off x="251547" y="3751709"/>
            <a:ext cx="8599890" cy="2565071"/>
          </a:xfrm>
          <a:prstGeom prst="rect">
            <a:avLst/>
          </a:prstGeom>
        </p:spPr>
      </p:pic>
      <p:sp>
        <p:nvSpPr>
          <p:cNvPr id="9" name="TextBox 8"/>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r>
              <a:rPr lang="en-IN" sz="800" b="1" u="sng" dirty="0" smtClean="0">
                <a:latin typeface="Helvetica" panose="020B0604020202020204" pitchFamily="34" charset="0"/>
                <a:cs typeface="Helvetica" panose="020B0604020202020204" pitchFamily="34" charset="0"/>
                <a:hlinkClick r:id="rId3"/>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4"/>
              </a:rPr>
              <a:t>http</a:t>
            </a:r>
            <a:r>
              <a:rPr lang="en-IN" sz="800" b="1" u="sng" dirty="0">
                <a:latin typeface="Helvetica" panose="020B0604020202020204" pitchFamily="34" charset="0"/>
                <a:cs typeface="Helvetica" panose="020B0604020202020204" pitchFamily="34" charset="0"/>
                <a:hlinkClick r:id="rId4"/>
              </a:rPr>
              <a:t>://www.skillsforcare.org.uk</a:t>
            </a:r>
            <a:r>
              <a:rPr lang="en-IN" sz="900" b="1" u="sng" dirty="0" smtClean="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36512" y="-104254"/>
            <a:ext cx="9180512" cy="1228998"/>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Changing needs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4857007" y="1849237"/>
            <a:ext cx="4079293" cy="4100043"/>
          </a:xfrm>
        </p:spPr>
        <p:txBody>
          <a:bodyPr>
            <a:normAutofit fontScale="85000" lnSpcReduction="20000"/>
          </a:bodyPr>
          <a:lstStyle/>
          <a:p>
            <a:r>
              <a:rPr lang="en-GB" sz="2800" dirty="0">
                <a:latin typeface="Helvetica" panose="020B0604020202020204" pitchFamily="34" charset="0"/>
                <a:cs typeface="Helvetica" panose="020B0604020202020204" pitchFamily="34" charset="0"/>
              </a:rPr>
              <a:t>Care and support plans must be reviewed regularly to ensure that they are up to date and show the individual's current needs and </a:t>
            </a:r>
            <a:r>
              <a:rPr lang="en-GB" sz="2800" dirty="0" smtClean="0">
                <a:latin typeface="Helvetica" panose="020B0604020202020204" pitchFamily="34" charset="0"/>
                <a:cs typeface="Helvetica" panose="020B0604020202020204" pitchFamily="34" charset="0"/>
              </a:rPr>
              <a:t>preferences</a:t>
            </a:r>
            <a:endParaRPr lang="en-GB" sz="2800" dirty="0">
              <a:latin typeface="Helvetica" panose="020B0604020202020204" pitchFamily="34" charset="0"/>
              <a:cs typeface="Helvetica" panose="020B0604020202020204" pitchFamily="34" charset="0"/>
            </a:endParaRPr>
          </a:p>
          <a:p>
            <a:pPr marL="0" indent="0">
              <a:buNone/>
            </a:pPr>
            <a:endParaRPr lang="en-GB" sz="2800" dirty="0">
              <a:latin typeface="Helvetica" panose="020B0604020202020204" pitchFamily="34" charset="0"/>
              <a:cs typeface="Helvetica" panose="020B0604020202020204" pitchFamily="34" charset="0"/>
            </a:endParaRPr>
          </a:p>
          <a:p>
            <a:r>
              <a:rPr lang="en-GB" sz="2800" dirty="0">
                <a:latin typeface="Helvetica" panose="020B0604020202020204" pitchFamily="34" charset="0"/>
                <a:cs typeface="Helvetica" panose="020B0604020202020204" pitchFamily="34" charset="0"/>
              </a:rPr>
              <a:t>An </a:t>
            </a:r>
            <a:r>
              <a:rPr lang="en-GB" sz="2800" dirty="0" smtClean="0">
                <a:latin typeface="Helvetica" panose="020B0604020202020204" pitchFamily="34" charset="0"/>
                <a:cs typeface="Helvetica" panose="020B0604020202020204" pitchFamily="34" charset="0"/>
              </a:rPr>
              <a:t>up-to-date </a:t>
            </a:r>
            <a:r>
              <a:rPr lang="en-GB" sz="2800" dirty="0">
                <a:latin typeface="Helvetica" panose="020B0604020202020204" pitchFamily="34" charset="0"/>
                <a:cs typeface="Helvetica" panose="020B0604020202020204" pitchFamily="34" charset="0"/>
              </a:rPr>
              <a:t>care plan enables all workers to provide the best possible standard of person centred </a:t>
            </a:r>
            <a:r>
              <a:rPr lang="en-GB" sz="2800" dirty="0" smtClean="0">
                <a:latin typeface="Helvetica" panose="020B0604020202020204" pitchFamily="34" charset="0"/>
                <a:cs typeface="Helvetica" panose="020B0604020202020204" pitchFamily="34" charset="0"/>
              </a:rPr>
              <a:t>care</a:t>
            </a:r>
            <a:endParaRPr lang="en-GB" sz="2800" dirty="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1" cstate="email"/>
          <a:srcRect/>
          <a:stretch>
            <a:fillRect/>
          </a:stretch>
        </p:blipFill>
        <p:spPr>
          <a:xfrm>
            <a:off x="255325" y="1273173"/>
            <a:ext cx="4340488" cy="4801978"/>
          </a:xfrm>
          <a:prstGeom prst="rect">
            <a:avLst/>
          </a:prstGeom>
        </p:spPr>
      </p:pic>
      <p:sp>
        <p:nvSpPr>
          <p:cNvPr id="5" name="TextBox 4"/>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10.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1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12.xml><?xml version="1.0" encoding="utf-8"?>
<p:tagLst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quot;/&gt;&lt;property id=&quot;20307&quot; value=&quot;276&quot;/&gt;&lt;/object&gt;&lt;object type=&quot;3&quot; unique_id=&quot;10004&quot;&gt;&lt;property id=&quot;20148&quot; value=&quot;5&quot;/&gt;&lt;property id=&quot;20300&quot; value=&quot;Slide 2 - &amp;quot;Learning outcomes&amp;quot;&quot;/&gt;&lt;property id=&quot;20307&quot; value=&quot;277&quot;/&gt;&lt;/object&gt;&lt;object type=&quot;3&quot; unique_id=&quot;10005&quot;&gt;&lt;property id=&quot;20148&quot; value=&quot;5&quot;/&gt;&lt;property id=&quot;20300&quot; value=&quot;Slide 3 - &amp;quot;Values in Caregiving Work  &amp;quot;&quot;/&gt;&lt;property id=&quot;20307&quot; value=&quot;280&quot;/&gt;&lt;/object&gt;&lt;object type=&quot;3&quot; unique_id=&quot;10006&quot;&gt;&lt;property id=&quot;20148&quot; value=&quot;5&quot;/&gt;&lt;property id=&quot;20300&quot; value=&quot;Slide 4 - &amp;quot;Values in Caregiving Work &amp;quot;&quot;/&gt;&lt;property id=&quot;20307&quot; value=&quot;281&quot;/&gt;&lt;/object&gt;&lt;object type=&quot;3&quot; unique_id=&quot;10007&quot;&gt;&lt;property id=&quot;20148&quot; value=&quot;5&quot;/&gt;&lt;property id=&quot;20300&quot; value=&quot;Slide 5 - &amp;quot;Person Centred Values&amp;quot;&quot;/&gt;&lt;property id=&quot;20307&quot; value=&quot;282&quot;/&gt;&lt;/object&gt;&lt;object type=&quot;3&quot; unique_id=&quot;10008&quot;&gt;&lt;property id=&quot;20148&quot; value=&quot;5&quot;/&gt;&lt;property id=&quot;20300&quot; value=&quot;Slide 6 - &amp;quot;Person Centred Values&amp;quot;&quot;/&gt;&lt;property id=&quot;20307&quot; value=&quot;283&quot;/&gt;&lt;/object&gt;&lt;object type=&quot;3&quot; unique_id=&quot;10009&quot;&gt;&lt;property id=&quot;20148&quot; value=&quot;5&quot;/&gt;&lt;property id=&quot;20300&quot; value=&quot;Slide 7 - &amp;quot;Working in a person centred way&amp;quot;&quot;/&gt;&lt;property id=&quot;20307&quot; value=&quot;284&quot;/&gt;&lt;/object&gt;&lt;object type=&quot;3&quot; unique_id=&quot;10010&quot;&gt;&lt;property id=&quot;20148&quot; value=&quot;5&quot;/&gt;&lt;property id=&quot;20300&quot; value=&quot;Slide 8 - &amp;quot;Life history, preferences, wishes and needs&amp;quot;&quot;/&gt;&lt;property id=&quot;20307&quot; value=&quot;285&quot;/&gt;&lt;/object&gt;&lt;object type=&quot;3&quot; unique_id=&quot;10011&quot;&gt;&lt;property id=&quot;20148&quot; value=&quot;5&quot;/&gt;&lt;property id=&quot;20300&quot; value=&quot;Slide 9 - &amp;quot;Changing needs&amp;quot;&quot;/&gt;&lt;property id=&quot;20307&quot; value=&quot;286&quot;/&gt;&lt;/object&gt;&lt;object type=&quot;3&quot; unique_id=&quot;10012&quot;&gt;&lt;property id=&quot;20148&quot; value=&quot;5&quot;/&gt;&lt;property id=&quot;20300&quot; value=&quot;Slide 10 - &amp;quot;Planning for the future&amp;quot;&quot;/&gt;&lt;property id=&quot;20307&quot; value=&quot;287&quot;/&gt;&lt;/object&gt;&lt;object type=&quot;3&quot; unique_id=&quot;10013&quot;&gt;&lt;property id=&quot;20148&quot; value=&quot;5&quot;/&gt;&lt;property id=&quot;20300&quot; value=&quot;Slide 11 - &amp;quot;Minimising discomfort and distress &amp;quot;&quot;/&gt;&lt;property id=&quot;20307&quot; value=&quot;288&quot;/&gt;&lt;/object&gt;&lt;object type=&quot;3&quot; unique_id=&quot;10014&quot;&gt;&lt;property id=&quot;20148&quot; value=&quot;5&quot;/&gt;&lt;property id=&quot;20300&quot; value=&quot;Slide 12 - &amp;quot;Supporting individuals to minimise pain or discomfort&amp;quot;&quot;/&gt;&lt;property id=&quot;20307&quot; value=&quot;289&quot;/&gt;&lt;/object&gt;&lt;object type=&quot;3&quot; unique_id=&quot;10015&quot;&gt;&lt;property id=&quot;20148&quot; value=&quot;5&quot;/&gt;&lt;property id=&quot;20300&quot; value=&quot;Slide 13 - &amp;quot;Maintaining identity and self-esteem&amp;quot;&quot;/&gt;&lt;property id=&quot;20307&quot; value=&quot;290&quot;/&gt;&lt;/object&gt;&lt;object type=&quot;3&quot; unique_id=&quot;10016&quot;&gt;&lt;property id=&quot;20148&quot; value=&quot;5&quot;/&gt;&lt;property id=&quot;20300&quot; value=&quot;Slide 14 - &amp;quot;Knowledge check&amp;quot;&quot;/&gt;&lt;property id=&quot;20307&quot; value=&quot;291&quot;/&gt;&lt;/object&gt;&lt;object type=&quot;3&quot; unique_id=&quot;10017&quot;&gt;&lt;property id=&quot;20148&quot; value=&quot;5&quot;/&gt;&lt;property id=&quot;20300&quot; value=&quot;Slide 15 - &amp;quot;Knowledge check&amp;quot;&quot;/&gt;&lt;property id=&quot;20307&quot; value=&quot;292&quot;/&gt;&lt;/object&gt;&lt;object type=&quot;3&quot; unique_id=&quot;10018&quot;&gt;&lt;property id=&quot;20148&quot; value=&quot;5&quot;/&gt;&lt;property id=&quot;20300&quot; value=&quot;Slide 16 - &amp;quot;Knowledge check&amp;quot;&quot;/&gt;&lt;property id=&quot;20307&quot; value=&quot;293&quot;/&gt;&lt;/object&gt;&lt;object type=&quot;3&quot; unique_id=&quot;35591&quot;&gt;&lt;property id=&quot;20148&quot; value=&quot;5&quot;/&gt;&lt;property id=&quot;20300&quot; value=&quot;Slide 21&quot;/&gt;&lt;property id=&quot;20307&quot; value=&quot;294&quot;/&gt;&lt;/object&gt;&lt;object type=&quot;3&quot; unique_id=&quot;35726&quot;&gt;&lt;property id=&quot;20148&quot; value=&quot;5&quot;/&gt;&lt;property id=&quot;20300&quot; value=&quot;Slide 17&quot;/&gt;&lt;property id=&quot;20307&quot; value=&quot;295&quot;/&gt;&lt;/object&gt;&lt;object type=&quot;3&quot; unique_id=&quot;35727&quot;&gt;&lt;property id=&quot;20148&quot; value=&quot;5&quot;/&gt;&lt;property id=&quot;20300&quot; value=&quot;Slide 18&quot;/&gt;&lt;property id=&quot;20307&quot; value=&quot;296&quot;/&gt;&lt;/object&gt;&lt;object type=&quot;3&quot; unique_id=&quot;35728&quot;&gt;&lt;property id=&quot;20148&quot; value=&quot;5&quot;/&gt;&lt;property id=&quot;20300&quot; value=&quot;Slide 19&quot;/&gt;&lt;property id=&quot;20307&quot; value=&quot;297&quot;/&gt;&lt;/object&gt;&lt;object type=&quot;3&quot; unique_id=&quot;35729&quot;&gt;&lt;property id=&quot;20148&quot; value=&quot;5&quot;/&gt;&lt;property id=&quot;20300&quot; value=&quot;Slide 20&quot;/&gt;&lt;property id=&quot;20307&quot; value=&quot;298&quot;/&gt;&lt;/object&gt;&lt;/object&gt;&lt;object type=&quot;8&quot; unique_id=&quot;10036&quot;&gt;&lt;/object&gt;&lt;/object&gt;&lt;/database&gt;"/>
  <p:tag name="SECTOMILLISECCONVERTED" val="1"/>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4.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5.xml><?xml version="1.0" encoding="utf-8"?>
<p:tagLst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6.xml><?xml version="1.0" encoding="utf-8"?>
<p:tagLst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87819B72-74CE-408F-BC53-124E8D59CF4E}_19.png&quot;/&gt;&lt;left val=&quot;7&quot;/&gt;&lt;top val=&quot;6&quot;/&gt;&lt;width val=&quot;581&quot;/&gt;&lt;height val=&quot;75&quot;/&gt;&lt;hasText val=&quot;1&quot;/&gt;&lt;/Image&gt;&lt;/ThreeDShapeInfo&gt;"/>
</p:tagLst>
</file>

<file path=ppt/tags/tag7.xml><?xml version="1.0" encoding="utf-8"?>
<p:tagLst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87819B72-74CE-408F-BC53-124E8D59CF4E}_19.png&quot;/&gt;&lt;left val=&quot;7&quot;/&gt;&lt;top val=&quot;6&quot;/&gt;&lt;width val=&quot;581&quot;/&gt;&lt;height val=&quot;75&quot;/&gt;&lt;hasText val=&quot;1&quot;/&gt;&lt;/Image&gt;&lt;/ThreeDShapeInfo&gt;"/>
</p:tagLst>
</file>

<file path=ppt/tags/tag8.xml><?xml version="1.0" encoding="utf-8"?>
<p:tagLst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87819B72-74CE-408F-BC53-124E8D59CF4E}_19.png&quot;/&gt;&lt;left val=&quot;7&quot;/&gt;&lt;top val=&quot;6&quot;/&gt;&lt;width val=&quot;581&quot;/&gt;&lt;height val=&quot;75&quot;/&gt;&lt;hasText val=&quot;1&quot;/&gt;&lt;/Image&gt;&lt;/ThreeDShapeInfo&gt;"/>
</p:tagLst>
</file>

<file path=ppt/tags/tag9.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8910</Words>
  <Application>WPS Presentation</Application>
  <PresentationFormat>On-screen Show (4:3)</PresentationFormat>
  <Paragraphs>311</Paragraphs>
  <Slides>21</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Helvetica</vt:lpstr>
      <vt:lpstr>Microsoft YaHei</vt:lpstr>
      <vt:lpstr>Arial Unicode MS</vt:lpstr>
      <vt:lpstr>Calibri</vt:lpstr>
      <vt:lpstr>Arial</vt:lpstr>
      <vt:lpstr>Helvetica Neue</vt:lpstr>
      <vt:lpstr>Office Theme</vt:lpstr>
      <vt:lpstr>PowerPoint 演示文稿</vt:lpstr>
      <vt:lpstr>Learning outcomes</vt:lpstr>
      <vt:lpstr>Values in Caregiving Work  </vt:lpstr>
      <vt:lpstr>Values in Caregiving Work </vt:lpstr>
      <vt:lpstr>Person Centred Values</vt:lpstr>
      <vt:lpstr>Person Centred Values</vt:lpstr>
      <vt:lpstr>Working in a person centred way</vt:lpstr>
      <vt:lpstr>Life history, preferences, wishes and needs</vt:lpstr>
      <vt:lpstr>Changing needs</vt:lpstr>
      <vt:lpstr>Planning for the future</vt:lpstr>
      <vt:lpstr>Minimising discomfort and distress </vt:lpstr>
      <vt:lpstr>Supporting individuals to minimise pain or discomfort</vt:lpstr>
      <vt:lpstr>Maintaining identity and self-esteem</vt:lpstr>
      <vt:lpstr>Knowledge check</vt:lpstr>
      <vt:lpstr>Knowledge check</vt:lpstr>
      <vt:lpstr>Knowledge check</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Hellen Bittok</cp:lastModifiedBy>
  <cp:revision>49</cp:revision>
  <dcterms:created xsi:type="dcterms:W3CDTF">2016-08-26T16:03:00Z</dcterms:created>
  <dcterms:modified xsi:type="dcterms:W3CDTF">2023-03-26T14:01:51Z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C66EA678427743F180F6CB659B6A0E1C</vt:lpwstr>
  </property>
  <property fmtid="{D5CDD505-2E9C-101B-9397-08002B2CF9AE}" pid="3" name="KSOProductBuildVer">
    <vt:lpwstr>1033-11.2.0.11516</vt:lpwstr>
  </property>
</Properties>
</file>