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3"/>
  </p:handoutMasterIdLst>
  <p:sldIdLst>
    <p:sldId id="284" r:id="rId4"/>
    <p:sldId id="300" r:id="rId5"/>
    <p:sldId id="293" r:id="rId7"/>
    <p:sldId id="379" r:id="rId8"/>
    <p:sldId id="316" r:id="rId9"/>
    <p:sldId id="317" r:id="rId10"/>
    <p:sldId id="380" r:id="rId11"/>
    <p:sldId id="378" r:id="rId12"/>
    <p:sldId id="330" r:id="rId13"/>
    <p:sldId id="331" r:id="rId14"/>
    <p:sldId id="332" r:id="rId15"/>
    <p:sldId id="361" r:id="rId16"/>
    <p:sldId id="362" r:id="rId17"/>
    <p:sldId id="363" r:id="rId18"/>
    <p:sldId id="347" r:id="rId19"/>
    <p:sldId id="345" r:id="rId20"/>
    <p:sldId id="346" r:id="rId21"/>
    <p:sldId id="370" r:id="rId22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77257" autoAdjust="0"/>
  </p:normalViewPr>
  <p:slideViewPr>
    <p:cSldViewPr>
      <p:cViewPr varScale="1">
        <p:scale>
          <a:sx n="87" d="100"/>
          <a:sy n="87" d="100"/>
        </p:scale>
        <p:origin x="22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</a:t>
            </a:r>
            <a:r>
              <a:rPr lang="en-US" b="1" baseline="0" dirty="0"/>
              <a:t> to conduct the activity: </a:t>
            </a:r>
            <a:endParaRPr lang="en-US" b="1" baseline="0" dirty="0"/>
          </a:p>
          <a:p>
            <a:endParaRPr lang="en-US" b="1" baseline="0" dirty="0"/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Read the situation aloud.</a:t>
            </a:r>
            <a:endParaRPr lang="en-US" b="0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b="0" baseline="0" dirty="0"/>
              <a:t>Then, read out the first question “</a:t>
            </a:r>
            <a:r>
              <a:rPr lang="en-US" dirty="0"/>
              <a:t>What could be the reason?”</a:t>
            </a:r>
            <a:endParaRPr lang="en-US" b="0" baseline="0" dirty="0"/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Ask the participants to share what they think the reasons for this. </a:t>
            </a:r>
            <a:endParaRPr lang="en-US" b="0" baseline="0" dirty="0"/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The possible correct answers are: </a:t>
            </a:r>
            <a:endParaRPr lang="en-US" b="0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baseline="0" dirty="0"/>
              <a:t>The elder does not like what they cooked.</a:t>
            </a:r>
            <a:endParaRPr lang="en-US" b="0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baseline="0" dirty="0"/>
              <a:t>The elder has a physical problem and cannot eat what is cooked.</a:t>
            </a:r>
            <a:endParaRPr lang="en-US" b="0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baseline="0" dirty="0"/>
              <a:t>The elder does not feel like eating. </a:t>
            </a:r>
            <a:endParaRPr lang="en-US" b="0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b="0" baseline="0" dirty="0"/>
              <a:t>Then, read out the second question “</a:t>
            </a:r>
            <a:r>
              <a:rPr lang="en-US" dirty="0"/>
              <a:t>What will you do now?”</a:t>
            </a:r>
            <a:endParaRPr lang="en-US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/>
              <a:t>Ask the participants</a:t>
            </a:r>
            <a:r>
              <a:rPr lang="en-US" baseline="0" dirty="0"/>
              <a:t> to think and share what will they do in such a situation to have the elder eat.</a:t>
            </a: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b="0" baseline="0" dirty="0"/>
              <a:t>The possible correct answers are: </a:t>
            </a:r>
            <a:endParaRPr lang="en-US" b="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Talk to them politely and persuade them to eat.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Tell them the benefits of eating what is cooked. </a:t>
            </a:r>
            <a:endParaRPr lang="en-US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b="0" baseline="0" dirty="0"/>
              <a:t>Now, read out the third question “</a:t>
            </a:r>
            <a:r>
              <a:rPr lang="en-US" dirty="0"/>
              <a:t>How will you avoid this situation in future?</a:t>
            </a:r>
            <a:endParaRPr lang="en-US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/>
              <a:t>Ask the participants</a:t>
            </a:r>
            <a:r>
              <a:rPr lang="en-US" baseline="0" dirty="0"/>
              <a:t> to think and share how they can avoid this situation.</a:t>
            </a: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b="0" baseline="0" dirty="0"/>
              <a:t>The possible correct answers are: </a:t>
            </a:r>
            <a:endParaRPr lang="en-US" b="0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Ask the elder what they would want to eat when planning their meals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Give them options and suggestions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Cook food according to their medical condition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11. Emphasize the importance of planning for mealtimes and tell the class that </a:t>
            </a:r>
            <a:r>
              <a:rPr lang="en-US" b="0" baseline="0" dirty="0"/>
              <a:t>they will learn more about planning mealtimes in the session.</a:t>
            </a: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lang="en-US" b="1" baseline="0" dirty="0"/>
              <a:t>Total time for the activity: </a:t>
            </a:r>
            <a:r>
              <a:rPr lang="en-US" b="0" baseline="0" dirty="0"/>
              <a:t>15 – 20 minutes</a:t>
            </a:r>
            <a:endParaRPr lang="en-US" b="0" baseline="0" dirty="0"/>
          </a:p>
          <a:p>
            <a:pPr marL="0" indent="0">
              <a:buFont typeface="+mj-lt"/>
              <a:buNone/>
            </a:pPr>
            <a:endParaRPr lang="en-US" b="0" baseline="0" dirty="0"/>
          </a:p>
          <a:p>
            <a:endParaRPr lang="en-US" b="0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 – Personal Care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7.3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help the elder while eating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take care of the elder after eating</a:t>
            </a:r>
            <a:endParaRPr lang="hi-IN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Helping the Elder Eat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Helping Elders with Eating difficulty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723829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feed elders who are immobile, have poor sitting balance, or poor neck control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feed elders who have swallowing difficulties</a:t>
            </a:r>
            <a:endParaRPr lang="hi-IN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latin typeface="Helvetica" panose="020B0604020202020204" pitchFamily="34" charset="0"/>
                <a:cs typeface="Arial" panose="020B0604020202020204" pitchFamily="34" charset="0"/>
              </a:rPr>
              <a:t>Helping Elders </a:t>
            </a:r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with Eating difficulty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Transferring an Elder to the Wheelchair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600200"/>
            <a:ext cx="82870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transfer an elder to a wheelchair using a gait belt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transfer an elder to a wheelchair using  a mechanical lift</a:t>
            </a:r>
            <a:endParaRPr lang="en-US" sz="30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Transferring an Elder to the Wheelchair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Helping the Elder bathe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794" y="2402502"/>
            <a:ext cx="82295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The steps to help the elder bathe using a bathtub, a shower, or a pail</a:t>
            </a:r>
            <a:endParaRPr lang="en-US" sz="2000" dirty="0">
              <a:latin typeface="Helvetica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The safety devices to ensure the elder’s safety while taking a bath</a:t>
            </a:r>
            <a:endParaRPr lang="en-US" sz="20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0825" y="2841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Helping the Elder Bathe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Planning Mealtimes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876807"/>
            <a:ext cx="8515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The reasons why an elder may have difficulty eating and digesting food and getting proper nutrition</a:t>
            </a: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prstClr val="black"/>
              </a:solidFill>
              <a:latin typeface="Helvetica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How you can plan mealtimes for an elder</a:t>
            </a:r>
            <a:endParaRPr lang="hi-IN" sz="3000" dirty="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Pre-Module Activity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5156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Helvetica" panose="020B0604020202020204" pitchFamily="34" charset="0"/>
              </a:rPr>
              <a:t>You have served meal to the elder, but the elder refuses to eat. </a:t>
            </a:r>
            <a:endParaRPr lang="en-US" sz="3000" dirty="0">
              <a:latin typeface="Helvetica" panose="020B0604020202020204" pitchFamily="34" charset="0"/>
            </a:endParaRPr>
          </a:p>
          <a:p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Helvetica" panose="020B0604020202020204" pitchFamily="34" charset="0"/>
              </a:rPr>
              <a:t>What could be the reason?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Helvetica" panose="020B0604020202020204" pitchFamily="34" charset="0"/>
              </a:rPr>
              <a:t>What will you do now?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Helvetica" panose="020B0604020202020204" pitchFamily="34" charset="0"/>
              </a:rPr>
              <a:t>How will you avoid this situation in future?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Planning Mealtimes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Helping the Elder Eat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293&quot;/&gt;&lt;/object&gt;&lt;object type=&quot;3&quot; unique_id=&quot;10006&quot;&gt;&lt;property id=&quot;20148&quot; value=&quot;5&quot;/&gt;&lt;property id=&quot;20300&quot; value=&quot;Slide 4&quot;/&gt;&lt;property id=&quot;20307&quot; value=&quot;379&quot;/&gt;&lt;/object&gt;&lt;object type=&quot;3&quot; unique_id=&quot;10007&quot;&gt;&lt;property id=&quot;20148&quot; value=&quot;5&quot;/&gt;&lt;property id=&quot;20300&quot; value=&quot;Slide 5&quot;/&gt;&lt;property id=&quot;20307&quot; value=&quot;316&quot;/&gt;&lt;/object&gt;&lt;object type=&quot;3&quot; unique_id=&quot;10008&quot;&gt;&lt;property id=&quot;20148&quot; value=&quot;5&quot;/&gt;&lt;property id=&quot;20300&quot; value=&quot;Slide 6&quot;/&gt;&lt;property id=&quot;20307&quot; value=&quot;317&quot;/&gt;&lt;/object&gt;&lt;object type=&quot;3&quot; unique_id=&quot;10009&quot;&gt;&lt;property id=&quot;20148&quot; value=&quot;5&quot;/&gt;&lt;property id=&quot;20300&quot; value=&quot;Slide 7&quot;/&gt;&lt;property id=&quot;20307&quot; value=&quot;380&quot;/&gt;&lt;/object&gt;&lt;object type=&quot;3&quot; unique_id=&quot;10010&quot;&gt;&lt;property id=&quot;20148&quot; value=&quot;5&quot;/&gt;&lt;property id=&quot;20300&quot; value=&quot;Slide 8 - &amp;quot;Let’s Watch&amp;quot;&quot;/&gt;&lt;property id=&quot;20307&quot; value=&quot;378&quot;/&gt;&lt;/object&gt;&lt;object type=&quot;3&quot; unique_id=&quot;10011&quot;&gt;&lt;property id=&quot;20148&quot; value=&quot;5&quot;/&gt;&lt;property id=&quot;20300&quot; value=&quot;Slide 9&quot;/&gt;&lt;property id=&quot;20307&quot; value=&quot;330&quot;/&gt;&lt;/object&gt;&lt;object type=&quot;3&quot; unique_id=&quot;10012&quot;&gt;&lt;property id=&quot;20148&quot; value=&quot;5&quot;/&gt;&lt;property id=&quot;20300&quot; value=&quot;Slide 10&quot;/&gt;&lt;property id=&quot;20307&quot; value=&quot;331&quot;/&gt;&lt;/object&gt;&lt;object type=&quot;3&quot; unique_id=&quot;10013&quot;&gt;&lt;property id=&quot;20148&quot; value=&quot;5&quot;/&gt;&lt;property id=&quot;20300&quot; value=&quot;Slide 11 - &amp;quot;Let’s Watch&amp;quot;&quot;/&gt;&lt;property id=&quot;20307&quot; value=&quot;332&quot;/&gt;&lt;/object&gt;&lt;object type=&quot;3&quot; unique_id=&quot;10014&quot;&gt;&lt;property id=&quot;20148&quot; value=&quot;5&quot;/&gt;&lt;property id=&quot;20300&quot; value=&quot;Slide 12&quot;/&gt;&lt;property id=&quot;20307&quot; value=&quot;361&quot;/&gt;&lt;/object&gt;&lt;object type=&quot;3&quot; unique_id=&quot;10015&quot;&gt;&lt;property id=&quot;20148&quot; value=&quot;5&quot;/&gt;&lt;property id=&quot;20300&quot; value=&quot;Slide 13&quot;/&gt;&lt;property id=&quot;20307&quot; value=&quot;362&quot;/&gt;&lt;/object&gt;&lt;object type=&quot;3&quot; unique_id=&quot;10016&quot;&gt;&lt;property id=&quot;20148&quot; value=&quot;5&quot;/&gt;&lt;property id=&quot;20300&quot; value=&quot;Slide 14 - &amp;quot;Let’s Watch&amp;quot;&quot;/&gt;&lt;property id=&quot;20307&quot; value=&quot;363&quot;/&gt;&lt;/object&gt;&lt;object type=&quot;3&quot; unique_id=&quot;10017&quot;&gt;&lt;property id=&quot;20148&quot; value=&quot;5&quot;/&gt;&lt;property id=&quot;20300&quot; value=&quot;Slide 15&quot;/&gt;&lt;property id=&quot;20307&quot; value=&quot;347&quot;/&gt;&lt;/object&gt;&lt;object type=&quot;3&quot; unique_id=&quot;10018&quot;&gt;&lt;property id=&quot;20148&quot; value=&quot;5&quot;/&gt;&lt;property id=&quot;20300&quot; value=&quot;Slide 16&quot;/&gt;&lt;property id=&quot;20307&quot; value=&quot;345&quot;/&gt;&lt;/object&gt;&lt;object type=&quot;3&quot; unique_id=&quot;10019&quot;&gt;&lt;property id=&quot;20148&quot; value=&quot;5&quot;/&gt;&lt;property id=&quot;20300&quot; value=&quot;Slide 17 - &amp;quot;Let’s Watch&amp;quot;&quot;/&gt;&lt;property id=&quot;20307&quot; value=&quot;346&quot;/&gt;&lt;/object&gt;&lt;object type=&quot;3&quot; unique_id=&quot;10020&quot;&gt;&lt;property id=&quot;20148&quot; value=&quot;5&quot;/&gt;&lt;property id=&quot;20300&quot; value=&quot;Slide 18&quot;/&gt;&lt;property id=&quot;20307&quot; value=&quot;370&quot;/&gt;&lt;/object&gt;&lt;/object&gt;&lt;object type=&quot;8&quot; unique_id=&quot;1004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3846</Words>
  <Application>WPS Presentation</Application>
  <PresentationFormat>On-screen Show (4:3)</PresentationFormat>
  <Paragraphs>152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494</cp:revision>
  <dcterms:created xsi:type="dcterms:W3CDTF">2013-06-12T07:50:00Z</dcterms:created>
  <dcterms:modified xsi:type="dcterms:W3CDTF">2023-01-22T10:54:24Z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5A65E7C99DB544468E88186358D8763C</vt:lpwstr>
  </property>
  <property fmtid="{D5CDD505-2E9C-101B-9397-08002B2CF9AE}" pid="3" name="KSOProductBuildVer">
    <vt:lpwstr>1033-11.2.0.11440</vt:lpwstr>
  </property>
</Properties>
</file>