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9"/>
  </p:handoutMasterIdLst>
  <p:sldIdLst>
    <p:sldId id="294" r:id="rId3"/>
    <p:sldId id="308" r:id="rId4"/>
    <p:sldId id="301" r:id="rId6"/>
    <p:sldId id="407" r:id="rId7"/>
    <p:sldId id="275" r:id="rId8"/>
    <p:sldId id="408" r:id="rId9"/>
    <p:sldId id="283" r:id="rId10"/>
    <p:sldId id="319" r:id="rId11"/>
    <p:sldId id="320" r:id="rId12"/>
    <p:sldId id="409" r:id="rId13"/>
    <p:sldId id="322" r:id="rId14"/>
    <p:sldId id="410" r:id="rId15"/>
    <p:sldId id="323" r:id="rId16"/>
    <p:sldId id="333" r:id="rId17"/>
    <p:sldId id="334" r:id="rId18"/>
    <p:sldId id="336" r:id="rId19"/>
    <p:sldId id="337" r:id="rId20"/>
    <p:sldId id="364" r:id="rId21"/>
    <p:sldId id="365" r:id="rId22"/>
    <p:sldId id="411" r:id="rId23"/>
    <p:sldId id="366" r:id="rId24"/>
    <p:sldId id="369" r:id="rId25"/>
    <p:sldId id="348" r:id="rId26"/>
    <p:sldId id="349" r:id="rId27"/>
    <p:sldId id="412" r:id="rId28"/>
    <p:sldId id="350" r:id="rId29"/>
    <p:sldId id="353" r:id="rId30"/>
    <p:sldId id="372" r:id="rId31"/>
    <p:sldId id="373" r:id="rId32"/>
    <p:sldId id="374" r:id="rId33"/>
    <p:sldId id="375" r:id="rId34"/>
    <p:sldId id="376" r:id="rId35"/>
    <p:sldId id="413" r:id="rId36"/>
    <p:sldId id="377" r:id="rId37"/>
    <p:sldId id="29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77257" autoAdjust="0"/>
  </p:normalViewPr>
  <p:slideViewPr>
    <p:cSldViewPr>
      <p:cViewPr varScale="1">
        <p:scale>
          <a:sx n="64" d="100"/>
          <a:sy n="64" d="100"/>
        </p:scale>
        <p:origin x="1934"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buFont typeface="Arial" panose="020B0604020202020204" pitchFamily="34" charset="0"/>
              <a:buChar char="•"/>
            </a:pPr>
            <a:r>
              <a:rPr lang="en-US" sz="2400" dirty="0"/>
              <a:t> While the elder is taking bath:</a:t>
            </a:r>
            <a:endParaRPr lang="en-US" sz="2400" dirty="0"/>
          </a:p>
          <a:p>
            <a:pPr marL="735330" lvl="0" indent="-396875">
              <a:buFont typeface="Wingdings" panose="05000000000000000000" pitchFamily="2" charset="2"/>
              <a:buChar char="Ø"/>
            </a:pPr>
            <a:r>
              <a:rPr lang="en-US" sz="2400" dirty="0"/>
              <a:t>Respect the elder’s privacy – draw the curtains and keep the door closed when eth elder is taking a bath or changing clothes</a:t>
            </a:r>
            <a:endParaRPr lang="en-US" sz="2400" dirty="0"/>
          </a:p>
          <a:p>
            <a:pPr marL="735330" lvl="0" indent="-396875">
              <a:buFont typeface="Wingdings" panose="05000000000000000000" pitchFamily="2" charset="2"/>
              <a:buChar char="Ø"/>
            </a:pPr>
            <a:r>
              <a:rPr lang="en-US" sz="2400" dirty="0"/>
              <a:t>Encourage the elder to be independent</a:t>
            </a:r>
            <a:endParaRPr lang="en-US" sz="2400" dirty="0"/>
          </a:p>
          <a:p>
            <a:pPr marL="735330" lvl="0" indent="-396875">
              <a:buFont typeface="Wingdings" panose="05000000000000000000" pitchFamily="2" charset="2"/>
              <a:buChar char="Ø"/>
            </a:pPr>
            <a:r>
              <a:rPr lang="en-US" sz="2400" dirty="0"/>
              <a:t>Stay nearby to help when required</a:t>
            </a:r>
            <a:endParaRPr lang="en-US" sz="2400" dirty="0"/>
          </a:p>
          <a:p>
            <a:pPr lvl="0">
              <a:buFont typeface="Arial" panose="020B0604020202020204" pitchFamily="34" charset="0"/>
              <a:buChar char="•"/>
            </a:pPr>
            <a:r>
              <a:rPr lang="en-US" sz="2400" dirty="0"/>
              <a:t> Before calling the elder for bath:</a:t>
            </a:r>
            <a:endParaRPr lang="en-US" sz="2400" dirty="0"/>
          </a:p>
          <a:p>
            <a:pPr marL="695325" lvl="0" indent="-357505">
              <a:buFont typeface="Wingdings" panose="05000000000000000000" pitchFamily="2" charset="2"/>
              <a:buChar char="Ø"/>
            </a:pPr>
            <a:r>
              <a:rPr lang="en-US" sz="2400" dirty="0"/>
              <a:t>Ensure all required things are arranged in the bathroom at suitable height</a:t>
            </a:r>
            <a:endParaRPr lang="en-US" sz="2400" dirty="0"/>
          </a:p>
          <a:p>
            <a:pPr marL="695325" lvl="0" indent="-357505">
              <a:buFont typeface="Wingdings" panose="05000000000000000000" pitchFamily="2" charset="2"/>
              <a:buChar char="Ø"/>
            </a:pPr>
            <a:r>
              <a:rPr lang="en-US" sz="2400" dirty="0"/>
              <a:t>Arrange for a bathing chair if required</a:t>
            </a:r>
            <a:endParaRPr lang="en-US" sz="2400" dirty="0"/>
          </a:p>
          <a:p>
            <a:pPr marL="695325" lvl="0" indent="-357505">
              <a:buFont typeface="Wingdings" panose="05000000000000000000" pitchFamily="2" charset="2"/>
              <a:buChar char="Ø"/>
            </a:pPr>
            <a:r>
              <a:rPr lang="en-US" sz="2400" dirty="0"/>
              <a:t>Check the temperature of water</a:t>
            </a:r>
            <a:endParaRPr lang="en-US" sz="2400" dirty="0"/>
          </a:p>
          <a:p>
            <a:pPr lvl="0">
              <a:buFont typeface="Arial" panose="020B0604020202020204" pitchFamily="34" charset="0"/>
              <a:buChar char="•"/>
            </a:pPr>
            <a:r>
              <a:rPr lang="en-US" sz="2400" dirty="0"/>
              <a:t>To ensure elder’s safety:</a:t>
            </a:r>
            <a:endParaRPr lang="en-US" sz="2400" dirty="0"/>
          </a:p>
          <a:p>
            <a:pPr marL="695325" lvl="0" indent="-357505">
              <a:buFont typeface="Wingdings" panose="05000000000000000000" pitchFamily="2" charset="2"/>
              <a:buChar char="Ø"/>
            </a:pPr>
            <a:r>
              <a:rPr lang="en-US" sz="2400" dirty="0"/>
              <a:t>Sweep away excess water from the floor</a:t>
            </a:r>
            <a:endParaRPr lang="en-US" sz="2400" dirty="0"/>
          </a:p>
          <a:p>
            <a:pPr marL="695325" lvl="0" indent="-357505">
              <a:buFont typeface="Wingdings" panose="05000000000000000000" pitchFamily="2" charset="2"/>
              <a:buChar char="Ø"/>
            </a:pPr>
            <a:r>
              <a:rPr lang="en-US" sz="2400" dirty="0"/>
              <a:t>Use antiskid mats, long handled scrubbers and grab bars</a:t>
            </a:r>
            <a:endParaRPr lang="en-US" sz="2400" dirty="0"/>
          </a:p>
          <a:p>
            <a:pPr marL="695325" marR="0" lvl="0" indent="-357505"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2400" dirty="0"/>
              <a:t>Use a soft towel to pat dry the elder’s skin; do not scrub the elder’s skin hard</a:t>
            </a:r>
            <a:endParaRPr lang="en-GB" sz="2400" dirty="0"/>
          </a:p>
          <a:p>
            <a:pPr marL="337820" lvl="0" indent="0">
              <a:buFont typeface="Wingdings" panose="05000000000000000000" pitchFamily="2" charset="2"/>
              <a:buNone/>
            </a:pPr>
            <a:endParaRPr lang="en-US" sz="2400" b="1"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buFont typeface="Arial" panose="020B0604020202020204" pitchFamily="34" charset="0"/>
              <a:buChar char="•"/>
            </a:pPr>
            <a:r>
              <a:rPr lang="en-US" sz="2400" dirty="0"/>
              <a:t> To help an elder take a shower:</a:t>
            </a:r>
            <a:endParaRPr lang="en-US" sz="2400" dirty="0"/>
          </a:p>
          <a:p>
            <a:pPr marL="695325" lvl="0" indent="-357505">
              <a:buFont typeface="+mj-lt"/>
              <a:buAutoNum type="arabicPeriod"/>
            </a:pPr>
            <a:r>
              <a:rPr lang="en-US" sz="2400" dirty="0"/>
              <a:t>Adjust the flow and temperature of water</a:t>
            </a:r>
            <a:endParaRPr lang="en-US" sz="2400" dirty="0"/>
          </a:p>
          <a:p>
            <a:pPr marL="695325" lvl="0" indent="-357505">
              <a:buFont typeface="+mj-lt"/>
              <a:buAutoNum type="arabicPeriod"/>
            </a:pPr>
            <a:r>
              <a:rPr lang="en-US" sz="2400" dirty="0"/>
              <a:t>Be available to turn off the shower while soaping</a:t>
            </a:r>
            <a:endParaRPr lang="en-US" sz="2400" dirty="0"/>
          </a:p>
          <a:p>
            <a:pPr lvl="0">
              <a:buFont typeface="Arial" panose="020B0604020202020204" pitchFamily="34" charset="0"/>
              <a:buChar char="•"/>
            </a:pPr>
            <a:r>
              <a:rPr lang="en-US" sz="2400" dirty="0"/>
              <a:t> To help an elder bathe using a pail:</a:t>
            </a:r>
            <a:endParaRPr lang="en-US" sz="2400" dirty="0"/>
          </a:p>
          <a:p>
            <a:pPr marL="695325" lvl="0" indent="-357505">
              <a:buFont typeface="+mj-lt"/>
              <a:buAutoNum type="arabicPeriod"/>
            </a:pPr>
            <a:r>
              <a:rPr lang="en-US" sz="2400" dirty="0"/>
              <a:t>Fill the pail with water of suitable temperature </a:t>
            </a:r>
            <a:endParaRPr lang="en-US" sz="2400" dirty="0"/>
          </a:p>
          <a:p>
            <a:pPr marL="695325" lvl="0" indent="-357505">
              <a:buFont typeface="+mj-lt"/>
              <a:buAutoNum type="arabicPeriod"/>
            </a:pPr>
            <a:r>
              <a:rPr lang="en-US" sz="2400" dirty="0"/>
              <a:t>Place the pail at a suitable height</a:t>
            </a:r>
            <a:endParaRPr lang="en-US" sz="2400" dirty="0"/>
          </a:p>
          <a:p>
            <a:pPr marL="695325" lvl="0" indent="-357505">
              <a:buFont typeface="+mj-lt"/>
              <a:buAutoNum type="arabicPeriod"/>
            </a:pPr>
            <a:r>
              <a:rPr lang="en-US" sz="2400" dirty="0"/>
              <a:t>Be available to refill the pail if required</a:t>
            </a:r>
            <a:endParaRPr lang="en-US" sz="2400" dirty="0"/>
          </a:p>
          <a:p>
            <a:pPr lvl="0">
              <a:buFont typeface="Arial" panose="020B0604020202020204" pitchFamily="34" charset="0"/>
              <a:buChar char="•"/>
            </a:pPr>
            <a:r>
              <a:rPr lang="en-US" sz="2400" dirty="0"/>
              <a:t> To help an elder bathe using a bathtub:</a:t>
            </a:r>
            <a:endParaRPr lang="en-US" sz="2400" dirty="0"/>
          </a:p>
          <a:p>
            <a:pPr marL="695325" lvl="0" indent="-357505">
              <a:buFont typeface="+mj-lt"/>
              <a:buAutoNum type="arabicPeriod"/>
            </a:pPr>
            <a:r>
              <a:rPr lang="en-US" sz="2400" dirty="0"/>
              <a:t>Fill the tub with water of suitable temperature </a:t>
            </a:r>
            <a:endParaRPr lang="en-US" sz="2400" dirty="0"/>
          </a:p>
          <a:p>
            <a:pPr marL="695325" lvl="0" indent="-357505">
              <a:buFont typeface="+mj-lt"/>
              <a:buAutoNum type="arabicPeriod"/>
            </a:pPr>
            <a:r>
              <a:rPr lang="en-US" sz="2400" dirty="0"/>
              <a:t>Make the elder sit on the edge</a:t>
            </a:r>
            <a:endParaRPr lang="en-US" sz="2400" dirty="0"/>
          </a:p>
          <a:p>
            <a:pPr marL="695325" lvl="0" indent="-357505">
              <a:buFont typeface="+mj-lt"/>
              <a:buAutoNum type="arabicPeriod"/>
            </a:pPr>
            <a:r>
              <a:rPr lang="en-US" sz="2400" dirty="0"/>
              <a:t>Support the elder’s feet and move them inside the tub</a:t>
            </a:r>
            <a:endParaRPr lang="en-US" sz="2400" dirty="0"/>
          </a:p>
          <a:p>
            <a:pPr marL="695325" lvl="0" indent="-357505">
              <a:buFont typeface="+mj-lt"/>
              <a:buAutoNum type="arabicPeriod"/>
            </a:pPr>
            <a:r>
              <a:rPr lang="en-US" sz="2400" dirty="0"/>
              <a:t>Help the elder slide down in the tub</a:t>
            </a:r>
            <a:endParaRPr lang="en-US" sz="2400" dirty="0"/>
          </a:p>
          <a:p>
            <a:pPr marL="695325" lvl="0" indent="-357505">
              <a:buFont typeface="+mj-lt"/>
              <a:buAutoNum type="arabicPeriod"/>
            </a:pPr>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a:solidFill>
                <a:schemeClr val="tx1"/>
              </a:solidFill>
              <a:latin typeface="+mn-lt"/>
              <a:ea typeface="+mn-ea"/>
              <a:cs typeface="+mn-cs"/>
            </a:endParaRPr>
          </a:p>
          <a:p>
            <a:r>
              <a:rPr lang="en-GB" sz="1200" kern="1200" dirty="0">
                <a:solidFill>
                  <a:schemeClr val="tx1"/>
                </a:solidFill>
                <a:latin typeface="+mn-lt"/>
                <a:ea typeface="+mn-ea"/>
                <a:cs typeface="+mn-cs"/>
              </a:rPr>
              <a:t>Q.1. What should I do if the elder does not want to</a:t>
            </a:r>
            <a:r>
              <a:rPr lang="en-GB" sz="1200" kern="1200" baseline="0" dirty="0">
                <a:solidFill>
                  <a:schemeClr val="tx1"/>
                </a:solidFill>
                <a:latin typeface="+mn-lt"/>
                <a:ea typeface="+mn-ea"/>
                <a:cs typeface="+mn-cs"/>
              </a:rPr>
              <a:t> take bath on a particular day?</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Do not force the elder. You could give them a sponge bath and help them change their clothes.</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Q.2. The elder under my care is prone to falls. What should I do if the elder insists that I leave them alone while they are take a bath?</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Get safety devices such as grab bars and anti-skid mats in bathrooms. Also ensure the bathroom floor is dry at all times. When the elder is taking a bath, give them privacy but stay outside the door to help the elder if required.</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FAQs:</a:t>
            </a:r>
            <a:endParaRPr lang="en-US" b="1" dirty="0"/>
          </a:p>
          <a:p>
            <a:br>
              <a:rPr lang="en-US" b="1" dirty="0"/>
            </a:br>
            <a:r>
              <a:rPr lang="en-US" b="1" dirty="0"/>
              <a:t>Question 1: What should I do if I am not able to understand why an elder is not eating?</a:t>
            </a:r>
            <a:endParaRPr lang="en-US" b="1" dirty="0"/>
          </a:p>
          <a:p>
            <a:r>
              <a:rPr lang="en-US" b="1" baseline="0" dirty="0"/>
              <a:t>Answer 1: </a:t>
            </a:r>
            <a:r>
              <a:rPr lang="en-US" b="0" baseline="0" dirty="0"/>
              <a:t>Talk to the elder, the elder's family or doctor to understand any physical issues, which may be affecting the elder's ability to eat or digest. You may also be able to understand any mental or psychological problems, due to which the elder may not be interested in eating. </a:t>
            </a:r>
            <a:endParaRPr lang="en-US" b="0" baseline="0" dirty="0"/>
          </a:p>
          <a:p>
            <a:endParaRPr lang="en-US" b="0" baseline="0" dirty="0"/>
          </a:p>
          <a:p>
            <a:r>
              <a:rPr lang="en-US" b="1" dirty="0"/>
              <a:t>Question 2:</a:t>
            </a:r>
            <a:r>
              <a:rPr lang="en-US" b="1" baseline="0" dirty="0"/>
              <a:t> If the elder person is suffering indigestion or constipation for a long time, can I give them a medicine?</a:t>
            </a:r>
            <a:endParaRPr lang="en-US" b="1" baseline="0" dirty="0"/>
          </a:p>
          <a:p>
            <a:r>
              <a:rPr lang="en-US" b="1" baseline="0" dirty="0"/>
              <a:t>Answer 2: </a:t>
            </a:r>
            <a:r>
              <a:rPr lang="en-US" b="0" baseline="0" dirty="0"/>
              <a:t>You must not give them any medicines unless prescribed by the doctor. In this situation, you must consult the doctor attending to the elder or ask the elder or the elder's family to consult a doctor. </a:t>
            </a:r>
            <a:endParaRPr lang="en-US" b="0" baseline="0" dirty="0"/>
          </a:p>
          <a:p>
            <a:endParaRPr lang="en-US" b="0" baseline="0" dirty="0"/>
          </a:p>
          <a:p>
            <a:r>
              <a:rPr lang="en-US" b="1" baseline="0" dirty="0"/>
              <a:t>Question 3: What should I do if the elder is suffering from dementia and forgets that they have eaten and want to eat again?</a:t>
            </a:r>
            <a:endParaRPr lang="en-US" b="1" baseline="0" dirty="0"/>
          </a:p>
          <a:p>
            <a:r>
              <a:rPr lang="en-US" b="0" baseline="0" dirty="0"/>
              <a:t>Answer 3: Be patient and politely remind them of what they ate. Tell them that eating again will cause indigestion and you will be serving them snacks in sometime.</a:t>
            </a:r>
            <a:endParaRPr lang="en-US" b="0" baseline="0" dirty="0"/>
          </a:p>
          <a:p>
            <a:endParaRPr lang="en-US" b="0" baseline="0" dirty="0"/>
          </a:p>
          <a:p>
            <a:r>
              <a:rPr lang="en-US" b="1" baseline="0" dirty="0"/>
              <a:t>Question 4: What should I do if the doctor has asked to prepare food with no salt for an elderly person, but the elder insists on having salt?</a:t>
            </a:r>
            <a:endParaRPr lang="en-US" b="1" baseline="0" dirty="0"/>
          </a:p>
          <a:p>
            <a:r>
              <a:rPr lang="en-US" b="0" baseline="0" dirty="0"/>
              <a:t>Answer 4:  Be patient and make the elder understand why the doctor has asked them to have no salt. Tell them about the problems they may have by having salt. Assure them that you will try to serve them the best food you can, without salt. </a:t>
            </a:r>
            <a:endParaRPr lang="en-US" b="0" baseline="0" dirty="0"/>
          </a:p>
          <a:p>
            <a:endParaRPr lang="en-US" b="0" baseline="0" dirty="0"/>
          </a:p>
          <a:p>
            <a:r>
              <a:rPr lang="en-US" b="1" baseline="0" dirty="0"/>
              <a:t>Question 5: </a:t>
            </a:r>
            <a:r>
              <a:rPr lang="en-US" b="1" dirty="0"/>
              <a:t>What if an elderly person wants to have junk food instead of nutritious snacks?</a:t>
            </a:r>
            <a:endParaRPr lang="en-US" b="1" dirty="0"/>
          </a:p>
          <a:p>
            <a:r>
              <a:rPr lang="en-US" b="0" baseline="0" dirty="0"/>
              <a:t>Answer 5: </a:t>
            </a:r>
            <a:r>
              <a:rPr lang="en-US" b="0" dirty="0"/>
              <a:t>If the medical condition of the elderly person permits, give them the food they want to</a:t>
            </a:r>
            <a:r>
              <a:rPr lang="en-US" b="0" baseline="0" dirty="0"/>
              <a:t> eat in </a:t>
            </a:r>
            <a:r>
              <a:rPr lang="en-US" b="0" dirty="0"/>
              <a:t>small quantity along with nutritious snacks. If their medical condition does</a:t>
            </a:r>
            <a:r>
              <a:rPr lang="en-US" b="0" baseline="0" dirty="0"/>
              <a:t> not</a:t>
            </a:r>
            <a:r>
              <a:rPr lang="en-US" b="0" dirty="0"/>
              <a:t> permit, then make them understand the reason politely or as</a:t>
            </a:r>
            <a:r>
              <a:rPr lang="en-US" b="0" baseline="0" dirty="0"/>
              <a:t>k their family member’s to talk to make them understand</a:t>
            </a:r>
            <a:r>
              <a:rPr lang="en-US" b="0" dirty="0"/>
              <a:t>.</a:t>
            </a:r>
            <a:endParaRPr lang="en-US" b="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baseline="0" dirty="0"/>
              <a:t> to conduct the activity: </a:t>
            </a:r>
            <a:endParaRPr lang="en-US" b="1" baseline="0" dirty="0"/>
          </a:p>
          <a:p>
            <a:endParaRPr lang="en-US" b="1" baseline="0" dirty="0"/>
          </a:p>
          <a:p>
            <a:pPr marL="228600" indent="-228600">
              <a:buFont typeface="+mj-lt"/>
              <a:buAutoNum type="arabicPeriod"/>
            </a:pPr>
            <a:r>
              <a:rPr lang="en-US" b="0" baseline="0" dirty="0"/>
              <a:t>Draw the attention of the participants to the image of the elder and the caregiver</a:t>
            </a:r>
            <a:endParaRPr lang="en-US" b="0" baseline="0" dirty="0"/>
          </a:p>
          <a:p>
            <a:pPr marL="228600" indent="-228600">
              <a:buFont typeface="+mj-lt"/>
              <a:buAutoNum type="arabicPeriod"/>
            </a:pPr>
            <a:r>
              <a:rPr lang="en-US" b="0" baseline="0" dirty="0"/>
              <a:t>Tell them that in the image the elder is frustrated and talking to the caregiver. Read the text in the talk bubble aloud “</a:t>
            </a:r>
            <a:r>
              <a:rPr lang="en-US" sz="1200" b="0" dirty="0">
                <a:solidFill>
                  <a:schemeClr val="tx1"/>
                </a:solidFill>
              </a:rPr>
              <a:t>I can eat myself!  Please don't irritate me. Just leave me alone.</a:t>
            </a:r>
            <a:r>
              <a:rPr lang="en-US" b="0" baseline="0" dirty="0"/>
              <a:t>“</a:t>
            </a:r>
            <a:endParaRPr lang="en-US" b="0" baseline="0" dirty="0"/>
          </a:p>
          <a:p>
            <a:pPr marL="228600" indent="-228600">
              <a:buFont typeface="+mj-lt"/>
              <a:buAutoNum type="arabicPeriod"/>
            </a:pPr>
            <a:r>
              <a:rPr lang="en-US" b="0" baseline="0" dirty="0"/>
              <a:t>Ask them to think and share the reasons for the frustration of the elder. </a:t>
            </a:r>
            <a:endParaRPr lang="en-US" b="0" baseline="0" dirty="0"/>
          </a:p>
          <a:p>
            <a:pPr marL="0" indent="0">
              <a:buFont typeface="+mj-lt"/>
              <a:buNone/>
            </a:pPr>
            <a:endParaRPr lang="en-US" b="0" baseline="0" dirty="0"/>
          </a:p>
          <a:p>
            <a:pPr marL="0" indent="0">
              <a:buFont typeface="+mj-lt"/>
              <a:buNone/>
            </a:pPr>
            <a:r>
              <a:rPr lang="en-US" b="0" baseline="0" dirty="0"/>
              <a:t>Possible answers can be:</a:t>
            </a:r>
            <a:endParaRPr lang="en-US" b="0" baseline="0" dirty="0"/>
          </a:p>
          <a:p>
            <a:pPr marL="171450" indent="-171450">
              <a:buFont typeface="Arial" panose="020B0604020202020204" pitchFamily="34" charset="0"/>
              <a:buChar char="•"/>
            </a:pPr>
            <a:r>
              <a:rPr lang="en-US" b="0" baseline="0" dirty="0"/>
              <a:t>The elder feels that they can eat themselves.</a:t>
            </a:r>
            <a:endParaRPr lang="en-US" b="0" baseline="0" dirty="0"/>
          </a:p>
          <a:p>
            <a:pPr marL="171450" indent="-171450">
              <a:buFont typeface="Arial" panose="020B0604020202020204" pitchFamily="34" charset="0"/>
              <a:buChar char="•"/>
            </a:pPr>
            <a:r>
              <a:rPr lang="en-US" b="0" baseline="0" dirty="0"/>
              <a:t>It is difficult to accept help from someone when eating. </a:t>
            </a:r>
            <a:endParaRPr lang="en-US" b="0" baseline="0" dirty="0"/>
          </a:p>
          <a:p>
            <a:pPr marL="171450" indent="-171450">
              <a:buFont typeface="Arial" panose="020B0604020202020204" pitchFamily="34" charset="0"/>
              <a:buChar char="•"/>
            </a:pPr>
            <a:r>
              <a:rPr lang="en-US" b="0" baseline="0" dirty="0"/>
              <a:t>Elders find it difficult to accept that they are unable to even eat themselves. </a:t>
            </a:r>
            <a:endParaRPr lang="en-US" b="0" baseline="0" dirty="0"/>
          </a:p>
          <a:p>
            <a:pPr marL="171450" indent="-171450">
              <a:buFont typeface="Arial" panose="020B0604020202020204" pitchFamily="34" charset="0"/>
              <a:buChar char="•"/>
            </a:pPr>
            <a:r>
              <a:rPr lang="en-US" b="0" baseline="0" dirty="0"/>
              <a:t>The caregiver is trying to even help with the tasks which the elder can do. </a:t>
            </a:r>
            <a:endParaRPr lang="en-US" b="0" baseline="0" dirty="0"/>
          </a:p>
          <a:p>
            <a:pPr marL="0" indent="0">
              <a:buFont typeface="Arial" panose="020B0604020202020204" pitchFamily="34" charset="0"/>
              <a:buNone/>
            </a:pPr>
            <a:r>
              <a:rPr lang="en-US" b="0" baseline="0" dirty="0"/>
              <a:t>4. Ask them how do they feel the caregiver could have avoided this situation? </a:t>
            </a:r>
            <a:endParaRPr lang="en-US" b="0" baseline="0" dirty="0"/>
          </a:p>
          <a:p>
            <a:pPr marL="0" indent="0">
              <a:buFont typeface="Arial" panose="020B0604020202020204" pitchFamily="34" charset="0"/>
              <a:buNone/>
            </a:pPr>
            <a:r>
              <a:rPr lang="en-US" b="0" baseline="0" dirty="0"/>
              <a:t>Possible answers can be: </a:t>
            </a:r>
            <a:endParaRPr lang="en-US" b="0" baseline="0" dirty="0"/>
          </a:p>
          <a:p>
            <a:pPr marL="171450" indent="-171450">
              <a:buFont typeface="Arial" panose="020B0604020202020204" pitchFamily="34" charset="0"/>
              <a:buChar char="•"/>
            </a:pPr>
            <a:r>
              <a:rPr lang="en-US" b="0" baseline="0" dirty="0"/>
              <a:t>The caregiver should let the elderly woman eat with minimum assistance. </a:t>
            </a:r>
            <a:endParaRPr lang="en-US" b="0" baseline="0" dirty="0"/>
          </a:p>
          <a:p>
            <a:pPr marL="171450" indent="-171450">
              <a:buFont typeface="Arial" panose="020B0604020202020204" pitchFamily="34" charset="0"/>
              <a:buChar char="•"/>
            </a:pPr>
            <a:r>
              <a:rPr lang="en-US" b="0" baseline="0" dirty="0"/>
              <a:t>The caregiver should only provide assistance when truly needed or when the elder is not able to do something. </a:t>
            </a:r>
            <a:endParaRPr lang="en-US" b="0" baseline="0" dirty="0"/>
          </a:p>
          <a:p>
            <a:pPr marL="171450" indent="-171450">
              <a:buFont typeface="Arial" panose="020B0604020202020204" pitchFamily="34" charset="0"/>
              <a:buChar char="•"/>
            </a:pPr>
            <a:r>
              <a:rPr lang="en-US" b="0" baseline="0" dirty="0"/>
              <a:t>The caregiver should be patient and give the elder enough time.</a:t>
            </a:r>
            <a:endParaRPr lang="en-US" b="0" baseline="0" dirty="0"/>
          </a:p>
          <a:p>
            <a:pPr marL="171450" indent="-171450">
              <a:buFont typeface="Arial" panose="020B0604020202020204" pitchFamily="34" charset="0"/>
              <a:buChar char="•"/>
            </a:pPr>
            <a:r>
              <a:rPr lang="en-US" b="0" baseline="0" dirty="0"/>
              <a:t>If the elder can eat on their own and want to be left alone when eating, the caregiver should give them privacy, but keep watching from a distance. </a:t>
            </a:r>
            <a:endParaRPr lang="en-US" b="0" baseline="0" dirty="0"/>
          </a:p>
          <a:p>
            <a:pPr marL="228600" indent="-228600">
              <a:buFont typeface="+mj-lt"/>
              <a:buAutoNum type="arabicPeriod"/>
            </a:pPr>
            <a:endParaRPr lang="en-US" b="0" baseline="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To help an elder to eat:</a:t>
            </a:r>
            <a:endParaRPr lang="en-US"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dirty="0"/>
              <a:t>Help them wear glasses and dentures</a:t>
            </a:r>
            <a:r>
              <a:rPr lang="en-US" baseline="0" dirty="0"/>
              <a:t> </a:t>
            </a:r>
            <a:r>
              <a:rPr lang="en-US" dirty="0"/>
              <a:t>– Before</a:t>
            </a:r>
            <a:r>
              <a:rPr lang="en-US" baseline="0" dirty="0"/>
              <a:t> moving to the eating place</a:t>
            </a:r>
            <a:endParaRPr lang="en-US" dirty="0"/>
          </a:p>
          <a:p>
            <a:pPr lvl="1">
              <a:buFont typeface="Arial" panose="020B0604020202020204" pitchFamily="34" charset="0"/>
              <a:buChar char="•"/>
            </a:pPr>
            <a:r>
              <a:rPr lang="en-US" dirty="0"/>
              <a:t>Seat them comfortably - </a:t>
            </a:r>
            <a:r>
              <a:rPr lang="en-US" sz="1200" kern="1200" dirty="0">
                <a:solidFill>
                  <a:schemeClr val="tx1"/>
                </a:solidFill>
                <a:effectLst/>
                <a:latin typeface="+mn-lt"/>
                <a:ea typeface="+mn-ea"/>
                <a:cs typeface="+mn-cs"/>
              </a:rPr>
              <a:t>With head slightly tilted forward</a:t>
            </a:r>
            <a:endParaRPr lang="en-US" dirty="0"/>
          </a:p>
          <a:p>
            <a:pPr lvl="1">
              <a:buFont typeface="Arial" panose="020B0604020202020204" pitchFamily="34" charset="0"/>
              <a:buChar char="•"/>
            </a:pPr>
            <a:r>
              <a:rPr lang="en-US" dirty="0"/>
              <a:t>Provide napkins and tissues – To protect clothing and wipe hands</a:t>
            </a:r>
            <a:r>
              <a:rPr lang="en-US" baseline="0" dirty="0"/>
              <a:t> and mouth</a:t>
            </a:r>
            <a:endParaRPr lang="en-US" dirty="0"/>
          </a:p>
          <a:p>
            <a:pPr lvl="1">
              <a:buFont typeface="Arial" panose="020B0604020202020204" pitchFamily="34" charset="0"/>
              <a:buChar char="•"/>
            </a:pPr>
            <a:r>
              <a:rPr lang="en-US" dirty="0"/>
              <a:t>Offer food that can be eaten comfortably – Foo</a:t>
            </a:r>
            <a:r>
              <a:rPr lang="en-US" baseline="0" dirty="0"/>
              <a:t>d that they can eat using hands if they cant use spoons and forks</a:t>
            </a:r>
            <a:endParaRPr lang="en-US" dirty="0"/>
          </a:p>
          <a:p>
            <a:pPr lvl="1">
              <a:buFont typeface="Arial" panose="020B0604020202020204" pitchFamily="34" charset="0"/>
              <a:buChar char="•"/>
            </a:pPr>
            <a:r>
              <a:rPr lang="en-US" dirty="0"/>
              <a:t>Serve liquids with food – Such as water,</a:t>
            </a:r>
            <a:r>
              <a:rPr lang="en-US" baseline="0" dirty="0"/>
              <a:t> juice, soup, or</a:t>
            </a:r>
            <a:r>
              <a:rPr lang="en-US" dirty="0"/>
              <a:t> tea </a:t>
            </a:r>
            <a:endParaRPr lang="en-US"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dirty="0"/>
              <a:t>Ensure that they are fully alert – To prevent choking</a:t>
            </a:r>
            <a:endParaRPr lang="en-US" dirty="0"/>
          </a:p>
          <a:p>
            <a:pPr lvl="1">
              <a:buFont typeface="Arial" panose="020B0604020202020204" pitchFamily="34" charset="0"/>
              <a:buChar char="•"/>
            </a:pPr>
            <a:r>
              <a:rPr lang="en-US" dirty="0"/>
              <a:t>Ask discreetly to chew or swallow – When</a:t>
            </a:r>
            <a:r>
              <a:rPr lang="en-US" baseline="0" dirty="0"/>
              <a:t> they are unsure of what to do</a:t>
            </a:r>
            <a:endParaRPr lang="en-US"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dirty="0"/>
              <a:t>Check for swallowing difficulty or choking – Such as, </a:t>
            </a:r>
            <a:r>
              <a:rPr lang="en-US" sz="1200" kern="1200" dirty="0">
                <a:solidFill>
                  <a:schemeClr val="tx1"/>
                </a:solidFill>
                <a:effectLst/>
                <a:latin typeface="+mn-lt"/>
                <a:ea typeface="+mn-ea"/>
                <a:cs typeface="+mn-cs"/>
              </a:rPr>
              <a:t>strain on face or neck, face turning blue or fainting</a:t>
            </a:r>
            <a:endParaRPr lang="en-US" sz="1200" kern="1200" dirty="0">
              <a:solidFill>
                <a:schemeClr val="tx1"/>
              </a:solidFill>
              <a:effectLst/>
              <a:latin typeface="+mn-lt"/>
              <a:ea typeface="+mn-ea"/>
              <a:cs typeface="+mn-cs"/>
            </a:endParaRPr>
          </a:p>
          <a:p>
            <a:pPr lvl="0"/>
            <a:r>
              <a:rPr lang="en-US" sz="2200" dirty="0"/>
              <a:t>After the elder has finished eating: </a:t>
            </a:r>
            <a:endParaRPr lang="en-US" sz="2200" dirty="0"/>
          </a:p>
          <a:p>
            <a:pPr lvl="1">
              <a:buFont typeface="Wingdings" panose="05000000000000000000" pitchFamily="2" charset="2"/>
              <a:buChar char="Ø"/>
            </a:pPr>
            <a:r>
              <a:rPr lang="en-US" sz="2200" dirty="0"/>
              <a:t>Remove napkin and utensils </a:t>
            </a:r>
            <a:endParaRPr lang="en-US" sz="2200" dirty="0"/>
          </a:p>
          <a:p>
            <a:pPr lvl="1">
              <a:buFont typeface="Wingdings" panose="05000000000000000000" pitchFamily="2" charset="2"/>
              <a:buChar char="Ø"/>
            </a:pPr>
            <a:r>
              <a:rPr lang="en-US" sz="2200" dirty="0"/>
              <a:t>Help them clean hands, mouth, and dentures</a:t>
            </a:r>
            <a:endParaRPr lang="en-US" sz="2200" dirty="0"/>
          </a:p>
          <a:p>
            <a:pPr lvl="1">
              <a:buFont typeface="Wingdings" panose="05000000000000000000" pitchFamily="2" charset="2"/>
              <a:buChar char="Ø"/>
            </a:pPr>
            <a:r>
              <a:rPr lang="en-US" sz="2200" dirty="0"/>
              <a:t>Ask them not to lie down immediately</a:t>
            </a:r>
            <a:endParaRPr lang="en-US" sz="2200" dirty="0"/>
          </a:p>
          <a:p>
            <a:pPr lvl="1">
              <a:buFont typeface="Wingdings" panose="05000000000000000000" pitchFamily="2" charset="2"/>
              <a:buChar char="Ø"/>
            </a:pPr>
            <a:r>
              <a:rPr lang="en-US" sz="2200" dirty="0"/>
              <a:t>Observe signs of choking or uneasiness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a:t>FAQs:</a:t>
            </a:r>
            <a:endParaRPr lang="en-US" b="1" dirty="0"/>
          </a:p>
          <a:p>
            <a:br>
              <a:rPr lang="en-US" b="1" dirty="0"/>
            </a:br>
            <a:r>
              <a:rPr lang="en-US" b="1" dirty="0"/>
              <a:t>Question 1: What if the elder refuses to</a:t>
            </a:r>
            <a:r>
              <a:rPr lang="en-US" b="1" baseline="0" dirty="0"/>
              <a:t> take my help?</a:t>
            </a:r>
            <a:endParaRPr lang="en-US" b="1" dirty="0"/>
          </a:p>
          <a:p>
            <a:r>
              <a:rPr lang="en-US" b="1" baseline="0" dirty="0"/>
              <a:t>Answer 1: </a:t>
            </a:r>
            <a:r>
              <a:rPr lang="en-US" b="0" baseline="0" dirty="0"/>
              <a:t>Do not take it personally. Politely tell them that you are around just in case they need any assistance. When you see them struggling, politely ask them and then help them. </a:t>
            </a:r>
            <a:endParaRPr lang="en-US" b="0" baseline="0" dirty="0"/>
          </a:p>
          <a:p>
            <a:endParaRPr lang="en-US" b="0" baseline="0" dirty="0"/>
          </a:p>
          <a:p>
            <a:r>
              <a:rPr lang="en-US" b="1" dirty="0"/>
              <a:t>Question 2:</a:t>
            </a:r>
            <a:r>
              <a:rPr lang="en-US" b="1" baseline="0" dirty="0"/>
              <a:t> What do I do when I see them having breathing difficulty or choking?</a:t>
            </a:r>
            <a:endParaRPr lang="en-US" b="1" baseline="0" dirty="0"/>
          </a:p>
          <a:p>
            <a:pPr marL="0" marR="0" indent="0" algn="l" defTabSz="914400" rtl="0" eaLnBrk="1" fontAlgn="auto" latinLnBrk="0" hangingPunct="1">
              <a:lnSpc>
                <a:spcPct val="100000"/>
              </a:lnSpc>
              <a:spcBef>
                <a:spcPts val="0"/>
              </a:spcBef>
              <a:spcAft>
                <a:spcPts val="0"/>
              </a:spcAft>
              <a:buClrTx/>
              <a:buSzTx/>
              <a:buFontTx/>
              <a:buNone/>
              <a:defRPr/>
            </a:pPr>
            <a:r>
              <a:rPr lang="en-US" b="1" baseline="0" dirty="0"/>
              <a:t>Answer 2: </a:t>
            </a:r>
            <a:r>
              <a:rPr lang="en-US" dirty="0"/>
              <a:t>Do not give the person anything to drink because fluids may take up space needed for the passage of air. Stay with the elder and encourage the elder to cough to clear the air passage. </a:t>
            </a:r>
            <a:r>
              <a:rPr lang="en-US" baseline="0" dirty="0"/>
              <a:t>If the elder </a:t>
            </a:r>
            <a:r>
              <a:rPr lang="en-US" b="0" dirty="0"/>
              <a:t>cannot answer by speaking and can only nod the head, emergency help</a:t>
            </a:r>
            <a:r>
              <a:rPr lang="en-US" b="0" baseline="0" dirty="0"/>
              <a:t> may be needed. Immediately call the doctor or ambulance.</a:t>
            </a:r>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b="0" baseline="0" dirty="0"/>
          </a:p>
          <a:p>
            <a:r>
              <a:rPr lang="en-US" b="1" baseline="0" dirty="0"/>
              <a:t>Question 3: What if the elder refuses to eat? </a:t>
            </a:r>
            <a:endParaRPr lang="en-US" b="1" baseline="0" dirty="0"/>
          </a:p>
          <a:p>
            <a:r>
              <a:rPr lang="en-US" b="1" baseline="0" dirty="0"/>
              <a:t>Answer 3: </a:t>
            </a:r>
            <a:r>
              <a:rPr lang="en-US" b="0" baseline="0" dirty="0"/>
              <a:t>Politely ask them the reason and try to attend to any complains they may have. Ask them to eat slowly and make them understand that eating well will keep them healthy.  </a:t>
            </a:r>
            <a:endParaRPr lang="en-US" b="0" baseline="0" dirty="0"/>
          </a:p>
          <a:p>
            <a:endParaRPr lang="en-US" b="0" baseline="0" dirty="0"/>
          </a:p>
          <a:p>
            <a:r>
              <a:rPr lang="en-US" b="1" baseline="0" dirty="0"/>
              <a:t>Question 4: What should I do if the elder wants to be eat on bed?</a:t>
            </a:r>
            <a:endParaRPr lang="en-US" b="1" baseline="0" dirty="0"/>
          </a:p>
          <a:p>
            <a:r>
              <a:rPr lang="en-US" b="1" baseline="0" dirty="0"/>
              <a:t>Answer 4: </a:t>
            </a:r>
            <a:r>
              <a:rPr lang="en-US" b="0" baseline="0" dirty="0"/>
              <a:t>If the elder is not very unwell and is able to walk, ask the politely to move to the dining area to eat. Tell them that they will like the change and will be able to eat better.  </a:t>
            </a:r>
            <a:endParaRPr lang="en-US" b="0" baseline="0" dirty="0"/>
          </a:p>
          <a:p>
            <a:endParaRPr lang="en-US" b="0" baseline="0" dirty="0"/>
          </a:p>
          <a:p>
            <a:r>
              <a:rPr lang="en-US" b="1" baseline="0" dirty="0"/>
              <a:t>Question 5: </a:t>
            </a:r>
            <a:r>
              <a:rPr lang="en-US" b="1" dirty="0"/>
              <a:t>What if the elder insists on lying</a:t>
            </a:r>
            <a:r>
              <a:rPr lang="en-US" b="1" baseline="0" dirty="0"/>
              <a:t> down immediately after eating?</a:t>
            </a:r>
            <a:endParaRPr lang="en-US" b="1" dirty="0"/>
          </a:p>
          <a:p>
            <a:r>
              <a:rPr lang="en-US" b="1" baseline="0" dirty="0"/>
              <a:t>Answer 5: </a:t>
            </a:r>
            <a:r>
              <a:rPr lang="en-US" b="0" baseline="0" dirty="0"/>
              <a:t>Tell them politely of the risks of doing so. Try to talk to them, make them do something that they may be interested in or switch on the television to make them sit upright for 20-30 minutes after eating.</a:t>
            </a:r>
            <a:endParaRPr lang="en-US" b="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baseline="0" dirty="0"/>
              <a:t> to conduct the activity: </a:t>
            </a:r>
            <a:endParaRPr lang="en-US" b="1" baseline="0" dirty="0"/>
          </a:p>
          <a:p>
            <a:endParaRPr lang="en-US" b="1" baseline="0" dirty="0"/>
          </a:p>
          <a:p>
            <a:pPr marL="228600" indent="-228600">
              <a:buFont typeface="+mj-lt"/>
              <a:buAutoNum type="arabicPeriod"/>
            </a:pPr>
            <a:r>
              <a:rPr lang="en-US" b="0" baseline="0" dirty="0"/>
              <a:t>Show the slide and ask the learners to first identify the food items on the screen.</a:t>
            </a:r>
            <a:endParaRPr lang="en-US" b="0" baseline="0" dirty="0"/>
          </a:p>
          <a:p>
            <a:pPr marL="0" indent="0">
              <a:buFont typeface="+mj-lt"/>
              <a:buNone/>
            </a:pPr>
            <a:r>
              <a:rPr lang="en-US" b="0" baseline="0" dirty="0"/>
              <a:t>Answer is:</a:t>
            </a:r>
            <a:endParaRPr lang="en-US" b="0" baseline="0" dirty="0"/>
          </a:p>
          <a:p>
            <a:pPr marL="171450" indent="-171450">
              <a:buFont typeface="Arial" panose="020B0604020202020204" pitchFamily="34" charset="0"/>
              <a:buChar char="•"/>
            </a:pPr>
            <a:r>
              <a:rPr lang="en-US" b="0" baseline="0" dirty="0"/>
              <a:t>Food items: </a:t>
            </a:r>
            <a:endParaRPr lang="en-US" b="0" baseline="0" dirty="0"/>
          </a:p>
          <a:p>
            <a:pPr marL="628650" lvl="1" indent="-171450">
              <a:buFontTx/>
              <a:buChar char="-"/>
            </a:pPr>
            <a:r>
              <a:rPr lang="en-US" b="0" baseline="0" dirty="0"/>
              <a:t>Thin watery soup</a:t>
            </a:r>
            <a:endParaRPr lang="en-US" b="0" baseline="0" dirty="0"/>
          </a:p>
          <a:p>
            <a:pPr marL="628650" lvl="1" indent="-171450">
              <a:buFontTx/>
              <a:buChar char="-"/>
            </a:pPr>
            <a:r>
              <a:rPr lang="en-US" b="0" baseline="0" dirty="0"/>
              <a:t>Porridge </a:t>
            </a:r>
            <a:endParaRPr lang="en-US" b="0" baseline="0" dirty="0"/>
          </a:p>
          <a:p>
            <a:pPr marL="628650" lvl="1" indent="-171450">
              <a:buFontTx/>
              <a:buChar char="-"/>
            </a:pPr>
            <a:r>
              <a:rPr lang="en-US" b="0" baseline="0" dirty="0"/>
              <a:t>Custard</a:t>
            </a:r>
            <a:endParaRPr lang="en-US" b="0" baseline="0" dirty="0"/>
          </a:p>
          <a:p>
            <a:pPr marL="628650" lvl="1" indent="-171450">
              <a:buFontTx/>
              <a:buChar char="-"/>
            </a:pPr>
            <a:r>
              <a:rPr lang="en-US" b="0" baseline="0" dirty="0"/>
              <a:t>Thick tomato soup</a:t>
            </a:r>
            <a:endParaRPr lang="en-US" b="0" baseline="0" dirty="0"/>
          </a:p>
          <a:p>
            <a:pPr marL="628650" lvl="1" indent="-171450">
              <a:buFontTx/>
              <a:buChar char="-"/>
            </a:pPr>
            <a:r>
              <a:rPr lang="en-US" b="0" baseline="0" dirty="0"/>
              <a:t>Vegetable sandwich</a:t>
            </a:r>
            <a:endParaRPr lang="en-US" b="0" baseline="0" dirty="0"/>
          </a:p>
          <a:p>
            <a:pPr marL="171450" lvl="0" indent="-171450">
              <a:buFontTx/>
              <a:buChar char="-"/>
            </a:pPr>
            <a:endParaRPr lang="en-US" b="0" baseline="0" dirty="0"/>
          </a:p>
          <a:p>
            <a:pPr marL="228600" indent="-228600">
              <a:buFont typeface="+mj-lt"/>
              <a:buAutoNum type="arabicPeriod" startAt="2"/>
            </a:pPr>
            <a:r>
              <a:rPr lang="en-US" b="0" baseline="0" dirty="0"/>
              <a:t>Now, ask the learners to identify the food items that can be easily consumed by an elder with swallowing difficulty.</a:t>
            </a:r>
            <a:endParaRPr lang="en-US" b="0" baseline="0" dirty="0"/>
          </a:p>
          <a:p>
            <a:pPr marL="0" indent="0">
              <a:buFont typeface="+mj-lt"/>
              <a:buNone/>
            </a:pPr>
            <a:r>
              <a:rPr lang="en-US" b="0" baseline="0" dirty="0"/>
              <a:t>Answer is:</a:t>
            </a:r>
            <a:endParaRPr lang="en-US" b="0" baseline="0" dirty="0"/>
          </a:p>
          <a:p>
            <a:pPr marL="171450" indent="-171450">
              <a:buFont typeface="Arial" panose="020B0604020202020204" pitchFamily="34" charset="0"/>
              <a:buChar char="•"/>
            </a:pPr>
            <a:r>
              <a:rPr lang="en-US" b="0" baseline="0" dirty="0"/>
              <a:t>Food items: </a:t>
            </a:r>
            <a:endParaRPr lang="en-US" b="0" baseline="0" dirty="0"/>
          </a:p>
          <a:p>
            <a:pPr marL="628650" lvl="1" indent="-171450">
              <a:buFontTx/>
              <a:buChar char="-"/>
            </a:pPr>
            <a:r>
              <a:rPr lang="en-US" b="0" baseline="0" dirty="0"/>
              <a:t>Thin watery soup – difficult to consume</a:t>
            </a:r>
            <a:endParaRPr lang="en-US" b="0" baseline="0" dirty="0"/>
          </a:p>
          <a:p>
            <a:pPr marL="628650" lvl="1" indent="-171450">
              <a:buFontTx/>
              <a:buChar char="-"/>
            </a:pPr>
            <a:r>
              <a:rPr lang="en-US" b="0" baseline="0" dirty="0"/>
              <a:t>Porridge – easy to consume</a:t>
            </a:r>
            <a:endParaRPr lang="en-US" b="0" baseline="0" dirty="0"/>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b="0" baseline="0" dirty="0"/>
              <a:t>Custard – easy to consume</a:t>
            </a:r>
            <a:endParaRPr lang="en-US" b="0" baseline="0" dirty="0"/>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b="0" baseline="0" dirty="0"/>
              <a:t>Thick tomato soup – easy to consume</a:t>
            </a:r>
            <a:endParaRPr lang="en-US" b="0" baseline="0" dirty="0"/>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b="0" baseline="0" dirty="0"/>
              <a:t>Vegetable sandwich – difficult to consume</a:t>
            </a:r>
            <a:endParaRPr lang="en-US" b="0"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3"/>
              <a:defRPr/>
            </a:pPr>
            <a:r>
              <a:rPr lang="en-US" b="0" baseline="0" dirty="0"/>
              <a:t>Now, ask them the reason why porridge, custard and thick tomato soup can be consumed easily, but thin watery soup and sandwich is difficult to consume for an elder with swallowing difficulty. </a:t>
            </a:r>
            <a:endParaRPr lang="en-US" b="0" baseline="0" dirty="0"/>
          </a:p>
          <a:p>
            <a:pPr marL="0" marR="0" lvl="0" indent="0" algn="l" defTabSz="914400" rtl="0" eaLnBrk="1" fontAlgn="auto" latinLnBrk="0" hangingPunct="1">
              <a:lnSpc>
                <a:spcPct val="100000"/>
              </a:lnSpc>
              <a:spcBef>
                <a:spcPts val="0"/>
              </a:spcBef>
              <a:spcAft>
                <a:spcPts val="0"/>
              </a:spcAft>
              <a:buClrTx/>
              <a:buSzTx/>
              <a:buFont typeface="+mj-lt"/>
              <a:buNone/>
              <a:defRPr/>
            </a:pPr>
            <a:r>
              <a:rPr lang="en-US" b="0" baseline="0" dirty="0"/>
              <a:t>(The answer – Solid food and thin liquids are difficult to consume for an elder with swallowing difficulty, but food items with smooth with the consistency of puree are easy to consume.)</a:t>
            </a:r>
            <a:endParaRPr lang="en-US" b="0" baseline="0" dirty="0"/>
          </a:p>
          <a:p>
            <a:pPr marL="0" marR="0" lvl="0" indent="0" algn="l" defTabSz="914400" rtl="0" eaLnBrk="1" fontAlgn="auto" latinLnBrk="0" hangingPunct="1">
              <a:lnSpc>
                <a:spcPct val="100000"/>
              </a:lnSpc>
              <a:spcBef>
                <a:spcPts val="0"/>
              </a:spcBef>
              <a:spcAft>
                <a:spcPts val="0"/>
              </a:spcAft>
              <a:buClrTx/>
              <a:buSzTx/>
              <a:buFont typeface="+mj-lt"/>
              <a:buNone/>
              <a:defRPr/>
            </a:pPr>
            <a:r>
              <a:rPr lang="en-US" b="0" baseline="0" dirty="0"/>
              <a:t>4. Tell them that there are many such things which they will have to keep in mind while </a:t>
            </a:r>
            <a:r>
              <a:rPr lang="en-IN" b="0" baseline="0" dirty="0"/>
              <a:t>Helping Elders with Eating Difficulty</a:t>
            </a:r>
            <a:r>
              <a:rPr lang="en-US" b="0" baseline="0" dirty="0"/>
              <a:t>, about which they will learn in the module.</a:t>
            </a:r>
            <a:endParaRPr lang="en-US" b="0" baseline="0" dirty="0"/>
          </a:p>
          <a:p>
            <a:pPr marL="457200" lvl="1" indent="0">
              <a:buFontTx/>
              <a:buNone/>
            </a:pPr>
            <a:endParaRPr lang="en-US" b="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GB" sz="2400" dirty="0"/>
              <a:t>To feed elders with poor sitting balance:</a:t>
            </a:r>
            <a:endParaRPr lang="en-US" sz="2400" dirty="0"/>
          </a:p>
          <a:p>
            <a:pPr lvl="2">
              <a:buFont typeface="Wingdings" panose="05000000000000000000" pitchFamily="2" charset="2"/>
              <a:buChar char="Ø"/>
            </a:pPr>
            <a:r>
              <a:rPr lang="en-GB" dirty="0"/>
              <a:t>Decide on appropriate eating place and equipment</a:t>
            </a:r>
            <a:endParaRPr lang="en-US" dirty="0"/>
          </a:p>
          <a:p>
            <a:pPr lvl="2">
              <a:buFont typeface="Wingdings" panose="05000000000000000000" pitchFamily="2" charset="2"/>
              <a:buChar char="Ø"/>
            </a:pPr>
            <a:r>
              <a:rPr lang="en-GB" dirty="0"/>
              <a:t>Make them sit with head tilted slightly forward </a:t>
            </a:r>
            <a:endParaRPr lang="en-GB" dirty="0"/>
          </a:p>
          <a:p>
            <a:pPr lvl="2">
              <a:buFont typeface="Wingdings" panose="05000000000000000000" pitchFamily="2" charset="2"/>
              <a:buChar char="Ø"/>
            </a:pPr>
            <a:r>
              <a:rPr lang="en-GB" dirty="0"/>
              <a:t>Place cushions behind their head and lower back </a:t>
            </a:r>
            <a:endParaRPr lang="en-US" dirty="0"/>
          </a:p>
          <a:p>
            <a:pPr lvl="2">
              <a:buFont typeface="Wingdings" panose="05000000000000000000" pitchFamily="2" charset="2"/>
              <a:buChar char="Ø"/>
            </a:pPr>
            <a:r>
              <a:rPr lang="en-GB" dirty="0"/>
              <a:t>Use soft collars or neck braces, if advised </a:t>
            </a:r>
            <a:endParaRPr lang="en-GB" dirty="0"/>
          </a:p>
          <a:p>
            <a:pPr lvl="0"/>
            <a:r>
              <a:rPr lang="en-GB" sz="2400" dirty="0"/>
              <a:t>To feed elders with paralysis:</a:t>
            </a:r>
            <a:endParaRPr lang="en-US" sz="2400" dirty="0"/>
          </a:p>
          <a:p>
            <a:pPr lvl="2">
              <a:buFont typeface="Wingdings" panose="05000000000000000000" pitchFamily="2" charset="2"/>
              <a:buChar char="Ø"/>
            </a:pPr>
            <a:r>
              <a:rPr lang="en-GB" dirty="0"/>
              <a:t>Tilt their head towards the stronger side  </a:t>
            </a:r>
            <a:endParaRPr lang="en-US" dirty="0"/>
          </a:p>
          <a:p>
            <a:pPr lvl="2">
              <a:buFont typeface="Wingdings" panose="05000000000000000000" pitchFamily="2" charset="2"/>
              <a:buChar char="Ø"/>
            </a:pPr>
            <a:r>
              <a:rPr lang="en-GB" dirty="0"/>
              <a:t>Check the weaker side of mouth for food getting collected </a:t>
            </a:r>
            <a:endParaRPr lang="en-US" sz="2400" b="1" dirty="0"/>
          </a:p>
          <a:p>
            <a:pPr lvl="0"/>
            <a:r>
              <a:rPr lang="en-GB" sz="2800" dirty="0"/>
              <a:t>To feed elders with swallowing difficulty:</a:t>
            </a:r>
            <a:endParaRPr lang="en-US" sz="2800" dirty="0"/>
          </a:p>
          <a:p>
            <a:pPr lvl="1">
              <a:buFont typeface="Wingdings" panose="05000000000000000000" pitchFamily="2" charset="2"/>
              <a:buChar char="Ø"/>
            </a:pPr>
            <a:r>
              <a:rPr lang="en-US" dirty="0"/>
              <a:t>Serve food with consistency of a thick puree – </a:t>
            </a:r>
            <a:r>
              <a:rPr lang="en-US" sz="1200" kern="1200" dirty="0">
                <a:solidFill>
                  <a:schemeClr val="tx1"/>
                </a:solidFill>
                <a:effectLst/>
                <a:latin typeface="+mn-lt"/>
                <a:ea typeface="+mn-ea"/>
                <a:cs typeface="+mn-cs"/>
              </a:rPr>
              <a:t>elders have difficulty in swallowing solid food and liquids with very thin consistency</a:t>
            </a:r>
            <a:endParaRPr lang="en-US" dirty="0"/>
          </a:p>
          <a:p>
            <a:pPr lvl="1">
              <a:buFont typeface="Wingdings" panose="05000000000000000000" pitchFamily="2" charset="2"/>
              <a:buChar char="Ø"/>
            </a:pPr>
            <a:r>
              <a:rPr lang="en-US" dirty="0"/>
              <a:t>Cook and liquidize each food item separately – to let</a:t>
            </a:r>
            <a:r>
              <a:rPr lang="en-US" baseline="0" dirty="0"/>
              <a:t> the elder taste each food item </a:t>
            </a:r>
            <a:endParaRPr lang="en-US" dirty="0"/>
          </a:p>
          <a:p>
            <a:pPr lvl="1">
              <a:buFont typeface="Wingdings" panose="05000000000000000000" pitchFamily="2" charset="2"/>
              <a:buChar char="Ø"/>
            </a:pPr>
            <a:r>
              <a:rPr lang="en-US" dirty="0"/>
              <a:t>Ask them to drink cold water before meals – having cold</a:t>
            </a:r>
            <a:r>
              <a:rPr lang="en-US" baseline="0" dirty="0"/>
              <a:t> water encourages swallowing</a:t>
            </a:r>
            <a:endParaRPr lang="en-US" dirty="0"/>
          </a:p>
          <a:p>
            <a:pPr lvl="1">
              <a:buFont typeface="Wingdings" panose="05000000000000000000" pitchFamily="2" charset="2"/>
              <a:buChar char="Ø"/>
            </a:pPr>
            <a:r>
              <a:rPr lang="en-US" dirty="0"/>
              <a:t>Ask them to have a sip of liquid in-between – to clear food passage </a:t>
            </a:r>
            <a:endParaRPr lang="en-US" dirty="0"/>
          </a:p>
          <a:p>
            <a:pPr lvl="1">
              <a:buFont typeface="Wingdings" panose="05000000000000000000" pitchFamily="2" charset="2"/>
              <a:buChar char="Ø"/>
            </a:pPr>
            <a:r>
              <a:rPr lang="en-US" dirty="0"/>
              <a:t>Ask them to throw the head back, if they cannot push the food with tongue – to push the food down by movement</a:t>
            </a:r>
            <a:r>
              <a:rPr lang="en-US" baseline="0" dirty="0"/>
              <a:t> of head</a:t>
            </a:r>
            <a:endParaRPr lang="en-US" dirty="0"/>
          </a:p>
          <a:p>
            <a:pPr>
              <a:buFont typeface="Wingdings" panose="05000000000000000000" pitchFamily="2" charset="2"/>
              <a:buNone/>
            </a:pPr>
            <a:r>
              <a:rPr lang="en-US" sz="2800" dirty="0"/>
              <a:t>Follow all the other good practices for helping elders eat – such</a:t>
            </a:r>
            <a:r>
              <a:rPr lang="en-US" sz="2800" baseline="0" dirty="0"/>
              <a:t> as </a:t>
            </a:r>
            <a:r>
              <a:rPr lang="en-US" sz="1200" kern="1200" dirty="0">
                <a:solidFill>
                  <a:schemeClr val="tx1"/>
                </a:solidFill>
                <a:effectLst/>
                <a:latin typeface="+mn-lt"/>
                <a:ea typeface="+mn-ea"/>
                <a:cs typeface="+mn-cs"/>
              </a:rPr>
              <a:t>cleaning hands and mouth, keeping the elder alert while eating and asking them to remain seated for about 20 to 30 minutes after eating</a:t>
            </a:r>
            <a:endParaRPr lang="en-US" sz="2800" dirty="0"/>
          </a:p>
          <a:p>
            <a:endParaRPr lang="en-US" sz="2800" b="1" dirty="0"/>
          </a:p>
          <a:p>
            <a:pPr lvl="0"/>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FAQs:</a:t>
            </a:r>
            <a:endParaRPr lang="en-US" b="1" dirty="0"/>
          </a:p>
          <a:p>
            <a:br>
              <a:rPr lang="en-US" b="1" dirty="0"/>
            </a:br>
            <a:r>
              <a:rPr lang="en-US" b="1" dirty="0"/>
              <a:t>Question 1: What if the elder always wants to eat in the bed?</a:t>
            </a:r>
            <a:endParaRPr lang="en-US" b="1" dirty="0"/>
          </a:p>
          <a:p>
            <a:pPr marL="0" marR="0" indent="0" algn="l" defTabSz="914400" rtl="0" eaLnBrk="1" fontAlgn="auto" latinLnBrk="0" hangingPunct="1">
              <a:lnSpc>
                <a:spcPct val="100000"/>
              </a:lnSpc>
              <a:spcBef>
                <a:spcPts val="0"/>
              </a:spcBef>
              <a:spcAft>
                <a:spcPts val="0"/>
              </a:spcAft>
              <a:buClrTx/>
              <a:buSzTx/>
              <a:buFontTx/>
              <a:buNone/>
              <a:defRPr/>
            </a:pPr>
            <a:r>
              <a:rPr lang="en-US" b="1" baseline="0" dirty="0"/>
              <a:t>Answer 1: </a:t>
            </a:r>
            <a:r>
              <a:rPr lang="en-US" b="0" baseline="0" dirty="0"/>
              <a:t>Do as the doctor has advised. If the doctor has advised not to move the elderly from bed, serve food on the bed. If not, then try to politely persuade the elderly to sit on a chair to eat, tell them that they will like the change and will be able to eat better.  If the elder is not feeling well, then serve them on the bed, but ensure that they remain alert while eating and remain seated for 20-30 minutes after eating. </a:t>
            </a:r>
            <a:endParaRPr lang="en-US" b="0"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0" baseline="0" dirty="0"/>
          </a:p>
          <a:p>
            <a:r>
              <a:rPr lang="en-US" b="1" dirty="0"/>
              <a:t>Question 2:</a:t>
            </a:r>
            <a:r>
              <a:rPr lang="en-US" b="1" baseline="0" dirty="0"/>
              <a:t> How should I feed an elder who is paralyzed on both sides of the body? </a:t>
            </a:r>
            <a:endParaRPr lang="en-US" b="1" baseline="0" dirty="0"/>
          </a:p>
          <a:p>
            <a:pPr marL="0" marR="0" indent="0" algn="l" defTabSz="914400" rtl="0" eaLnBrk="1" fontAlgn="auto" latinLnBrk="0" hangingPunct="1">
              <a:lnSpc>
                <a:spcPct val="100000"/>
              </a:lnSpc>
              <a:spcBef>
                <a:spcPts val="0"/>
              </a:spcBef>
              <a:spcAft>
                <a:spcPts val="0"/>
              </a:spcAft>
              <a:buClrTx/>
              <a:buSzTx/>
              <a:buFontTx/>
              <a:buNone/>
              <a:defRPr/>
            </a:pPr>
            <a:r>
              <a:rPr lang="en-US" b="1" baseline="0" dirty="0"/>
              <a:t>Answer 2: </a:t>
            </a:r>
            <a:r>
              <a:rPr lang="en-US" dirty="0"/>
              <a:t>If the elder can chew and swallow at least</a:t>
            </a:r>
            <a:r>
              <a:rPr lang="en-US" baseline="0" dirty="0"/>
              <a:t> from one side of the mouth, you feed the elderly, but do consult with the doctor as well. If the elder cannot chew or swallow at all, tube feeding may be required, which will be decided by the doctor.   </a:t>
            </a:r>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b="0" baseline="0" dirty="0"/>
          </a:p>
          <a:p>
            <a:r>
              <a:rPr lang="en-US" b="1" baseline="0" dirty="0"/>
              <a:t>Question 3: What if the elder refuses to eat </a:t>
            </a:r>
            <a:r>
              <a:rPr lang="en-US" b="1" baseline="0" dirty="0" err="1"/>
              <a:t>liquidised</a:t>
            </a:r>
            <a:r>
              <a:rPr lang="en-US" b="1" baseline="0" dirty="0"/>
              <a:t> food? </a:t>
            </a:r>
            <a:endParaRPr lang="en-US" b="1" baseline="0" dirty="0"/>
          </a:p>
          <a:p>
            <a:r>
              <a:rPr lang="en-US" b="1" baseline="0" dirty="0"/>
              <a:t>Answer 3: </a:t>
            </a:r>
            <a:r>
              <a:rPr lang="en-US" b="0" baseline="0" dirty="0"/>
              <a:t>Ensure that the food looks appetizing. Keep patience and explain them why they need to have </a:t>
            </a:r>
            <a:r>
              <a:rPr lang="en-US" b="0" baseline="0" dirty="0" err="1"/>
              <a:t>liquidised</a:t>
            </a:r>
            <a:r>
              <a:rPr lang="en-US" b="0" baseline="0" dirty="0"/>
              <a:t> food. Ask them if you should add any sauce or gravy to the food to improve its taste. </a:t>
            </a:r>
            <a:endParaRPr lang="en-US" b="0" baseline="0" dirty="0"/>
          </a:p>
          <a:p>
            <a:endParaRPr lang="en-US" b="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The participants are divided into</a:t>
            </a:r>
            <a:r>
              <a:rPr lang="en-US" sz="1200" baseline="0" dirty="0"/>
              <a:t> small batches and </a:t>
            </a:r>
            <a:r>
              <a:rPr lang="en-US" sz="1200" dirty="0"/>
              <a:t>given a live demonstration of using a gait belt and (if available) a mechanical lift</a:t>
            </a:r>
            <a:r>
              <a:rPr lang="en-US" sz="1200" baseline="0" dirty="0"/>
              <a:t> </a:t>
            </a:r>
            <a:r>
              <a:rPr lang="en-US" sz="1200" dirty="0"/>
              <a:t>by trained caregivers. The ideal place for this would be an</a:t>
            </a:r>
            <a:r>
              <a:rPr lang="en-US" sz="1200" baseline="0" dirty="0"/>
              <a:t> old people’s home or a nursing home/hospital. Fix a prior appointment for the activity and inform the participants of the location and timings for the demonstration.</a:t>
            </a:r>
            <a:endParaRPr lang="en-US" sz="1200" baseline="0" dirty="0"/>
          </a:p>
          <a:p>
            <a:endParaRPr lang="en-US" sz="1200" baseline="0" dirty="0"/>
          </a:p>
          <a:p>
            <a:r>
              <a:rPr lang="en-US" sz="1200" baseline="0" dirty="0"/>
              <a:t>During the demonstration, participants of each batch can be assigned tasks transferring the elder from bed to wheelchair and from bed to wheelchair. You may use a human dummy if required.</a:t>
            </a:r>
            <a:endParaRPr lang="en-US" sz="1200" baseline="0" dirty="0"/>
          </a:p>
          <a:p>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aseline="0" dirty="0"/>
              <a:t>Involve the whole class to play the game. Ask them to stand in a circle.</a:t>
            </a:r>
            <a:endParaRPr lang="en-US" sz="1200" baseline="0" dirty="0"/>
          </a:p>
          <a:p>
            <a:pPr marL="228600" indent="-228600">
              <a:buFont typeface="+mj-lt"/>
              <a:buAutoNum type="arabicPeriod"/>
            </a:pPr>
            <a:r>
              <a:rPr lang="en-US" sz="1200" baseline="0" dirty="0"/>
              <a:t>Write down 3 lines on different sheets of paper, of approximately 10 words each. The sentence can be related to anything.</a:t>
            </a:r>
            <a:endParaRPr lang="en-US" sz="1200" baseline="0" dirty="0"/>
          </a:p>
          <a:p>
            <a:pPr marL="228600" indent="-228600">
              <a:buFont typeface="+mj-lt"/>
              <a:buAutoNum type="arabicPeriod"/>
            </a:pPr>
            <a:r>
              <a:rPr lang="en-US" sz="1200" baseline="0" dirty="0"/>
              <a:t>Call one class participant aside and ask them to memorize the first message.</a:t>
            </a:r>
            <a:endParaRPr lang="en-US" sz="1200" baseline="0" dirty="0"/>
          </a:p>
          <a:p>
            <a:pPr marL="228600" indent="-228600">
              <a:buFont typeface="+mj-lt"/>
              <a:buAutoNum type="arabicPeriod"/>
            </a:pPr>
            <a:r>
              <a:rPr lang="en-US" sz="1200" baseline="0" dirty="0"/>
              <a:t>Now ask them to go back to the circle and whisper the same in the ear of the person standing to their right.</a:t>
            </a:r>
            <a:endParaRPr lang="en-US" sz="1200" baseline="0" dirty="0"/>
          </a:p>
          <a:p>
            <a:pPr marL="228600" indent="-228600">
              <a:buFont typeface="+mj-lt"/>
              <a:buAutoNum type="arabicPeriod"/>
            </a:pPr>
            <a:r>
              <a:rPr lang="en-US" sz="1200" baseline="0" dirty="0"/>
              <a:t>The message is circulated from person to person only in whispers.</a:t>
            </a:r>
            <a:endParaRPr lang="en-US" sz="1200" baseline="0" dirty="0"/>
          </a:p>
          <a:p>
            <a:pPr marL="228600" indent="-228600">
              <a:buFont typeface="+mj-lt"/>
              <a:buAutoNum type="arabicPeriod"/>
            </a:pPr>
            <a:r>
              <a:rPr lang="en-US" sz="1200" baseline="0" dirty="0"/>
              <a:t>Once it has been given to the last person, the person should say it out aloud.</a:t>
            </a:r>
            <a:endParaRPr lang="en-US" sz="1200" baseline="0" dirty="0"/>
          </a:p>
          <a:p>
            <a:pPr marL="228600" indent="-228600">
              <a:buFont typeface="+mj-lt"/>
              <a:buAutoNum type="arabicPeriod"/>
            </a:pPr>
            <a:r>
              <a:rPr lang="en-US" sz="1200" baseline="0" dirty="0"/>
              <a:t>Compare it to what was written on the sheet. Show the class as to what was the original message.</a:t>
            </a:r>
            <a:endParaRPr lang="en-US" sz="1200" baseline="0" dirty="0"/>
          </a:p>
          <a:p>
            <a:pPr marL="228600" indent="-228600">
              <a:buFont typeface="+mj-lt"/>
              <a:buAutoNum type="arabicPeriod"/>
            </a:pPr>
            <a:r>
              <a:rPr lang="en-US" sz="1200" baseline="0" dirty="0"/>
              <a:t>Once the activity is over with all the three messages, talk to the class about the ill-effects of information passing from one person to another in form of gossip. Also, instruct them against involving in gossip with the members of care receiver’s family.</a:t>
            </a:r>
            <a:endParaRPr lang="en-US" sz="1200" baseline="0" dirty="0"/>
          </a:p>
          <a:p>
            <a:pPr>
              <a:buFont typeface="Wingdings" panose="05000000000000000000" pitchFamily="2" charset="2"/>
              <a:buChar char="Ø"/>
            </a:pPr>
            <a:endParaRPr lang="en-US" sz="1200" baseline="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a:solidFill>
                  <a:schemeClr val="tx1"/>
                </a:solidFill>
                <a:latin typeface="+mn-lt"/>
                <a:ea typeface="+mn-ea"/>
                <a:cs typeface="+mn-cs"/>
              </a:rPr>
              <a:t>FAQs</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Q1. How do I know which equipment to use to transfer the elder?</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Check with the elder’s doctor and follow their advice, after consulting with the elder’s family members. </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What points should I keep in mind while positioning an elder on a wheelchair?</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Make sure the elder is sitting upright. Head, shoulders, and hips must be positioned over the axle of the wheel. </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Can I injure myself while transferring the elder?</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Yes, if you do not use the correct postures while lifting and transferring the elder, you may get a back injury.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2400" dirty="0"/>
              <a:t>Be punctual</a:t>
            </a:r>
            <a:endParaRPr lang="en-US" sz="2400" dirty="0"/>
          </a:p>
          <a:p>
            <a:r>
              <a:rPr lang="en-US" sz="2400" dirty="0"/>
              <a:t>Practice good hygiene habits</a:t>
            </a:r>
            <a:endParaRPr lang="en-US" sz="2400" dirty="0"/>
          </a:p>
          <a:p>
            <a:r>
              <a:rPr lang="en-US" sz="2400" dirty="0"/>
              <a:t>Do not influence children with your beliefs or opinions about people or family members</a:t>
            </a:r>
            <a:endParaRPr lang="en-US" sz="2400" dirty="0"/>
          </a:p>
          <a:p>
            <a:r>
              <a:rPr lang="en-US" sz="2400" dirty="0"/>
              <a:t>Do not interfere in family’s matters</a:t>
            </a:r>
            <a:endParaRPr lang="en-US" sz="2400" dirty="0"/>
          </a:p>
          <a:p>
            <a:r>
              <a:rPr lang="en-GB" sz="2400" dirty="0"/>
              <a:t>Do not gossip</a:t>
            </a:r>
            <a:endParaRPr lang="en-US" sz="2400" dirty="0"/>
          </a:p>
          <a:p>
            <a:r>
              <a:rPr lang="en-GB" sz="2400" dirty="0"/>
              <a:t>Avoid discussing money matters with anyone</a:t>
            </a:r>
            <a:endParaRPr lang="en-US" sz="2400" dirty="0"/>
          </a:p>
          <a:p>
            <a:r>
              <a:rPr lang="en-US" sz="2400" dirty="0"/>
              <a:t>Always provide a valid receipt for any money spent</a:t>
            </a:r>
            <a:endParaRPr lang="en-US" sz="2400" dirty="0"/>
          </a:p>
          <a:p>
            <a:r>
              <a:rPr lang="en-US" sz="2400" dirty="0"/>
              <a:t>Do not engage in personal activities during work hours</a:t>
            </a:r>
            <a:endParaRPr lang="en-US" sz="2400" dirty="0"/>
          </a:p>
          <a:p>
            <a:r>
              <a:rPr lang="en-US" sz="2400" dirty="0"/>
              <a:t>Politely refuse if your employer asks you to follow their belief systems or try to give you additional work responsibilities</a:t>
            </a:r>
            <a:endParaRPr lang="en-US" sz="2400" dirty="0"/>
          </a:p>
          <a:p>
            <a:r>
              <a:rPr lang="en-US" sz="2400" dirty="0"/>
              <a:t>If there is a discrepancy in instructions about the care receiver, talk to and listen to your employer</a:t>
            </a:r>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buFont typeface="Arial" panose="020B0604020202020204" pitchFamily="34" charset="0"/>
              <a:buChar char="•"/>
            </a:pPr>
            <a:r>
              <a:rPr lang="en-US" dirty="0"/>
              <a:t>In case of a conflict, talk to your employer; if that does not work, escalate the matter to your principal employer</a:t>
            </a:r>
            <a:endParaRPr lang="en-US" dirty="0"/>
          </a:p>
          <a:p>
            <a:pPr lvl="0">
              <a:buFont typeface="Arial" panose="020B0604020202020204" pitchFamily="34" charset="0"/>
              <a:buChar char="•"/>
            </a:pPr>
            <a:r>
              <a:rPr lang="en-US" dirty="0"/>
              <a:t>In a conflict situation:</a:t>
            </a:r>
            <a:endParaRPr lang="en-US" dirty="0"/>
          </a:p>
          <a:p>
            <a:pPr lvl="1">
              <a:buFont typeface="Wingdings" panose="05000000000000000000" pitchFamily="2" charset="2"/>
              <a:buChar char="Ø"/>
            </a:pPr>
            <a:r>
              <a:rPr lang="en-US" dirty="0"/>
              <a:t>Behave professionally and in a balanced manner</a:t>
            </a:r>
            <a:endParaRPr lang="en-US" dirty="0"/>
          </a:p>
          <a:p>
            <a:pPr lvl="1">
              <a:buFont typeface="Wingdings" panose="05000000000000000000" pitchFamily="2" charset="2"/>
              <a:buChar char="Ø"/>
            </a:pPr>
            <a:r>
              <a:rPr lang="en-US" dirty="0"/>
              <a:t>Explain your point of view clearly and be open to feedback from your employer</a:t>
            </a:r>
            <a:endParaRPr lang="en-US" dirty="0"/>
          </a:p>
          <a:p>
            <a:pPr lvl="1">
              <a:buFont typeface="Wingdings" panose="05000000000000000000" pitchFamily="2" charset="2"/>
              <a:buChar char="Ø"/>
            </a:pPr>
            <a:r>
              <a:rPr lang="en-US" dirty="0"/>
              <a:t>Be assertive, but do not raise your voice</a:t>
            </a:r>
            <a:endParaRPr lang="en-US" dirty="0"/>
          </a:p>
          <a:p>
            <a:pPr lvl="1">
              <a:buFont typeface="Wingdings" panose="05000000000000000000" pitchFamily="2" charset="2"/>
              <a:buChar char="Ø"/>
            </a:pPr>
            <a:r>
              <a:rPr lang="en-US" dirty="0"/>
              <a:t>Talk in a non-complaining tone</a:t>
            </a:r>
            <a:endParaRPr lang="en-US" dirty="0"/>
          </a:p>
          <a:p>
            <a:pPr>
              <a:buFont typeface="Arial" panose="020B0604020202020204" pitchFamily="34" charset="0"/>
              <a:buChar char="•"/>
            </a:pPr>
            <a:r>
              <a:rPr lang="en-US" dirty="0"/>
              <a:t>Do not sound threatening in any way</a:t>
            </a:r>
            <a:endParaRPr lang="en-US" sz="9600" dirty="0"/>
          </a:p>
          <a:p>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Q1.</a:t>
            </a:r>
            <a:r>
              <a:rPr lang="en-US" baseline="0" dirty="0"/>
              <a:t> </a:t>
            </a:r>
            <a:r>
              <a:rPr lang="en-US" dirty="0"/>
              <a:t>Which are normally the most common points of conflict with the family?</a:t>
            </a:r>
            <a:endParaRPr lang="en-US" dirty="0"/>
          </a:p>
          <a:p>
            <a:r>
              <a:rPr lang="en-US" dirty="0"/>
              <a:t>Ans. Coming late for work, not maintaining proper hygiene, and getting involved in the family matters may be some of the most common points of conflict.</a:t>
            </a:r>
            <a:endParaRPr lang="en-US" dirty="0"/>
          </a:p>
          <a:p>
            <a:r>
              <a:rPr lang="en-US" dirty="0"/>
              <a:t> </a:t>
            </a:r>
            <a:endParaRPr lang="en-US" dirty="0"/>
          </a:p>
          <a:p>
            <a:r>
              <a:rPr lang="en-US" dirty="0"/>
              <a:t>Q2. What do you do in case the single point of contact in the family is not available to resolve any conflict?</a:t>
            </a:r>
            <a:endParaRPr lang="en-US" dirty="0"/>
          </a:p>
          <a:p>
            <a:r>
              <a:rPr lang="en-US" dirty="0"/>
              <a:t>Ans. Then one should try and talk to the senior most member of the family available at that particular moment.</a:t>
            </a:r>
            <a:endParaRPr lang="en-US" dirty="0"/>
          </a:p>
          <a:p>
            <a:r>
              <a:rPr lang="en-US" dirty="0"/>
              <a:t> </a:t>
            </a:r>
            <a:endParaRPr lang="en-US" dirty="0"/>
          </a:p>
          <a:p>
            <a:r>
              <a:rPr lang="en-US" dirty="0"/>
              <a:t>Q3. What if the family makes you a kind of a judge while trying to resolve differences between their own members thinking that since you are an outsider you may be impartial in a particular situation?</a:t>
            </a:r>
            <a:endParaRPr lang="en-US" dirty="0"/>
          </a:p>
          <a:p>
            <a:r>
              <a:rPr lang="en-US" dirty="0"/>
              <a:t>Ans. You should stay away from family matters.  You will have to clearly indicate that you may be asked to give opinion only about the care receiver and that you had no business to meddle into the family matters.  Initially, this may not be to the liking of the family members but they would soon realize your prudence into the matter.</a:t>
            </a:r>
            <a:endParaRPr lang="en-US" dirty="0"/>
          </a:p>
          <a:p>
            <a:r>
              <a:rPr lang="en-US" dirty="0"/>
              <a:t> </a:t>
            </a:r>
            <a:endParaRPr lang="en-US" dirty="0"/>
          </a:p>
          <a:p>
            <a:r>
              <a:rPr lang="en-US" dirty="0"/>
              <a:t>Q4. What if despite your best efforts, a conflict does not get resolved?</a:t>
            </a:r>
            <a:endParaRPr lang="en-US" dirty="0"/>
          </a:p>
          <a:p>
            <a:r>
              <a:rPr lang="en-US" sz="1200" kern="1200" dirty="0">
                <a:solidFill>
                  <a:schemeClr val="tx1"/>
                </a:solidFill>
                <a:latin typeface="+mn-lt"/>
                <a:ea typeface="+mn-ea"/>
                <a:cs typeface="+mn-cs"/>
              </a:rPr>
              <a:t>Ans.</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First think if you had behaved in a professional manner in a dispassionate manner.  If you feel that there was any kind of lapse on your part, go back to the family and gracefully accept your mistake.  If not, then you may have to raise the matter to your employer and then to the principal employer.  You must understand that people are likely to see things through their own prisms and therefore one must remain calm all throughout the period of conflict.</a:t>
            </a:r>
            <a:endParaRPr lang="en-GB" sz="1200" kern="120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participants are divided into</a:t>
            </a:r>
            <a:r>
              <a:rPr lang="en-US" sz="1200" baseline="0" dirty="0"/>
              <a:t> small batches and </a:t>
            </a:r>
            <a:r>
              <a:rPr lang="en-US" sz="1200" dirty="0"/>
              <a:t>arrange for a live demonstration of helping an elder (you could use dummies) take a bath by trained caregivers. The ideal place for this would be an</a:t>
            </a:r>
            <a:r>
              <a:rPr lang="en-US" sz="1200" baseline="0" dirty="0"/>
              <a:t> old people’s home or a nursing home. Fix a prior appointment for the activity and inform the participants of the location and timings for the demonstration.</a:t>
            </a:r>
            <a:endParaRPr lang="en-US" sz="1200" baseline="0" dirty="0"/>
          </a:p>
          <a:p>
            <a:endParaRPr lang="en-US" sz="1200" baseline="0" dirty="0"/>
          </a:p>
          <a:p>
            <a:r>
              <a:rPr lang="en-US" sz="1200" baseline="0" dirty="0"/>
              <a:t>During the demonstration, participants of each batch can be assigned tasks like preparing the bathroom for bathing. If possible, one by one make the participants assist an elder (or dummy) in taking a bath under the supervision of a trained caregiver.</a:t>
            </a:r>
            <a:endParaRPr lang="en-US" sz="1200" baseline="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7.4</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9</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419100" y="2895600"/>
            <a:ext cx="8305800" cy="523220"/>
          </a:xfrm>
          <a:prstGeom prst="rect">
            <a:avLst/>
          </a:prstGeom>
          <a:noFill/>
        </p:spPr>
        <p:txBody>
          <a:bodyPr wrap="square" rtlCol="0">
            <a:spAutoFit/>
          </a:bodyPr>
          <a:lstStyle/>
          <a:p>
            <a:pPr algn="ctr"/>
            <a:r>
              <a:rPr lang="en-US" sz="2800" dirty="0">
                <a:latin typeface="Helvetica" panose="020B0604020202020204" pitchFamily="34" charset="0"/>
              </a:rPr>
              <a:t>Let’s Practice</a:t>
            </a:r>
            <a:endParaRPr lang="en-US" sz="2800" dirty="0">
              <a:latin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55245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190500" y="526374"/>
            <a:ext cx="8839200" cy="6419850"/>
          </a:xfrm>
        </p:spPr>
        <p:txBody>
          <a:bodyPr>
            <a:noAutofit/>
          </a:bodyPr>
          <a:lstStyle/>
          <a:p>
            <a:pPr lvl="0"/>
            <a:r>
              <a:rPr lang="en-US" sz="2000" dirty="0">
                <a:latin typeface="Helvetica" panose="020B0604020202020204" pitchFamily="34" charset="0"/>
              </a:rPr>
              <a:t>While the elder is taking bath:</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Respect the elder’s privacy</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Encourage the elder to be independent</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Stay nearby to help when required</a:t>
            </a:r>
            <a:endParaRPr lang="en-US" sz="2000" dirty="0">
              <a:latin typeface="Helvetica" panose="020B0604020202020204" pitchFamily="34" charset="0"/>
            </a:endParaRPr>
          </a:p>
          <a:p>
            <a:pPr lvl="1">
              <a:buFont typeface="Wingdings" panose="05000000000000000000" pitchFamily="2" charset="2"/>
              <a:buChar char="Ø"/>
            </a:pPr>
            <a:endParaRPr lang="en-US" sz="1000" dirty="0">
              <a:latin typeface="Helvetica" panose="020B0604020202020204" pitchFamily="34" charset="0"/>
            </a:endParaRPr>
          </a:p>
          <a:p>
            <a:pPr lvl="0"/>
            <a:r>
              <a:rPr lang="en-US" sz="2000" dirty="0">
                <a:latin typeface="Helvetica" panose="020B0604020202020204" pitchFamily="34" charset="0"/>
              </a:rPr>
              <a:t>Before calling the elder for bath:</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Ensure all required things are arranged in the bathroom at suitable height</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Arrange for a seat if required</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Check the temperature of water</a:t>
            </a:r>
            <a:endParaRPr lang="en-US" sz="2000" dirty="0">
              <a:latin typeface="Helvetica" panose="020B0604020202020204" pitchFamily="34" charset="0"/>
            </a:endParaRPr>
          </a:p>
          <a:p>
            <a:pPr lvl="1">
              <a:buFont typeface="Wingdings" panose="05000000000000000000" pitchFamily="2" charset="2"/>
              <a:buChar char="§"/>
            </a:pPr>
            <a:endParaRPr lang="en-US" sz="1000" dirty="0">
              <a:latin typeface="Helvetica" panose="020B0604020202020204" pitchFamily="34" charset="0"/>
            </a:endParaRPr>
          </a:p>
          <a:p>
            <a:pPr lvl="0"/>
            <a:r>
              <a:rPr lang="en-US" sz="2000" dirty="0">
                <a:latin typeface="Helvetica" panose="020B0604020202020204" pitchFamily="34" charset="0"/>
              </a:rPr>
              <a:t>To ensure elder’s safety:</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Sweep away excess water from the floor</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Use antiskid mats, long handled scrubbers, and grab bars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Use a soft towel to pat dry the elder’s skin. Do not scrub the elder’s skin hard</a:t>
            </a:r>
            <a:endParaRPr lang="en-US" sz="2000" dirty="0">
              <a:latin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55245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190500" y="1059774"/>
            <a:ext cx="8839200" cy="5341026"/>
          </a:xfrm>
        </p:spPr>
        <p:txBody>
          <a:bodyPr>
            <a:noAutofit/>
          </a:bodyPr>
          <a:lstStyle/>
          <a:p>
            <a:pPr lvl="0"/>
            <a:r>
              <a:rPr lang="en-US" sz="2000" dirty="0">
                <a:latin typeface="Helvetica" panose="020B0604020202020204" pitchFamily="34" charset="0"/>
              </a:rPr>
              <a:t>To help an elder take a shower:</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Adjust the flow and temperature of water</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Be available to turn off the shower while soaping</a:t>
            </a:r>
            <a:endParaRPr lang="en-US" sz="2000" dirty="0">
              <a:latin typeface="Helvetica" panose="020B0604020202020204" pitchFamily="34" charset="0"/>
            </a:endParaRPr>
          </a:p>
          <a:p>
            <a:pPr lvl="1">
              <a:buFont typeface="Wingdings" panose="05000000000000000000" pitchFamily="2" charset="2"/>
              <a:buChar char="Ø"/>
            </a:pPr>
            <a:endParaRPr lang="en-US" sz="1000" dirty="0">
              <a:latin typeface="Helvetica" panose="020B0604020202020204" pitchFamily="34" charset="0"/>
            </a:endParaRPr>
          </a:p>
          <a:p>
            <a:pPr lvl="0"/>
            <a:r>
              <a:rPr lang="en-US" sz="2000" dirty="0">
                <a:latin typeface="Helvetica" panose="020B0604020202020204" pitchFamily="34" charset="0"/>
              </a:rPr>
              <a:t>To help an elder bathe using a pail:</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Fill the pail with water of suitable temperature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Place the pail at a suitable height</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Be available to refill the pail if required</a:t>
            </a:r>
            <a:endParaRPr lang="en-US" sz="2000" dirty="0">
              <a:latin typeface="Helvetica" panose="020B0604020202020204" pitchFamily="34" charset="0"/>
            </a:endParaRPr>
          </a:p>
          <a:p>
            <a:pPr lvl="1">
              <a:buFont typeface="Wingdings" panose="05000000000000000000" pitchFamily="2" charset="2"/>
              <a:buChar char="Ø"/>
            </a:pPr>
            <a:endParaRPr lang="en-US" sz="1000" dirty="0">
              <a:latin typeface="Helvetica" panose="020B0604020202020204" pitchFamily="34" charset="0"/>
            </a:endParaRPr>
          </a:p>
          <a:p>
            <a:pPr lvl="0"/>
            <a:r>
              <a:rPr lang="en-US" sz="2000" dirty="0">
                <a:latin typeface="Helvetica" panose="020B0604020202020204" pitchFamily="34" charset="0"/>
              </a:rPr>
              <a:t>To help an elder bathe using a bathtub:</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Fill the tub with water of suitable temperature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Make the elder sit on the edge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Support the elder’s feet and move them inside the tub</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Help the elder slide down in the tub or sit on a chair</a:t>
            </a:r>
            <a:endParaRPr lang="en-US" sz="2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525963"/>
          </a:xfrm>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 </a:t>
            </a:r>
            <a:endParaRPr lang="en-IN" sz="1000" b="1"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Planning Mealtimes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Planning Mealtimes</a:t>
            </a:r>
            <a:endParaRPr lang="en-US" sz="3600" b="1" dirty="0">
              <a:solidFill>
                <a:schemeClr val="lt1"/>
              </a:solidFill>
              <a:latin typeface="Helvetica Neue"/>
              <a:ea typeface="Helvetica Neue"/>
              <a:cs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781372" y="914400"/>
            <a:ext cx="8039100" cy="5324535"/>
          </a:xfrm>
          <a:prstGeom prst="rect">
            <a:avLst/>
          </a:prstGeom>
        </p:spPr>
        <p:txBody>
          <a:bodyPr wrap="square">
            <a:spAutoFit/>
          </a:bodyPr>
          <a:lstStyle/>
          <a:p>
            <a:pPr lvl="0"/>
            <a:r>
              <a:rPr lang="en-US" sz="2000" dirty="0">
                <a:latin typeface="Helvetica" panose="020B0604020202020204" pitchFamily="34" charset="0"/>
              </a:rPr>
              <a:t>For an elder:</a:t>
            </a:r>
            <a:endParaRPr lang="en-US" sz="2000" dirty="0">
              <a:latin typeface="Helvetica" panose="020B0604020202020204" pitchFamily="34" charset="0"/>
            </a:endParaRPr>
          </a:p>
          <a:p>
            <a:pPr lvl="0"/>
            <a:endParaRPr lang="en-US" sz="12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Plan for a balanced diet</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Serve food as per their choice</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Plan how many times and when to serve them</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Serve small portions during meals</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Serve snacks in-between meals</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Keep appropriate gap in-between meals </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Ensure good ambience at the eating place </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Cut food, open containers, and butter the bread</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Serve food and drinks at the right temperature </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Arrange for appropriate equipment for eating</a:t>
            </a:r>
            <a:endParaRPr lang="en-US" sz="2000" dirty="0">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Helping the Elder Eat</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Helping the Elder Eat</a:t>
            </a:r>
            <a:endParaRPr lang="en-US" sz="3600" b="1" dirty="0">
              <a:solidFill>
                <a:schemeClr val="lt1"/>
              </a:solidFill>
              <a:latin typeface="Helvetica Neue"/>
              <a:ea typeface="Helvetica Neue"/>
              <a:cs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9" name="Picture 8"/>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0" name="Rectangle 9"/>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Avoiding Conflict with Family Members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19</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pic>
        <p:nvPicPr>
          <p:cNvPr id="6" name="Picture 3"/>
          <p:cNvPicPr>
            <a:picLocks noChangeAspect="1" noChangeArrowheads="1"/>
          </p:cNvPicPr>
          <p:nvPr/>
        </p:nvPicPr>
        <p:blipFill>
          <a:blip r:embed="rId1"/>
          <a:srcRect/>
          <a:stretch>
            <a:fillRect/>
          </a:stretch>
        </p:blipFill>
        <p:spPr bwMode="auto">
          <a:xfrm>
            <a:off x="1752600" y="968702"/>
            <a:ext cx="5878370" cy="4189085"/>
          </a:xfrm>
          <a:prstGeom prst="rect">
            <a:avLst/>
          </a:prstGeom>
          <a:noFill/>
          <a:ln w="9525">
            <a:noFill/>
            <a:miter lim="800000"/>
            <a:headEnd/>
            <a:tailEnd/>
          </a:ln>
          <a:effectLst/>
        </p:spPr>
      </p:pic>
      <p:sp>
        <p:nvSpPr>
          <p:cNvPr id="7" name="Rounded Rectangular Callout 6"/>
          <p:cNvSpPr/>
          <p:nvPr/>
        </p:nvSpPr>
        <p:spPr>
          <a:xfrm>
            <a:off x="6096000" y="1219200"/>
            <a:ext cx="2904716" cy="1447800"/>
          </a:xfrm>
          <a:prstGeom prst="wedgeRoundRectCallout">
            <a:avLst>
              <a:gd name="adj1" fmla="val -58590"/>
              <a:gd name="adj2" fmla="val 4267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anose="020B0604020202020204" pitchFamily="34" charset="0"/>
              </a:rPr>
              <a:t>I can eat myself!  Please don't irritate me. Just leave me alone.</a:t>
            </a:r>
            <a:endParaRPr lang="en-US" sz="2400" dirty="0">
              <a:solidFill>
                <a:schemeClr val="tx1"/>
              </a:solidFill>
              <a:latin typeface="Helvetica" panose="020B0604020202020204" pitchFamily="34" charset="0"/>
            </a:endParaRPr>
          </a:p>
        </p:txBody>
      </p:sp>
      <p:sp>
        <p:nvSpPr>
          <p:cNvPr id="8" name="Content Placeholder 2"/>
          <p:cNvSpPr txBox="1"/>
          <p:nvPr/>
        </p:nvSpPr>
        <p:spPr>
          <a:xfrm>
            <a:off x="517358" y="5370595"/>
            <a:ext cx="8229600" cy="92799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2000" dirty="0">
                <a:latin typeface="Helvetica" panose="020B0604020202020204" pitchFamily="34" charset="0"/>
              </a:rPr>
              <a:t>Why is the elderly woman frustrated?</a:t>
            </a:r>
            <a:endParaRPr lang="en-US" sz="2000" dirty="0">
              <a:latin typeface="Helvetica" panose="020B0604020202020204" pitchFamily="34" charset="0"/>
            </a:endParaRPr>
          </a:p>
          <a:p>
            <a:pPr algn="ctr">
              <a:buFont typeface="Arial" panose="020B0604020202020204" pitchFamily="34" charset="0"/>
              <a:buNone/>
            </a:pPr>
            <a:r>
              <a:rPr lang="en-US" sz="2000" dirty="0">
                <a:latin typeface="Helvetica" panose="020B0604020202020204" pitchFamily="34" charset="0"/>
              </a:rPr>
              <a:t>How can a caregiver avoid this situation?</a:t>
            </a:r>
            <a:endParaRPr lang="en-US" sz="2000" dirty="0">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372979" y="744304"/>
            <a:ext cx="8534400" cy="5606827"/>
          </a:xfrm>
        </p:spPr>
        <p:txBody>
          <a:bodyPr>
            <a:noAutofit/>
          </a:bodyPr>
          <a:lstStyle/>
          <a:p>
            <a:pPr lvl="0"/>
            <a:r>
              <a:rPr lang="en-US" sz="2000" dirty="0">
                <a:latin typeface="Helvetica" panose="020B0604020202020204" pitchFamily="34" charset="0"/>
              </a:rPr>
              <a:t>To help an elder to eat:</a:t>
            </a:r>
            <a:endParaRPr lang="en-US" sz="2000" dirty="0">
              <a:latin typeface="Helvetica" panose="020B0604020202020204" pitchFamily="34" charset="0"/>
            </a:endParaRPr>
          </a:p>
          <a:p>
            <a:pPr lvl="0"/>
            <a:endParaRPr lang="en-US" sz="8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Help them wear glasses and dentures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Seat them comfortably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Provide napkins and tissues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Offer food that can be eaten comfortably</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Serve liquids with food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Ensure that they are fully alert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Ask discreetly to chew or swallow</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Check for swallowing difficulty or choking </a:t>
            </a:r>
            <a:endParaRPr lang="en-US" sz="2000" dirty="0">
              <a:latin typeface="Helvetica" panose="020B0604020202020204" pitchFamily="34" charset="0"/>
            </a:endParaRPr>
          </a:p>
          <a:p>
            <a:pPr lvl="1">
              <a:buFont typeface="Wingdings" panose="05000000000000000000" pitchFamily="2" charset="2"/>
              <a:buChar char="§"/>
            </a:pPr>
            <a:endParaRPr lang="en-US" sz="800" dirty="0">
              <a:latin typeface="Helvetica" panose="020B0604020202020204" pitchFamily="34" charset="0"/>
            </a:endParaRPr>
          </a:p>
          <a:p>
            <a:pPr lvl="0"/>
            <a:r>
              <a:rPr lang="en-US" sz="2000" dirty="0">
                <a:latin typeface="Helvetica" panose="020B0604020202020204" pitchFamily="34" charset="0"/>
              </a:rPr>
              <a:t>After the elder has finished eating: </a:t>
            </a:r>
            <a:endParaRPr lang="en-US" sz="2000" dirty="0">
              <a:latin typeface="Helvetica" panose="020B0604020202020204" pitchFamily="34" charset="0"/>
            </a:endParaRPr>
          </a:p>
          <a:p>
            <a:pPr lvl="0"/>
            <a:endParaRPr lang="en-US" sz="8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Remove napkin and utensils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Help them clean hands, mouth, and dentures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Ask them not to lie down immediately</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Observe signs of choking or uneasiness </a:t>
            </a:r>
            <a:endParaRPr lang="en-US" sz="2000" dirty="0">
              <a:latin typeface="Helvetica" panose="020B0604020202020204" pitchFamily="34" charset="0"/>
            </a:endParaRPr>
          </a:p>
          <a:p>
            <a:endParaRPr lang="en-US" sz="2000" dirty="0">
              <a:latin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56002"/>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Helping Elders with Eating difficulty</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Helping Elders with Eating difficulty</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24</a:t>
            </a:r>
            <a:endParaRPr lang="en-US" b="1" dirty="0"/>
          </a:p>
        </p:txBody>
      </p:sp>
      <p:sp>
        <p:nvSpPr>
          <p:cNvPr id="3" name="Title 1"/>
          <p:cNvSpPr txBox="1"/>
          <p:nvPr/>
        </p:nvSpPr>
        <p:spPr>
          <a:xfrm>
            <a:off x="457200" y="76200"/>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pic>
        <p:nvPicPr>
          <p:cNvPr id="9" name="Picture 8" descr="http://img4-2.myrecipes.timeinc.net/i/recipes/ct/03142008/lemon-custard-ct-1624506-l.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1745" y="2549151"/>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https://encrypted-tbn0.gstatic.com/images?q=tbn:ANd9GcQ-5WT95cHcsQmTT_UczwTY2kJmYlrjGl6WfonOaceEe9bNE68_m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857765"/>
            <a:ext cx="1752600" cy="13127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s://encrypted-tbn1.gstatic.com/images?q=tbn:ANd9GcSTPfdhu-8zF7dvtJP44x_335Sx7hKJD8nvfn3ngfTKlnZ4uf2KM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931" y="2423206"/>
            <a:ext cx="2109787" cy="15803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https://encrypted-tbn2.gstatic.com/images?q=tbn:ANd9GcQ28oMxfzmlBO6NGbyFlRp_c5sDhh8fJebvJYl-cBjPqPSzMVY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838200"/>
            <a:ext cx="1828800" cy="13698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0" descr="https://encrypted-tbn2.gstatic.com/images?q=tbn:ANd9GcT89tRRJOrfRLZpbxsFMxeiRwfSXgjatky-gtIPKhZbMrkSSM6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2401513"/>
            <a:ext cx="2619375" cy="1743076"/>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ular Callout 6"/>
          <p:cNvSpPr/>
          <p:nvPr/>
        </p:nvSpPr>
        <p:spPr>
          <a:xfrm>
            <a:off x="344567" y="491251"/>
            <a:ext cx="2006203" cy="1674556"/>
          </a:xfrm>
          <a:prstGeom prst="wedgeRoundRectCallout">
            <a:avLst>
              <a:gd name="adj1" fmla="val 106898"/>
              <a:gd name="adj2" fmla="val 6323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Helvetica" panose="020B0604020202020204" pitchFamily="34" charset="0"/>
              </a:rPr>
              <a:t>Identify the food items shown</a:t>
            </a:r>
            <a:endParaRPr lang="en-US" sz="2000" dirty="0">
              <a:solidFill>
                <a:schemeClr val="tx1"/>
              </a:solidFill>
              <a:latin typeface="Helvetica" panose="020B0604020202020204" pitchFamily="34" charset="0"/>
            </a:endParaRPr>
          </a:p>
        </p:txBody>
      </p:sp>
      <p:sp>
        <p:nvSpPr>
          <p:cNvPr id="15" name="Rounded Rectangular Callout 6"/>
          <p:cNvSpPr/>
          <p:nvPr/>
        </p:nvSpPr>
        <p:spPr>
          <a:xfrm>
            <a:off x="344567" y="5181600"/>
            <a:ext cx="6055518" cy="838200"/>
          </a:xfrm>
          <a:prstGeom prst="wedgeRoundRectCallout">
            <a:avLst>
              <a:gd name="adj1" fmla="val 21363"/>
              <a:gd name="adj2" fmla="val -1732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Helvetica" panose="020B0604020202020204" pitchFamily="34" charset="0"/>
              </a:rPr>
              <a:t>Which of the these can be easily consumed by an elder  with swallowing difficulty?</a:t>
            </a:r>
            <a:endParaRPr lang="en-US" sz="2000" b="1" dirty="0">
              <a:solidFill>
                <a:schemeClr val="tx1"/>
              </a:solidFill>
              <a:latin typeface="Helvetica"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8" name="Rectangle 7"/>
          <p:cNvSpPr/>
          <p:nvPr/>
        </p:nvSpPr>
        <p:spPr>
          <a:xfrm>
            <a:off x="304801" y="744306"/>
            <a:ext cx="8610599" cy="5632311"/>
          </a:xfrm>
          <a:prstGeom prst="rect">
            <a:avLst/>
          </a:prstGeom>
        </p:spPr>
        <p:txBody>
          <a:bodyPr wrap="square">
            <a:spAutoFit/>
          </a:bodyPr>
          <a:lstStyle/>
          <a:p>
            <a:pPr lvl="0"/>
            <a:r>
              <a:rPr lang="en-GB" sz="2000" dirty="0">
                <a:latin typeface="Helvetica" panose="020B0604020202020204" pitchFamily="34" charset="0"/>
              </a:rPr>
              <a:t>To feed elders with poor sitting balance:</a:t>
            </a:r>
            <a:endParaRPr lang="en-GB" sz="2000" dirty="0">
              <a:latin typeface="Helvetica" panose="020B0604020202020204" pitchFamily="34" charset="0"/>
            </a:endParaRPr>
          </a:p>
          <a:p>
            <a:pPr lvl="0"/>
            <a:endParaRPr lang="en-US" sz="1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Decide on appropriate eating place and equipment</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Make them sit with head tilted slightly forward </a:t>
            </a:r>
            <a:endParaRPr lang="en-GB"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Place cushions behind their head and lower back </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Use soft collars or neck braces, if advised </a:t>
            </a:r>
            <a:endParaRPr lang="en-GB" sz="2000" dirty="0">
              <a:latin typeface="Helvetica" panose="020B0604020202020204" pitchFamily="34" charset="0"/>
            </a:endParaRPr>
          </a:p>
          <a:p>
            <a:pPr marL="1257300" lvl="2" indent="-342900">
              <a:buFont typeface="Wingdings" panose="05000000000000000000" pitchFamily="2" charset="2"/>
              <a:buChar char="§"/>
            </a:pPr>
            <a:endParaRPr lang="en-GB" sz="1000" dirty="0">
              <a:latin typeface="Helvetica" panose="020B0604020202020204" pitchFamily="34" charset="0"/>
            </a:endParaRPr>
          </a:p>
          <a:p>
            <a:pPr lvl="0"/>
            <a:r>
              <a:rPr lang="en-GB" sz="2000" dirty="0">
                <a:latin typeface="Helvetica" panose="020B0604020202020204" pitchFamily="34" charset="0"/>
              </a:rPr>
              <a:t>To feed elders with paralysis:</a:t>
            </a:r>
            <a:endParaRPr lang="en-GB" sz="2000" dirty="0">
              <a:latin typeface="Helvetica" panose="020B0604020202020204" pitchFamily="34" charset="0"/>
            </a:endParaRPr>
          </a:p>
          <a:p>
            <a:pPr lvl="0"/>
            <a:endParaRPr lang="en-US" sz="1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Tilt their head towards the stronger side  </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Check the weaker side of mouth for food getting collected</a:t>
            </a:r>
            <a:endParaRPr lang="en-GB" sz="2000" dirty="0">
              <a:latin typeface="Helvetica" panose="020B0604020202020204" pitchFamily="34" charset="0"/>
            </a:endParaRPr>
          </a:p>
          <a:p>
            <a:pPr marL="1257300" lvl="2" indent="-342900">
              <a:buFont typeface="Wingdings" panose="05000000000000000000" pitchFamily="2" charset="2"/>
              <a:buChar char="§"/>
            </a:pPr>
            <a:endParaRPr lang="en-GB" sz="1000" dirty="0">
              <a:latin typeface="Helvetica" panose="020B0604020202020204" pitchFamily="34" charset="0"/>
            </a:endParaRPr>
          </a:p>
          <a:p>
            <a:pPr lvl="0"/>
            <a:r>
              <a:rPr lang="en-GB" sz="2000" dirty="0">
                <a:latin typeface="Helvetica" panose="020B0604020202020204" pitchFamily="34" charset="0"/>
              </a:rPr>
              <a:t>To feed elders with swallowing difficulty:</a:t>
            </a:r>
            <a:endParaRPr lang="en-GB" sz="2000" dirty="0">
              <a:latin typeface="Helvetica" panose="020B0604020202020204" pitchFamily="34" charset="0"/>
            </a:endParaRPr>
          </a:p>
          <a:p>
            <a:pPr lvl="0"/>
            <a:endParaRPr lang="en-US" sz="1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Serve food with consistency of a thick puree </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Cook and liquidize each food item separately </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Ask them to drink cold water before meals </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Ask them to have a sip of liquid in-between</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Ask them to throw the head back, if they cannot push the food with tongue  </a:t>
            </a:r>
            <a:endParaRPr lang="en-US" sz="2000" b="1" dirty="0">
              <a:latin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endParaRPr lang="en-IN" sz="1000" b="1"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6" name="Rectangle 15"/>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Transferring an Elder to the Wheelchair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Transferring an Elder to the Wheelchair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Avoiding Conflict with Family Members</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endParaRPr lang="en-IN" sz="1000" dirty="0">
              <a:latin typeface="Helvetica" panose="020B0604020202020204" pitchFamily="34" charset="0"/>
              <a:cs typeface="Helvetica" panose="020B0604020202020204" pitchFamily="34" charset="0"/>
            </a:endParaRPr>
          </a:p>
        </p:txBody>
      </p:sp>
      <p:sp>
        <p:nvSpPr>
          <p:cNvPr id="12" name="Title 1"/>
          <p:cNvSpPr txBox="1"/>
          <p:nvPr/>
        </p:nvSpPr>
        <p:spPr>
          <a:xfrm>
            <a:off x="457200" y="266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7" name="Rectangle 6"/>
          <p:cNvSpPr/>
          <p:nvPr/>
        </p:nvSpPr>
        <p:spPr>
          <a:xfrm>
            <a:off x="838200" y="3352800"/>
            <a:ext cx="7467600" cy="553998"/>
          </a:xfrm>
          <a:prstGeom prst="rect">
            <a:avLst/>
          </a:prstGeom>
        </p:spPr>
        <p:txBody>
          <a:bodyPr wrap="square">
            <a:spAutoFit/>
          </a:bodyPr>
          <a:lstStyle/>
          <a:p>
            <a:pPr algn="ctr"/>
            <a:r>
              <a:rPr lang="en-US" sz="3000" dirty="0">
                <a:latin typeface="Helvetica" panose="020B0604020202020204" pitchFamily="34" charset="0"/>
                <a:cs typeface="Arial" panose="020B0604020202020204" pitchFamily="34" charset="0"/>
              </a:rPr>
              <a:t>Let’s Practice</a:t>
            </a:r>
            <a:endParaRPr lang="en-US" sz="3000" dirty="0">
              <a:latin typeface="Helvetica"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00791" y="914400"/>
            <a:ext cx="8614610" cy="5016758"/>
          </a:xfrm>
          <a:prstGeom prst="rect">
            <a:avLst/>
          </a:prstGeom>
        </p:spPr>
        <p:txBody>
          <a:bodyPr wrap="square">
            <a:spAutoFit/>
          </a:bodyPr>
          <a:lstStyle/>
          <a:p>
            <a:pPr lvl="0"/>
            <a:r>
              <a:rPr lang="en-GB" sz="2000" dirty="0">
                <a:latin typeface="Helvetica" panose="020B0604020202020204" pitchFamily="34" charset="0"/>
              </a:rPr>
              <a:t>To tie a gait belt:</a:t>
            </a:r>
            <a:endParaRPr lang="en-GB" sz="2000" dirty="0">
              <a:latin typeface="Helvetica" panose="020B0604020202020204" pitchFamily="34" charset="0"/>
            </a:endParaRPr>
          </a:p>
          <a:p>
            <a:pPr lvl="0"/>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Help the elder to sit at the edge of the bed</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Place gait belt around the waist and buckle the ends</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Adjust the belt to ensure your palm can slip in between the belt and waist</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Tuck the buckled end into the waistband</a:t>
            </a:r>
            <a:endParaRPr lang="en-GB" sz="2000" dirty="0">
              <a:latin typeface="Helvetica" panose="020B0604020202020204" pitchFamily="34" charset="0"/>
            </a:endParaRPr>
          </a:p>
          <a:p>
            <a:pPr marL="1257300" lvl="2" indent="-342900">
              <a:buFont typeface="Wingdings" panose="05000000000000000000" pitchFamily="2" charset="2"/>
              <a:buChar char="§"/>
            </a:pPr>
            <a:endParaRPr lang="en-US" sz="2000" dirty="0">
              <a:latin typeface="Helvetica" panose="020B0604020202020204" pitchFamily="34" charset="0"/>
            </a:endParaRPr>
          </a:p>
          <a:p>
            <a:pPr lvl="0"/>
            <a:r>
              <a:rPr lang="en-GB" sz="2000" dirty="0">
                <a:latin typeface="Helvetica" panose="020B0604020202020204" pitchFamily="34" charset="0"/>
              </a:rPr>
              <a:t>To transfer elder from the bed to the wheelchair, using a gait belt: </a:t>
            </a:r>
            <a:endParaRPr lang="en-GB" sz="2000" dirty="0">
              <a:latin typeface="Helvetica" panose="020B0604020202020204" pitchFamily="34" charset="0"/>
            </a:endParaRPr>
          </a:p>
          <a:p>
            <a:pPr lvl="0"/>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Position the wheelchair correctly</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Remove the foothold</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Lock the wheelchair</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Ask the elder to place their feet on ground</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Place your feet in front of the elder’s feet </a:t>
            </a:r>
            <a:endParaRPr lang="en-US" sz="2000" dirty="0">
              <a:latin typeface="Helvetica" panose="020B0604020202020204" pitchFamily="34" charset="0"/>
            </a:endParaRPr>
          </a:p>
          <a:p>
            <a:pPr marL="1257300" lvl="2" indent="-342900">
              <a:buFont typeface="Wingdings" panose="05000000000000000000" pitchFamily="2" charset="2"/>
              <a:buChar char="§"/>
            </a:pPr>
            <a:r>
              <a:rPr lang="en-GB" sz="2000" dirty="0">
                <a:latin typeface="Helvetica" panose="020B0604020202020204" pitchFamily="34" charset="0"/>
              </a:rPr>
              <a:t>Grasp the gait belt, lift, and transfer the elder to the wheelchair</a:t>
            </a:r>
            <a:endParaRPr lang="en-US" sz="2000" dirty="0">
              <a:latin typeface="Helvetica"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81000" y="1295400"/>
            <a:ext cx="8610600" cy="4805867"/>
          </a:xfrm>
          <a:prstGeom prst="rect">
            <a:avLst/>
          </a:prstGeom>
        </p:spPr>
        <p:txBody>
          <a:bodyPr wrap="square">
            <a:spAutoFit/>
          </a:bodyPr>
          <a:lstStyle/>
          <a:p>
            <a:pPr lvl="0"/>
            <a:r>
              <a:rPr lang="en-GB" sz="2000" dirty="0">
                <a:latin typeface="Helvetica" panose="020B0604020202020204" pitchFamily="34" charset="0"/>
              </a:rPr>
              <a:t>To transfer the elder from the wheelchair to a chair: </a:t>
            </a:r>
            <a:endParaRPr lang="en-GB" sz="2000" dirty="0">
              <a:latin typeface="Helvetica" panose="020B0604020202020204" pitchFamily="34" charset="0"/>
            </a:endParaRPr>
          </a:p>
          <a:p>
            <a:pPr lvl="0"/>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GB" sz="2000" dirty="0">
                <a:latin typeface="Helvetica" panose="020B0604020202020204" pitchFamily="34" charset="0"/>
              </a:rPr>
              <a:t>Fasten the gait belt</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GB" sz="2000" dirty="0">
                <a:latin typeface="Helvetica" panose="020B0604020202020204" pitchFamily="34" charset="0"/>
              </a:rPr>
              <a:t>Position the wheelchair at 45</a:t>
            </a:r>
            <a:r>
              <a:rPr lang="en-GB" sz="2000" dirty="0">
                <a:latin typeface="Helvetica" panose="020B0604020202020204" pitchFamily="34" charset="0"/>
                <a:sym typeface="Symbol" panose="05050102010706020507" pitchFamily="18" charset="2"/>
              </a:rPr>
              <a:t></a:t>
            </a:r>
            <a:r>
              <a:rPr lang="en-GB" sz="2000" dirty="0">
                <a:latin typeface="Helvetica" panose="020B0604020202020204" pitchFamily="34" charset="0"/>
              </a:rPr>
              <a:t> to the chair</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GB" sz="2000" dirty="0">
                <a:latin typeface="Helvetica" panose="020B0604020202020204" pitchFamily="34" charset="0"/>
              </a:rPr>
              <a:t>Remove the footrest and drop the armrest</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GB" sz="2000" dirty="0">
                <a:latin typeface="Helvetica" panose="020B0604020202020204" pitchFamily="34" charset="0"/>
              </a:rPr>
              <a:t>Ask the elder to move to the edge of the chair</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GB" sz="2000" dirty="0">
                <a:latin typeface="Helvetica" panose="020B0604020202020204" pitchFamily="34" charset="0"/>
              </a:rPr>
              <a:t>Ask the elder to hold your shoulders or waist</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GB" sz="2000" dirty="0">
                <a:latin typeface="Helvetica" panose="020B0604020202020204" pitchFamily="34" charset="0"/>
              </a:rPr>
              <a:t>Grasp the gait belt and lift the elder </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GB" sz="2000" dirty="0">
                <a:latin typeface="Helvetica" panose="020B0604020202020204" pitchFamily="34" charset="0"/>
              </a:rPr>
              <a:t>Move your feet to face the chair and ask the elder to move in baby steps </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GB" sz="2000" dirty="0">
                <a:latin typeface="Helvetica" panose="020B0604020202020204" pitchFamily="34" charset="0"/>
              </a:rPr>
              <a:t>Ask the elder to place hands on the armrest and sit on the chair </a:t>
            </a:r>
            <a:endParaRPr lang="en-US" sz="2000" dirty="0">
              <a:latin typeface="Helvetica"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32</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81000" y="1066800"/>
            <a:ext cx="8610600" cy="4862870"/>
          </a:xfrm>
          <a:prstGeom prst="rect">
            <a:avLst/>
          </a:prstGeom>
        </p:spPr>
        <p:txBody>
          <a:bodyPr wrap="square">
            <a:spAutoFit/>
          </a:bodyPr>
          <a:lstStyle/>
          <a:p>
            <a:pPr lvl="0"/>
            <a:r>
              <a:rPr lang="en-GB" sz="2000" dirty="0">
                <a:latin typeface="Helvetica" panose="020B0604020202020204" pitchFamily="34" charset="0"/>
              </a:rPr>
              <a:t>To use mechanical lift: </a:t>
            </a:r>
            <a:endParaRPr lang="en-GB" sz="2000" dirty="0">
              <a:latin typeface="Helvetica" panose="020B0604020202020204" pitchFamily="34" charset="0"/>
            </a:endParaRPr>
          </a:p>
          <a:p>
            <a:pPr lvl="0"/>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Roll the elder to the side, place the sling, and then roll the elder back </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Position the lift’s cradle above the elder</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Attach the sling’s straps to the cradle</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Use the pump handle to raise the elder</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Rotate the elder to face the lift</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Use steering handle to move closer to the wheelchair</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Release the valve to lower the elder</a:t>
            </a:r>
            <a:endParaRPr lang="en-US" sz="2000" dirty="0">
              <a:latin typeface="Helvetica" panose="020B0604020202020204" pitchFamily="34" charset="0"/>
            </a:endParaRPr>
          </a:p>
          <a:p>
            <a:pPr marL="1257300" lvl="2" indent="-342900">
              <a:lnSpc>
                <a:spcPct val="150000"/>
              </a:lnSpc>
              <a:buFont typeface="Wingdings" panose="05000000000000000000" pitchFamily="2" charset="2"/>
              <a:buChar char="§"/>
            </a:pPr>
            <a:r>
              <a:rPr lang="en-GB" sz="2000" dirty="0">
                <a:latin typeface="Helvetica" panose="020B0604020202020204" pitchFamily="34" charset="0"/>
              </a:rPr>
              <a:t>Unhook straps and move the lift</a:t>
            </a:r>
            <a:endParaRPr lang="en-US" sz="2000" dirty="0">
              <a:latin typeface="Helvetica"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63000" y="6584950"/>
            <a:ext cx="381000" cy="273050"/>
          </a:xfrm>
        </p:spPr>
        <p:txBody>
          <a:bodyPr/>
          <a:lstStyle/>
          <a:p>
            <a:r>
              <a:rPr lang="en-US" b="1" dirty="0"/>
              <a:t>3</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457200" y="1219200"/>
            <a:ext cx="8305800" cy="523220"/>
          </a:xfrm>
          <a:prstGeom prst="rect">
            <a:avLst/>
          </a:prstGeom>
          <a:noFill/>
        </p:spPr>
        <p:txBody>
          <a:bodyPr wrap="square" rtlCol="0">
            <a:spAutoFit/>
          </a:bodyPr>
          <a:lstStyle/>
          <a:p>
            <a:pPr algn="ctr"/>
            <a:r>
              <a:rPr lang="en-US" sz="2800" dirty="0">
                <a:latin typeface="Helvetica" panose="020B0604020202020204" pitchFamily="34" charset="0"/>
              </a:rPr>
              <a:t>Chinese Whispers</a:t>
            </a:r>
            <a:endParaRPr lang="en-US" sz="2800" dirty="0">
              <a:latin typeface="Helvetica" panose="020B0604020202020204" pitchFamily="34" charset="0"/>
            </a:endParaRPr>
          </a:p>
        </p:txBody>
      </p:sp>
      <p:pic>
        <p:nvPicPr>
          <p:cNvPr id="5" name="Picture 2" descr="C:\Users\Saloni\Downloads\icare images\chinese whispers.gif"/>
          <p:cNvPicPr>
            <a:picLocks noChangeAspect="1" noChangeArrowheads="1"/>
          </p:cNvPicPr>
          <p:nvPr/>
        </p:nvPicPr>
        <p:blipFill>
          <a:blip r:embed="rId1" cstate="print"/>
          <a:srcRect/>
          <a:stretch>
            <a:fillRect/>
          </a:stretch>
        </p:blipFill>
        <p:spPr bwMode="auto">
          <a:xfrm>
            <a:off x="2438400" y="2057400"/>
            <a:ext cx="4193777" cy="414345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85775" y="15240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590872" y="838200"/>
            <a:ext cx="8229600" cy="5410200"/>
          </a:xfrm>
        </p:spPr>
        <p:txBody>
          <a:bodyPr>
            <a:noAutofit/>
          </a:bodyPr>
          <a:lstStyle/>
          <a:p>
            <a:pPr>
              <a:lnSpc>
                <a:spcPct val="120000"/>
              </a:lnSpc>
            </a:pPr>
            <a:r>
              <a:rPr lang="en-US" sz="2000" dirty="0">
                <a:latin typeface="Helvetica" panose="020B0604020202020204" pitchFamily="34" charset="0"/>
              </a:rPr>
              <a:t>Be punctual</a:t>
            </a:r>
            <a:endParaRPr lang="en-US" sz="2000" dirty="0">
              <a:latin typeface="Helvetica" panose="020B0604020202020204" pitchFamily="34" charset="0"/>
            </a:endParaRPr>
          </a:p>
          <a:p>
            <a:pPr>
              <a:lnSpc>
                <a:spcPct val="120000"/>
              </a:lnSpc>
            </a:pPr>
            <a:r>
              <a:rPr lang="en-US" sz="2000" dirty="0">
                <a:latin typeface="Helvetica" panose="020B0604020202020204" pitchFamily="34" charset="0"/>
              </a:rPr>
              <a:t>Practice good hygiene habits</a:t>
            </a:r>
            <a:endParaRPr lang="en-US" sz="2000" dirty="0">
              <a:latin typeface="Helvetica" panose="020B0604020202020204" pitchFamily="34" charset="0"/>
            </a:endParaRPr>
          </a:p>
          <a:p>
            <a:pPr>
              <a:lnSpc>
                <a:spcPct val="120000"/>
              </a:lnSpc>
            </a:pPr>
            <a:r>
              <a:rPr lang="en-US" sz="2000" dirty="0">
                <a:latin typeface="Helvetica" panose="020B0604020202020204" pitchFamily="34" charset="0"/>
              </a:rPr>
              <a:t>Do not influence children with your beliefs or opinions about people or family members</a:t>
            </a:r>
            <a:endParaRPr lang="en-US" sz="2000" dirty="0">
              <a:latin typeface="Helvetica" panose="020B0604020202020204" pitchFamily="34" charset="0"/>
            </a:endParaRPr>
          </a:p>
          <a:p>
            <a:pPr>
              <a:lnSpc>
                <a:spcPct val="120000"/>
              </a:lnSpc>
            </a:pPr>
            <a:r>
              <a:rPr lang="en-US" sz="2000" dirty="0">
                <a:latin typeface="Helvetica" panose="020B0604020202020204" pitchFamily="34" charset="0"/>
              </a:rPr>
              <a:t>Do not interfere in family’s matters</a:t>
            </a:r>
            <a:endParaRPr lang="en-US" sz="2000" dirty="0">
              <a:latin typeface="Helvetica" panose="020B0604020202020204" pitchFamily="34" charset="0"/>
            </a:endParaRPr>
          </a:p>
          <a:p>
            <a:pPr>
              <a:lnSpc>
                <a:spcPct val="120000"/>
              </a:lnSpc>
            </a:pPr>
            <a:r>
              <a:rPr lang="en-GB" sz="2000" dirty="0">
                <a:latin typeface="Helvetica" panose="020B0604020202020204" pitchFamily="34" charset="0"/>
              </a:rPr>
              <a:t>Do not gossip</a:t>
            </a:r>
            <a:endParaRPr lang="en-US" sz="2000" dirty="0">
              <a:latin typeface="Helvetica" panose="020B0604020202020204" pitchFamily="34" charset="0"/>
            </a:endParaRPr>
          </a:p>
          <a:p>
            <a:pPr>
              <a:lnSpc>
                <a:spcPct val="120000"/>
              </a:lnSpc>
            </a:pPr>
            <a:r>
              <a:rPr lang="en-GB" sz="2000" dirty="0">
                <a:latin typeface="Helvetica" panose="020B0604020202020204" pitchFamily="34" charset="0"/>
              </a:rPr>
              <a:t>Avoid discussing money matters with anyone</a:t>
            </a:r>
            <a:endParaRPr lang="en-US" sz="2000" dirty="0">
              <a:latin typeface="Helvetica" panose="020B0604020202020204" pitchFamily="34" charset="0"/>
            </a:endParaRPr>
          </a:p>
          <a:p>
            <a:pPr>
              <a:lnSpc>
                <a:spcPct val="120000"/>
              </a:lnSpc>
            </a:pPr>
            <a:r>
              <a:rPr lang="en-US" sz="2000" dirty="0">
                <a:latin typeface="Helvetica" panose="020B0604020202020204" pitchFamily="34" charset="0"/>
              </a:rPr>
              <a:t>Always provide a valid receipt for any money spent</a:t>
            </a:r>
            <a:endParaRPr lang="en-US" sz="2000" dirty="0">
              <a:latin typeface="Helvetica" panose="020B0604020202020204" pitchFamily="34" charset="0"/>
            </a:endParaRPr>
          </a:p>
          <a:p>
            <a:pPr>
              <a:lnSpc>
                <a:spcPct val="120000"/>
              </a:lnSpc>
            </a:pPr>
            <a:r>
              <a:rPr lang="en-US" sz="2000" dirty="0">
                <a:latin typeface="Helvetica" panose="020B0604020202020204" pitchFamily="34" charset="0"/>
              </a:rPr>
              <a:t>Do not engage in personal activities during work hours</a:t>
            </a:r>
            <a:endParaRPr lang="en-US" sz="2000" dirty="0">
              <a:latin typeface="Helvetica" panose="020B0604020202020204" pitchFamily="34" charset="0"/>
            </a:endParaRPr>
          </a:p>
          <a:p>
            <a:pPr>
              <a:lnSpc>
                <a:spcPct val="120000"/>
              </a:lnSpc>
            </a:pPr>
            <a:r>
              <a:rPr lang="en-US" sz="2000" dirty="0">
                <a:latin typeface="Helvetica" panose="020B0604020202020204" pitchFamily="34" charset="0"/>
              </a:rPr>
              <a:t>Politely refuse if your employer asks you to follow their belief systems or try to give you additional work responsibilities</a:t>
            </a:r>
            <a:endParaRPr lang="en-US" sz="2000" dirty="0">
              <a:latin typeface="Helvetica" panose="020B0604020202020204" pitchFamily="34" charset="0"/>
            </a:endParaRPr>
          </a:p>
          <a:p>
            <a:pPr>
              <a:lnSpc>
                <a:spcPct val="120000"/>
              </a:lnSpc>
            </a:pPr>
            <a:r>
              <a:rPr lang="en-US" sz="2000" dirty="0">
                <a:latin typeface="Helvetica" panose="020B0604020202020204" pitchFamily="34" charset="0"/>
              </a:rPr>
              <a:t>If there is a discrepancy in instructions about the care receiver, talk to and listen to your employer</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85775" y="15240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590872" y="1066800"/>
            <a:ext cx="8229600" cy="4953000"/>
          </a:xfrm>
        </p:spPr>
        <p:txBody>
          <a:bodyPr>
            <a:noAutofit/>
          </a:bodyPr>
          <a:lstStyle/>
          <a:p>
            <a:pPr lvl="0"/>
            <a:r>
              <a:rPr lang="en-US" sz="2000" dirty="0">
                <a:latin typeface="Helvetica" panose="020B0604020202020204" pitchFamily="34" charset="0"/>
              </a:rPr>
              <a:t>In case of a conflict, talk to your employer; if that does not work, escalate the matter to your principal employer</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0"/>
            <a:r>
              <a:rPr lang="en-US" sz="2000" dirty="0">
                <a:latin typeface="Helvetica" panose="020B0604020202020204" pitchFamily="34" charset="0"/>
              </a:rPr>
              <a:t>In a conflict situation:</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Behave professionally and in a balanced manner</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Explain your point of view clearly and be open to feedback from your employer</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Be assertive, but do not raise your voice</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Talk in a non-complaining tone</a:t>
            </a:r>
            <a:endParaRPr lang="en-US" sz="2000" dirty="0">
              <a:latin typeface="Helvetica" panose="020B0604020202020204" pitchFamily="34" charset="0"/>
            </a:endParaRPr>
          </a:p>
          <a:p>
            <a:pPr lvl="1">
              <a:buFont typeface="Wingdings" panose="05000000000000000000" pitchFamily="2" charset="2"/>
              <a:buChar char="Ø"/>
            </a:pPr>
            <a:endParaRPr lang="en-US" sz="2000" dirty="0">
              <a:latin typeface="Helvetica" panose="020B0604020202020204" pitchFamily="34" charset="0"/>
            </a:endParaRPr>
          </a:p>
          <a:p>
            <a:r>
              <a:rPr lang="en-US" sz="2000" dirty="0">
                <a:latin typeface="Helvetica" panose="020B0604020202020204" pitchFamily="34" charset="0"/>
              </a:rPr>
              <a:t>Do not sound threatening in any way</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endParaRPr lang="en-IN" sz="1000" dirty="0">
              <a:latin typeface="Helvetica" panose="020B0604020202020204" pitchFamily="34" charset="0"/>
              <a:cs typeface="Helvetica" panose="020B0604020202020204" pitchFamily="34" charset="0"/>
            </a:endParaRPr>
          </a:p>
        </p:txBody>
      </p:sp>
      <p:pic>
        <p:nvPicPr>
          <p:cNvPr id="8" name="Picture 7"/>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838200" y="2362200"/>
            <a:ext cx="7560000" cy="1440000"/>
          </a:xfrm>
          <a:prstGeom prst="rect">
            <a:avLst/>
          </a:prstGeom>
        </p:spPr>
      </p:pic>
      <p:sp>
        <p:nvSpPr>
          <p:cNvPr id="12" name="Rectangle 11"/>
          <p:cNvSpPr/>
          <p:nvPr/>
        </p:nvSpPr>
        <p:spPr>
          <a:xfrm>
            <a:off x="890825" y="2841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Helping the Elder Bathe</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8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Helping the Elder Bathe</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8195</Words>
  <Application>WPS Presentation</Application>
  <PresentationFormat>On-screen Show (4:3)</PresentationFormat>
  <Paragraphs>350</Paragraphs>
  <Slides>35</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SimSun</vt:lpstr>
      <vt:lpstr>Wingdings</vt:lpstr>
      <vt:lpstr>Helvetica</vt:lpstr>
      <vt:lpstr>Arial</vt:lpstr>
      <vt:lpstr>Helvetica Neue</vt:lpstr>
      <vt:lpstr>Microsoft YaHei</vt:lpstr>
      <vt:lpstr>Arial Unicode MS</vt:lpstr>
      <vt:lpstr>Calibri</vt:lpstr>
      <vt:lpstr>Symbol</vt:lpstr>
      <vt:lpstr>Office Theme</vt:lpstr>
      <vt:lpstr>PowerPoint 演示文稿</vt:lpstr>
      <vt:lpstr>PowerPoint 演示文稿</vt:lpstr>
      <vt:lpstr>PowerPoint 演示文稿</vt:lpstr>
      <vt:lpstr>PowerPoint 演示文稿</vt:lpstr>
      <vt:lpstr>Summary</vt:lpstr>
      <vt:lpstr>Summary</vt:lpstr>
      <vt:lpstr>Any Questions?</vt:lpstr>
      <vt:lpstr>PowerPoint 演示文稿</vt:lpstr>
      <vt:lpstr>PowerPoint 演示文稿</vt:lpstr>
      <vt:lpstr>PowerPoint 演示文稿</vt:lpstr>
      <vt:lpstr>Summary</vt:lpstr>
      <vt:lpstr>Summary</vt:lpstr>
      <vt:lpstr>Any Questions?</vt:lpstr>
      <vt:lpstr>PowerPoint 演示文稿</vt:lpstr>
      <vt:lpstr>PowerPoint 演示文稿</vt:lpstr>
      <vt:lpstr>Summary</vt:lpstr>
      <vt:lpstr>Any Questions?</vt:lpstr>
      <vt:lpstr>PowerPoint 演示文稿</vt:lpstr>
      <vt:lpstr>PowerPoint 演示文稿</vt:lpstr>
      <vt:lpstr>PowerPoint 演示文稿</vt:lpstr>
      <vt:lpstr>Summary</vt:lpstr>
      <vt:lpstr>Any Questions?</vt:lpstr>
      <vt:lpstr>PowerPoint 演示文稿</vt:lpstr>
      <vt:lpstr>PowerPoint 演示文稿</vt:lpstr>
      <vt:lpstr>PowerPoint 演示文稿</vt:lpstr>
      <vt:lpstr>Summary</vt:lpstr>
      <vt:lpstr>Any Questions?</vt:lpstr>
      <vt:lpstr>PowerPoint 演示文稿</vt:lpstr>
      <vt:lpstr>PowerPoint 演示文稿</vt:lpstr>
      <vt:lpstr>PowerPoint 演示文稿</vt:lpstr>
      <vt:lpstr>Summary</vt:lpstr>
      <vt:lpstr>Summary</vt:lpstr>
      <vt:lpstr>Summary</vt:lpstr>
      <vt:lpstr>Any Questions?</vt:lpstr>
      <vt:lpstr>PowerPoint 演示文稿</vt:lpstr>
    </vt:vector>
  </TitlesOfParts>
  <Company>Jitendra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Dell</cp:lastModifiedBy>
  <cp:revision>527</cp:revision>
  <dcterms:created xsi:type="dcterms:W3CDTF">2013-06-12T07:50:00Z</dcterms:created>
  <dcterms:modified xsi:type="dcterms:W3CDTF">2023-03-22T05:37:29Z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CF9A96B7932D4A84A7EA66DDD449DC05</vt:lpwstr>
  </property>
  <property fmtid="{D5CDD505-2E9C-101B-9397-08002B2CF9AE}" pid="3" name="KSOProductBuildVer">
    <vt:lpwstr>1033-11.2.0.11498</vt:lpwstr>
  </property>
</Properties>
</file>