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353" r:id="rId2"/>
    <p:sldId id="405" r:id="rId3"/>
    <p:sldId id="505" r:id="rId4"/>
    <p:sldId id="428" r:id="rId5"/>
    <p:sldId id="430" r:id="rId6"/>
    <p:sldId id="508" r:id="rId7"/>
    <p:sldId id="431" r:id="rId8"/>
    <p:sldId id="466" r:id="rId9"/>
    <p:sldId id="467" r:id="rId10"/>
    <p:sldId id="509" r:id="rId11"/>
    <p:sldId id="481" r:id="rId12"/>
    <p:sldId id="435" r:id="rId13"/>
    <p:sldId id="468" r:id="rId14"/>
    <p:sldId id="506" r:id="rId15"/>
    <p:sldId id="469" r:id="rId16"/>
    <p:sldId id="483" r:id="rId17"/>
    <p:sldId id="440" r:id="rId18"/>
    <p:sldId id="470" r:id="rId19"/>
    <p:sldId id="507" r:id="rId20"/>
    <p:sldId id="471" r:id="rId21"/>
    <p:sldId id="510" r:id="rId22"/>
    <p:sldId id="497" r:id="rId23"/>
    <p:sldId id="443" r:id="rId24"/>
    <p:sldId id="444" r:id="rId25"/>
    <p:sldId id="472" r:id="rId26"/>
    <p:sldId id="473" r:id="rId27"/>
    <p:sldId id="498" r:id="rId28"/>
    <p:sldId id="448" r:id="rId29"/>
    <p:sldId id="450" r:id="rId30"/>
    <p:sldId id="489" r:id="rId31"/>
    <p:sldId id="490" r:id="rId32"/>
    <p:sldId id="499" r:id="rId33"/>
    <p:sldId id="491" r:id="rId34"/>
    <p:sldId id="494" r:id="rId35"/>
    <p:sldId id="511" r:id="rId36"/>
    <p:sldId id="512" r:id="rId37"/>
    <p:sldId id="513" r:id="rId38"/>
    <p:sldId id="514" r:id="rId39"/>
    <p:sldId id="515" r:id="rId40"/>
    <p:sldId id="398" r:id="rId41"/>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76377" autoAdjust="0"/>
  </p:normalViewPr>
  <p:slideViewPr>
    <p:cSldViewPr>
      <p:cViewPr varScale="1">
        <p:scale>
          <a:sx n="55" d="100"/>
          <a:sy n="55" d="100"/>
        </p:scale>
        <p:origin x="198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t>07-02-2023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E38E99-1632-4CC7-A882-FE2283C24FA9}" type="slidenum">
              <a:rPr lang="en-IN" smtClean="0"/>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Hand over a sheet of paper to each participant. Ask them to write/think of at least three things that they would decide do differently while getting ready for work. When they have finished writing, ask each participant to share their list.</a:t>
            </a:r>
          </a:p>
          <a:p>
            <a:endParaRPr lang="en-US" sz="1200" baseline="0" dirty="0"/>
          </a:p>
          <a:p>
            <a:r>
              <a:rPr lang="en-US" sz="1200" baseline="0" dirty="0"/>
              <a:t>Answers may include:</a:t>
            </a:r>
          </a:p>
          <a:p>
            <a:pPr marL="228600" indent="-228600">
              <a:buAutoNum type="arabicPeriod"/>
            </a:pPr>
            <a:r>
              <a:rPr lang="en-US" sz="1200" baseline="0" dirty="0"/>
              <a:t>Shave every day (for men)</a:t>
            </a:r>
          </a:p>
          <a:p>
            <a:pPr marL="228600" indent="-228600">
              <a:buAutoNum type="arabicPeriod"/>
            </a:pPr>
            <a:r>
              <a:rPr lang="en-US" sz="1200" baseline="0" dirty="0"/>
              <a:t>Iron clothes every day</a:t>
            </a:r>
          </a:p>
          <a:p>
            <a:pPr marL="228600" indent="-228600">
              <a:buAutoNum type="arabicPeriod"/>
            </a:pPr>
            <a:r>
              <a:rPr lang="en-US" sz="1200" baseline="0" dirty="0"/>
              <a:t>Keep nails short and clean</a:t>
            </a:r>
          </a:p>
          <a:p>
            <a:pPr marL="228600" indent="-228600">
              <a:buAutoNum type="arabicPeriod"/>
            </a:pPr>
            <a:r>
              <a:rPr lang="en-US" sz="1200" baseline="0" dirty="0"/>
              <a:t>Keep long hair tied, not paint nails (for women)</a:t>
            </a:r>
          </a:p>
          <a:p>
            <a:pPr marL="228600" indent="-228600">
              <a:buAutoNum type="arabicPeriod"/>
            </a:pPr>
            <a:r>
              <a:rPr lang="en-US" sz="1200" baseline="0" dirty="0"/>
              <a:t>Wear minimal jewelry</a:t>
            </a:r>
          </a:p>
          <a:p>
            <a:pPr marL="228600" indent="-228600">
              <a:buAutoNum type="arabicPeriod"/>
            </a:pPr>
            <a:r>
              <a:rPr lang="en-US" sz="1200" baseline="0" dirty="0"/>
              <a:t>Wear polished/clean, comfortable shoes</a:t>
            </a:r>
          </a:p>
          <a:p>
            <a:pPr marL="228600" indent="-228600">
              <a:buAutoNum type="arabicPeriod"/>
            </a:pPr>
            <a:endParaRPr lang="en-US" sz="1200" baseline="0" dirty="0"/>
          </a:p>
          <a:p>
            <a:pPr marL="0" indent="0">
              <a:buNone/>
            </a:pPr>
            <a:r>
              <a:rPr lang="en-US" sz="1200" baseline="0" dirty="0"/>
              <a:t>Encourage them to incorporate these activities into their routine.</a:t>
            </a:r>
          </a:p>
        </p:txBody>
      </p:sp>
      <p:sp>
        <p:nvSpPr>
          <p:cNvPr id="4" name="Slide Number Placeholder 3"/>
          <p:cNvSpPr>
            <a:spLocks noGrp="1"/>
          </p:cNvSpPr>
          <p:nvPr>
            <p:ph type="sldNum" sz="quarter" idx="10"/>
          </p:nvPr>
        </p:nvSpPr>
        <p:spPr/>
        <p:txBody>
          <a:bodyPr/>
          <a:lstStyle/>
          <a:p>
            <a:fld id="{C49C4448-B535-4D1E-8418-9C9CCD497272}" type="slidenum">
              <a:rPr lang="en-US" smtClean="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2000" dirty="0"/>
              <a:t>Maintain good personal hygiene</a:t>
            </a:r>
          </a:p>
          <a:p>
            <a:pPr lvl="0"/>
            <a:r>
              <a:rPr lang="en-US" sz="2000" dirty="0"/>
              <a:t>If you are a man and keep a beard or moustache, keep it trimmed; otherwise, shave every day</a:t>
            </a:r>
          </a:p>
          <a:p>
            <a:pPr lvl="0"/>
            <a:r>
              <a:rPr lang="en-US" sz="2000" dirty="0"/>
              <a:t>Wear clean, ironed clothes</a:t>
            </a:r>
          </a:p>
          <a:p>
            <a:pPr lvl="0"/>
            <a:r>
              <a:rPr lang="en-US" sz="2000" dirty="0"/>
              <a:t>Wear clean, comfortable shoes</a:t>
            </a:r>
          </a:p>
          <a:p>
            <a:pPr lvl="0"/>
            <a:r>
              <a:rPr lang="en-US" sz="2000" dirty="0"/>
              <a:t>If you are a woman, keep your hair tied up</a:t>
            </a:r>
          </a:p>
          <a:p>
            <a:pPr lvl="0"/>
            <a:r>
              <a:rPr lang="en-US" sz="2000" dirty="0"/>
              <a:t>Avoid wearing chunky jewelry </a:t>
            </a:r>
          </a:p>
          <a:p>
            <a:pPr lvl="0"/>
            <a:r>
              <a:rPr lang="en-US" sz="2000" dirty="0"/>
              <a:t>Keep your nails clean, short and trimmed; do not paint your nails</a:t>
            </a:r>
          </a:p>
        </p:txBody>
      </p:sp>
      <p:sp>
        <p:nvSpPr>
          <p:cNvPr id="4" name="Slide Number Placeholder 3"/>
          <p:cNvSpPr>
            <a:spLocks noGrp="1"/>
          </p:cNvSpPr>
          <p:nvPr>
            <p:ph type="sldNum" sz="quarter" idx="10"/>
          </p:nvPr>
        </p:nvSpPr>
        <p:spPr/>
        <p:txBody>
          <a:bodyPr/>
          <a:lstStyle/>
          <a:p>
            <a:fld id="{C49C4448-B535-4D1E-8418-9C9CCD497272}"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 Does one end up spending a lot of money in keeping oneself well groomed?</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No, one need not spend a large sum of money to look well groomed.  Basic requirement is to look neat and clean devoid of any kind of shabbiness and remain hygiene alert.  Simple clothes or uniform which are clean and ironed need to be worn, regular shave, trimmed hair, beard and moustaches with no bad smell arising out of the body would equally suffice.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How often should you bathe?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One should bathe at least once a day and in case one is caring for any infected person, one should go back home and bathe with hot water scrubbing himself well.</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aseline="0" dirty="0"/>
              <a:t>Ask the class as to what do they understand by the terms:</a:t>
            </a:r>
          </a:p>
          <a:p>
            <a:pPr marL="228600" indent="-228600">
              <a:buAutoNum type="alphaLcParenR"/>
            </a:pPr>
            <a:r>
              <a:rPr lang="en-US" sz="2000" baseline="0" dirty="0"/>
              <a:t>Schedule</a:t>
            </a:r>
          </a:p>
          <a:p>
            <a:pPr marL="228600" indent="-228600">
              <a:buAutoNum type="alphaLcParenR"/>
            </a:pPr>
            <a:r>
              <a:rPr lang="en-US" sz="2000" baseline="0" dirty="0"/>
              <a:t>To-do list</a:t>
            </a:r>
          </a:p>
          <a:p>
            <a:pPr marL="228600" indent="-228600">
              <a:buAutoNum type="alphaLcParenR"/>
            </a:pPr>
            <a:r>
              <a:rPr lang="en-US" sz="2000" baseline="0" dirty="0"/>
              <a:t>Priority</a:t>
            </a:r>
          </a:p>
          <a:p>
            <a:pPr marL="228600" indent="-228600">
              <a:buAutoNum type="alphaLcParenR"/>
            </a:pPr>
            <a:r>
              <a:rPr lang="en-US" sz="2000" baseline="0" dirty="0"/>
              <a:t>Urgent</a:t>
            </a:r>
          </a:p>
          <a:p>
            <a:pPr marL="228600" indent="-228600">
              <a:buAutoNum type="alphaLcParenR"/>
            </a:pPr>
            <a:endParaRPr lang="en-US" sz="2000" baseline="0" dirty="0"/>
          </a:p>
          <a:p>
            <a:pPr marL="0" indent="0">
              <a:buNone/>
            </a:pPr>
            <a:r>
              <a:rPr lang="en-US" sz="2000" baseline="0" dirty="0"/>
              <a:t>Help the participants understand the importance of these terms with respect to managing their time better.</a:t>
            </a:r>
          </a:p>
        </p:txBody>
      </p:sp>
      <p:sp>
        <p:nvSpPr>
          <p:cNvPr id="4" name="Slide Number Placeholder 3"/>
          <p:cNvSpPr>
            <a:spLocks noGrp="1"/>
          </p:cNvSpPr>
          <p:nvPr>
            <p:ph type="sldNum" sz="quarter" idx="10"/>
          </p:nvPr>
        </p:nvSpPr>
        <p:spPr/>
        <p:txBody>
          <a:bodyPr/>
          <a:lstStyle/>
          <a:p>
            <a:fld id="{C49C4448-B535-4D1E-8418-9C9CCD497272}" type="slidenum">
              <a:rPr lang="en-US" smtClean="0"/>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15</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342900" lvl="0" indent="-342900">
              <a:lnSpc>
                <a:spcPct val="120000"/>
              </a:lnSpc>
              <a:buFont typeface="Arial" panose="020B0604020202020204" pitchFamily="34" charset="0"/>
              <a:buChar char="•"/>
            </a:pPr>
            <a:r>
              <a:rPr lang="en-US" sz="2000" dirty="0">
                <a:latin typeface="Helvetica" panose="020B0604020202020204" pitchFamily="34" charset="0"/>
              </a:rPr>
              <a:t>To work out a daily schedule, list down all the other tasks you need to do</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Club tasks that together take lesser time to complete</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Postpone some chores to your off days</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Try to reduce wastage of time</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If there is a personal task that you cannot do on your day off, seek prior permission of your employer</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Know when to multi-task</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Use waiting and travel time to make personal calls</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At the end of each day, prepare for the next day</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Maintain lists such as things to buy from the market</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Make a ‘to do’ list for the next day’s tasks</a:t>
            </a:r>
          </a:p>
          <a:p>
            <a:pPr marL="342900" indent="-342900">
              <a:lnSpc>
                <a:spcPct val="120000"/>
              </a:lnSpc>
              <a:buFont typeface="Arial" panose="020B0604020202020204" pitchFamily="34" charset="0"/>
              <a:buChar char="•"/>
            </a:pPr>
            <a:r>
              <a:rPr lang="en-US" sz="2000" dirty="0">
                <a:latin typeface="Helvetica" panose="020B0604020202020204" pitchFamily="34" charset="0"/>
              </a:rPr>
              <a:t>Distinguish between urgent and important tasks and prioritize them accordingly</a:t>
            </a:r>
          </a:p>
        </p:txBody>
      </p:sp>
      <p:sp>
        <p:nvSpPr>
          <p:cNvPr id="4" name="Slide Number Placeholder 3"/>
          <p:cNvSpPr>
            <a:spLocks noGrp="1"/>
          </p:cNvSpPr>
          <p:nvPr>
            <p:ph type="sldNum" sz="quarter" idx="10"/>
          </p:nvPr>
        </p:nvSpPr>
        <p:spPr/>
        <p:txBody>
          <a:bodyPr/>
          <a:lstStyle/>
          <a:p>
            <a:fld id="{C49C4448-B535-4D1E-8418-9C9CCD497272}" type="slidenum">
              <a:rPr lang="en-US" smtClean="0"/>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What is a good way of making a good time management plan?</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You can make a list for the next day and prioritise your tasks as must do, should do, and could do.  This will help you club tasks together thus saving your precious time and leaving you with free time to take care of your personal work.</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When you go out for some work for the person under your care, is it alright to take care some of your personal work if it is not much time consuming?</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You should seek</a:t>
            </a:r>
            <a:r>
              <a:rPr lang="en-IN" sz="1200" kern="1200" baseline="0" dirty="0">
                <a:solidFill>
                  <a:schemeClr val="tx1"/>
                </a:solidFill>
                <a:latin typeface="+mn-lt"/>
                <a:ea typeface="+mn-ea"/>
                <a:cs typeface="+mn-cs"/>
              </a:rPr>
              <a:t> prior permission of your employer before doing so as this may require </a:t>
            </a:r>
            <a:r>
              <a:rPr lang="en-IN" sz="1200" kern="1200" dirty="0">
                <a:solidFill>
                  <a:schemeClr val="tx1"/>
                </a:solidFill>
                <a:latin typeface="+mn-lt"/>
                <a:ea typeface="+mn-ea"/>
                <a:cs typeface="+mn-cs"/>
              </a:rPr>
              <a:t>extra time</a:t>
            </a:r>
            <a:r>
              <a:rPr lang="en-IN" sz="1200" kern="1200" baseline="0" dirty="0">
                <a:solidFill>
                  <a:schemeClr val="tx1"/>
                </a:solidFill>
                <a:latin typeface="+mn-lt"/>
                <a:ea typeface="+mn-ea"/>
                <a:cs typeface="+mn-cs"/>
              </a:rPr>
              <a:t> away from your duty</a:t>
            </a:r>
            <a:r>
              <a:rPr lang="en-IN" sz="1200" kern="1200" dirty="0">
                <a:solidFill>
                  <a:schemeClr val="tx1"/>
                </a:solidFill>
                <a:latin typeface="+mn-lt"/>
                <a:ea typeface="+mn-ea"/>
                <a:cs typeface="+mn-cs"/>
              </a:rPr>
              <a:t>.  This, however should not be made into a habit.</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What if some of the tasks cannot be completed despite your best efforts?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One could re-draw the time plan for the next day and when one gets into practice of making such time plans, could fit it into the time plan prepared for the entire week.  Diaries with dates and days can help you manage your time much better. </a:t>
            </a:r>
            <a:endParaRPr lang="en-GB"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aseline="0" dirty="0"/>
              <a:t>Print the logos on sheets of paper and distribute among the class participants.</a:t>
            </a:r>
          </a:p>
          <a:p>
            <a:r>
              <a:rPr lang="en-US" sz="2000" baseline="0" dirty="0"/>
              <a:t>Ask the class to recognize these logos and write the relevant answers. After they are done, reveal the answers in class.</a:t>
            </a:r>
          </a:p>
          <a:p>
            <a:r>
              <a:rPr lang="en-US" sz="2000" baseline="0" dirty="0"/>
              <a:t>The answer key is:</a:t>
            </a:r>
          </a:p>
          <a:p>
            <a:pPr marL="228600" indent="-228600">
              <a:buAutoNum type="alphaLcParenR"/>
            </a:pPr>
            <a:r>
              <a:rPr lang="en-US" sz="2000" baseline="0" dirty="0"/>
              <a:t>Twitter</a:t>
            </a:r>
          </a:p>
          <a:p>
            <a:pPr marL="228600" indent="-228600">
              <a:buAutoNum type="alphaLcParenR"/>
            </a:pPr>
            <a:r>
              <a:rPr lang="en-US" sz="2000" baseline="0" dirty="0"/>
              <a:t>Gmail</a:t>
            </a:r>
          </a:p>
          <a:p>
            <a:pPr marL="228600" indent="-228600">
              <a:buAutoNum type="alphaLcParenR"/>
            </a:pPr>
            <a:r>
              <a:rPr lang="en-US" sz="2000" baseline="0" dirty="0" err="1"/>
              <a:t>Whatsapp</a:t>
            </a:r>
            <a:endParaRPr lang="en-US" sz="2000" baseline="0" dirty="0"/>
          </a:p>
          <a:p>
            <a:pPr marL="228600" indent="-228600">
              <a:buAutoNum type="alphaLcParenR"/>
            </a:pPr>
            <a:r>
              <a:rPr lang="en-US" sz="2000" baseline="0" dirty="0"/>
              <a:t>Skype</a:t>
            </a:r>
          </a:p>
          <a:p>
            <a:pPr marL="228600" indent="-228600">
              <a:buAutoNum type="alphaLcParenR"/>
            </a:pPr>
            <a:r>
              <a:rPr lang="en-US" sz="2000" baseline="0" dirty="0"/>
              <a:t>Facebook</a:t>
            </a:r>
          </a:p>
        </p:txBody>
      </p:sp>
      <p:sp>
        <p:nvSpPr>
          <p:cNvPr id="4" name="Slide Number Placeholder 3"/>
          <p:cNvSpPr>
            <a:spLocks noGrp="1"/>
          </p:cNvSpPr>
          <p:nvPr>
            <p:ph type="sldNum" sz="quarter" idx="10"/>
          </p:nvPr>
        </p:nvSpPr>
        <p:spPr/>
        <p:txBody>
          <a:bodyPr/>
          <a:lstStyle/>
          <a:p>
            <a:fld id="{C49C4448-B535-4D1E-8418-9C9CCD497272}" type="slidenum">
              <a:rPr lang="en-US" smtClean="0"/>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20</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2000" baseline="0" dirty="0"/>
              <a:t>Print and give the time table to class participants. Ask them to read it carefully plug in the to-do tasks in between wherever they find it possible.</a:t>
            </a:r>
          </a:p>
          <a:p>
            <a:endParaRPr lang="en-US" sz="2000" baseline="0" dirty="0"/>
          </a:p>
          <a:p>
            <a:r>
              <a:rPr lang="en-US" sz="2000" baseline="0" dirty="0"/>
              <a:t>Situation: You are a caregiver to 82 years old Mary. The table gives information about the general layout of Mary’s day. As a caregiver, you have other tasks as well. Plug-in the following tasks within Mary’s time-table, so that it allows you to plan the time well and take care of Mary.</a:t>
            </a:r>
          </a:p>
          <a:p>
            <a:r>
              <a:rPr lang="en-US" sz="2000" baseline="0" dirty="0"/>
              <a:t>Write these tasks on the white board:</a:t>
            </a:r>
          </a:p>
          <a:p>
            <a:pPr marL="228600" indent="-228600">
              <a:buAutoNum type="alphaLcParenR"/>
            </a:pPr>
            <a:r>
              <a:rPr lang="en-US" sz="2000" baseline="0" dirty="0"/>
              <a:t>Changing Mary’s bed-linen</a:t>
            </a:r>
          </a:p>
          <a:p>
            <a:pPr marL="228600" indent="-228600">
              <a:buAutoNum type="alphaLcParenR"/>
            </a:pPr>
            <a:r>
              <a:rPr lang="en-US" sz="2000" baseline="0" dirty="0"/>
              <a:t>Buying her medicines</a:t>
            </a:r>
          </a:p>
          <a:p>
            <a:pPr marL="228600" indent="-228600">
              <a:buAutoNum type="alphaLcParenR"/>
            </a:pPr>
            <a:r>
              <a:rPr lang="en-US" sz="2000" baseline="0" dirty="0"/>
              <a:t>Prepare her meal</a:t>
            </a:r>
          </a:p>
          <a:p>
            <a:pPr marL="228600" indent="-228600">
              <a:buAutoNum type="alphaLcParenR"/>
            </a:pPr>
            <a:r>
              <a:rPr lang="en-US" sz="2000" baseline="0" dirty="0"/>
              <a:t>Read a book</a:t>
            </a:r>
          </a:p>
          <a:p>
            <a:pPr marL="228600" indent="-228600">
              <a:buAutoNum type="alphaLcParenR"/>
            </a:pPr>
            <a:r>
              <a:rPr lang="en-US" sz="2000" baseline="0" dirty="0"/>
              <a:t>Ironing Mary’s clothes</a:t>
            </a:r>
          </a:p>
          <a:p>
            <a:pPr marL="228600" indent="-228600">
              <a:buAutoNum type="alphaLcParenR"/>
            </a:pPr>
            <a:endParaRPr lang="en-US" sz="2000" baseline="0" dirty="0"/>
          </a:p>
          <a:p>
            <a:pPr marL="228600" marR="0" indent="-228600" algn="l" defTabSz="914400" rtl="0" eaLnBrk="1" fontAlgn="auto" latinLnBrk="0" hangingPunct="1">
              <a:lnSpc>
                <a:spcPct val="100000"/>
              </a:lnSpc>
              <a:spcBef>
                <a:spcPts val="0"/>
              </a:spcBef>
              <a:spcAft>
                <a:spcPts val="0"/>
              </a:spcAft>
              <a:buClrTx/>
              <a:buSzTx/>
              <a:buFontTx/>
              <a:buNone/>
              <a:defRPr/>
            </a:pPr>
            <a:r>
              <a:rPr lang="en-US" sz="2000" baseline="0" dirty="0"/>
              <a:t>After the activity is over, you can ask some participants to discuss their time-tables.</a:t>
            </a:r>
          </a:p>
          <a:p>
            <a:pPr marL="228600" indent="-228600">
              <a:buNone/>
            </a:pP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2000" dirty="0"/>
              <a:t>Observe and record the food, rest, and activity timings for the person over a few days</a:t>
            </a:r>
          </a:p>
          <a:p>
            <a:pPr lvl="0"/>
            <a:r>
              <a:rPr lang="en-US" sz="2000" dirty="0"/>
              <a:t>Analyze records and look for similarities</a:t>
            </a:r>
          </a:p>
          <a:p>
            <a:pPr lvl="0"/>
            <a:r>
              <a:rPr lang="en-US" sz="2000" dirty="0"/>
              <a:t>Establish a daily food, rest, and activity routine for the person</a:t>
            </a:r>
          </a:p>
          <a:p>
            <a:pPr lvl="0"/>
            <a:r>
              <a:rPr lang="en-US" sz="2000" dirty="0"/>
              <a:t>Create your own daily plan</a:t>
            </a:r>
          </a:p>
          <a:p>
            <a:pPr lvl="0"/>
            <a:r>
              <a:rPr lang="en-US" sz="2000" dirty="0"/>
              <a:t>Maintain a daily to-do list</a:t>
            </a:r>
          </a:p>
          <a:p>
            <a:pPr lvl="0"/>
            <a:r>
              <a:rPr lang="en-US" sz="2000" dirty="0"/>
              <a:t>As you complete each task, put a check mark against it</a:t>
            </a:r>
          </a:p>
          <a:p>
            <a:pPr lvl="0"/>
            <a:r>
              <a:rPr lang="en-US" sz="2000" dirty="0"/>
              <a:t>During work hours, do not spend time on personal activities</a:t>
            </a:r>
          </a:p>
          <a:p>
            <a:pPr lvl="0"/>
            <a:r>
              <a:rPr lang="en-US" sz="2000" dirty="0"/>
              <a:t>Perform your personal tasks on your off days</a:t>
            </a:r>
          </a:p>
          <a:p>
            <a:pPr lvl="0"/>
            <a:r>
              <a:rPr lang="en-US" sz="2000" dirty="0"/>
              <a:t>Do not make multi-tasking a habit</a:t>
            </a:r>
          </a:p>
        </p:txBody>
      </p:sp>
      <p:sp>
        <p:nvSpPr>
          <p:cNvPr id="4" name="Slide Number Placeholder 3"/>
          <p:cNvSpPr>
            <a:spLocks noGrp="1"/>
          </p:cNvSpPr>
          <p:nvPr>
            <p:ph type="sldNum" sz="quarter" idx="10"/>
          </p:nvPr>
        </p:nvSpPr>
        <p:spPr/>
        <p:txBody>
          <a:bodyPr/>
          <a:lstStyle/>
          <a:p>
            <a:fld id="{C49C4448-B535-4D1E-8418-9C9CCD497272}" type="slidenum">
              <a:rPr lang="en-US" smtClean="0"/>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Q1.Why is time planning important?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Time planning is important as it will help you:</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 Complete all your tasks without omitting anything</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(b) Get some free time for yourself to de-stress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(c) Complete personal</a:t>
            </a:r>
            <a:r>
              <a:rPr lang="en-IN" sz="1200" kern="1200" baseline="0" dirty="0">
                <a:solidFill>
                  <a:schemeClr val="tx1"/>
                </a:solidFill>
                <a:latin typeface="+mn-lt"/>
                <a:ea typeface="+mn-ea"/>
                <a:cs typeface="+mn-cs"/>
              </a:rPr>
              <a:t> tasks </a:t>
            </a:r>
            <a:r>
              <a:rPr lang="en-IN" sz="1200" kern="1200" dirty="0">
                <a:solidFill>
                  <a:schemeClr val="tx1"/>
                </a:solidFill>
                <a:latin typeface="+mn-lt"/>
                <a:ea typeface="+mn-ea"/>
                <a:cs typeface="+mn-cs"/>
              </a:rPr>
              <a:t>like shopping, socialising, looking after yourselves mentally and physically.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(d) Plan things for the care receiver as well as yourselves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Should the time management plan be followed strictly?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The time management plan should be followed as far as is possible.  However, caregiving being an uncertain job, allowance will have to be made for contingencies and therefore the caregiver has to be flexible.</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26</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Arial" panose="020B0604020202020204" pitchFamily="34" charset="0"/>
              <a:buChar char="•"/>
            </a:pPr>
            <a:r>
              <a:rPr lang="en-US" sz="1200" baseline="0" dirty="0"/>
              <a:t>There are no materials required for this activity.</a:t>
            </a:r>
          </a:p>
          <a:p>
            <a:pPr>
              <a:buFont typeface="Arial" panose="020B0604020202020204" pitchFamily="34" charset="0"/>
              <a:buChar char="•"/>
            </a:pPr>
            <a:r>
              <a:rPr lang="en-US" sz="1200" baseline="0" dirty="0"/>
              <a:t>Explain to the class participants that they are about to do a breathing exercise which will help in stress reduction. It also helps in improving concentration.</a:t>
            </a:r>
          </a:p>
          <a:p>
            <a:pPr>
              <a:buFont typeface="Arial" panose="020B0604020202020204" pitchFamily="34" charset="0"/>
              <a:buChar char="•"/>
            </a:pPr>
            <a:r>
              <a:rPr lang="en-US" sz="1200" baseline="0" dirty="0"/>
              <a:t>Ask all students to be very quiet and concentrate only on your voice. Start with the following instructions:</a:t>
            </a:r>
          </a:p>
          <a:p>
            <a:pPr lvl="1">
              <a:buFont typeface="Wingdings" panose="05000000000000000000" pitchFamily="2" charset="2"/>
              <a:buChar char="Ø"/>
            </a:pPr>
            <a:r>
              <a:rPr lang="en-US" sz="1200" baseline="0" dirty="0"/>
              <a:t>Stand with comfortable space between each other with feet shoulder-width apart </a:t>
            </a:r>
          </a:p>
          <a:p>
            <a:pPr lvl="1">
              <a:buFont typeface="Wingdings" panose="05000000000000000000" pitchFamily="2" charset="2"/>
              <a:buChar char="Ø"/>
            </a:pPr>
            <a:r>
              <a:rPr lang="en-US" sz="1200" baseline="0" dirty="0"/>
              <a:t>Arms and hands are relaxed downward</a:t>
            </a:r>
          </a:p>
          <a:p>
            <a:pPr lvl="1">
              <a:buFont typeface="Wingdings" panose="05000000000000000000" pitchFamily="2" charset="2"/>
              <a:buChar char="Ø"/>
            </a:pPr>
            <a:r>
              <a:rPr lang="en-US" sz="1200" baseline="0" dirty="0"/>
              <a:t>Body is relaxed</a:t>
            </a:r>
          </a:p>
          <a:p>
            <a:pPr lvl="1">
              <a:buFont typeface="Wingdings" panose="05000000000000000000" pitchFamily="2" charset="2"/>
              <a:buChar char="Ø"/>
            </a:pPr>
            <a:r>
              <a:rPr lang="en-US" sz="1200" baseline="0" dirty="0"/>
              <a:t>Eyes closed</a:t>
            </a:r>
          </a:p>
          <a:p>
            <a:pPr lvl="1">
              <a:buFont typeface="Wingdings" panose="05000000000000000000" pitchFamily="2" charset="2"/>
              <a:buChar char="Ø"/>
            </a:pPr>
            <a:r>
              <a:rPr lang="en-US" sz="1200" baseline="0" dirty="0"/>
              <a:t>Focus on lower abdomen (belly) and imagine a small balloon in that space; place a hand over the lower abdomen to feel it go up and down</a:t>
            </a:r>
          </a:p>
          <a:p>
            <a:pPr lvl="1">
              <a:buFont typeface="Wingdings" panose="05000000000000000000" pitchFamily="2" charset="2"/>
              <a:buChar char="Ø"/>
            </a:pPr>
            <a:r>
              <a:rPr lang="en-US" sz="1200" baseline="0" dirty="0"/>
              <a:t>Breath in slowly and deeply through nostrils, imagining the balloon getting bigger slowly; hold a few seconds</a:t>
            </a:r>
          </a:p>
          <a:p>
            <a:pPr lvl="1">
              <a:buFont typeface="Wingdings" panose="05000000000000000000" pitchFamily="2" charset="2"/>
              <a:buChar char="Ø"/>
            </a:pPr>
            <a:r>
              <a:rPr lang="en-US" sz="1200" baseline="0" dirty="0"/>
              <a:t>Slowly exhale through the mouth, imagining the balloon gently getting smaller; blow out of the mouth as if blowing out a candle</a:t>
            </a:r>
          </a:p>
          <a:p>
            <a:pPr lvl="0">
              <a:buFont typeface="Arial" panose="020B0604020202020204" pitchFamily="34" charset="0"/>
              <a:buChar char="•"/>
            </a:pPr>
            <a:r>
              <a:rPr lang="en-US" sz="1200" baseline="0" dirty="0"/>
              <a:t>Repeat this at least 10 times.</a:t>
            </a:r>
          </a:p>
          <a:p>
            <a:pPr lvl="0">
              <a:buFont typeface="Arial" panose="020B0604020202020204" pitchFamily="34" charset="0"/>
              <a:buChar char="•"/>
            </a:pPr>
            <a:r>
              <a:rPr lang="en-US" sz="1200" baseline="0" dirty="0"/>
              <a:t>Do remember to</a:t>
            </a:r>
          </a:p>
          <a:p>
            <a:pPr lvl="1">
              <a:buFont typeface="Wingdings" panose="05000000000000000000" pitchFamily="2" charset="2"/>
              <a:buChar char="Ø"/>
            </a:pPr>
            <a:r>
              <a:rPr lang="en-US" sz="1200" baseline="0" dirty="0"/>
              <a:t>Speak in a soft tone</a:t>
            </a:r>
          </a:p>
          <a:p>
            <a:pPr lvl="1">
              <a:buFont typeface="Wingdings" panose="05000000000000000000" pitchFamily="2" charset="2"/>
              <a:buChar char="Ø"/>
            </a:pPr>
            <a:r>
              <a:rPr lang="en-US" sz="1200" baseline="0" dirty="0"/>
              <a:t>Give time to participants to follow each instruction</a:t>
            </a:r>
          </a:p>
          <a:p>
            <a:pPr lvl="1">
              <a:buFont typeface="Wingdings" panose="05000000000000000000" pitchFamily="2" charset="2"/>
              <a:buChar char="Ø"/>
            </a:pPr>
            <a:r>
              <a:rPr lang="en-US" sz="1200" baseline="0" dirty="0"/>
              <a:t>Do not hurry or the purpose of the activity will be defeated</a:t>
            </a:r>
          </a:p>
          <a:p>
            <a:pPr lvl="1">
              <a:buFont typeface="Wingdings" panose="05000000000000000000" pitchFamily="2" charset="2"/>
              <a:buChar char="Ø"/>
            </a:pPr>
            <a:r>
              <a:rPr lang="en-US" sz="1200" baseline="0" dirty="0"/>
              <a:t>The class should have absolute silence; ask the participants to switch off their phones </a:t>
            </a:r>
          </a:p>
          <a:p>
            <a:pPr lvl="0">
              <a:buFont typeface="Arial" panose="020B0604020202020204" pitchFamily="34" charset="0"/>
              <a:buChar char="•"/>
            </a:pPr>
            <a:r>
              <a:rPr lang="en-US" sz="1200" baseline="0" dirty="0"/>
              <a:t>After the activity, ask students how different their bodies feel. Are they more relaxed/calm? Do they feel lighter? Great? Tired?</a:t>
            </a:r>
          </a:p>
          <a:p>
            <a:pPr lvl="1">
              <a:buFont typeface="Wingdings" panose="05000000000000000000" pitchFamily="2" charset="2"/>
              <a:buChar char="Ø"/>
            </a:pP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2000" dirty="0"/>
              <a:t>Eat healthy and exercise regularly</a:t>
            </a:r>
          </a:p>
          <a:p>
            <a:pPr lvl="0"/>
            <a:r>
              <a:rPr lang="en-US" sz="2000" dirty="0"/>
              <a:t>In a stressful situation, move away, compose yourself, and then get back to the situation</a:t>
            </a:r>
          </a:p>
          <a:p>
            <a:pPr lvl="0"/>
            <a:r>
              <a:rPr lang="en-US" sz="2000" dirty="0"/>
              <a:t>Involve yourself and the person under your care in fun, playful, activities</a:t>
            </a:r>
          </a:p>
          <a:p>
            <a:pPr lvl="0"/>
            <a:r>
              <a:rPr lang="en-US" sz="2000" dirty="0"/>
              <a:t>On a daily basis, connect back to your own life</a:t>
            </a:r>
          </a:p>
          <a:p>
            <a:pPr lvl="0"/>
            <a:r>
              <a:rPr lang="en-US" sz="2000" dirty="0"/>
              <a:t>Stay socially connected</a:t>
            </a:r>
          </a:p>
          <a:p>
            <a:pPr lvl="0"/>
            <a:r>
              <a:rPr lang="en-US" sz="2000" dirty="0"/>
              <a:t>Try to include more humor into your life</a:t>
            </a:r>
          </a:p>
          <a:p>
            <a:pPr lvl="0"/>
            <a:r>
              <a:rPr lang="en-US" sz="2000" dirty="0"/>
              <a:t>Pursue a hobby</a:t>
            </a:r>
          </a:p>
          <a:p>
            <a:pPr lvl="0"/>
            <a:r>
              <a:rPr lang="en-US" sz="2000" dirty="0"/>
              <a:t>Spend some time reading</a:t>
            </a:r>
          </a:p>
          <a:p>
            <a:r>
              <a:rPr lang="en-US" sz="2000" dirty="0"/>
              <a:t>Meditate or spend some time with yourself, every day</a:t>
            </a:r>
          </a:p>
        </p:txBody>
      </p:sp>
      <p:sp>
        <p:nvSpPr>
          <p:cNvPr id="4" name="Slide Number Placeholder 3"/>
          <p:cNvSpPr>
            <a:spLocks noGrp="1"/>
          </p:cNvSpPr>
          <p:nvPr>
            <p:ph type="sldNum" sz="quarter" idx="10"/>
          </p:nvPr>
        </p:nvSpPr>
        <p:spPr/>
        <p:txBody>
          <a:bodyPr/>
          <a:lstStyle/>
          <a:p>
            <a:fld id="{C49C4448-B535-4D1E-8418-9C9CCD497272}" type="slidenum">
              <a:rPr lang="en-US" smtClean="0"/>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Why does a person get stressed when caregiving?</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Firstly, caregiving is an exhausting work.  One has to be extremely vigilant all the time. Moreover</a:t>
            </a:r>
            <a:r>
              <a:rPr lang="en-IN" sz="1200" kern="1200" baseline="0" dirty="0">
                <a:solidFill>
                  <a:schemeClr val="tx1"/>
                </a:solidFill>
                <a:latin typeface="+mn-lt"/>
                <a:ea typeface="+mn-ea"/>
                <a:cs typeface="+mn-cs"/>
              </a:rPr>
              <a:t>, you perform a variety of tasks as part of your duty. </a:t>
            </a:r>
            <a:r>
              <a:rPr lang="en-IN" sz="1200" kern="1200" dirty="0">
                <a:solidFill>
                  <a:schemeClr val="tx1"/>
                </a:solidFill>
                <a:latin typeface="+mn-lt"/>
                <a:ea typeface="+mn-ea"/>
                <a:cs typeface="+mn-cs"/>
              </a:rPr>
              <a:t>Taking complete responsibility of an unknown person is not easy.  As the care giving may be a real long drawn affair, doing same things again and again becomes difficult and one may start to become negligent.</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How does a stressed out caregiver affect the care receiver?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A stressed out caregiver would not be a happy person.  The person</a:t>
            </a:r>
            <a:r>
              <a:rPr lang="en-IN" sz="1200" kern="1200" baseline="0" dirty="0">
                <a:solidFill>
                  <a:schemeClr val="tx1"/>
                </a:solidFill>
                <a:latin typeface="+mn-lt"/>
                <a:ea typeface="+mn-ea"/>
                <a:cs typeface="+mn-cs"/>
              </a:rPr>
              <a:t> may </a:t>
            </a:r>
            <a:r>
              <a:rPr lang="en-IN" sz="1200" kern="1200" dirty="0">
                <a:solidFill>
                  <a:schemeClr val="tx1"/>
                </a:solidFill>
                <a:latin typeface="+mn-lt"/>
                <a:ea typeface="+mn-ea"/>
                <a:cs typeface="+mn-cs"/>
              </a:rPr>
              <a:t>start to become irritable.  They may lose their efficiency and may tend to become negligent.  A person with a foul mood affects not only the care receiver but also everyone in the family.</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anose="05000000000000000000" pitchFamily="2" charset="2"/>
              <a:buChar char="Ø"/>
            </a:pPr>
            <a:r>
              <a:rPr lang="en-US" sz="1200" baseline="0" dirty="0"/>
              <a:t>You will have to set up appointments with a trained female and a male caregiver. (Note that a male caregiver is required only if there are male participants and a female caregiver is required only if there are female participants)</a:t>
            </a:r>
          </a:p>
          <a:p>
            <a:pPr>
              <a:buFont typeface="Wingdings" panose="05000000000000000000" pitchFamily="2" charset="2"/>
              <a:buChar char="Ø"/>
            </a:pPr>
            <a:r>
              <a:rPr lang="en-US" sz="1200" baseline="0" dirty="0"/>
              <a:t>Request them to dress up formally for the demonstration and come to the class. They can come and teach:</a:t>
            </a:r>
          </a:p>
          <a:p>
            <a:pPr lvl="1">
              <a:buFont typeface="Wingdings" panose="05000000000000000000" pitchFamily="2" charset="2"/>
              <a:buChar char="Ø"/>
            </a:pPr>
            <a:r>
              <a:rPr lang="en-US" sz="1200" baseline="0" dirty="0"/>
              <a:t>How should caregivers dress up formally</a:t>
            </a:r>
          </a:p>
          <a:p>
            <a:pPr lvl="1">
              <a:buFont typeface="Wingdings" panose="05000000000000000000" pitchFamily="2" charset="2"/>
              <a:buChar char="Ø"/>
            </a:pPr>
            <a:r>
              <a:rPr lang="en-US" sz="1200" baseline="0" dirty="0"/>
              <a:t>How can they look neat and tidy</a:t>
            </a:r>
          </a:p>
          <a:p>
            <a:pPr lvl="1">
              <a:buFont typeface="Wingdings" panose="05000000000000000000" pitchFamily="2" charset="2"/>
              <a:buChar char="Ø"/>
            </a:pPr>
            <a:r>
              <a:rPr lang="en-US" sz="1200" baseline="0" dirty="0"/>
              <a:t>How should the hair be tied neatly (both long and short hair for women and combing neatly for men)</a:t>
            </a:r>
          </a:p>
          <a:p>
            <a:pPr lvl="0">
              <a:buFont typeface="Wingdings" panose="05000000000000000000" pitchFamily="2" charset="2"/>
              <a:buChar char="Ø"/>
            </a:pPr>
            <a:r>
              <a:rPr lang="en-US" sz="1200" baseline="0" dirty="0"/>
              <a:t>They can also talk about good manners which are essential for a caregiver, like wishing the family and care receiver according to the day, mobile phone etiquettes, giving privacy to the family, etc.</a:t>
            </a:r>
          </a:p>
        </p:txBody>
      </p:sp>
      <p:sp>
        <p:nvSpPr>
          <p:cNvPr id="4" name="Slide Number Placeholder 3"/>
          <p:cNvSpPr>
            <a:spLocks noGrp="1"/>
          </p:cNvSpPr>
          <p:nvPr>
            <p:ph type="sldNum" sz="quarter" idx="10"/>
          </p:nvPr>
        </p:nvSpPr>
        <p:spPr/>
        <p:txBody>
          <a:bodyPr/>
          <a:lstStyle/>
          <a:p>
            <a:fld id="{C49C4448-B535-4D1E-8418-9C9CCD497272}" type="slidenum">
              <a:rPr lang="en-US" smtClean="0"/>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31</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aseline="0" dirty="0"/>
              <a:t>Call two participants from the class and assign them roles of an elder and a caregiver. </a:t>
            </a:r>
          </a:p>
          <a:p>
            <a:r>
              <a:rPr lang="en-US" sz="2000" baseline="0" dirty="0"/>
              <a:t>Situation: The elder is not well and has fever. They do not want to get out of bed. The task of the caregiver is to encourage the elder to eat and converse with them.</a:t>
            </a:r>
          </a:p>
          <a:p>
            <a:r>
              <a:rPr lang="en-US" sz="2000" baseline="0" dirty="0"/>
              <a:t>You will need to oversee the activity and invite rest of the class participants to discuss the whole activity.</a:t>
            </a:r>
          </a:p>
        </p:txBody>
      </p:sp>
      <p:sp>
        <p:nvSpPr>
          <p:cNvPr id="4" name="Slide Number Placeholder 3"/>
          <p:cNvSpPr>
            <a:spLocks noGrp="1"/>
          </p:cNvSpPr>
          <p:nvPr>
            <p:ph type="sldNum" sz="quarter" idx="10"/>
          </p:nvPr>
        </p:nvSpPr>
        <p:spPr/>
        <p:txBody>
          <a:bodyPr/>
          <a:lstStyle/>
          <a:p>
            <a:fld id="{C49C4448-B535-4D1E-8418-9C9CCD497272}" type="slidenum">
              <a:rPr lang="en-US" smtClean="0"/>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2000" dirty="0"/>
              <a:t>Make the person comfortable and cheerful</a:t>
            </a:r>
          </a:p>
          <a:p>
            <a:pPr lvl="0"/>
            <a:r>
              <a:rPr lang="en-US" sz="2000" dirty="0"/>
              <a:t>Make sure your clothes, hair, and appearance is neat</a:t>
            </a:r>
          </a:p>
          <a:p>
            <a:pPr lvl="0"/>
            <a:r>
              <a:rPr lang="en-US" sz="2000" dirty="0"/>
              <a:t>Greet the person cheerfully</a:t>
            </a:r>
          </a:p>
          <a:p>
            <a:pPr lvl="0"/>
            <a:r>
              <a:rPr lang="en-US" sz="2000" dirty="0"/>
              <a:t>Smile through the course of the day</a:t>
            </a:r>
          </a:p>
          <a:p>
            <a:pPr lvl="0"/>
            <a:r>
              <a:rPr lang="en-US" sz="2000" dirty="0"/>
              <a:t>Avoid using medical jargon</a:t>
            </a:r>
          </a:p>
          <a:p>
            <a:pPr lvl="0"/>
            <a:r>
              <a:rPr lang="en-US" sz="2000" dirty="0"/>
              <a:t>Speak in a soft voice and a reassuring tone</a:t>
            </a:r>
          </a:p>
          <a:p>
            <a:pPr lvl="0"/>
            <a:r>
              <a:rPr lang="en-US" sz="2000" dirty="0"/>
              <a:t>Encourage the person to have medicine</a:t>
            </a:r>
          </a:p>
          <a:p>
            <a:pPr lvl="0"/>
            <a:r>
              <a:rPr lang="en-US" sz="2000" dirty="0"/>
              <a:t>Avoid rushing the person if they slow down</a:t>
            </a:r>
          </a:p>
          <a:p>
            <a:pPr lvl="0"/>
            <a:r>
              <a:rPr lang="en-US" sz="2000" dirty="0"/>
              <a:t>Show a gentle touch</a:t>
            </a:r>
          </a:p>
          <a:p>
            <a:pPr lvl="0"/>
            <a:r>
              <a:rPr lang="en-US" sz="2000" dirty="0"/>
              <a:t>Do not ridicule the person’s complaints</a:t>
            </a:r>
          </a:p>
          <a:p>
            <a:pPr lvl="0"/>
            <a:r>
              <a:rPr lang="en-US" sz="2000" dirty="0"/>
              <a:t>Do not yell at them, even if they are disrespectful</a:t>
            </a:r>
          </a:p>
        </p:txBody>
      </p:sp>
      <p:sp>
        <p:nvSpPr>
          <p:cNvPr id="4" name="Slide Number Placeholder 3"/>
          <p:cNvSpPr>
            <a:spLocks noGrp="1"/>
          </p:cNvSpPr>
          <p:nvPr>
            <p:ph type="sldNum" sz="quarter" idx="10"/>
          </p:nvPr>
        </p:nvSpPr>
        <p:spPr/>
        <p:txBody>
          <a:bodyPr/>
          <a:lstStyle/>
          <a:p>
            <a:fld id="{C49C4448-B535-4D1E-8418-9C9CCD497272}" type="slidenum">
              <a:rPr lang="en-US" smtClean="0"/>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a:t>
            </a:r>
            <a:r>
              <a:rPr lang="en-GB" sz="1200" kern="1200" baseline="0" dirty="0">
                <a:solidFill>
                  <a:schemeClr val="tx1"/>
                </a:solidFill>
                <a:latin typeface="+mn-lt"/>
                <a:ea typeface="+mn-ea"/>
                <a:cs typeface="+mn-cs"/>
              </a:rPr>
              <a:t> How can I evaluate my bedside manner?</a:t>
            </a:r>
          </a:p>
          <a:p>
            <a:r>
              <a:rPr lang="en-GB" sz="1200" kern="1200" baseline="0" dirty="0">
                <a:solidFill>
                  <a:schemeClr val="tx1"/>
                </a:solidFill>
                <a:latin typeface="+mn-lt"/>
                <a:ea typeface="+mn-ea"/>
                <a:cs typeface="+mn-cs"/>
              </a:rPr>
              <a:t>Ans. You can evaluate your bedside manner by the following cues:</a:t>
            </a:r>
          </a:p>
          <a:p>
            <a:pPr marL="228600" indent="-228600">
              <a:buAutoNum type="alphaLcParenR"/>
            </a:pPr>
            <a:r>
              <a:rPr lang="en-GB" sz="1200" kern="1200" baseline="0" dirty="0">
                <a:solidFill>
                  <a:schemeClr val="tx1"/>
                </a:solidFill>
                <a:latin typeface="+mn-lt"/>
                <a:ea typeface="+mn-ea"/>
                <a:cs typeface="+mn-cs"/>
              </a:rPr>
              <a:t>If the patient/care receiver is friendly with you and greets you</a:t>
            </a:r>
          </a:p>
          <a:p>
            <a:pPr marL="228600" indent="-228600">
              <a:buAutoNum type="alphaLcParenR"/>
            </a:pPr>
            <a:r>
              <a:rPr lang="en-GB" sz="1200" kern="1200" baseline="0" dirty="0">
                <a:solidFill>
                  <a:schemeClr val="tx1"/>
                </a:solidFill>
                <a:latin typeface="+mn-lt"/>
                <a:ea typeface="+mn-ea"/>
                <a:cs typeface="+mn-cs"/>
              </a:rPr>
              <a:t>If they feel happy and eager to see you and want to talk to you</a:t>
            </a:r>
          </a:p>
          <a:p>
            <a:pPr marL="228600" indent="-228600">
              <a:buAutoNum type="alphaLcParenR"/>
            </a:pPr>
            <a:r>
              <a:rPr lang="en-GB" sz="1200" kern="1200" baseline="0" dirty="0">
                <a:solidFill>
                  <a:schemeClr val="tx1"/>
                </a:solidFill>
                <a:latin typeface="+mn-lt"/>
                <a:ea typeface="+mn-ea"/>
                <a:cs typeface="+mn-cs"/>
              </a:rPr>
              <a:t>If they maintain eye-contact with you</a:t>
            </a:r>
          </a:p>
          <a:p>
            <a:pPr marL="228600" indent="-228600">
              <a:buAutoNum type="alphaLcParenR"/>
            </a:pPr>
            <a:r>
              <a:rPr lang="en-GB" sz="1200" kern="1200" baseline="0" dirty="0">
                <a:solidFill>
                  <a:schemeClr val="tx1"/>
                </a:solidFill>
                <a:latin typeface="+mn-lt"/>
                <a:ea typeface="+mn-ea"/>
                <a:cs typeface="+mn-cs"/>
              </a:rPr>
              <a:t>If they confide in you</a:t>
            </a:r>
          </a:p>
          <a:p>
            <a:pPr marL="228600" indent="-228600">
              <a:buAutoNum type="alphaLcParenR"/>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You can also choose to speak to the family members and take feedback from them regarding your conduct around the care receiver.</a:t>
            </a: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How do I handle questions care receiver’s questions related to their illness if I do not have the right answers or information?</a:t>
            </a:r>
          </a:p>
          <a:p>
            <a:pPr marL="228600" indent="-228600">
              <a:buNone/>
            </a:pPr>
            <a:r>
              <a:rPr lang="en-GB" sz="1200" kern="1200" baseline="0" dirty="0">
                <a:solidFill>
                  <a:schemeClr val="tx1"/>
                </a:solidFill>
                <a:latin typeface="+mn-lt"/>
                <a:ea typeface="+mn-ea"/>
                <a:cs typeface="+mn-cs"/>
              </a:rPr>
              <a:t>Ans. Tell the care receiver that you are not aware of the right answer. Assure them that you will get back with the right information.  Speak to the family members and let them know about the questions. If you are not confident in answering the questions, request the family members to step in the situation and talk to the care receiver. </a:t>
            </a:r>
          </a:p>
          <a:p>
            <a:pPr marL="228600" indent="-228600">
              <a:buNone/>
            </a:pPr>
            <a:r>
              <a:rPr lang="en-GB" sz="1200" kern="1200" baseline="0" dirty="0">
                <a:solidFill>
                  <a:schemeClr val="tx1"/>
                </a:solidFill>
                <a:latin typeface="+mn-lt"/>
                <a:ea typeface="+mn-ea"/>
                <a:cs typeface="+mn-cs"/>
              </a:rPr>
              <a:t>	Be sure that you do not give incorrect answers in any situation.</a:t>
            </a:r>
          </a:p>
          <a:p>
            <a:pPr marL="228600" indent="-228600">
              <a:buAutoNum type="alphaLcParenR"/>
            </a:pPr>
            <a:endParaRPr lang="en-GB" sz="1200" kern="1200" baseline="0" dirty="0">
              <a:solidFill>
                <a:schemeClr val="tx1"/>
              </a:solidFill>
              <a:latin typeface="+mn-lt"/>
              <a:ea typeface="+mn-ea"/>
              <a:cs typeface="+mn-cs"/>
            </a:endParaRPr>
          </a:p>
          <a:p>
            <a:pPr marL="228600" indent="-228600">
              <a:buAutoNum type="alphaLcParenR"/>
            </a:pPr>
            <a:endParaRPr lang="en-GB" sz="1200" kern="1200" baseline="0" dirty="0">
              <a:solidFill>
                <a:schemeClr val="tx1"/>
              </a:solidFill>
              <a:latin typeface="+mn-lt"/>
              <a:ea typeface="+mn-ea"/>
              <a:cs typeface="+mn-cs"/>
            </a:endParaRPr>
          </a:p>
          <a:p>
            <a:pPr marL="228600" indent="-228600">
              <a:buAutoNum type="alphaLcParenR"/>
            </a:pPr>
            <a:endParaRPr lang="en-GB"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36</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aseline="0" dirty="0"/>
              <a:t>Arrange for a visit to a nursing home where a mentally ill person is being taken care of. The class participants can shadow the caregiver and make a note of their reactions in accordance to the care receiver’s activities. Make sure participants understand the complexity of taking care of a mentally ill person. Some class participants can help the caregiver with some regular activities.</a:t>
            </a:r>
          </a:p>
        </p:txBody>
      </p:sp>
      <p:sp>
        <p:nvSpPr>
          <p:cNvPr id="4" name="Slide Number Placeholder 3"/>
          <p:cNvSpPr>
            <a:spLocks noGrp="1"/>
          </p:cNvSpPr>
          <p:nvPr>
            <p:ph type="sldNum" sz="quarter" idx="10"/>
          </p:nvPr>
        </p:nvSpPr>
        <p:spPr/>
        <p:txBody>
          <a:bodyPr/>
          <a:lstStyle/>
          <a:p>
            <a:fld id="{C49C4448-B535-4D1E-8418-9C9CCD497272}" type="slidenum">
              <a:rPr lang="en-US" smtClean="0"/>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buFont typeface="Arial" panose="020B0604020202020204" pitchFamily="34" charset="0"/>
              <a:buChar char="•"/>
            </a:pPr>
            <a:r>
              <a:rPr lang="en-US" sz="2000" dirty="0"/>
              <a:t>When with a violent person, position yourself in the room such that you have a clear access to the door</a:t>
            </a:r>
          </a:p>
          <a:p>
            <a:pPr lvl="0">
              <a:buFont typeface="Arial" panose="020B0604020202020204" pitchFamily="34" charset="0"/>
              <a:buChar char="•"/>
            </a:pPr>
            <a:r>
              <a:rPr lang="en-US" sz="2000" dirty="0"/>
              <a:t>Maintain about four times more personal space with the person than you usually keep</a:t>
            </a:r>
          </a:p>
          <a:p>
            <a:pPr lvl="0">
              <a:buFont typeface="Arial" panose="020B0604020202020204" pitchFamily="34" charset="0"/>
              <a:buChar char="•"/>
            </a:pPr>
            <a:r>
              <a:rPr lang="en-US" sz="2000" dirty="0"/>
              <a:t>Make sure that there are no objects in the room that can hurt you</a:t>
            </a:r>
          </a:p>
          <a:p>
            <a:pPr lvl="0">
              <a:buFont typeface="Arial" panose="020B0604020202020204" pitchFamily="34" charset="0"/>
              <a:buChar char="•"/>
            </a:pPr>
            <a:r>
              <a:rPr lang="en-US" sz="2000" dirty="0"/>
              <a:t>Avoid being with the person in the kitchen </a:t>
            </a:r>
          </a:p>
          <a:p>
            <a:pPr lvl="0">
              <a:buFont typeface="Arial" panose="020B0604020202020204" pitchFamily="34" charset="0"/>
              <a:buChar char="•"/>
            </a:pPr>
            <a:r>
              <a:rPr lang="en-US" sz="2000" dirty="0"/>
              <a:t>Ask the person to sit down</a:t>
            </a:r>
          </a:p>
          <a:p>
            <a:pPr lvl="0">
              <a:buFont typeface="Arial" panose="020B0604020202020204" pitchFamily="34" charset="0"/>
              <a:buChar char="•"/>
            </a:pPr>
            <a:r>
              <a:rPr lang="en-US" sz="2000" dirty="0"/>
              <a:t>Speak to the person in a calm, firm, but non-threatening voice</a:t>
            </a:r>
          </a:p>
          <a:p>
            <a:pPr lvl="0">
              <a:buFont typeface="Arial" panose="020B0604020202020204" pitchFamily="34" charset="0"/>
              <a:buChar char="•"/>
            </a:pPr>
            <a:r>
              <a:rPr lang="en-US" sz="2000" dirty="0"/>
              <a:t>Avoid a power struggle</a:t>
            </a:r>
          </a:p>
          <a:p>
            <a:pPr lvl="0">
              <a:buFont typeface="Arial" panose="020B0604020202020204" pitchFamily="34" charset="0"/>
              <a:buChar char="•"/>
            </a:pPr>
            <a:r>
              <a:rPr lang="en-US" sz="2000" dirty="0"/>
              <a:t>Avoid forcing the person to do anything they do not want to </a:t>
            </a:r>
          </a:p>
          <a:p>
            <a:pPr lvl="0">
              <a:buFont typeface="Arial" panose="020B0604020202020204" pitchFamily="34" charset="0"/>
              <a:buChar char="•"/>
            </a:pPr>
            <a:r>
              <a:rPr lang="en-US" sz="2000" dirty="0"/>
              <a:t>Invite the person to sit with you or take a walk.</a:t>
            </a:r>
          </a:p>
          <a:p>
            <a:pPr lvl="0">
              <a:buFont typeface="Arial" panose="020B0604020202020204" pitchFamily="34" charset="0"/>
              <a:buChar char="•"/>
            </a:pPr>
            <a:r>
              <a:rPr lang="en-US" sz="2000" dirty="0"/>
              <a:t>Report even a mild violent incident to the person’s family members</a:t>
            </a:r>
          </a:p>
          <a:p>
            <a:pPr lvl="0">
              <a:buFont typeface="Arial" panose="020B0604020202020204" pitchFamily="34" charset="0"/>
              <a:buChar char="•"/>
            </a:pPr>
            <a:r>
              <a:rPr lang="en-US" sz="2000" dirty="0"/>
              <a:t>Flee from the room if you feel you are in danger</a:t>
            </a:r>
          </a:p>
          <a:p>
            <a:pPr lvl="0">
              <a:buFont typeface="Arial" panose="020B0604020202020204" pitchFamily="34" charset="0"/>
              <a:buChar char="•"/>
            </a:pPr>
            <a:r>
              <a:rPr lang="en-US" sz="2000" dirty="0"/>
              <a:t>Report a violent incident to your principal employer</a:t>
            </a:r>
          </a:p>
          <a:p>
            <a:pPr lvl="0">
              <a:buFont typeface="Arial" panose="020B0604020202020204" pitchFamily="34" charset="0"/>
              <a:buChar char="•"/>
            </a:pP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Q1.</a:t>
            </a:r>
            <a:r>
              <a:rPr lang="en-US" baseline="0" dirty="0"/>
              <a:t> </a:t>
            </a:r>
            <a:r>
              <a:rPr lang="en-US" dirty="0"/>
              <a:t>Are all mentally ill persons dangerous?</a:t>
            </a:r>
          </a:p>
          <a:p>
            <a:r>
              <a:rPr lang="en-US" dirty="0"/>
              <a:t>Ans. Not all mentally ill persons may be violent.  Some could be very docile and always look up to the caregiver for assistance.  The history of such persons must be read well to know if the person is violent and what causes them to be violent.  One should thereafter try and avoid such situations.</a:t>
            </a:r>
          </a:p>
          <a:p>
            <a:r>
              <a:rPr lang="en-US" dirty="0"/>
              <a:t> </a:t>
            </a:r>
          </a:p>
          <a:p>
            <a:r>
              <a:rPr lang="en-US" dirty="0"/>
              <a:t>Q2. When a person becomes violent, what medication could be given to calm them down?</a:t>
            </a:r>
          </a:p>
          <a:p>
            <a:r>
              <a:rPr lang="en-US" dirty="0"/>
              <a:t>Ans. That would depend on what the doctors advise.  However, medicines that induce sleep should help.</a:t>
            </a:r>
          </a:p>
          <a:p>
            <a:r>
              <a:rPr lang="en-US" dirty="0"/>
              <a:t> </a:t>
            </a:r>
          </a:p>
          <a:p>
            <a:r>
              <a:rPr lang="en-US" dirty="0"/>
              <a:t>Q3. What precautions could be taken to prevent a person from becoming violent?</a:t>
            </a:r>
          </a:p>
          <a:p>
            <a:r>
              <a:rPr lang="en-US" dirty="0"/>
              <a:t>Ans. Precautions that could be taken to prevent a person from becoming violent are as follows: -</a:t>
            </a:r>
          </a:p>
          <a:p>
            <a:r>
              <a:rPr lang="en-US" dirty="0"/>
              <a:t> (a)Avoid situations that irritate mentally ill persons.  A thorough reading of history of the ailment of the person and close interaction with the family would be of help.</a:t>
            </a:r>
          </a:p>
          <a:p>
            <a:r>
              <a:rPr lang="en-US" dirty="0"/>
              <a:t>(b) Such persons should be kept away from any kind of intoxication specially liquor which may make a person extremely sensitive even to small things and possibly violent.</a:t>
            </a:r>
          </a:p>
          <a:p>
            <a:r>
              <a:rPr lang="en-US" dirty="0"/>
              <a:t> (c) Your own manner should be re-assuring, calm, and friendly.  You should never convey any kind of threat to the mentally ill and violent person.</a:t>
            </a:r>
          </a:p>
          <a:p>
            <a:r>
              <a:rPr lang="en-US" dirty="0"/>
              <a:t> </a:t>
            </a:r>
            <a:r>
              <a:rPr lang="en-US" sz="1200" kern="1200" dirty="0">
                <a:solidFill>
                  <a:schemeClr val="tx1"/>
                </a:solidFill>
                <a:latin typeface="+mn-lt"/>
                <a:ea typeface="+mn-ea"/>
                <a:cs typeface="+mn-cs"/>
              </a:rPr>
              <a:t>(d) Over a period of time you have to win the heart of the person so that they are assured that you mean no harm to them.</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2000" dirty="0"/>
              <a:t>Make sure you are well-groomed at all times</a:t>
            </a:r>
          </a:p>
          <a:p>
            <a:pPr lvl="0"/>
            <a:r>
              <a:rPr lang="en-US" sz="2000" dirty="0"/>
              <a:t>Maintain good hygiene habits</a:t>
            </a:r>
          </a:p>
          <a:p>
            <a:pPr lvl="0"/>
            <a:r>
              <a:rPr lang="en-US" sz="2000" dirty="0"/>
              <a:t>Make sure you keep the living spaces you use clean and proper</a:t>
            </a:r>
          </a:p>
          <a:p>
            <a:pPr lvl="0"/>
            <a:r>
              <a:rPr lang="en-US" sz="2000" dirty="0"/>
              <a:t>Get rid of any bad habits, such as smoking or drinking during work hours</a:t>
            </a:r>
          </a:p>
          <a:p>
            <a:pPr lvl="0"/>
            <a:r>
              <a:rPr lang="en-US" sz="2000" dirty="0"/>
              <a:t>Do not engage in personal entertainment activities during work hours</a:t>
            </a:r>
          </a:p>
          <a:p>
            <a:pPr lvl="0"/>
            <a:r>
              <a:rPr lang="en-US" sz="2000" dirty="0"/>
              <a:t>Avoid taking personal calls during work hours</a:t>
            </a:r>
          </a:p>
          <a:p>
            <a:pPr lvl="0"/>
            <a:r>
              <a:rPr lang="en-US" sz="2000" dirty="0"/>
              <a:t>Do not invite friends or family to your employer’s home</a:t>
            </a:r>
          </a:p>
          <a:p>
            <a:pPr lvl="0"/>
            <a:r>
              <a:rPr lang="en-US" sz="2000" dirty="0"/>
              <a:t>Do not make noise while moving around the house</a:t>
            </a:r>
          </a:p>
          <a:p>
            <a:pPr lvl="0"/>
            <a:r>
              <a:rPr lang="en-US" sz="2000" dirty="0"/>
              <a:t>Be friendly and pleasant</a:t>
            </a:r>
          </a:p>
          <a:p>
            <a:pPr lvl="0"/>
            <a:r>
              <a:rPr lang="en-US" sz="2000" dirty="0"/>
              <a:t>Always greet family members</a:t>
            </a:r>
          </a:p>
          <a:p>
            <a:pPr lvl="0"/>
            <a:r>
              <a:rPr lang="en-US" sz="2000" dirty="0"/>
              <a:t>Maintain a degree of formality and mutual respect</a:t>
            </a:r>
          </a:p>
          <a:p>
            <a:pPr lvl="0"/>
            <a:r>
              <a:rPr lang="en-GB" sz="2000" dirty="0"/>
              <a:t>Talk softly and in a pleasant tone</a:t>
            </a:r>
            <a:endParaRPr lang="en-US" sz="2000" dirty="0"/>
          </a:p>
          <a:p>
            <a:pPr lvl="0"/>
            <a:r>
              <a:rPr lang="en-US" sz="2000" dirty="0"/>
              <a:t>Be a good listener</a:t>
            </a:r>
          </a:p>
          <a:p>
            <a:pPr lvl="0"/>
            <a:r>
              <a:rPr lang="en-US" sz="2000" dirty="0"/>
              <a:t>Do not share personal information of anyone in the family with others</a:t>
            </a:r>
          </a:p>
        </p:txBody>
      </p:sp>
      <p:sp>
        <p:nvSpPr>
          <p:cNvPr id="4" name="Slide Number Placeholder 3"/>
          <p:cNvSpPr>
            <a:spLocks noGrp="1"/>
          </p:cNvSpPr>
          <p:nvPr>
            <p:ph type="sldNum" sz="quarter" idx="10"/>
          </p:nvPr>
        </p:nvSpPr>
        <p:spPr/>
        <p:txBody>
          <a:bodyPr/>
          <a:lstStyle/>
          <a:p>
            <a:fld id="{C49C4448-B535-4D1E-8418-9C9CCD497272}"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2000" dirty="0"/>
              <a:t>Do not share details about the person’s problems and illnesses with others</a:t>
            </a:r>
          </a:p>
          <a:p>
            <a:pPr lvl="0"/>
            <a:r>
              <a:rPr lang="en-US" sz="2000" dirty="0"/>
              <a:t>If the person under your care is not able to do some tasks properly, do not make fun of them, shout at them, or shame them</a:t>
            </a:r>
          </a:p>
          <a:p>
            <a:pPr lvl="0"/>
            <a:r>
              <a:rPr lang="en-US" sz="2000" dirty="0"/>
              <a:t>Do not listen to or become a part of the family conversations</a:t>
            </a:r>
          </a:p>
          <a:p>
            <a:pPr lvl="0"/>
            <a:r>
              <a:rPr lang="en-GB" sz="2000" dirty="0"/>
              <a:t>Do not participate in situations of conflict amongst family members</a:t>
            </a:r>
            <a:endParaRPr lang="en-US" sz="2000" dirty="0"/>
          </a:p>
          <a:p>
            <a:pPr lvl="0"/>
            <a:r>
              <a:rPr lang="en-US" sz="2000" dirty="0"/>
              <a:t>If you have made a mistake, apologize gracefully</a:t>
            </a:r>
          </a:p>
          <a:p>
            <a:pPr lvl="0"/>
            <a:r>
              <a:rPr lang="en-US" sz="2000" dirty="0"/>
              <a:t>Respect the religious practices, political views, and other beliefs of the family</a:t>
            </a:r>
          </a:p>
          <a:p>
            <a:pPr lvl="0"/>
            <a:r>
              <a:rPr lang="en-GB" sz="2000" dirty="0"/>
              <a:t>Never ask a personal question to any of the family members or their guests</a:t>
            </a:r>
            <a:endParaRPr lang="en-US" sz="2000" dirty="0"/>
          </a:p>
          <a:p>
            <a:pPr lvl="0"/>
            <a:r>
              <a:rPr lang="en-US" sz="2000" dirty="0"/>
              <a:t>Never use bad language</a:t>
            </a:r>
          </a:p>
          <a:p>
            <a:pPr lvl="0"/>
            <a:r>
              <a:rPr lang="en-GB" sz="2000" dirty="0"/>
              <a:t>Let the family have their privacy at special moments</a:t>
            </a:r>
            <a:endParaRPr lang="en-US" sz="2000" dirty="0"/>
          </a:p>
          <a:p>
            <a:pPr lvl="0"/>
            <a:r>
              <a:rPr lang="en-GB" sz="2000" dirty="0"/>
              <a:t>Accompany the family on outings only if they invite you</a:t>
            </a:r>
            <a:endParaRPr lang="en-US" sz="2000" dirty="0"/>
          </a:p>
          <a:p>
            <a:r>
              <a:rPr lang="en-GB" sz="2000" dirty="0"/>
              <a:t>If the person under your care is unwell, try to make them feel comfortable and cheerful</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What types of family gatherings</a:t>
            </a:r>
            <a:r>
              <a:rPr lang="en-IN" sz="1200" kern="1200" baseline="0" dirty="0">
                <a:solidFill>
                  <a:schemeClr val="tx1"/>
                </a:solidFill>
                <a:latin typeface="+mn-lt"/>
                <a:ea typeface="+mn-ea"/>
                <a:cs typeface="+mn-cs"/>
              </a:rPr>
              <a:t> and discussions </a:t>
            </a:r>
            <a:r>
              <a:rPr lang="en-IN" sz="1200" kern="1200" dirty="0">
                <a:solidFill>
                  <a:schemeClr val="tx1"/>
                </a:solidFill>
                <a:latin typeface="+mn-lt"/>
                <a:ea typeface="+mn-ea"/>
                <a:cs typeface="+mn-cs"/>
              </a:rPr>
              <a:t>should you try and avoid?</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You should avoid gatherings and discussions which may involve financial dealings, family reunions, any kind of unpleasant discussions, discussions</a:t>
            </a:r>
            <a:r>
              <a:rPr lang="en-IN" sz="1200" kern="1200" baseline="0" dirty="0">
                <a:solidFill>
                  <a:schemeClr val="tx1"/>
                </a:solidFill>
                <a:latin typeface="+mn-lt"/>
                <a:ea typeface="+mn-ea"/>
                <a:cs typeface="+mn-cs"/>
              </a:rPr>
              <a:t> about money,</a:t>
            </a:r>
            <a:r>
              <a:rPr lang="en-IN" sz="1200" kern="1200" dirty="0">
                <a:solidFill>
                  <a:schemeClr val="tx1"/>
                </a:solidFill>
                <a:latin typeface="+mn-lt"/>
                <a:ea typeface="+mn-ea"/>
                <a:cs typeface="+mn-cs"/>
              </a:rPr>
              <a:t> etc.</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What if you are in a habit of smoking and are unable to quit?</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Try and reduce smoking as much as you can.  Avoid smoking in front of the care receiver or their family</a:t>
            </a:r>
            <a:r>
              <a:rPr lang="en-IN" sz="1200" kern="1200" baseline="0" dirty="0">
                <a:solidFill>
                  <a:schemeClr val="tx1"/>
                </a:solidFill>
                <a:latin typeface="+mn-lt"/>
                <a:ea typeface="+mn-ea"/>
                <a:cs typeface="+mn-cs"/>
              </a:rPr>
              <a:t> members</a:t>
            </a:r>
            <a:r>
              <a:rPr lang="en-IN" sz="1200" kern="1200" dirty="0">
                <a:solidFill>
                  <a:schemeClr val="tx1"/>
                </a:solidFill>
                <a:latin typeface="+mn-lt"/>
                <a:ea typeface="+mn-ea"/>
                <a:cs typeface="+mn-cs"/>
              </a:rPr>
              <a:t>.  Also keep some mouth freshener handy so  that the stale smell of the smoke does not offend the care receiver or their family members.</a:t>
            </a:r>
            <a:endParaRPr lang="en-US" sz="1200" kern="1200" dirty="0">
              <a:solidFill>
                <a:schemeClr val="tx1"/>
              </a:solidFill>
              <a:latin typeface="+mn-lt"/>
              <a:ea typeface="+mn-ea"/>
              <a:cs typeface="+mn-cs"/>
            </a:endParaRPr>
          </a:p>
          <a:p>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How can you use your free time while say the care receiver is sleeping or is just watching TV programmes in which you have no interest?</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In</a:t>
            </a:r>
            <a:r>
              <a:rPr lang="en-IN" sz="1200" kern="1200" baseline="0" dirty="0">
                <a:solidFill>
                  <a:schemeClr val="tx1"/>
                </a:solidFill>
                <a:latin typeface="+mn-lt"/>
                <a:ea typeface="+mn-ea"/>
                <a:cs typeface="+mn-cs"/>
              </a:rPr>
              <a:t> this time, you can finish other chores that do not require you to be with the care receiver. These chores include cleaning the care receiver’s living space or organizing their closet. </a:t>
            </a:r>
            <a:r>
              <a:rPr lang="en-IN" sz="1200" kern="1200" dirty="0">
                <a:solidFill>
                  <a:schemeClr val="tx1"/>
                </a:solidFill>
                <a:latin typeface="+mn-lt"/>
                <a:ea typeface="+mn-ea"/>
                <a:cs typeface="+mn-cs"/>
              </a:rPr>
              <a:t>Another good idea</a:t>
            </a:r>
            <a:r>
              <a:rPr lang="en-IN" sz="1200" kern="1200" baseline="0" dirty="0">
                <a:solidFill>
                  <a:schemeClr val="tx1"/>
                </a:solidFill>
                <a:latin typeface="+mn-lt"/>
                <a:ea typeface="+mn-ea"/>
                <a:cs typeface="+mn-cs"/>
              </a:rPr>
              <a:t> is to </a:t>
            </a:r>
            <a:r>
              <a:rPr lang="en-IN" sz="1200" kern="1200" dirty="0">
                <a:solidFill>
                  <a:schemeClr val="tx1"/>
                </a:solidFill>
                <a:latin typeface="+mn-lt"/>
                <a:ea typeface="+mn-ea"/>
                <a:cs typeface="+mn-cs"/>
              </a:rPr>
              <a:t>read.  This would not only help you spend your time fruitfully but also improve upon you personality and knowledge.  Later, you could try and find something that you both mutually enjoy and spend time together thereby even further improving the relationship with the care receiver.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Q4. What should you do if someone comes to meet you at the home of the care receiver?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Try and keep the meeting as short as is possible. You could plan the meeting later on your off day at your own home.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Q5. What should you do if the care receiver is ill tempered?</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You have to learn to be patient and win over the care receiver to mellow down. Do not lose control over your emotions in any circumstance.</a:t>
            </a:r>
            <a:r>
              <a:rPr lang="en-IN" sz="1200" kern="1200" baseline="0" dirty="0">
                <a:solidFill>
                  <a:schemeClr val="tx1"/>
                </a:solidFill>
                <a:latin typeface="+mn-lt"/>
                <a:ea typeface="+mn-ea"/>
                <a:cs typeface="+mn-cs"/>
              </a:rPr>
              <a:t> If things get out of your hands, then you might want to seek the family’s help.</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9</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B5F30-9B46-4155-984A-38DC4F3DCBC9}"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t>07-02-2023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t>07-02-2023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t>07-02-2023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5B5F30-9B46-4155-984A-38DC4F3DCBC9}"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5B5F30-9B46-4155-984A-38DC4F3DCBC9}"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t>07-02-2023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cstate="email"/>
          <a:stretch>
            <a:fillRect/>
          </a:stretch>
        </p:blipFill>
        <p:spPr>
          <a:xfrm>
            <a:off x="-32400" y="-27384"/>
            <a:ext cx="9189234" cy="6858000"/>
          </a:xfrm>
          <a:prstGeom prst="rect">
            <a:avLst/>
          </a:prstGeom>
        </p:spPr>
      </p:pic>
      <p:sp>
        <p:nvSpPr>
          <p:cNvPr id="5" name="Title Placeholder 1"/>
          <p:cNvSpPr txBox="1"/>
          <p:nvPr>
            <p:custDataLst>
              <p:tags r:id="rId1"/>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2"/>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8.1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Are you ready for work?</a:t>
            </a:r>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04" y="157160"/>
            <a:ext cx="8229600" cy="463528"/>
          </a:xfrm>
        </p:spPr>
        <p:txBody>
          <a:bodyPr>
            <a:normAutofit fontScale="90000"/>
          </a:bodyPr>
          <a:lstStyle/>
          <a:p>
            <a:r>
              <a:rPr lang="en-US" sz="3000" dirty="0"/>
              <a:t>Summary</a:t>
            </a:r>
          </a:p>
        </p:txBody>
      </p:sp>
      <p:sp>
        <p:nvSpPr>
          <p:cNvPr id="3" name="Content Placeholder 2"/>
          <p:cNvSpPr>
            <a:spLocks noGrp="1"/>
          </p:cNvSpPr>
          <p:nvPr>
            <p:ph idx="1"/>
          </p:nvPr>
        </p:nvSpPr>
        <p:spPr>
          <a:xfrm>
            <a:off x="417476" y="1340768"/>
            <a:ext cx="8534400" cy="4608512"/>
          </a:xfrm>
        </p:spPr>
        <p:txBody>
          <a:bodyPr>
            <a:noAutofit/>
          </a:bodyPr>
          <a:lstStyle/>
          <a:p>
            <a:pPr lvl="0">
              <a:lnSpc>
                <a:spcPct val="150000"/>
              </a:lnSpc>
            </a:pPr>
            <a:r>
              <a:rPr lang="en-US" sz="2000" dirty="0"/>
              <a:t>Maintain good personal hygiene</a:t>
            </a:r>
          </a:p>
          <a:p>
            <a:pPr lvl="0">
              <a:lnSpc>
                <a:spcPct val="150000"/>
              </a:lnSpc>
            </a:pPr>
            <a:r>
              <a:rPr lang="en-US" sz="2000" dirty="0"/>
              <a:t>If you are a man and keep a beard or moustache, keep it trimmed; otherwise, shave every day</a:t>
            </a:r>
          </a:p>
          <a:p>
            <a:pPr lvl="0">
              <a:lnSpc>
                <a:spcPct val="150000"/>
              </a:lnSpc>
            </a:pPr>
            <a:r>
              <a:rPr lang="en-US" sz="2000" dirty="0"/>
              <a:t>Wear clean, ironed clothes</a:t>
            </a:r>
          </a:p>
          <a:p>
            <a:pPr lvl="0">
              <a:lnSpc>
                <a:spcPct val="150000"/>
              </a:lnSpc>
            </a:pPr>
            <a:r>
              <a:rPr lang="en-US" sz="2000" dirty="0"/>
              <a:t>Wear clean, comfortable shoes</a:t>
            </a:r>
          </a:p>
          <a:p>
            <a:pPr lvl="0">
              <a:lnSpc>
                <a:spcPct val="150000"/>
              </a:lnSpc>
            </a:pPr>
            <a:r>
              <a:rPr lang="en-US" sz="2000" dirty="0"/>
              <a:t>If you are a woman, keep your hair tied up</a:t>
            </a:r>
          </a:p>
          <a:p>
            <a:pPr lvl="0">
              <a:lnSpc>
                <a:spcPct val="150000"/>
              </a:lnSpc>
            </a:pPr>
            <a:r>
              <a:rPr lang="en-US" sz="2000" dirty="0"/>
              <a:t>Avoid wearing chunky jewelry </a:t>
            </a:r>
          </a:p>
          <a:p>
            <a:pPr lvl="0">
              <a:lnSpc>
                <a:spcPct val="150000"/>
              </a:lnSpc>
            </a:pPr>
            <a:r>
              <a:rPr lang="en-US" sz="2000" dirty="0"/>
              <a:t>Keep your nails clean, short and trimmed; do not paint your nails</a:t>
            </a: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3" cstate="email"/>
          <a:stretch>
            <a:fillRect/>
          </a:stretch>
        </p:blipFill>
        <p:spPr>
          <a:xfrm>
            <a:off x="107504" y="2880000"/>
            <a:ext cx="8928992" cy="1440000"/>
          </a:xfrm>
          <a:prstGeom prst="rect">
            <a:avLst/>
          </a:prstGeom>
        </p:spPr>
      </p:pic>
      <p:sp>
        <p:nvSpPr>
          <p:cNvPr id="9" name="Rectangle 8"/>
          <p:cNvSpPr/>
          <p:nvPr/>
        </p:nvSpPr>
        <p:spPr>
          <a:xfrm>
            <a:off x="287524" y="3323001"/>
            <a:ext cx="8568952"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Personal Time Management</a:t>
            </a: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12</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Terms related to Task Management</a:t>
            </a: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Pre Module Activity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Personal Time Management</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cstate="email"/>
          <a:stretch>
            <a:fillRect/>
          </a:stretch>
        </p:blipFill>
        <p:spPr>
          <a:xfrm>
            <a:off x="0" y="1393748"/>
            <a:ext cx="9144000" cy="51556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542" y="267904"/>
            <a:ext cx="8229600" cy="698342"/>
          </a:xfrm>
        </p:spPr>
        <p:txBody>
          <a:bodyPr>
            <a:normAutofit/>
          </a:bodyPr>
          <a:lstStyle/>
          <a:p>
            <a:r>
              <a:rPr lang="en-US" sz="3000" dirty="0"/>
              <a:t>Summary</a:t>
            </a: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20645" y="954809"/>
            <a:ext cx="7704856" cy="5229060"/>
          </a:xfrm>
          <a:prstGeom prst="rect">
            <a:avLst/>
          </a:prstGeom>
        </p:spPr>
        <p:txBody>
          <a:bodyPr wrap="square">
            <a:spAutoFit/>
          </a:bodyPr>
          <a:lstStyle/>
          <a:p>
            <a:pPr marL="342900" lvl="0" indent="-342900">
              <a:lnSpc>
                <a:spcPct val="120000"/>
              </a:lnSpc>
              <a:buFont typeface="Arial" panose="020B0604020202020204" pitchFamily="34" charset="0"/>
              <a:buChar char="•"/>
            </a:pPr>
            <a:r>
              <a:rPr lang="en-US" sz="2000" dirty="0">
                <a:latin typeface="Helvetica" panose="020B0604020202020204" pitchFamily="34" charset="0"/>
              </a:rPr>
              <a:t>To work out a daily schedule, list down all the other tasks you need to do</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Club tasks that together take lesser time to complete</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Postpone some chores to your off days</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Try to reduce wastage of time</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If there is a personal task that you cannot do on your day off, seek prior permission of your employer</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Know when to multi-task</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Use waiting and travel time to make personal calls</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At the end of each day, prepare for the next day</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Maintain lists such as things to buy from the market</a:t>
            </a:r>
          </a:p>
          <a:p>
            <a:pPr marL="342900" lvl="0" indent="-342900">
              <a:lnSpc>
                <a:spcPct val="120000"/>
              </a:lnSpc>
              <a:buFont typeface="Arial" panose="020B0604020202020204" pitchFamily="34" charset="0"/>
              <a:buChar char="•"/>
            </a:pPr>
            <a:r>
              <a:rPr lang="en-US" sz="2000" dirty="0">
                <a:latin typeface="Helvetica" panose="020B0604020202020204" pitchFamily="34" charset="0"/>
              </a:rPr>
              <a:t>Make a ‘to do’ list for the next day’s tasks</a:t>
            </a:r>
          </a:p>
          <a:p>
            <a:pPr marL="342900" indent="-342900">
              <a:lnSpc>
                <a:spcPct val="120000"/>
              </a:lnSpc>
              <a:buFont typeface="Arial" panose="020B0604020202020204" pitchFamily="34" charset="0"/>
              <a:buChar char="•"/>
            </a:pPr>
            <a:r>
              <a:rPr lang="en-US" sz="2000" dirty="0">
                <a:latin typeface="Helvetica" panose="020B0604020202020204" pitchFamily="34" charset="0"/>
              </a:rPr>
              <a:t>Distinguish between urgent and important tasks and prioritize them accordingly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3" cstate="email"/>
          <a:stretch>
            <a:fillRect/>
          </a:stretch>
        </p:blipFill>
        <p:spPr>
          <a:xfrm>
            <a:off x="792000" y="2880000"/>
            <a:ext cx="7560000" cy="1440000"/>
          </a:xfrm>
          <a:prstGeom prst="rect">
            <a:avLst/>
          </a:prstGeom>
        </p:spPr>
      </p:pic>
      <p:sp>
        <p:nvSpPr>
          <p:cNvPr id="9" name="Rectangle 8"/>
          <p:cNvSpPr/>
          <p:nvPr/>
        </p:nvSpPr>
        <p:spPr>
          <a:xfrm>
            <a:off x="971600" y="3265820"/>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Professional Time Management</a:t>
            </a: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48" y="1484784"/>
            <a:ext cx="8229600" cy="634082"/>
          </a:xfrm>
        </p:spPr>
        <p:txBody>
          <a:bodyPr>
            <a:normAutofit/>
          </a:bodyPr>
          <a:lstStyle/>
          <a:p>
            <a:r>
              <a:rPr lang="en-US" sz="2000" dirty="0"/>
              <a:t>Logo Recognition</a:t>
            </a: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Pre Module Activity</a:t>
            </a:r>
          </a:p>
        </p:txBody>
      </p:sp>
      <p:pic>
        <p:nvPicPr>
          <p:cNvPr id="8" name="Picture 7"/>
          <p:cNvPicPr>
            <a:picLocks noChangeAspect="1" noChangeArrowheads="1"/>
          </p:cNvPicPr>
          <p:nvPr/>
        </p:nvPicPr>
        <p:blipFill>
          <a:blip r:embed="rId3"/>
          <a:srcRect/>
          <a:stretch>
            <a:fillRect/>
          </a:stretch>
        </p:blipFill>
        <p:spPr bwMode="auto">
          <a:xfrm>
            <a:off x="228600" y="2819400"/>
            <a:ext cx="1590675" cy="1676400"/>
          </a:xfrm>
          <a:prstGeom prst="rect">
            <a:avLst/>
          </a:prstGeom>
          <a:noFill/>
          <a:ln w="9525">
            <a:noFill/>
            <a:miter lim="800000"/>
            <a:headEnd/>
            <a:tailEnd/>
          </a:ln>
          <a:effectLst/>
        </p:spPr>
      </p:pic>
      <p:pic>
        <p:nvPicPr>
          <p:cNvPr id="10" name="Picture 4"/>
          <p:cNvPicPr>
            <a:picLocks noChangeAspect="1" noChangeArrowheads="1"/>
          </p:cNvPicPr>
          <p:nvPr/>
        </p:nvPicPr>
        <p:blipFill>
          <a:blip r:embed="rId4"/>
          <a:srcRect/>
          <a:stretch>
            <a:fillRect/>
          </a:stretch>
        </p:blipFill>
        <p:spPr bwMode="auto">
          <a:xfrm>
            <a:off x="1981200" y="2819400"/>
            <a:ext cx="1600200" cy="1628775"/>
          </a:xfrm>
          <a:prstGeom prst="rect">
            <a:avLst/>
          </a:prstGeom>
          <a:noFill/>
          <a:ln w="9525">
            <a:noFill/>
            <a:miter lim="800000"/>
            <a:headEnd/>
            <a:tailEnd/>
          </a:ln>
          <a:effectLst/>
        </p:spPr>
      </p:pic>
      <p:pic>
        <p:nvPicPr>
          <p:cNvPr id="11" name="Picture 5"/>
          <p:cNvPicPr>
            <a:picLocks noChangeAspect="1" noChangeArrowheads="1"/>
          </p:cNvPicPr>
          <p:nvPr/>
        </p:nvPicPr>
        <p:blipFill>
          <a:blip r:embed="rId5"/>
          <a:srcRect/>
          <a:stretch>
            <a:fillRect/>
          </a:stretch>
        </p:blipFill>
        <p:spPr bwMode="auto">
          <a:xfrm>
            <a:off x="3724275" y="2819400"/>
            <a:ext cx="1609725" cy="1619250"/>
          </a:xfrm>
          <a:prstGeom prst="rect">
            <a:avLst/>
          </a:prstGeom>
          <a:noFill/>
          <a:ln w="9525">
            <a:noFill/>
            <a:miter lim="800000"/>
            <a:headEnd/>
            <a:tailEnd/>
          </a:ln>
          <a:effectLst/>
        </p:spPr>
      </p:pic>
      <p:pic>
        <p:nvPicPr>
          <p:cNvPr id="12" name="Picture 6"/>
          <p:cNvPicPr>
            <a:picLocks noChangeAspect="1" noChangeArrowheads="1"/>
          </p:cNvPicPr>
          <p:nvPr/>
        </p:nvPicPr>
        <p:blipFill>
          <a:blip r:embed="rId6"/>
          <a:srcRect/>
          <a:stretch>
            <a:fillRect/>
          </a:stretch>
        </p:blipFill>
        <p:spPr bwMode="auto">
          <a:xfrm>
            <a:off x="5476875" y="2838450"/>
            <a:ext cx="1609725" cy="1657350"/>
          </a:xfrm>
          <a:prstGeom prst="rect">
            <a:avLst/>
          </a:prstGeom>
          <a:noFill/>
          <a:ln w="9525">
            <a:noFill/>
            <a:miter lim="800000"/>
            <a:headEnd/>
            <a:tailEnd/>
          </a:ln>
          <a:effectLst/>
        </p:spPr>
      </p:pic>
      <p:pic>
        <p:nvPicPr>
          <p:cNvPr id="13" name="Picture 7"/>
          <p:cNvPicPr>
            <a:picLocks noChangeAspect="1" noChangeArrowheads="1"/>
          </p:cNvPicPr>
          <p:nvPr/>
        </p:nvPicPr>
        <p:blipFill>
          <a:blip r:embed="rId7"/>
          <a:srcRect/>
          <a:stretch>
            <a:fillRect/>
          </a:stretch>
        </p:blipFill>
        <p:spPr bwMode="auto">
          <a:xfrm>
            <a:off x="7258050" y="2819400"/>
            <a:ext cx="1657350" cy="16478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IN" sz="3600" b="1" dirty="0">
                <a:solidFill>
                  <a:schemeClr val="lt1"/>
                </a:solidFill>
                <a:latin typeface="Helvetica Neue"/>
                <a:ea typeface="Helvetica Neue"/>
                <a:cs typeface="Helvetica Neue"/>
              </a:rPr>
              <a:t>Etiquette &amp; Courtesy</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email"/>
          <a:stretch>
            <a:fillRect/>
          </a:stretch>
        </p:blipFill>
        <p:spPr>
          <a:xfrm>
            <a:off x="0" y="1406332"/>
            <a:ext cx="9144000" cy="51556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Professional Time Management</a:t>
            </a: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email"/>
          <a:stretch>
            <a:fillRect/>
          </a:stretch>
        </p:blipFill>
        <p:spPr>
          <a:xfrm>
            <a:off x="0" y="1393932"/>
            <a:ext cx="9144000" cy="51556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4061" y="18565"/>
            <a:ext cx="8229600" cy="460013"/>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p>
        </p:txBody>
      </p:sp>
      <p:graphicFrame>
        <p:nvGraphicFramePr>
          <p:cNvPr id="10" name="Table 9"/>
          <p:cNvGraphicFramePr>
            <a:graphicFrameLocks noGrp="1"/>
          </p:cNvGraphicFramePr>
          <p:nvPr/>
        </p:nvGraphicFramePr>
        <p:xfrm>
          <a:off x="501542" y="1124744"/>
          <a:ext cx="8144489" cy="4824540"/>
        </p:xfrm>
        <a:graphic>
          <a:graphicData uri="http://schemas.openxmlformats.org/drawingml/2006/table">
            <a:tbl>
              <a:tblPr firstRow="1" bandRow="1">
                <a:tableStyleId>{5C22544A-7EE6-4342-B048-85BDC9FD1C3A}</a:tableStyleId>
              </a:tblPr>
              <a:tblGrid>
                <a:gridCol w="5980264">
                  <a:extLst>
                    <a:ext uri="{9D8B030D-6E8A-4147-A177-3AD203B41FA5}">
                      <a16:colId xmlns:a16="http://schemas.microsoft.com/office/drawing/2014/main" val="20000"/>
                    </a:ext>
                  </a:extLst>
                </a:gridCol>
                <a:gridCol w="2164225">
                  <a:extLst>
                    <a:ext uri="{9D8B030D-6E8A-4147-A177-3AD203B41FA5}">
                      <a16:colId xmlns:a16="http://schemas.microsoft.com/office/drawing/2014/main" val="20001"/>
                    </a:ext>
                  </a:extLst>
                </a:gridCol>
              </a:tblGrid>
              <a:tr h="536060">
                <a:tc>
                  <a:txBody>
                    <a:bodyPr/>
                    <a:lstStyle/>
                    <a:p>
                      <a:pPr algn="ctr"/>
                      <a:r>
                        <a:rPr lang="en-US" sz="2000" dirty="0">
                          <a:latin typeface="Helvetica" panose="020B0604020202020204" pitchFamily="34" charset="0"/>
                        </a:rPr>
                        <a:t>Activity</a:t>
                      </a:r>
                    </a:p>
                  </a:txBody>
                  <a:tcPr>
                    <a:solidFill>
                      <a:schemeClr val="accent4">
                        <a:lumMod val="75000"/>
                      </a:schemeClr>
                    </a:solidFill>
                  </a:tcPr>
                </a:tc>
                <a:tc>
                  <a:txBody>
                    <a:bodyPr/>
                    <a:lstStyle/>
                    <a:p>
                      <a:pPr algn="ctr"/>
                      <a:r>
                        <a:rPr lang="en-US" sz="2000" dirty="0">
                          <a:latin typeface="Helvetica" panose="020B0604020202020204" pitchFamily="34" charset="0"/>
                        </a:rPr>
                        <a:t>Timings</a:t>
                      </a:r>
                    </a:p>
                  </a:txBody>
                  <a:tcPr>
                    <a:solidFill>
                      <a:schemeClr val="accent4">
                        <a:lumMod val="75000"/>
                      </a:schemeClr>
                    </a:solidFill>
                  </a:tcPr>
                </a:tc>
                <a:extLst>
                  <a:ext uri="{0D108BD9-81ED-4DB2-BD59-A6C34878D82A}">
                    <a16:rowId xmlns:a16="http://schemas.microsoft.com/office/drawing/2014/main" val="10000"/>
                  </a:ext>
                </a:extLst>
              </a:tr>
              <a:tr h="536060">
                <a:tc>
                  <a:txBody>
                    <a:bodyPr/>
                    <a:lstStyle/>
                    <a:p>
                      <a:r>
                        <a:rPr lang="en-US" sz="2000" dirty="0">
                          <a:latin typeface="Helvetica" panose="020B0604020202020204" pitchFamily="34" charset="0"/>
                        </a:rPr>
                        <a:t>Elder </a:t>
                      </a:r>
                      <a:r>
                        <a:rPr lang="en-US" sz="2000" baseline="0" dirty="0">
                          <a:latin typeface="Helvetica" panose="020B0604020202020204" pitchFamily="34" charset="0"/>
                        </a:rPr>
                        <a:t>wakes up</a:t>
                      </a:r>
                      <a:endParaRPr lang="en-US" sz="2000" dirty="0">
                        <a:latin typeface="Helvetica" panose="020B0604020202020204" pitchFamily="34" charset="0"/>
                      </a:endParaRPr>
                    </a:p>
                  </a:txBody>
                  <a:tcPr anchor="ctr">
                    <a:solidFill>
                      <a:schemeClr val="accent4">
                        <a:lumMod val="60000"/>
                        <a:lumOff val="40000"/>
                      </a:schemeClr>
                    </a:solidFill>
                  </a:tcPr>
                </a:tc>
                <a:tc>
                  <a:txBody>
                    <a:bodyPr/>
                    <a:lstStyle/>
                    <a:p>
                      <a:r>
                        <a:rPr lang="en-US" sz="2000" dirty="0">
                          <a:latin typeface="Helvetica" panose="020B0604020202020204" pitchFamily="34" charset="0"/>
                        </a:rPr>
                        <a:t>8 am</a:t>
                      </a:r>
                    </a:p>
                  </a:txBody>
                  <a:tcPr anchor="ctr">
                    <a:solidFill>
                      <a:schemeClr val="accent4">
                        <a:lumMod val="60000"/>
                        <a:lumOff val="40000"/>
                      </a:schemeClr>
                    </a:solidFill>
                  </a:tcPr>
                </a:tc>
                <a:extLst>
                  <a:ext uri="{0D108BD9-81ED-4DB2-BD59-A6C34878D82A}">
                    <a16:rowId xmlns:a16="http://schemas.microsoft.com/office/drawing/2014/main" val="10001"/>
                  </a:ext>
                </a:extLst>
              </a:tr>
              <a:tr h="536060">
                <a:tc>
                  <a:txBody>
                    <a:bodyPr/>
                    <a:lstStyle/>
                    <a:p>
                      <a:r>
                        <a:rPr lang="en-US" sz="2000" dirty="0">
                          <a:latin typeface="Helvetica" panose="020B0604020202020204" pitchFamily="34" charset="0"/>
                        </a:rPr>
                        <a:t>Bath and breakfast</a:t>
                      </a:r>
                    </a:p>
                  </a:txBody>
                  <a:tcPr anchor="ctr">
                    <a:solidFill>
                      <a:schemeClr val="accent4">
                        <a:lumMod val="60000"/>
                        <a:lumOff val="40000"/>
                      </a:schemeClr>
                    </a:solidFill>
                  </a:tcPr>
                </a:tc>
                <a:tc>
                  <a:txBody>
                    <a:bodyPr/>
                    <a:lstStyle/>
                    <a:p>
                      <a:r>
                        <a:rPr lang="en-US" sz="2000" dirty="0">
                          <a:latin typeface="Helvetica" panose="020B0604020202020204" pitchFamily="34" charset="0"/>
                        </a:rPr>
                        <a:t>8</a:t>
                      </a:r>
                      <a:r>
                        <a:rPr lang="en-US" sz="2000" baseline="0" dirty="0">
                          <a:latin typeface="Helvetica" panose="020B0604020202020204" pitchFamily="34" charset="0"/>
                        </a:rPr>
                        <a:t> am – 9 am</a:t>
                      </a:r>
                      <a:endParaRPr lang="en-US" sz="2000" dirty="0">
                        <a:latin typeface="Helvetica" panose="020B060402020202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10002"/>
                  </a:ext>
                </a:extLst>
              </a:tr>
              <a:tr h="536060">
                <a:tc>
                  <a:txBody>
                    <a:bodyPr/>
                    <a:lstStyle/>
                    <a:p>
                      <a:r>
                        <a:rPr lang="en-US" sz="2000" dirty="0">
                          <a:latin typeface="Helvetica" panose="020B0604020202020204" pitchFamily="34" charset="0"/>
                        </a:rPr>
                        <a:t>Taking medicines</a:t>
                      </a:r>
                    </a:p>
                  </a:txBody>
                  <a:tcPr anchor="ctr">
                    <a:solidFill>
                      <a:schemeClr val="accent4">
                        <a:lumMod val="60000"/>
                        <a:lumOff val="40000"/>
                      </a:schemeClr>
                    </a:solidFill>
                  </a:tcPr>
                </a:tc>
                <a:tc>
                  <a:txBody>
                    <a:bodyPr/>
                    <a:lstStyle/>
                    <a:p>
                      <a:r>
                        <a:rPr lang="en-US" sz="2000" dirty="0">
                          <a:latin typeface="Helvetica" panose="020B0604020202020204" pitchFamily="34" charset="0"/>
                        </a:rPr>
                        <a:t>9 am</a:t>
                      </a:r>
                    </a:p>
                  </a:txBody>
                  <a:tcPr anchor="ctr">
                    <a:solidFill>
                      <a:schemeClr val="accent4">
                        <a:lumMod val="60000"/>
                        <a:lumOff val="40000"/>
                      </a:schemeClr>
                    </a:solidFill>
                  </a:tcPr>
                </a:tc>
                <a:extLst>
                  <a:ext uri="{0D108BD9-81ED-4DB2-BD59-A6C34878D82A}">
                    <a16:rowId xmlns:a16="http://schemas.microsoft.com/office/drawing/2014/main" val="10003"/>
                  </a:ext>
                </a:extLst>
              </a:tr>
              <a:tr h="536060">
                <a:tc>
                  <a:txBody>
                    <a:bodyPr/>
                    <a:lstStyle/>
                    <a:p>
                      <a:r>
                        <a:rPr lang="en-US" sz="2000" dirty="0">
                          <a:latin typeface="Helvetica" panose="020B0604020202020204" pitchFamily="34" charset="0"/>
                        </a:rPr>
                        <a:t>Stroll in the garden</a:t>
                      </a:r>
                    </a:p>
                  </a:txBody>
                  <a:tcPr anchor="ctr">
                    <a:solidFill>
                      <a:schemeClr val="accent4">
                        <a:lumMod val="60000"/>
                        <a:lumOff val="40000"/>
                      </a:schemeClr>
                    </a:solidFill>
                  </a:tcPr>
                </a:tc>
                <a:tc>
                  <a:txBody>
                    <a:bodyPr/>
                    <a:lstStyle/>
                    <a:p>
                      <a:r>
                        <a:rPr lang="en-US" sz="2000" dirty="0">
                          <a:latin typeface="Helvetica" panose="020B0604020202020204" pitchFamily="34" charset="0"/>
                        </a:rPr>
                        <a:t>9 am – 9:15 am</a:t>
                      </a:r>
                    </a:p>
                  </a:txBody>
                  <a:tcPr anchor="ctr">
                    <a:solidFill>
                      <a:schemeClr val="accent4">
                        <a:lumMod val="60000"/>
                        <a:lumOff val="40000"/>
                      </a:schemeClr>
                    </a:solidFill>
                  </a:tcPr>
                </a:tc>
                <a:extLst>
                  <a:ext uri="{0D108BD9-81ED-4DB2-BD59-A6C34878D82A}">
                    <a16:rowId xmlns:a16="http://schemas.microsoft.com/office/drawing/2014/main" val="10004"/>
                  </a:ext>
                </a:extLst>
              </a:tr>
              <a:tr h="536060">
                <a:tc>
                  <a:txBody>
                    <a:bodyPr/>
                    <a:lstStyle/>
                    <a:p>
                      <a:r>
                        <a:rPr lang="en-US" sz="2000" dirty="0">
                          <a:latin typeface="Helvetica" panose="020B0604020202020204" pitchFamily="34" charset="0"/>
                        </a:rPr>
                        <a:t>Bible reading sitting in the garden</a:t>
                      </a:r>
                    </a:p>
                  </a:txBody>
                  <a:tcPr anchor="ctr">
                    <a:solidFill>
                      <a:schemeClr val="accent4">
                        <a:lumMod val="60000"/>
                        <a:lumOff val="40000"/>
                      </a:schemeClr>
                    </a:solidFill>
                  </a:tcPr>
                </a:tc>
                <a:tc>
                  <a:txBody>
                    <a:bodyPr/>
                    <a:lstStyle/>
                    <a:p>
                      <a:r>
                        <a:rPr lang="en-US" sz="2000" dirty="0">
                          <a:latin typeface="Helvetica" panose="020B0604020202020204" pitchFamily="34" charset="0"/>
                        </a:rPr>
                        <a:t>9:15 am –</a:t>
                      </a:r>
                      <a:r>
                        <a:rPr lang="en-US" sz="2000" baseline="0" dirty="0">
                          <a:latin typeface="Helvetica" panose="020B0604020202020204" pitchFamily="34" charset="0"/>
                        </a:rPr>
                        <a:t> 10 am</a:t>
                      </a:r>
                      <a:endParaRPr lang="en-US" sz="2000" dirty="0">
                        <a:latin typeface="Helvetica" panose="020B060402020202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10005"/>
                  </a:ext>
                </a:extLst>
              </a:tr>
              <a:tr h="536060">
                <a:tc>
                  <a:txBody>
                    <a:bodyPr/>
                    <a:lstStyle/>
                    <a:p>
                      <a:r>
                        <a:rPr lang="en-US" sz="2000" dirty="0">
                          <a:latin typeface="Helvetica" panose="020B0604020202020204" pitchFamily="34" charset="0"/>
                        </a:rPr>
                        <a:t>Spends time with grandson in the drawing room</a:t>
                      </a:r>
                    </a:p>
                  </a:txBody>
                  <a:tcPr anchor="ctr">
                    <a:solidFill>
                      <a:schemeClr val="accent4">
                        <a:lumMod val="60000"/>
                        <a:lumOff val="40000"/>
                      </a:schemeClr>
                    </a:solidFill>
                  </a:tcPr>
                </a:tc>
                <a:tc>
                  <a:txBody>
                    <a:bodyPr/>
                    <a:lstStyle/>
                    <a:p>
                      <a:r>
                        <a:rPr lang="en-US" sz="2000" dirty="0">
                          <a:latin typeface="Helvetica" panose="020B0604020202020204" pitchFamily="34" charset="0"/>
                        </a:rPr>
                        <a:t>10 am –</a:t>
                      </a:r>
                      <a:r>
                        <a:rPr lang="en-US" sz="2000" baseline="0" dirty="0">
                          <a:latin typeface="Helvetica" panose="020B0604020202020204" pitchFamily="34" charset="0"/>
                        </a:rPr>
                        <a:t> 11 am</a:t>
                      </a:r>
                      <a:endParaRPr lang="en-US" sz="2000" dirty="0">
                        <a:latin typeface="Helvetica" panose="020B060402020202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10006"/>
                  </a:ext>
                </a:extLst>
              </a:tr>
              <a:tr h="536060">
                <a:tc>
                  <a:txBody>
                    <a:bodyPr/>
                    <a:lstStyle/>
                    <a:p>
                      <a:r>
                        <a:rPr lang="en-US" sz="2000" dirty="0">
                          <a:latin typeface="Helvetica" panose="020B0604020202020204" pitchFamily="34" charset="0"/>
                        </a:rPr>
                        <a:t>Sleeping</a:t>
                      </a:r>
                    </a:p>
                  </a:txBody>
                  <a:tcPr anchor="ctr">
                    <a:solidFill>
                      <a:schemeClr val="accent4">
                        <a:lumMod val="60000"/>
                        <a:lumOff val="40000"/>
                      </a:schemeClr>
                    </a:solidFill>
                  </a:tcPr>
                </a:tc>
                <a:tc>
                  <a:txBody>
                    <a:bodyPr/>
                    <a:lstStyle/>
                    <a:p>
                      <a:r>
                        <a:rPr lang="en-US" sz="2000" dirty="0">
                          <a:latin typeface="Helvetica" panose="020B0604020202020204" pitchFamily="34" charset="0"/>
                        </a:rPr>
                        <a:t>11 am to 1 pm</a:t>
                      </a:r>
                    </a:p>
                  </a:txBody>
                  <a:tcPr anchor="ctr">
                    <a:solidFill>
                      <a:schemeClr val="accent4">
                        <a:lumMod val="60000"/>
                        <a:lumOff val="40000"/>
                      </a:schemeClr>
                    </a:solidFill>
                  </a:tcPr>
                </a:tc>
                <a:extLst>
                  <a:ext uri="{0D108BD9-81ED-4DB2-BD59-A6C34878D82A}">
                    <a16:rowId xmlns:a16="http://schemas.microsoft.com/office/drawing/2014/main" val="10007"/>
                  </a:ext>
                </a:extLst>
              </a:tr>
              <a:tr h="536060">
                <a:tc>
                  <a:txBody>
                    <a:bodyPr/>
                    <a:lstStyle/>
                    <a:p>
                      <a:r>
                        <a:rPr lang="en-US" sz="2000" dirty="0">
                          <a:latin typeface="Helvetica" panose="020B0604020202020204" pitchFamily="34" charset="0"/>
                        </a:rPr>
                        <a:t>Lunch </a:t>
                      </a:r>
                    </a:p>
                  </a:txBody>
                  <a:tcPr anchor="ctr">
                    <a:solidFill>
                      <a:schemeClr val="accent4">
                        <a:lumMod val="60000"/>
                        <a:lumOff val="40000"/>
                      </a:schemeClr>
                    </a:solidFill>
                  </a:tcPr>
                </a:tc>
                <a:tc>
                  <a:txBody>
                    <a:bodyPr/>
                    <a:lstStyle/>
                    <a:p>
                      <a:r>
                        <a:rPr lang="en-US" sz="2000" dirty="0">
                          <a:latin typeface="Helvetica" panose="020B0604020202020204" pitchFamily="34" charset="0"/>
                        </a:rPr>
                        <a:t>1 pm to 1:30 pm</a:t>
                      </a:r>
                    </a:p>
                  </a:txBody>
                  <a:tcPr anchor="ctr">
                    <a:solidFill>
                      <a:schemeClr val="accent4">
                        <a:lumMod val="60000"/>
                        <a:lumOff val="40000"/>
                      </a:schemeClr>
                    </a:solidFill>
                  </a:tcPr>
                </a:tc>
                <a:extLst>
                  <a:ext uri="{0D108BD9-81ED-4DB2-BD59-A6C34878D82A}">
                    <a16:rowId xmlns:a16="http://schemas.microsoft.com/office/drawing/2014/main" val="10008"/>
                  </a:ext>
                </a:extLst>
              </a:tr>
            </a:tbl>
          </a:graphicData>
        </a:graphic>
      </p:graphicFrame>
      <p:sp>
        <p:nvSpPr>
          <p:cNvPr id="11" name="Title 1"/>
          <p:cNvSpPr>
            <a:spLocks noGrp="1"/>
          </p:cNvSpPr>
          <p:nvPr>
            <p:ph type="title"/>
          </p:nvPr>
        </p:nvSpPr>
        <p:spPr>
          <a:xfrm>
            <a:off x="254061" y="648223"/>
            <a:ext cx="8229600" cy="327938"/>
          </a:xfrm>
        </p:spPr>
        <p:txBody>
          <a:bodyPr>
            <a:normAutofit fontScale="90000"/>
          </a:bodyPr>
          <a:lstStyle/>
          <a:p>
            <a:r>
              <a:rPr lang="en-US" sz="2000" dirty="0"/>
              <a:t>Time Table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4061" y="18565"/>
            <a:ext cx="8229600" cy="460013"/>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p>
        </p:txBody>
      </p:sp>
      <p:graphicFrame>
        <p:nvGraphicFramePr>
          <p:cNvPr id="10" name="Table 9"/>
          <p:cNvGraphicFramePr>
            <a:graphicFrameLocks noGrp="1"/>
          </p:cNvGraphicFramePr>
          <p:nvPr/>
        </p:nvGraphicFramePr>
        <p:xfrm>
          <a:off x="501542" y="1031410"/>
          <a:ext cx="7670858" cy="4879768"/>
        </p:xfrm>
        <a:graphic>
          <a:graphicData uri="http://schemas.openxmlformats.org/drawingml/2006/table">
            <a:tbl>
              <a:tblPr firstRow="1" bandRow="1">
                <a:tableStyleId>{5C22544A-7EE6-4342-B048-85BDC9FD1C3A}</a:tableStyleId>
              </a:tblPr>
              <a:tblGrid>
                <a:gridCol w="4906904">
                  <a:extLst>
                    <a:ext uri="{9D8B030D-6E8A-4147-A177-3AD203B41FA5}">
                      <a16:colId xmlns:a16="http://schemas.microsoft.com/office/drawing/2014/main" val="20000"/>
                    </a:ext>
                  </a:extLst>
                </a:gridCol>
                <a:gridCol w="2763954">
                  <a:extLst>
                    <a:ext uri="{9D8B030D-6E8A-4147-A177-3AD203B41FA5}">
                      <a16:colId xmlns:a16="http://schemas.microsoft.com/office/drawing/2014/main" val="20001"/>
                    </a:ext>
                  </a:extLst>
                </a:gridCol>
              </a:tblGrid>
              <a:tr h="609971">
                <a:tc>
                  <a:txBody>
                    <a:bodyPr/>
                    <a:lstStyle/>
                    <a:p>
                      <a:pPr algn="ctr"/>
                      <a:r>
                        <a:rPr lang="en-US" sz="2000" dirty="0">
                          <a:latin typeface="Helvetica" panose="020B0604020202020204" pitchFamily="34" charset="0"/>
                        </a:rPr>
                        <a:t>Activity</a:t>
                      </a:r>
                    </a:p>
                  </a:txBody>
                  <a:tcPr>
                    <a:solidFill>
                      <a:schemeClr val="accent4">
                        <a:lumMod val="75000"/>
                      </a:schemeClr>
                    </a:solidFill>
                  </a:tcPr>
                </a:tc>
                <a:tc>
                  <a:txBody>
                    <a:bodyPr/>
                    <a:lstStyle/>
                    <a:p>
                      <a:pPr algn="ctr"/>
                      <a:r>
                        <a:rPr lang="en-US" sz="2000" dirty="0">
                          <a:latin typeface="Helvetica" panose="020B0604020202020204" pitchFamily="34" charset="0"/>
                        </a:rPr>
                        <a:t>Timings</a:t>
                      </a:r>
                    </a:p>
                  </a:txBody>
                  <a:tcPr>
                    <a:solidFill>
                      <a:schemeClr val="accent4">
                        <a:lumMod val="75000"/>
                      </a:schemeClr>
                    </a:solidFill>
                  </a:tcPr>
                </a:tc>
                <a:extLst>
                  <a:ext uri="{0D108BD9-81ED-4DB2-BD59-A6C34878D82A}">
                    <a16:rowId xmlns:a16="http://schemas.microsoft.com/office/drawing/2014/main" val="10000"/>
                  </a:ext>
                </a:extLst>
              </a:tr>
              <a:tr h="609971">
                <a:tc>
                  <a:txBody>
                    <a:bodyPr/>
                    <a:lstStyle/>
                    <a:p>
                      <a:r>
                        <a:rPr lang="en-US" sz="2000" dirty="0">
                          <a:latin typeface="Helvetica" panose="020B0604020202020204" pitchFamily="34" charset="0"/>
                        </a:rPr>
                        <a:t>Watches TV</a:t>
                      </a:r>
                    </a:p>
                  </a:txBody>
                  <a:tcPr anchor="ctr">
                    <a:solidFill>
                      <a:schemeClr val="accent4">
                        <a:lumMod val="60000"/>
                        <a:lumOff val="40000"/>
                      </a:schemeClr>
                    </a:solidFill>
                  </a:tcPr>
                </a:tc>
                <a:tc>
                  <a:txBody>
                    <a:bodyPr/>
                    <a:lstStyle/>
                    <a:p>
                      <a:r>
                        <a:rPr lang="en-US" sz="2000" dirty="0">
                          <a:latin typeface="Helvetica" panose="020B0604020202020204" pitchFamily="34" charset="0"/>
                        </a:rPr>
                        <a:t>1:30 pm - 3 pm</a:t>
                      </a:r>
                    </a:p>
                  </a:txBody>
                  <a:tcPr anchor="ctr">
                    <a:solidFill>
                      <a:schemeClr val="accent4">
                        <a:lumMod val="60000"/>
                        <a:lumOff val="40000"/>
                      </a:schemeClr>
                    </a:solidFill>
                  </a:tcPr>
                </a:tc>
                <a:extLst>
                  <a:ext uri="{0D108BD9-81ED-4DB2-BD59-A6C34878D82A}">
                    <a16:rowId xmlns:a16="http://schemas.microsoft.com/office/drawing/2014/main" val="10001"/>
                  </a:ext>
                </a:extLst>
              </a:tr>
              <a:tr h="609971">
                <a:tc>
                  <a:txBody>
                    <a:bodyPr/>
                    <a:lstStyle/>
                    <a:p>
                      <a:r>
                        <a:rPr lang="en-US" sz="2000" dirty="0">
                          <a:latin typeface="Helvetica" panose="020B0604020202020204" pitchFamily="34" charset="0"/>
                        </a:rPr>
                        <a:t>Sleeps</a:t>
                      </a:r>
                    </a:p>
                  </a:txBody>
                  <a:tcPr anchor="ctr">
                    <a:solidFill>
                      <a:schemeClr val="accent4">
                        <a:lumMod val="60000"/>
                        <a:lumOff val="40000"/>
                      </a:schemeClr>
                    </a:solidFill>
                  </a:tcPr>
                </a:tc>
                <a:tc>
                  <a:txBody>
                    <a:bodyPr/>
                    <a:lstStyle/>
                    <a:p>
                      <a:r>
                        <a:rPr lang="en-US" sz="2000" dirty="0">
                          <a:latin typeface="Helvetica" panose="020B0604020202020204" pitchFamily="34" charset="0"/>
                        </a:rPr>
                        <a:t>3 pm - 5 pm</a:t>
                      </a:r>
                    </a:p>
                  </a:txBody>
                  <a:tcPr anchor="ctr">
                    <a:solidFill>
                      <a:schemeClr val="accent4">
                        <a:lumMod val="60000"/>
                        <a:lumOff val="40000"/>
                      </a:schemeClr>
                    </a:solidFill>
                  </a:tcPr>
                </a:tc>
                <a:extLst>
                  <a:ext uri="{0D108BD9-81ED-4DB2-BD59-A6C34878D82A}">
                    <a16:rowId xmlns:a16="http://schemas.microsoft.com/office/drawing/2014/main" val="10002"/>
                  </a:ext>
                </a:extLst>
              </a:tr>
              <a:tr h="609971">
                <a:tc>
                  <a:txBody>
                    <a:bodyPr/>
                    <a:lstStyle/>
                    <a:p>
                      <a:r>
                        <a:rPr lang="en-US" sz="2000" dirty="0">
                          <a:latin typeface="Helvetica" panose="020B0604020202020204" pitchFamily="34" charset="0"/>
                        </a:rPr>
                        <a:t>Walk &amp; Hobby Class in the Park</a:t>
                      </a:r>
                    </a:p>
                  </a:txBody>
                  <a:tcPr anchor="ctr">
                    <a:solidFill>
                      <a:schemeClr val="accent4">
                        <a:lumMod val="60000"/>
                        <a:lumOff val="40000"/>
                      </a:schemeClr>
                    </a:solidFill>
                  </a:tcPr>
                </a:tc>
                <a:tc>
                  <a:txBody>
                    <a:bodyPr/>
                    <a:lstStyle/>
                    <a:p>
                      <a:r>
                        <a:rPr lang="en-US" sz="2000" dirty="0">
                          <a:latin typeface="Helvetica" panose="020B0604020202020204" pitchFamily="34" charset="0"/>
                        </a:rPr>
                        <a:t>5 pm - 7 pm</a:t>
                      </a:r>
                    </a:p>
                  </a:txBody>
                  <a:tcPr anchor="ctr">
                    <a:solidFill>
                      <a:schemeClr val="accent4">
                        <a:lumMod val="60000"/>
                        <a:lumOff val="40000"/>
                      </a:schemeClr>
                    </a:solidFill>
                  </a:tcPr>
                </a:tc>
                <a:extLst>
                  <a:ext uri="{0D108BD9-81ED-4DB2-BD59-A6C34878D82A}">
                    <a16:rowId xmlns:a16="http://schemas.microsoft.com/office/drawing/2014/main" val="10003"/>
                  </a:ext>
                </a:extLst>
              </a:tr>
              <a:tr h="609971">
                <a:tc>
                  <a:txBody>
                    <a:bodyPr/>
                    <a:lstStyle/>
                    <a:p>
                      <a:r>
                        <a:rPr lang="en-US" sz="2000" dirty="0">
                          <a:latin typeface="Helvetica" panose="020B0604020202020204" pitchFamily="34" charset="0"/>
                        </a:rPr>
                        <a:t>Dinner with Family</a:t>
                      </a:r>
                    </a:p>
                  </a:txBody>
                  <a:tcPr anchor="ctr">
                    <a:solidFill>
                      <a:schemeClr val="accent4">
                        <a:lumMod val="60000"/>
                        <a:lumOff val="40000"/>
                      </a:schemeClr>
                    </a:solidFill>
                  </a:tcPr>
                </a:tc>
                <a:tc>
                  <a:txBody>
                    <a:bodyPr/>
                    <a:lstStyle/>
                    <a:p>
                      <a:r>
                        <a:rPr lang="en-US" sz="2000" dirty="0">
                          <a:latin typeface="Helvetica" panose="020B0604020202020204" pitchFamily="34" charset="0"/>
                        </a:rPr>
                        <a:t>7 pm - 8 pm</a:t>
                      </a:r>
                    </a:p>
                  </a:txBody>
                  <a:tcPr anchor="ctr">
                    <a:solidFill>
                      <a:schemeClr val="accent4">
                        <a:lumMod val="60000"/>
                        <a:lumOff val="40000"/>
                      </a:schemeClr>
                    </a:solidFill>
                  </a:tcPr>
                </a:tc>
                <a:extLst>
                  <a:ext uri="{0D108BD9-81ED-4DB2-BD59-A6C34878D82A}">
                    <a16:rowId xmlns:a16="http://schemas.microsoft.com/office/drawing/2014/main" val="10004"/>
                  </a:ext>
                </a:extLst>
              </a:tr>
              <a:tr h="609971">
                <a:tc>
                  <a:txBody>
                    <a:bodyPr/>
                    <a:lstStyle/>
                    <a:p>
                      <a:r>
                        <a:rPr lang="en-US" sz="2000" dirty="0">
                          <a:latin typeface="Helvetica" panose="020B0604020202020204" pitchFamily="34" charset="0"/>
                        </a:rPr>
                        <a:t>Medicines &amp; Bath</a:t>
                      </a:r>
                    </a:p>
                  </a:txBody>
                  <a:tcPr anchor="ctr">
                    <a:solidFill>
                      <a:schemeClr val="accent4">
                        <a:lumMod val="60000"/>
                        <a:lumOff val="40000"/>
                      </a:schemeClr>
                    </a:solidFill>
                  </a:tcPr>
                </a:tc>
                <a:tc>
                  <a:txBody>
                    <a:bodyPr/>
                    <a:lstStyle/>
                    <a:p>
                      <a:r>
                        <a:rPr lang="en-US" sz="2000" dirty="0">
                          <a:latin typeface="Helvetica" panose="020B0604020202020204" pitchFamily="34" charset="0"/>
                        </a:rPr>
                        <a:t>8</a:t>
                      </a:r>
                      <a:r>
                        <a:rPr lang="en-US" sz="2000" baseline="0" dirty="0">
                          <a:latin typeface="Helvetica" panose="020B0604020202020204" pitchFamily="34" charset="0"/>
                        </a:rPr>
                        <a:t> pm - 8:30 pm</a:t>
                      </a:r>
                      <a:endParaRPr lang="en-US" sz="2000" dirty="0">
                        <a:latin typeface="Helvetica" panose="020B060402020202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10005"/>
                  </a:ext>
                </a:extLst>
              </a:tr>
              <a:tr h="609971">
                <a:tc>
                  <a:txBody>
                    <a:bodyPr/>
                    <a:lstStyle/>
                    <a:p>
                      <a:r>
                        <a:rPr lang="en-US" sz="2000" dirty="0">
                          <a:latin typeface="Helvetica" panose="020B0604020202020204" pitchFamily="34" charset="0"/>
                        </a:rPr>
                        <a:t>Bible Reading</a:t>
                      </a:r>
                    </a:p>
                  </a:txBody>
                  <a:tcPr anchor="ctr">
                    <a:solidFill>
                      <a:schemeClr val="accent4">
                        <a:lumMod val="60000"/>
                        <a:lumOff val="40000"/>
                      </a:schemeClr>
                    </a:solidFill>
                  </a:tcPr>
                </a:tc>
                <a:tc>
                  <a:txBody>
                    <a:bodyPr/>
                    <a:lstStyle/>
                    <a:p>
                      <a:r>
                        <a:rPr lang="en-US" sz="2000" dirty="0">
                          <a:latin typeface="Helvetica" panose="020B0604020202020204" pitchFamily="34" charset="0"/>
                        </a:rPr>
                        <a:t>8:30 pm - 9:30 pm</a:t>
                      </a:r>
                    </a:p>
                  </a:txBody>
                  <a:tcPr anchor="ctr">
                    <a:solidFill>
                      <a:schemeClr val="accent4">
                        <a:lumMod val="60000"/>
                        <a:lumOff val="40000"/>
                      </a:schemeClr>
                    </a:solidFill>
                  </a:tcPr>
                </a:tc>
                <a:extLst>
                  <a:ext uri="{0D108BD9-81ED-4DB2-BD59-A6C34878D82A}">
                    <a16:rowId xmlns:a16="http://schemas.microsoft.com/office/drawing/2014/main" val="10006"/>
                  </a:ext>
                </a:extLst>
              </a:tr>
              <a:tr h="609971">
                <a:tc>
                  <a:txBody>
                    <a:bodyPr/>
                    <a:lstStyle/>
                    <a:p>
                      <a:r>
                        <a:rPr lang="en-IN" sz="2000" dirty="0">
                          <a:latin typeface="Helvetica" panose="020B0604020202020204" pitchFamily="34" charset="0"/>
                        </a:rPr>
                        <a:t>Bedtime</a:t>
                      </a:r>
                    </a:p>
                  </a:txBody>
                  <a:tcPr anchor="ctr">
                    <a:solidFill>
                      <a:schemeClr val="accent4">
                        <a:lumMod val="60000"/>
                        <a:lumOff val="40000"/>
                      </a:schemeClr>
                    </a:solidFill>
                  </a:tcPr>
                </a:tc>
                <a:tc>
                  <a:txBody>
                    <a:bodyPr/>
                    <a:lstStyle/>
                    <a:p>
                      <a:r>
                        <a:rPr lang="en-US" sz="2000" dirty="0">
                          <a:latin typeface="Helvetica" panose="020B0604020202020204" pitchFamily="34" charset="0"/>
                        </a:rPr>
                        <a:t>9:30 </a:t>
                      </a:r>
                    </a:p>
                  </a:txBody>
                  <a:tcPr anchor="ctr">
                    <a:solidFill>
                      <a:schemeClr val="accent4">
                        <a:lumMod val="60000"/>
                        <a:lumOff val="40000"/>
                      </a:schemeClr>
                    </a:solidFill>
                  </a:tcPr>
                </a:tc>
                <a:extLst>
                  <a:ext uri="{0D108BD9-81ED-4DB2-BD59-A6C34878D82A}">
                    <a16:rowId xmlns:a16="http://schemas.microsoft.com/office/drawing/2014/main" val="10007"/>
                  </a:ext>
                </a:extLst>
              </a:tr>
            </a:tbl>
          </a:graphicData>
        </a:graphic>
      </p:graphicFrame>
      <p:sp>
        <p:nvSpPr>
          <p:cNvPr id="11" name="Title 1"/>
          <p:cNvSpPr>
            <a:spLocks noGrp="1"/>
          </p:cNvSpPr>
          <p:nvPr>
            <p:ph type="title"/>
          </p:nvPr>
        </p:nvSpPr>
        <p:spPr>
          <a:xfrm>
            <a:off x="254061" y="535961"/>
            <a:ext cx="8229600" cy="327938"/>
          </a:xfrm>
        </p:spPr>
        <p:txBody>
          <a:bodyPr>
            <a:normAutofit fontScale="90000"/>
          </a:bodyPr>
          <a:lstStyle/>
          <a:p>
            <a:r>
              <a:rPr lang="en-US" sz="2000" dirty="0"/>
              <a:t>Time 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45310"/>
            <a:ext cx="8229600" cy="475378"/>
          </a:xfrm>
        </p:spPr>
        <p:txBody>
          <a:bodyPr>
            <a:normAutofit fontScale="90000"/>
          </a:bodyPr>
          <a:lstStyle/>
          <a:p>
            <a:r>
              <a:rPr lang="en-US" sz="3000" dirty="0"/>
              <a:t>Summary</a:t>
            </a:r>
          </a:p>
        </p:txBody>
      </p:sp>
      <p:sp>
        <p:nvSpPr>
          <p:cNvPr id="3" name="Content Placeholder 2"/>
          <p:cNvSpPr>
            <a:spLocks noGrp="1"/>
          </p:cNvSpPr>
          <p:nvPr>
            <p:ph idx="1"/>
          </p:nvPr>
        </p:nvSpPr>
        <p:spPr>
          <a:xfrm>
            <a:off x="395536" y="1124744"/>
            <a:ext cx="8534400" cy="3719674"/>
          </a:xfrm>
        </p:spPr>
        <p:txBody>
          <a:bodyPr>
            <a:noAutofit/>
          </a:bodyPr>
          <a:lstStyle/>
          <a:p>
            <a:pPr lvl="0"/>
            <a:r>
              <a:rPr lang="en-US" sz="2000" dirty="0"/>
              <a:t>Observe and record the food, rest, and activity timings for the person over a few days</a:t>
            </a:r>
          </a:p>
          <a:p>
            <a:pPr lvl="0"/>
            <a:r>
              <a:rPr lang="en-US" sz="2000" dirty="0"/>
              <a:t>Analyze records and look for similarities</a:t>
            </a:r>
          </a:p>
          <a:p>
            <a:pPr lvl="0"/>
            <a:r>
              <a:rPr lang="en-US" sz="2000" dirty="0"/>
              <a:t>Establish a daily food, rest, and activity routine for the person</a:t>
            </a:r>
          </a:p>
          <a:p>
            <a:pPr lvl="0"/>
            <a:r>
              <a:rPr lang="en-US" sz="2000" dirty="0"/>
              <a:t>Create your own daily plan</a:t>
            </a:r>
          </a:p>
          <a:p>
            <a:pPr lvl="0"/>
            <a:r>
              <a:rPr lang="en-US" sz="2000" dirty="0"/>
              <a:t>Maintain a daily to-do list</a:t>
            </a:r>
          </a:p>
          <a:p>
            <a:pPr lvl="0"/>
            <a:r>
              <a:rPr lang="en-US" sz="2000" dirty="0"/>
              <a:t>As you complete each task, put a check mark against it</a:t>
            </a:r>
          </a:p>
          <a:p>
            <a:pPr lvl="0"/>
            <a:r>
              <a:rPr lang="en-US" sz="2000" dirty="0"/>
              <a:t>During work hours, do not spend time on personal activities</a:t>
            </a:r>
          </a:p>
          <a:p>
            <a:pPr lvl="0"/>
            <a:r>
              <a:rPr lang="en-US" sz="2000" dirty="0"/>
              <a:t>Perform your personal tasks on your off days</a:t>
            </a:r>
          </a:p>
          <a:p>
            <a:pPr lvl="0"/>
            <a:r>
              <a:rPr lang="en-US" sz="2000" dirty="0"/>
              <a:t>Do not make multi-tasking a habit</a:t>
            </a: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22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3" cstate="email"/>
          <a:stretch>
            <a:fillRect/>
          </a:stretch>
        </p:blipFill>
        <p:spPr>
          <a:xfrm>
            <a:off x="792000" y="2880000"/>
            <a:ext cx="7560000" cy="1440000"/>
          </a:xfrm>
          <a:prstGeom prst="rect">
            <a:avLst/>
          </a:prstGeom>
        </p:spPr>
      </p:pic>
      <p:sp>
        <p:nvSpPr>
          <p:cNvPr id="9" name="Rectangle 8"/>
          <p:cNvSpPr/>
          <p:nvPr/>
        </p:nvSpPr>
        <p:spPr>
          <a:xfrm>
            <a:off x="978025" y="3284757"/>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Reducing Stress of Caregiver</a:t>
            </a: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Reducing Stress of Caregiver</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cstate="email"/>
          <a:stretch>
            <a:fillRect/>
          </a:stretch>
        </p:blipFill>
        <p:spPr>
          <a:xfrm>
            <a:off x="0" y="1394300"/>
            <a:ext cx="9144000" cy="51556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526" y="1484784"/>
            <a:ext cx="8229600" cy="634082"/>
          </a:xfrm>
        </p:spPr>
        <p:txBody>
          <a:bodyPr>
            <a:normAutofit/>
          </a:bodyPr>
          <a:lstStyle/>
          <a:p>
            <a:r>
              <a:rPr lang="en-US" sz="2000" dirty="0"/>
              <a:t>Belly Breathing to reduce Stress</a:t>
            </a: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p>
        </p:txBody>
      </p:sp>
      <p:pic>
        <p:nvPicPr>
          <p:cNvPr id="11" name="Picture 10"/>
          <p:cNvPicPr>
            <a:picLocks noChangeAspect="1" noChangeArrowheads="1"/>
          </p:cNvPicPr>
          <p:nvPr/>
        </p:nvPicPr>
        <p:blipFill>
          <a:blip r:embed="rId3"/>
          <a:srcRect/>
          <a:stretch>
            <a:fillRect/>
          </a:stretch>
        </p:blipFill>
        <p:spPr bwMode="auto">
          <a:xfrm>
            <a:off x="2819400" y="2057400"/>
            <a:ext cx="3695700" cy="3962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000" dirty="0"/>
              <a:t>Summary</a:t>
            </a:r>
          </a:p>
        </p:txBody>
      </p:sp>
      <p:sp>
        <p:nvSpPr>
          <p:cNvPr id="3" name="Content Placeholder 2"/>
          <p:cNvSpPr>
            <a:spLocks noGrp="1"/>
          </p:cNvSpPr>
          <p:nvPr>
            <p:ph idx="1"/>
          </p:nvPr>
        </p:nvSpPr>
        <p:spPr>
          <a:xfrm>
            <a:off x="457200" y="1844824"/>
            <a:ext cx="8534400" cy="4176464"/>
          </a:xfrm>
        </p:spPr>
        <p:txBody>
          <a:bodyPr>
            <a:noAutofit/>
          </a:bodyPr>
          <a:lstStyle/>
          <a:p>
            <a:pPr lvl="0"/>
            <a:r>
              <a:rPr lang="en-US" sz="2000" dirty="0"/>
              <a:t>Eat healthy and exercise regularly</a:t>
            </a:r>
          </a:p>
          <a:p>
            <a:pPr lvl="0"/>
            <a:r>
              <a:rPr lang="en-US" sz="2000" dirty="0"/>
              <a:t>In a stressful situation, move away, compose yourself, and then get back to the situation</a:t>
            </a:r>
          </a:p>
          <a:p>
            <a:pPr lvl="0"/>
            <a:r>
              <a:rPr lang="en-US" sz="2000" dirty="0"/>
              <a:t>Involve yourself and the person under your care in fun, playful, activities</a:t>
            </a:r>
          </a:p>
          <a:p>
            <a:pPr lvl="0"/>
            <a:r>
              <a:rPr lang="en-US" sz="2000" dirty="0"/>
              <a:t>On a daily basis, connect back to your own life</a:t>
            </a:r>
          </a:p>
          <a:p>
            <a:pPr lvl="0"/>
            <a:r>
              <a:rPr lang="en-US" sz="2000" dirty="0"/>
              <a:t>Stay socially connected</a:t>
            </a:r>
          </a:p>
          <a:p>
            <a:pPr lvl="0"/>
            <a:r>
              <a:rPr lang="en-US" sz="2000" dirty="0"/>
              <a:t>Try to include more humor into your life</a:t>
            </a:r>
          </a:p>
          <a:p>
            <a:pPr lvl="0"/>
            <a:r>
              <a:rPr lang="en-US" sz="2000" dirty="0"/>
              <a:t>Pursue a hobby</a:t>
            </a:r>
          </a:p>
          <a:p>
            <a:pPr lvl="0"/>
            <a:r>
              <a:rPr lang="en-US" sz="2000" dirty="0"/>
              <a:t>Spend some time reading</a:t>
            </a:r>
          </a:p>
          <a:p>
            <a:r>
              <a:rPr lang="en-US" sz="2000" dirty="0"/>
              <a:t>Meditate or spend some time with yourself, every day</a:t>
            </a: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Let’s Practice</a:t>
            </a:r>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3" cstate="email"/>
          <a:stretch>
            <a:fillRect/>
          </a:stretch>
        </p:blipFill>
        <p:spPr>
          <a:xfrm>
            <a:off x="792000" y="2880000"/>
            <a:ext cx="7560000" cy="1440000"/>
          </a:xfrm>
          <a:prstGeom prst="rect">
            <a:avLst/>
          </a:prstGeom>
        </p:spPr>
      </p:pic>
      <p:sp>
        <p:nvSpPr>
          <p:cNvPr id="9" name="Rectangle 8"/>
          <p:cNvSpPr/>
          <p:nvPr/>
        </p:nvSpPr>
        <p:spPr>
          <a:xfrm>
            <a:off x="978025" y="3140968"/>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Showing Good Bedside Manners</a:t>
            </a: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29</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Showing Good Bed-Side Manners</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cstate="email"/>
          <a:stretch>
            <a:fillRect/>
          </a:stretch>
        </p:blipFill>
        <p:spPr>
          <a:xfrm>
            <a:off x="0" y="1382812"/>
            <a:ext cx="9144000" cy="51556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Role Play</a:t>
            </a: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31</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229600" cy="584521"/>
          </a:xfrm>
        </p:spPr>
        <p:txBody>
          <a:bodyPr>
            <a:normAutofit/>
          </a:bodyPr>
          <a:lstStyle/>
          <a:p>
            <a:r>
              <a:rPr lang="en-US" sz="3000" dirty="0"/>
              <a:t>Summary</a:t>
            </a:r>
          </a:p>
        </p:txBody>
      </p:sp>
      <p:sp>
        <p:nvSpPr>
          <p:cNvPr id="3" name="Content Placeholder 2"/>
          <p:cNvSpPr>
            <a:spLocks noGrp="1"/>
          </p:cNvSpPr>
          <p:nvPr>
            <p:ph idx="1"/>
          </p:nvPr>
        </p:nvSpPr>
        <p:spPr>
          <a:xfrm>
            <a:off x="466570" y="1340768"/>
            <a:ext cx="8534400" cy="4141100"/>
          </a:xfrm>
        </p:spPr>
        <p:txBody>
          <a:bodyPr>
            <a:noAutofit/>
          </a:bodyPr>
          <a:lstStyle/>
          <a:p>
            <a:pPr lvl="0"/>
            <a:r>
              <a:rPr lang="en-US" sz="2000" dirty="0"/>
              <a:t>Make the person comfortable and cheerful</a:t>
            </a:r>
          </a:p>
          <a:p>
            <a:pPr lvl="0"/>
            <a:r>
              <a:rPr lang="en-US" sz="2000" dirty="0"/>
              <a:t>Make sure your clothes, hair, and appearance is neat</a:t>
            </a:r>
          </a:p>
          <a:p>
            <a:pPr lvl="0"/>
            <a:r>
              <a:rPr lang="en-US" sz="2000" dirty="0"/>
              <a:t>Greet the person cheerfully</a:t>
            </a:r>
          </a:p>
          <a:p>
            <a:pPr lvl="0"/>
            <a:r>
              <a:rPr lang="en-US" sz="2000" dirty="0"/>
              <a:t>Smile through the course of the day</a:t>
            </a:r>
          </a:p>
          <a:p>
            <a:pPr lvl="0"/>
            <a:r>
              <a:rPr lang="en-US" sz="2000" dirty="0"/>
              <a:t>Avoid using medical jargon</a:t>
            </a:r>
          </a:p>
          <a:p>
            <a:pPr lvl="0"/>
            <a:r>
              <a:rPr lang="en-US" sz="2000" dirty="0"/>
              <a:t>Speak in a soft voice and a reassuring tone</a:t>
            </a:r>
          </a:p>
          <a:p>
            <a:pPr lvl="0"/>
            <a:r>
              <a:rPr lang="en-US" sz="2000" dirty="0"/>
              <a:t>Encourage the person to have medicine</a:t>
            </a:r>
          </a:p>
          <a:p>
            <a:pPr lvl="0"/>
            <a:r>
              <a:rPr lang="en-US" sz="2000" dirty="0"/>
              <a:t>Avoid rushing the person if they slow down</a:t>
            </a:r>
          </a:p>
          <a:p>
            <a:pPr lvl="0"/>
            <a:r>
              <a:rPr lang="en-US" sz="2000" dirty="0"/>
              <a:t>Show a gentle touch</a:t>
            </a:r>
          </a:p>
          <a:p>
            <a:pPr lvl="0"/>
            <a:r>
              <a:rPr lang="en-US" sz="2000" dirty="0"/>
              <a:t>Do not ridicule the person’s complaints</a:t>
            </a:r>
          </a:p>
          <a:p>
            <a:pPr lvl="0"/>
            <a:r>
              <a:rPr lang="en-US" sz="2000" dirty="0"/>
              <a:t>Do not yell at them, even if they are disrespectful</a:t>
            </a: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33</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3" cstate="email"/>
          <a:stretch>
            <a:fillRect/>
          </a:stretch>
        </p:blipFill>
        <p:spPr>
          <a:xfrm>
            <a:off x="792000" y="2880000"/>
            <a:ext cx="7560000" cy="1440000"/>
          </a:xfrm>
          <a:prstGeom prst="rect">
            <a:avLst/>
          </a:prstGeom>
        </p:spPr>
      </p:pic>
      <p:sp>
        <p:nvSpPr>
          <p:cNvPr id="9" name="Rectangle 8"/>
          <p:cNvSpPr/>
          <p:nvPr/>
        </p:nvSpPr>
        <p:spPr>
          <a:xfrm>
            <a:off x="978025" y="3140968"/>
            <a:ext cx="7200800"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Ensuring Safety from mentally Ill Patients</a:t>
            </a: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34</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Ensuring Safety from mentally Ill Patients</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email"/>
          <a:stretch>
            <a:fillRect/>
          </a:stretch>
        </p:blipFill>
        <p:spPr>
          <a:xfrm>
            <a:off x="0" y="1404621"/>
            <a:ext cx="9144000" cy="51556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Visit</a:t>
            </a: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36</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229600" cy="584521"/>
          </a:xfrm>
        </p:spPr>
        <p:txBody>
          <a:bodyPr>
            <a:normAutofit/>
          </a:bodyPr>
          <a:lstStyle/>
          <a:p>
            <a:r>
              <a:rPr lang="en-US" sz="3000" dirty="0"/>
              <a:t>Summary</a:t>
            </a:r>
          </a:p>
        </p:txBody>
      </p:sp>
      <p:sp>
        <p:nvSpPr>
          <p:cNvPr id="3" name="Content Placeholder 2"/>
          <p:cNvSpPr>
            <a:spLocks noGrp="1"/>
          </p:cNvSpPr>
          <p:nvPr>
            <p:ph idx="1"/>
          </p:nvPr>
        </p:nvSpPr>
        <p:spPr>
          <a:xfrm>
            <a:off x="466570" y="836712"/>
            <a:ext cx="8534400" cy="5328592"/>
          </a:xfrm>
        </p:spPr>
        <p:txBody>
          <a:bodyPr>
            <a:noAutofit/>
          </a:bodyPr>
          <a:lstStyle/>
          <a:p>
            <a:pPr lvl="0"/>
            <a:r>
              <a:rPr lang="en-US" sz="2000" dirty="0">
                <a:latin typeface="Helvetica" panose="020B0604020202020204" pitchFamily="34" charset="0"/>
              </a:rPr>
              <a:t>When with a violent person, position yourself in the room such that you have a clear access to the door</a:t>
            </a:r>
          </a:p>
          <a:p>
            <a:pPr lvl="0"/>
            <a:r>
              <a:rPr lang="en-US" sz="2000" dirty="0">
                <a:latin typeface="Helvetica" panose="020B0604020202020204" pitchFamily="34" charset="0"/>
              </a:rPr>
              <a:t>Maintain about four times more personal space with the person than you usually keep</a:t>
            </a:r>
          </a:p>
          <a:p>
            <a:pPr lvl="0"/>
            <a:r>
              <a:rPr lang="en-US" sz="2000" dirty="0">
                <a:latin typeface="Helvetica" panose="020B0604020202020204" pitchFamily="34" charset="0"/>
              </a:rPr>
              <a:t>Make sure that there are no objects in the room that can hurt you</a:t>
            </a:r>
          </a:p>
          <a:p>
            <a:pPr lvl="0"/>
            <a:r>
              <a:rPr lang="en-US" sz="2000" dirty="0">
                <a:latin typeface="Helvetica" panose="020B0604020202020204" pitchFamily="34" charset="0"/>
              </a:rPr>
              <a:t>Avoid being with the person in the kitchen </a:t>
            </a:r>
          </a:p>
          <a:p>
            <a:pPr lvl="0"/>
            <a:r>
              <a:rPr lang="en-US" sz="2000" dirty="0">
                <a:latin typeface="Helvetica" panose="020B0604020202020204" pitchFamily="34" charset="0"/>
              </a:rPr>
              <a:t>Ask the person to sit down</a:t>
            </a:r>
          </a:p>
          <a:p>
            <a:pPr lvl="0"/>
            <a:r>
              <a:rPr lang="en-US" sz="2000" dirty="0">
                <a:latin typeface="Helvetica" panose="020B0604020202020204" pitchFamily="34" charset="0"/>
              </a:rPr>
              <a:t>Speak to the person in a calm, firm, but non-threatening voice</a:t>
            </a:r>
          </a:p>
          <a:p>
            <a:pPr lvl="0"/>
            <a:r>
              <a:rPr lang="en-US" sz="2000" dirty="0">
                <a:latin typeface="Helvetica" panose="020B0604020202020204" pitchFamily="34" charset="0"/>
              </a:rPr>
              <a:t>Avoid a power struggle</a:t>
            </a:r>
          </a:p>
          <a:p>
            <a:pPr lvl="0"/>
            <a:r>
              <a:rPr lang="en-US" sz="2000" dirty="0">
                <a:latin typeface="Helvetica" panose="020B0604020202020204" pitchFamily="34" charset="0"/>
              </a:rPr>
              <a:t>Avoid forcing the person to do anything they do not want to </a:t>
            </a:r>
          </a:p>
          <a:p>
            <a:pPr lvl="0"/>
            <a:r>
              <a:rPr lang="en-US" sz="2000" dirty="0">
                <a:latin typeface="Helvetica" panose="020B0604020202020204" pitchFamily="34" charset="0"/>
              </a:rPr>
              <a:t>Invite the person to sit with you or take a walk.</a:t>
            </a:r>
          </a:p>
          <a:p>
            <a:pPr lvl="0"/>
            <a:r>
              <a:rPr lang="en-US" sz="2000" dirty="0">
                <a:latin typeface="Helvetica" panose="020B0604020202020204" pitchFamily="34" charset="0"/>
              </a:rPr>
              <a:t>Report even a mild violent incident to the person’s family members</a:t>
            </a:r>
          </a:p>
          <a:p>
            <a:pPr lvl="0"/>
            <a:r>
              <a:rPr lang="en-US" sz="2000" dirty="0">
                <a:latin typeface="Helvetica" panose="020B0604020202020204" pitchFamily="34" charset="0"/>
              </a:rPr>
              <a:t>Flee from the room if you feel you are in danger</a:t>
            </a:r>
          </a:p>
          <a:p>
            <a:pPr lvl="0"/>
            <a:r>
              <a:rPr lang="en-US" sz="2000" dirty="0">
                <a:latin typeface="Helvetica" panose="020B0604020202020204" pitchFamily="34" charset="0"/>
              </a:rPr>
              <a:t>Report a violent incident to your principal employer</a:t>
            </a: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38</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3" cstate="email"/>
          <a:stretch>
            <a:fillRect/>
          </a:stretch>
        </p:blipFill>
        <p:spPr>
          <a:xfrm>
            <a:off x="107504" y="2880000"/>
            <a:ext cx="9003432" cy="1440000"/>
          </a:xfrm>
          <a:prstGeom prst="rect">
            <a:avLst/>
          </a:prstGeom>
        </p:spPr>
      </p:pic>
      <p:sp>
        <p:nvSpPr>
          <p:cNvPr id="9" name="Rectangle 8"/>
          <p:cNvSpPr/>
          <p:nvPr/>
        </p:nvSpPr>
        <p:spPr>
          <a:xfrm>
            <a:off x="395536" y="3265820"/>
            <a:ext cx="8496944" cy="553998"/>
          </a:xfrm>
          <a:prstGeom prst="rect">
            <a:avLst/>
          </a:prstGeom>
        </p:spPr>
        <p:txBody>
          <a:bodyPr wrap="square">
            <a:spAutoFit/>
          </a:bodyPr>
          <a:lstStyle/>
          <a:p>
            <a:pPr algn="ctr"/>
            <a:r>
              <a:rPr lang="en-US" sz="3000" b="1" dirty="0">
                <a:latin typeface="Arial" panose="020B0604020202020204" pitchFamily="34" charset="0"/>
                <a:cs typeface="Arial" panose="020B0604020202020204" pitchFamily="34" charset="0"/>
              </a:rPr>
              <a:t>Etiquette &amp; Courtesy</a:t>
            </a: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569" y="166626"/>
            <a:ext cx="8229600" cy="382054"/>
          </a:xfrm>
        </p:spPr>
        <p:txBody>
          <a:bodyPr>
            <a:normAutofit fontScale="90000"/>
          </a:bodyPr>
          <a:lstStyle/>
          <a:p>
            <a:r>
              <a:rPr lang="en-US" sz="3000" dirty="0"/>
              <a:t>Summary</a:t>
            </a:r>
          </a:p>
        </p:txBody>
      </p:sp>
      <p:sp>
        <p:nvSpPr>
          <p:cNvPr id="3" name="Content Placeholder 2"/>
          <p:cNvSpPr>
            <a:spLocks noGrp="1"/>
          </p:cNvSpPr>
          <p:nvPr>
            <p:ph idx="1"/>
          </p:nvPr>
        </p:nvSpPr>
        <p:spPr>
          <a:xfrm>
            <a:off x="319608" y="764704"/>
            <a:ext cx="8534400" cy="5544616"/>
          </a:xfrm>
        </p:spPr>
        <p:txBody>
          <a:bodyPr>
            <a:noAutofit/>
          </a:bodyPr>
          <a:lstStyle/>
          <a:p>
            <a:pPr lvl="0"/>
            <a:r>
              <a:rPr lang="en-US" sz="2000" dirty="0"/>
              <a:t>Make sure you are well-groomed at all times</a:t>
            </a:r>
          </a:p>
          <a:p>
            <a:pPr lvl="0"/>
            <a:r>
              <a:rPr lang="en-US" sz="2000" dirty="0"/>
              <a:t>Maintain good hygiene habits</a:t>
            </a:r>
          </a:p>
          <a:p>
            <a:pPr lvl="0"/>
            <a:r>
              <a:rPr lang="en-US" sz="2000" dirty="0"/>
              <a:t>Make sure you keep the living spaces you use clean and proper</a:t>
            </a:r>
          </a:p>
          <a:p>
            <a:pPr lvl="0"/>
            <a:r>
              <a:rPr lang="en-US" sz="2000" dirty="0"/>
              <a:t>Get rid of any bad habits, such as smoking or drinking during work hours</a:t>
            </a:r>
          </a:p>
          <a:p>
            <a:pPr lvl="0"/>
            <a:r>
              <a:rPr lang="en-US" sz="2000" dirty="0"/>
              <a:t>Do not engage in personal entertainment activities during work hours</a:t>
            </a:r>
          </a:p>
          <a:p>
            <a:pPr lvl="0"/>
            <a:r>
              <a:rPr lang="en-US" sz="2000" dirty="0"/>
              <a:t>Avoid taking personal calls during work hours</a:t>
            </a:r>
          </a:p>
          <a:p>
            <a:pPr lvl="0"/>
            <a:r>
              <a:rPr lang="en-US" sz="2000" dirty="0"/>
              <a:t>Do not invite friends or family to your employer’s home</a:t>
            </a:r>
          </a:p>
          <a:p>
            <a:pPr lvl="0"/>
            <a:r>
              <a:rPr lang="en-US" sz="2000" dirty="0"/>
              <a:t>Do not make noise while moving around the house</a:t>
            </a:r>
          </a:p>
          <a:p>
            <a:pPr lvl="0"/>
            <a:r>
              <a:rPr lang="en-US" sz="2000" dirty="0"/>
              <a:t>Be friendly and pleasant</a:t>
            </a:r>
          </a:p>
          <a:p>
            <a:pPr lvl="0"/>
            <a:r>
              <a:rPr lang="en-US" sz="2000" dirty="0"/>
              <a:t>Always greet family members</a:t>
            </a:r>
          </a:p>
          <a:p>
            <a:pPr lvl="0"/>
            <a:r>
              <a:rPr lang="en-US" sz="2000" dirty="0"/>
              <a:t>Maintain a degree of formality and mutual respect</a:t>
            </a:r>
          </a:p>
          <a:p>
            <a:pPr lvl="0"/>
            <a:r>
              <a:rPr lang="en-GB" sz="2000" dirty="0"/>
              <a:t>Talk softly and in a pleasant tone</a:t>
            </a:r>
            <a:endParaRPr lang="en-US" sz="2000" dirty="0"/>
          </a:p>
          <a:p>
            <a:pPr lvl="0"/>
            <a:r>
              <a:rPr lang="en-US" sz="2000" dirty="0"/>
              <a:t>Be a good listener</a:t>
            </a:r>
          </a:p>
          <a:p>
            <a:pPr lvl="0"/>
            <a:r>
              <a:rPr lang="en-US" sz="2000" dirty="0"/>
              <a:t>Do not share personal information of anyone in the family with others</a:t>
            </a:r>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569" y="166626"/>
            <a:ext cx="8229600" cy="382054"/>
          </a:xfrm>
        </p:spPr>
        <p:txBody>
          <a:bodyPr>
            <a:normAutofit fontScale="90000"/>
          </a:bodyPr>
          <a:lstStyle/>
          <a:p>
            <a:r>
              <a:rPr lang="en-US" sz="3000" dirty="0"/>
              <a:t>Summary</a:t>
            </a:r>
          </a:p>
        </p:txBody>
      </p:sp>
      <p:sp>
        <p:nvSpPr>
          <p:cNvPr id="3" name="Content Placeholder 2"/>
          <p:cNvSpPr>
            <a:spLocks noGrp="1"/>
          </p:cNvSpPr>
          <p:nvPr>
            <p:ph idx="1"/>
          </p:nvPr>
        </p:nvSpPr>
        <p:spPr>
          <a:xfrm>
            <a:off x="319608" y="764704"/>
            <a:ext cx="8534400" cy="5544616"/>
          </a:xfrm>
        </p:spPr>
        <p:txBody>
          <a:bodyPr>
            <a:noAutofit/>
          </a:bodyPr>
          <a:lstStyle/>
          <a:p>
            <a:pPr lvl="0"/>
            <a:r>
              <a:rPr lang="en-US" sz="2000" dirty="0"/>
              <a:t>Do not share details about the person’s problems and illnesses with others</a:t>
            </a:r>
          </a:p>
          <a:p>
            <a:pPr lvl="0"/>
            <a:r>
              <a:rPr lang="en-US" sz="2000" dirty="0"/>
              <a:t>If the person under your care is not able to do some tasks properly, do not make fun of them, shout at them, or shame them</a:t>
            </a:r>
          </a:p>
          <a:p>
            <a:pPr lvl="0"/>
            <a:r>
              <a:rPr lang="en-US" sz="2000" dirty="0"/>
              <a:t>Do not listen to or become a part of the family conversations</a:t>
            </a:r>
          </a:p>
          <a:p>
            <a:pPr lvl="0"/>
            <a:r>
              <a:rPr lang="en-GB" sz="2000" dirty="0"/>
              <a:t>Do not participate in situations of conflict amongst family members</a:t>
            </a:r>
            <a:endParaRPr lang="en-US" sz="2000" dirty="0"/>
          </a:p>
          <a:p>
            <a:pPr lvl="0"/>
            <a:r>
              <a:rPr lang="en-US" sz="2000" dirty="0"/>
              <a:t>If you have made a mistake, apologize gracefully</a:t>
            </a:r>
          </a:p>
          <a:p>
            <a:pPr lvl="0"/>
            <a:r>
              <a:rPr lang="en-US" sz="2000" dirty="0"/>
              <a:t>Respect the religious practices, political views, and other beliefs of the family</a:t>
            </a:r>
          </a:p>
          <a:p>
            <a:pPr lvl="0"/>
            <a:r>
              <a:rPr lang="en-GB" sz="2000" dirty="0"/>
              <a:t>Never ask a personal question to any of the family members or their guests</a:t>
            </a:r>
            <a:endParaRPr lang="en-US" sz="2000" dirty="0"/>
          </a:p>
          <a:p>
            <a:pPr lvl="0"/>
            <a:r>
              <a:rPr lang="en-US" sz="2000" dirty="0"/>
              <a:t>Never use bad language</a:t>
            </a:r>
          </a:p>
          <a:p>
            <a:pPr lvl="0"/>
            <a:r>
              <a:rPr lang="en-GB" sz="2000" dirty="0"/>
              <a:t>Let the family have their privacy at special moments</a:t>
            </a:r>
            <a:endParaRPr lang="en-US" sz="2000" dirty="0"/>
          </a:p>
          <a:p>
            <a:pPr lvl="0"/>
            <a:r>
              <a:rPr lang="en-GB" sz="2000" dirty="0"/>
              <a:t>Accompany the family on outings only if they invite you</a:t>
            </a:r>
            <a:endParaRPr lang="en-US" sz="2000" dirty="0"/>
          </a:p>
          <a:p>
            <a:r>
              <a:rPr lang="en-GB" sz="2000" dirty="0"/>
              <a:t>If the person under your care is unwell, try to make them feel comfortable and cheerful</a:t>
            </a: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p>
        </p:txBody>
      </p:sp>
      <p:sp>
        <p:nvSpPr>
          <p:cNvPr id="3" name="TextBox 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3" cstate="email"/>
          <a:stretch>
            <a:fillRect/>
          </a:stretch>
        </p:blipFill>
        <p:spPr>
          <a:xfrm>
            <a:off x="792000" y="2880000"/>
            <a:ext cx="7560000" cy="1440000"/>
          </a:xfrm>
          <a:prstGeom prst="rect">
            <a:avLst/>
          </a:prstGeom>
        </p:spPr>
      </p:pic>
      <p:sp>
        <p:nvSpPr>
          <p:cNvPr id="9" name="Rectangle 8"/>
          <p:cNvSpPr/>
          <p:nvPr/>
        </p:nvSpPr>
        <p:spPr>
          <a:xfrm>
            <a:off x="971600" y="3273585"/>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Grooming</a:t>
            </a: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Grooming</a:t>
            </a: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p>
        </p:txBody>
      </p:sp>
      <p:sp>
        <p:nvSpPr>
          <p:cNvPr id="10" name="TextBox 9"/>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preferRelativeResize="0"/>
          <p:nvPr/>
        </p:nvPicPr>
        <p:blipFill>
          <a:blip r:embed="rId3" cstate="email"/>
          <a:stretch>
            <a:fillRect/>
          </a:stretch>
        </p:blipFill>
        <p:spPr>
          <a:xfrm>
            <a:off x="0" y="1389888"/>
            <a:ext cx="9144000" cy="51572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43&quot;&gt;&lt;property id=&quot;20148&quot; value=&quot;5&quot;/&gt;&lt;property id=&quot;20300&quot; value=&quot;Slide 1&quot;/&gt;&lt;property id=&quot;20307&quot; value=&quot;353&quot;/&gt;&lt;/object&gt;&lt;object type=&quot;3&quot; unique_id=&quot;10044&quot;&gt;&lt;property id=&quot;20148&quot; value=&quot;5&quot;/&gt;&lt;property id=&quot;20300&quot; value=&quot;Slide 2&quot;/&gt;&lt;property id=&quot;20307&quot; value=&quot;428&quot;/&gt;&lt;/object&gt;&lt;object type=&quot;3&quot; unique_id=&quot;10045&quot;&gt;&lt;property id=&quot;20148&quot; value=&quot;5&quot;/&gt;&lt;property id=&quot;20300&quot; value=&quot;Slide 3&quot;/&gt;&lt;property id=&quot;20307&quot; value=&quot;405&quot;/&gt;&lt;/object&gt;&lt;object type=&quot;3&quot; unique_id=&quot;10046&quot;&gt;&lt;property id=&quot;20148&quot; value=&quot;5&quot;/&gt;&lt;property id=&quot;20300&quot; value=&quot;Slide 4 - &amp;quot;Let’s Practice&amp;quot;&quot;/&gt;&lt;property id=&quot;20307&quot; value=&quot;505&quot;/&gt;&lt;/object&gt;&lt;object type=&quot;3&quot; unique_id=&quot;10047&quot;&gt;&lt;property id=&quot;20148&quot; value=&quot;5&quot;/&gt;&lt;property id=&quot;20300&quot; value=&quot;Slide 5 - &amp;quot;Summary&amp;quot;&quot;/&gt;&lt;property id=&quot;20307&quot; value=&quot;430&quot;/&gt;&lt;/object&gt;&lt;object type=&quot;3&quot; unique_id=&quot;10048&quot;&gt;&lt;property id=&quot;20148&quot; value=&quot;5&quot;/&gt;&lt;property id=&quot;20300&quot; value=&quot;Slide 6 - &amp;quot;Summary&amp;quot;&quot;/&gt;&lt;property id=&quot;20307&quot; value=&quot;508&quot;/&gt;&lt;/object&gt;&lt;object type=&quot;3&quot; unique_id=&quot;10049&quot;&gt;&lt;property id=&quot;20148&quot; value=&quot;5&quot;/&gt;&lt;property id=&quot;20300&quot; value=&quot;Slide 7 - &amp;quot;Any Questions?&amp;quot;&quot;/&gt;&lt;property id=&quot;20307&quot; value=&quot;431&quot;/&gt;&lt;/object&gt;&lt;object type=&quot;3&quot; unique_id=&quot;10050&quot;&gt;&lt;property id=&quot;20148&quot; value=&quot;5&quot;/&gt;&lt;property id=&quot;20300&quot; value=&quot;Slide 8&quot;/&gt;&lt;property id=&quot;20307&quot; value=&quot;466&quot;/&gt;&lt;/object&gt;&lt;object type=&quot;3&quot; unique_id=&quot;10051&quot;&gt;&lt;property id=&quot;20148&quot; value=&quot;5&quot;/&gt;&lt;property id=&quot;20300&quot; value=&quot;Slide 9&quot;/&gt;&lt;property id=&quot;20307&quot; value=&quot;467&quot;/&gt;&lt;/object&gt;&lt;object type=&quot;3&quot; unique_id=&quot;10052&quot;&gt;&lt;property id=&quot;20148&quot; value=&quot;5&quot;/&gt;&lt;property id=&quot;20300&quot; value=&quot;Slide 10 - &amp;quot;Are you ready for work?&amp;quot;&quot;/&gt;&lt;property id=&quot;20307&quot; value=&quot;509&quot;/&gt;&lt;/object&gt;&lt;object type=&quot;3&quot; unique_id=&quot;10053&quot;&gt;&lt;property id=&quot;20148&quot; value=&quot;5&quot;/&gt;&lt;property id=&quot;20300&quot; value=&quot;Slide 11 - &amp;quot;Summary&amp;quot;&quot;/&gt;&lt;property id=&quot;20307&quot; value=&quot;481&quot;/&gt;&lt;/object&gt;&lt;object type=&quot;3&quot; unique_id=&quot;10054&quot;&gt;&lt;property id=&quot;20148&quot; value=&quot;5&quot;/&gt;&lt;property id=&quot;20300&quot; value=&quot;Slide 12 - &amp;quot;Any Questions?&amp;quot;&quot;/&gt;&lt;property id=&quot;20307&quot; value=&quot;435&quot;/&gt;&lt;/object&gt;&lt;object type=&quot;3&quot; unique_id=&quot;10055&quot;&gt;&lt;property id=&quot;20148&quot; value=&quot;5&quot;/&gt;&lt;property id=&quot;20300&quot; value=&quot;Slide 13&quot;/&gt;&lt;property id=&quot;20307&quot; value=&quot;468&quot;/&gt;&lt;/object&gt;&lt;object type=&quot;3&quot; unique_id=&quot;10056&quot;&gt;&lt;property id=&quot;20148&quot; value=&quot;5&quot;/&gt;&lt;property id=&quot;20300&quot; value=&quot;Slide 14 - &amp;quot;Terms related to Task Management&amp;quot;&quot;/&gt;&lt;property id=&quot;20307&quot; value=&quot;506&quot;/&gt;&lt;/object&gt;&lt;object type=&quot;3&quot; unique_id=&quot;10057&quot;&gt;&lt;property id=&quot;20148&quot; value=&quot;5&quot;/&gt;&lt;property id=&quot;20300&quot; value=&quot;Slide 15&quot;/&gt;&lt;property id=&quot;20307&quot; value=&quot;469&quot;/&gt;&lt;/object&gt;&lt;object type=&quot;3&quot; unique_id=&quot;10058&quot;&gt;&lt;property id=&quot;20148&quot; value=&quot;5&quot;/&gt;&lt;property id=&quot;20300&quot; value=&quot;Slide 16 - &amp;quot;Summary&amp;quot;&quot;/&gt;&lt;property id=&quot;20307&quot; value=&quot;483&quot;/&gt;&lt;/object&gt;&lt;object type=&quot;3&quot; unique_id=&quot;10059&quot;&gt;&lt;property id=&quot;20148&quot; value=&quot;5&quot;/&gt;&lt;property id=&quot;20300&quot; value=&quot;Slide 17 - &amp;quot;Any Questions?&amp;quot;&quot;/&gt;&lt;property id=&quot;20307&quot; value=&quot;440&quot;/&gt;&lt;/object&gt;&lt;object type=&quot;3&quot; unique_id=&quot;10060&quot;&gt;&lt;property id=&quot;20148&quot; value=&quot;5&quot;/&gt;&lt;property id=&quot;20300&quot; value=&quot;Slide 18&quot;/&gt;&lt;property id=&quot;20307&quot; value=&quot;470&quot;/&gt;&lt;/object&gt;&lt;object type=&quot;3&quot; unique_id=&quot;10061&quot;&gt;&lt;property id=&quot;20148&quot; value=&quot;5&quot;/&gt;&lt;property id=&quot;20300&quot; value=&quot;Slide 19 - &amp;quot;Logo Recognition&amp;quot;&quot;/&gt;&lt;property id=&quot;20307&quot; value=&quot;507&quot;/&gt;&lt;/object&gt;&lt;object type=&quot;3&quot; unique_id=&quot;10062&quot;&gt;&lt;property id=&quot;20148&quot; value=&quot;5&quot;/&gt;&lt;property id=&quot;20300&quot; value=&quot;Slide 20&quot;/&gt;&lt;property id=&quot;20307&quot; value=&quot;471&quot;/&gt;&lt;/object&gt;&lt;object type=&quot;3&quot; unique_id=&quot;10063&quot;&gt;&lt;property id=&quot;20148&quot; value=&quot;5&quot;/&gt;&lt;property id=&quot;20300&quot; value=&quot;Slide 21 - &amp;quot;Time Table&amp;quot;&quot;/&gt;&lt;property id=&quot;20307&quot; value=&quot;510&quot;/&gt;&lt;/object&gt;&lt;object type=&quot;3&quot; unique_id=&quot;10064&quot;&gt;&lt;property id=&quot;20148&quot; value=&quot;5&quot;/&gt;&lt;property id=&quot;20300&quot; value=&quot;Slide 22 - &amp;quot;Time Table&amp;quot;&quot;/&gt;&lt;property id=&quot;20307&quot; value=&quot;497&quot;/&gt;&lt;/object&gt;&lt;object type=&quot;3&quot; unique_id=&quot;10065&quot;&gt;&lt;property id=&quot;20148&quot; value=&quot;5&quot;/&gt;&lt;property id=&quot;20300&quot; value=&quot;Slide 23 - &amp;quot;Summary&amp;quot;&quot;/&gt;&lt;property id=&quot;20307&quot; value=&quot;443&quot;/&gt;&lt;/object&gt;&lt;object type=&quot;3&quot; unique_id=&quot;10066&quot;&gt;&lt;property id=&quot;20148&quot; value=&quot;5&quot;/&gt;&lt;property id=&quot;20300&quot; value=&quot;Slide 24 - &amp;quot;Any Questions?&amp;quot;&quot;/&gt;&lt;property id=&quot;20307&quot; value=&quot;444&quot;/&gt;&lt;/object&gt;&lt;object type=&quot;3&quot; unique_id=&quot;10067&quot;&gt;&lt;property id=&quot;20148&quot; value=&quot;5&quot;/&gt;&lt;property id=&quot;20300&quot; value=&quot;Slide 25&quot;/&gt;&lt;property id=&quot;20307&quot; value=&quot;472&quot;/&gt;&lt;/object&gt;&lt;object type=&quot;3&quot; unique_id=&quot;10068&quot;&gt;&lt;property id=&quot;20148&quot; value=&quot;5&quot;/&gt;&lt;property id=&quot;20300&quot; value=&quot;Slide 26&quot;/&gt;&lt;property id=&quot;20307&quot; value=&quot;473&quot;/&gt;&lt;/object&gt;&lt;object type=&quot;3&quot; unique_id=&quot;10069&quot;&gt;&lt;property id=&quot;20148&quot; value=&quot;5&quot;/&gt;&lt;property id=&quot;20300&quot; value=&quot;Slide 27 - &amp;quot;Belly Breathing to reduce Stress&amp;quot;&quot;/&gt;&lt;property id=&quot;20307&quot; value=&quot;498&quot;/&gt;&lt;/object&gt;&lt;object type=&quot;3&quot; unique_id=&quot;10070&quot;&gt;&lt;property id=&quot;20148&quot; value=&quot;5&quot;/&gt;&lt;property id=&quot;20300&quot; value=&quot;Slide 28 - &amp;quot;Summary&amp;quot;&quot;/&gt;&lt;property id=&quot;20307&quot; value=&quot;448&quot;/&gt;&lt;/object&gt;&lt;object type=&quot;3&quot; unique_id=&quot;10071&quot;&gt;&lt;property id=&quot;20148&quot; value=&quot;5&quot;/&gt;&lt;property id=&quot;20300&quot; value=&quot;Slide 29 - &amp;quot;Any Questions?&amp;quot;&quot;/&gt;&lt;property id=&quot;20307&quot; value=&quot;450&quot;/&gt;&lt;/object&gt;&lt;object type=&quot;3&quot; unique_id=&quot;10072&quot;&gt;&lt;property id=&quot;20148&quot; value=&quot;5&quot;/&gt;&lt;property id=&quot;20300&quot; value=&quot;Slide 30&quot;/&gt;&lt;property id=&quot;20307&quot; value=&quot;489&quot;/&gt;&lt;/object&gt;&lt;object type=&quot;3&quot; unique_id=&quot;10073&quot;&gt;&lt;property id=&quot;20148&quot; value=&quot;5&quot;/&gt;&lt;property id=&quot;20300&quot; value=&quot;Slide 31&quot;/&gt;&lt;property id=&quot;20307&quot; value=&quot;490&quot;/&gt;&lt;/object&gt;&lt;object type=&quot;3&quot; unique_id=&quot;10074&quot;&gt;&lt;property id=&quot;20148&quot; value=&quot;5&quot;/&gt;&lt;property id=&quot;20300&quot; value=&quot;Slide 32 - &amp;quot;Role Play&amp;quot;&quot;/&gt;&lt;property id=&quot;20307&quot; value=&quot;499&quot;/&gt;&lt;/object&gt;&lt;object type=&quot;3&quot; unique_id=&quot;10075&quot;&gt;&lt;property id=&quot;20148&quot; value=&quot;5&quot;/&gt;&lt;property id=&quot;20300&quot; value=&quot;Slide 33 - &amp;quot;Summary&amp;quot;&quot;/&gt;&lt;property id=&quot;20307&quot; value=&quot;491&quot;/&gt;&lt;/object&gt;&lt;object type=&quot;3&quot; unique_id=&quot;10076&quot;&gt;&lt;property id=&quot;20148&quot; value=&quot;5&quot;/&gt;&lt;property id=&quot;20300&quot; value=&quot;Slide 34 - &amp;quot;Any Questions?&amp;quot;&quot;/&gt;&lt;property id=&quot;20307&quot; value=&quot;494&quot;/&gt;&lt;/object&gt;&lt;object type=&quot;3&quot; unique_id=&quot;10077&quot;&gt;&lt;property id=&quot;20148&quot; value=&quot;5&quot;/&gt;&lt;property id=&quot;20300&quot; value=&quot;Slide 35&quot;/&gt;&lt;property id=&quot;20307&quot; value=&quot;511&quot;/&gt;&lt;/object&gt;&lt;object type=&quot;3&quot; unique_id=&quot;10078&quot;&gt;&lt;property id=&quot;20148&quot; value=&quot;5&quot;/&gt;&lt;property id=&quot;20300&quot; value=&quot;Slide 36&quot;/&gt;&lt;property id=&quot;20307&quot; value=&quot;512&quot;/&gt;&lt;/object&gt;&lt;object type=&quot;3&quot; unique_id=&quot;10079&quot;&gt;&lt;property id=&quot;20148&quot; value=&quot;5&quot;/&gt;&lt;property id=&quot;20300&quot; value=&quot;Slide 37 - &amp;quot;Visit&amp;quot;&quot;/&gt;&lt;property id=&quot;20307&quot; value=&quot;513&quot;/&gt;&lt;/object&gt;&lt;object type=&quot;3&quot; unique_id=&quot;10080&quot;&gt;&lt;property id=&quot;20148&quot; value=&quot;5&quot;/&gt;&lt;property id=&quot;20300&quot; value=&quot;Slide 38 - &amp;quot;Summary&amp;quot;&quot;/&gt;&lt;property id=&quot;20307&quot; value=&quot;514&quot;/&gt;&lt;/object&gt;&lt;object type=&quot;3&quot; unique_id=&quot;10081&quot;&gt;&lt;property id=&quot;20148&quot; value=&quot;5&quot;/&gt;&lt;property id=&quot;20300&quot; value=&quot;Slide 39 - &amp;quot;Any Questions?&amp;quot;&quot;/&gt;&lt;property id=&quot;20307&quot; value=&quot;515&quot;/&gt;&lt;/object&gt;&lt;object type=&quot;3&quot; unique_id=&quot;10082&quot;&gt;&lt;property id=&quot;20148&quot; value=&quot;5&quot;/&gt;&lt;property id=&quot;20300&quot; value=&quot;Slide 40&quot;/&gt;&lt;property id=&quot;20307&quot; value=&quot;398&quot;/&gt;&lt;/object&gt;&lt;/object&gt;&lt;object type=&quot;8&quot; unique_id=&quot;10042&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5481</Words>
  <Application>Microsoft Office PowerPoint</Application>
  <PresentationFormat>On-screen Show (4:3)</PresentationFormat>
  <Paragraphs>529</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Helvetica</vt:lpstr>
      <vt:lpstr>Helvetica Neue</vt:lpstr>
      <vt:lpstr>Wingdings</vt:lpstr>
      <vt:lpstr>Office Theme</vt:lpstr>
      <vt:lpstr>PowerPoint Presentation</vt:lpstr>
      <vt:lpstr>PowerPoint Presentation</vt:lpstr>
      <vt:lpstr>Let’s Practice</vt:lpstr>
      <vt:lpstr>PowerPoint Presentation</vt:lpstr>
      <vt:lpstr>Summary</vt:lpstr>
      <vt:lpstr>Summary</vt:lpstr>
      <vt:lpstr>Any Questions?</vt:lpstr>
      <vt:lpstr>PowerPoint Presentation</vt:lpstr>
      <vt:lpstr>PowerPoint Presentation</vt:lpstr>
      <vt:lpstr>Are you ready for work?</vt:lpstr>
      <vt:lpstr>Summary</vt:lpstr>
      <vt:lpstr>Any Questions?</vt:lpstr>
      <vt:lpstr>PowerPoint Presentation</vt:lpstr>
      <vt:lpstr>Terms related to Task Management</vt:lpstr>
      <vt:lpstr>PowerPoint Presentation</vt:lpstr>
      <vt:lpstr>Summary</vt:lpstr>
      <vt:lpstr>Any Questions?</vt:lpstr>
      <vt:lpstr>PowerPoint Presentation</vt:lpstr>
      <vt:lpstr>Logo Recognition</vt:lpstr>
      <vt:lpstr>PowerPoint Presentation</vt:lpstr>
      <vt:lpstr>Time Table</vt:lpstr>
      <vt:lpstr>Time Table</vt:lpstr>
      <vt:lpstr>Summary</vt:lpstr>
      <vt:lpstr>Any Questions?</vt:lpstr>
      <vt:lpstr>PowerPoint Presentation</vt:lpstr>
      <vt:lpstr>PowerPoint Presentation</vt:lpstr>
      <vt:lpstr>Belly Breathing to reduce Stress</vt:lpstr>
      <vt:lpstr>Summary</vt:lpstr>
      <vt:lpstr>Any Questions?</vt:lpstr>
      <vt:lpstr>PowerPoint Presentation</vt:lpstr>
      <vt:lpstr>PowerPoint Presentation</vt:lpstr>
      <vt:lpstr>Role Play</vt:lpstr>
      <vt:lpstr>Summary</vt:lpstr>
      <vt:lpstr>Any Questions?</vt:lpstr>
      <vt:lpstr>PowerPoint Presentation</vt:lpstr>
      <vt:lpstr>PowerPoint Presentation</vt:lpstr>
      <vt:lpstr>Visit</vt:lpstr>
      <vt:lpstr>Summary</vt:lpstr>
      <vt:lpstr>Any Questions?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Hellen B</cp:lastModifiedBy>
  <cp:revision>350</cp:revision>
  <dcterms:created xsi:type="dcterms:W3CDTF">2016-08-26T16:03:00Z</dcterms:created>
  <dcterms:modified xsi:type="dcterms:W3CDTF">2023-02-07T10:44:42Z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3DA4602C0812422D9C0C5DDF9DB74A89</vt:lpwstr>
  </property>
  <property fmtid="{D5CDD505-2E9C-101B-9397-08002B2CF9AE}" pid="3" name="KSOProductBuildVer">
    <vt:lpwstr>1033-11.2.0.11440</vt:lpwstr>
  </property>
</Properties>
</file>