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3"/>
    <p:sldId id="270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1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6" autoAdjust="0"/>
  </p:normalViewPr>
  <p:slideViewPr>
    <p:cSldViewPr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D656D-B214-4E37-8A0A-30B26AB8ACC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854F6-FC81-4F94-A0E6-6B3DF0BC1DA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54F6-FC81-4F94-A0E6-6B3DF0BC1DA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555">
              <a:defRPr/>
            </a:pPr>
            <a:r>
              <a:rPr lang="en-GB" b="1" baseline="0" dirty="0" smtClean="0"/>
              <a:t>Trainer should ask class why they chose the correct answer.</a:t>
            </a:r>
            <a:endParaRPr lang="en-GB" b="1" dirty="0" smtClean="0"/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555">
              <a:defRPr/>
            </a:pPr>
            <a:r>
              <a:rPr lang="en-GB" b="1" baseline="0" dirty="0" smtClean="0"/>
              <a:t>Trainer should ask class why they chose the correct answer</a:t>
            </a:r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Feedback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baseline="0" dirty="0" smtClean="0"/>
              <a:t> – Agreeing a PDP is part of an ongoing process of learning and development to improve your skills and knowledge which may be informed by you reflecting on your own practice.</a:t>
            </a:r>
            <a:endParaRPr lang="en-GB" baseline="0" dirty="0" smtClean="0"/>
          </a:p>
          <a:p>
            <a:r>
              <a:rPr lang="en-GB" baseline="0" dirty="0" smtClean="0"/>
              <a:t>B – Feedback from others can be helpful in developing your skills and knowledge but it is not part of reflection on your own work.</a:t>
            </a:r>
            <a:endParaRPr lang="en-GB" baseline="0" dirty="0" smtClean="0"/>
          </a:p>
          <a:p>
            <a:r>
              <a:rPr lang="en-GB" baseline="0" dirty="0" smtClean="0"/>
              <a:t>C – Giving constructive feedback to others can help them to improve the ways in which they work but it is not part of reflecting on your own work.</a:t>
            </a:r>
            <a:endParaRPr lang="en-GB" baseline="0" dirty="0" smtClean="0"/>
          </a:p>
          <a:p>
            <a:r>
              <a:rPr lang="en-GB" baseline="0" dirty="0" smtClean="0"/>
              <a:t>D – Reflection is a form of learning and development in which workers think about what they have done in the past.  By thinking about how they could have done things differently to get a different result, they can learn from past experiences and improve the ways in which they work.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/>
              <a:t>Ask each class participant what do they do to calm themselves when they are very angry or frustrated. </a:t>
            </a:r>
            <a:endParaRPr lang="en-US" sz="1200" baseline="0" dirty="0"/>
          </a:p>
          <a:p>
            <a:endParaRPr lang="en-US" sz="1200" baseline="0" dirty="0"/>
          </a:p>
          <a:p>
            <a:r>
              <a:rPr lang="en-US" sz="1200" baseline="0" dirty="0"/>
              <a:t>The class participants should respond with ways they practice to calm themselves down when they experience extreme anger or frustration, such as leaving the situation for a while, going for a walk or a jog, writing a diary, etc.</a:t>
            </a:r>
            <a:endParaRPr lang="en-US" sz="1200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555">
              <a:defRPr/>
            </a:pPr>
            <a:r>
              <a:rPr lang="en-GB" b="1" baseline="0" dirty="0" smtClean="0"/>
              <a:t>Objectives - What you want to achieve</a:t>
            </a:r>
            <a:endParaRPr lang="en-GB" b="1" baseline="0" dirty="0" smtClean="0"/>
          </a:p>
          <a:p>
            <a:endParaRPr lang="en-GB" u="sng" dirty="0" smtClean="0"/>
          </a:p>
          <a:p>
            <a:r>
              <a:rPr lang="en-GB" u="sng" dirty="0" smtClean="0"/>
              <a:t>Objectives </a:t>
            </a:r>
            <a:r>
              <a:rPr lang="en-GB" u="sng" dirty="0"/>
              <a:t>should be - SMART</a:t>
            </a:r>
            <a:endParaRPr lang="en-GB" u="sng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Specific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Measurable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Achievable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Relevant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 smtClean="0"/>
              <a:t>Time-based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defTabSz="884555">
              <a:defRPr/>
            </a:pPr>
            <a:r>
              <a:rPr lang="en-GB" b="1" dirty="0" smtClean="0"/>
              <a:t>How and when you will achieve</a:t>
            </a:r>
            <a:r>
              <a:rPr lang="en-GB" b="1" baseline="0" dirty="0" smtClean="0"/>
              <a:t> your objectives</a:t>
            </a:r>
            <a:endParaRPr lang="en-GB" b="1" baseline="0" dirty="0" smtClean="0"/>
          </a:p>
          <a:p>
            <a:pPr defTabSz="884555">
              <a:defRPr/>
            </a:pPr>
            <a:endParaRPr lang="en-GB" b="1" dirty="0" smtClean="0"/>
          </a:p>
          <a:p>
            <a:r>
              <a:rPr lang="en-GB" baseline="0" dirty="0" smtClean="0"/>
              <a:t>There are many different ways of developing knowledge and skills including: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Internal opportunities – training courses, mentoring and shadowing, guidance in supervision, team meetings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External opportunities – websites, online forums, social media, books, journals, training courses, online learning opportunities, speaking to workers in different roles</a:t>
            </a:r>
            <a:endParaRPr lang="en-GB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Skills</a:t>
            </a:r>
            <a:r>
              <a:rPr lang="en-GB" baseline="0" dirty="0" smtClean="0"/>
              <a:t> and knowledge required for a role will be set out in: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The relevant standards for the role 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The caregiver’s job description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r>
              <a:rPr lang="en-GB" baseline="0" dirty="0" smtClean="0"/>
              <a:t>A PDP is important to: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Ensure that a worker’s skills, knowledge and understanding meet the requirements of their role</a:t>
            </a:r>
            <a:endParaRPr lang="en-GB" baseline="0" dirty="0" smtClean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aseline="0" dirty="0" smtClean="0"/>
              <a:t>Develop the caregiver’s skills and help their career progression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QUESTION:</a:t>
            </a:r>
            <a:r>
              <a:rPr lang="en-GB" b="1" baseline="0" dirty="0" smtClean="0"/>
              <a:t> </a:t>
            </a:r>
            <a:r>
              <a:rPr lang="en-GB" dirty="0" smtClean="0"/>
              <a:t>Ask</a:t>
            </a:r>
            <a:r>
              <a:rPr lang="en-GB" baseline="0" dirty="0" smtClean="0"/>
              <a:t> the group/individual to think about how to create a personal development.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="1" dirty="0"/>
              <a:t>Step 1. Agree objectives</a:t>
            </a:r>
            <a:endParaRPr lang="en-GB" b="1" dirty="0"/>
          </a:p>
          <a:p>
            <a:r>
              <a:rPr lang="en-GB" dirty="0"/>
              <a:t>Example: Be able to write and review care plans with the individuals who receive care and support in my </a:t>
            </a:r>
            <a:r>
              <a:rPr lang="en-GB" dirty="0" smtClean="0"/>
              <a:t>workplace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Step 2. Plan activities to meet the objectives</a:t>
            </a:r>
            <a:endParaRPr lang="en-GB" b="1" dirty="0"/>
          </a:p>
          <a:p>
            <a:r>
              <a:rPr lang="en-GB" dirty="0"/>
              <a:t>Example: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Read the instructions and look at the layout for care planning in my workplace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Discuss these and ask questions of an identified more experienced worker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Examine and discuss three examples of care plans with the individuals concerned with their permission, and discuss any changes they might like to make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dirty="0"/>
              <a:t>Report back to your manager and discuss any questions or learning </a:t>
            </a:r>
            <a:r>
              <a:rPr lang="en-GB" dirty="0" smtClean="0"/>
              <a:t>points</a:t>
            </a:r>
            <a:endParaRPr lang="en-GB" dirty="0"/>
          </a:p>
          <a:p>
            <a:endParaRPr lang="en-GB" baseline="0" dirty="0" smtClean="0"/>
          </a:p>
          <a:p>
            <a:r>
              <a:rPr lang="en-GB" b="1" dirty="0"/>
              <a:t>Step 3. Set timescales to achieve outcomes and review</a:t>
            </a:r>
            <a:endParaRPr lang="en-GB" b="1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="1" dirty="0"/>
              <a:t>Timescales </a:t>
            </a:r>
            <a:r>
              <a:rPr lang="en-GB" dirty="0"/>
              <a:t>- one of the four activities listed will be achieved each week so this will take four weeks.</a:t>
            </a:r>
            <a:endParaRPr lang="en-GB" dirty="0"/>
          </a:p>
          <a:p>
            <a:pPr marL="165735" indent="-165735">
              <a:buFont typeface="Arial" panose="020B0604020202020204" pitchFamily="34" charset="0"/>
              <a:buChar char="•"/>
            </a:pPr>
            <a:r>
              <a:rPr lang="en-GB" b="1" dirty="0"/>
              <a:t>Outcome </a:t>
            </a:r>
            <a:r>
              <a:rPr lang="en-GB" dirty="0"/>
              <a:t>- Discuss the three steps and possibly update ‘care plans’ with your manager and review your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Activity:</a:t>
            </a:r>
            <a:r>
              <a:rPr lang="en-GB" b="1" baseline="0" dirty="0" smtClean="0"/>
              <a:t> </a:t>
            </a:r>
            <a:endParaRPr lang="en-GB" b="1" baseline="0" dirty="0" smtClean="0"/>
          </a:p>
          <a:p>
            <a:endParaRPr lang="en-GB" b="1" baseline="0" dirty="0" smtClean="0"/>
          </a:p>
          <a:p>
            <a:r>
              <a:rPr lang="en-GB" b="0" baseline="0" dirty="0" smtClean="0"/>
              <a:t>1. </a:t>
            </a:r>
            <a:r>
              <a:rPr lang="en-GB" b="0" dirty="0" smtClean="0"/>
              <a:t>Ask the </a:t>
            </a:r>
            <a:r>
              <a:rPr lang="en-GB" baseline="0" dirty="0" smtClean="0"/>
              <a:t>learners to t</a:t>
            </a:r>
            <a:r>
              <a:rPr lang="en-GB" dirty="0" smtClean="0"/>
              <a:t>hink about a</a:t>
            </a:r>
            <a:r>
              <a:rPr lang="en-GB" baseline="0" dirty="0" smtClean="0"/>
              <a:t> time when they did something (at work or at home) that didn’t work out quite as they would have liked it to</a:t>
            </a:r>
            <a:endParaRPr lang="en-GB" baseline="0" dirty="0" smtClean="0"/>
          </a:p>
          <a:p>
            <a:r>
              <a:rPr lang="en-GB" baseline="0" dirty="0" smtClean="0"/>
              <a:t>2. Ask the learners  to think about exactly what they did and what happened</a:t>
            </a:r>
            <a:endParaRPr lang="en-GB" baseline="0" dirty="0" smtClean="0"/>
          </a:p>
          <a:p>
            <a:r>
              <a:rPr lang="en-GB" baseline="0" dirty="0" smtClean="0"/>
              <a:t>3. Ask them to consider how what they did/what they said/how they responded to others affected the situation</a:t>
            </a:r>
            <a:endParaRPr lang="en-GB" baseline="0" dirty="0" smtClean="0"/>
          </a:p>
          <a:p>
            <a:r>
              <a:rPr lang="en-GB" baseline="0" dirty="0" smtClean="0"/>
              <a:t>4. Ask them to think about what they would do differently if they were to come across a similar situation in the future</a:t>
            </a:r>
            <a:endParaRPr lang="en-GB" baseline="0" dirty="0" smtClean="0"/>
          </a:p>
          <a:p>
            <a:endParaRPr lang="en-GB" dirty="0" smtClean="0"/>
          </a:p>
          <a:p>
            <a:r>
              <a:rPr lang="en-GB" dirty="0" smtClean="0"/>
              <a:t>Explain</a:t>
            </a:r>
            <a:r>
              <a:rPr lang="en-GB" baseline="0" dirty="0" smtClean="0"/>
              <a:t> that reflection and learning from past experiences is a form of development. Developing skills in this way is an example of how a learning activity has changed the way they work and improved their skills, knowledge and understanding of their role. 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Feedback should be:</a:t>
            </a:r>
            <a:endParaRPr lang="en-GB" dirty="0" smtClean="0"/>
          </a:p>
          <a:p>
            <a:endParaRPr lang="en-GB" dirty="0" smtClean="0"/>
          </a:p>
          <a:p>
            <a:r>
              <a:rPr lang="en-GB" b="1" u="none" dirty="0" smtClean="0"/>
              <a:t>Timely</a:t>
            </a:r>
            <a:r>
              <a:rPr lang="en-GB" dirty="0" smtClean="0"/>
              <a:t> – Given as soon as possible</a:t>
            </a:r>
            <a:r>
              <a:rPr lang="en-GB" baseline="0" dirty="0" smtClean="0"/>
              <a:t> after the event when it is still fresh in the mind.</a:t>
            </a:r>
            <a:endParaRPr lang="en-GB" dirty="0" smtClean="0"/>
          </a:p>
          <a:p>
            <a:endParaRPr lang="en-GB" b="1" u="none" dirty="0" smtClean="0"/>
          </a:p>
          <a:p>
            <a:r>
              <a:rPr lang="en-GB" b="1" u="none" dirty="0" smtClean="0"/>
              <a:t>Positive</a:t>
            </a:r>
            <a:r>
              <a:rPr lang="en-GB" dirty="0" smtClean="0"/>
              <a:t> – Focusing</a:t>
            </a:r>
            <a:r>
              <a:rPr lang="en-GB" baseline="0" dirty="0" smtClean="0"/>
              <a:t> on improving work performance rather than on personal factors (e.g. intelligence or confidence).</a:t>
            </a:r>
            <a:endParaRPr lang="en-GB" dirty="0" smtClean="0"/>
          </a:p>
          <a:p>
            <a:endParaRPr lang="en-GB" b="1" u="none" dirty="0" smtClean="0"/>
          </a:p>
          <a:p>
            <a:r>
              <a:rPr lang="en-GB" b="1" u="none" dirty="0" smtClean="0"/>
              <a:t>Constructive</a:t>
            </a:r>
            <a:r>
              <a:rPr lang="en-GB" dirty="0" smtClean="0"/>
              <a:t> – Based on facts and actual</a:t>
            </a:r>
            <a:r>
              <a:rPr lang="en-GB" baseline="0" dirty="0" smtClean="0"/>
              <a:t> events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555">
              <a:defRPr/>
            </a:pPr>
            <a:r>
              <a:rPr lang="en-GB" b="1" u="none" dirty="0" smtClean="0"/>
              <a:t>Ongoing development</a:t>
            </a:r>
            <a:endParaRPr lang="en-GB" b="1" u="none" dirty="0" smtClean="0"/>
          </a:p>
          <a:p>
            <a:pPr defTabSz="884555">
              <a:defRPr/>
            </a:pPr>
            <a:r>
              <a:rPr lang="en-GB" b="0" u="none" dirty="0" smtClean="0"/>
              <a:t>Needed</a:t>
            </a:r>
            <a:r>
              <a:rPr lang="en-GB" b="0" u="none" baseline="0" dirty="0" smtClean="0"/>
              <a:t> to enable workers to meet changing requirements because of:</a:t>
            </a:r>
            <a:endParaRPr lang="en-GB" b="0" u="none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="0" u="none" baseline="0" dirty="0" smtClean="0"/>
              <a:t>Changes to legislation</a:t>
            </a:r>
            <a:endParaRPr lang="en-GB" b="0" u="none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="0" u="none" baseline="0" dirty="0" smtClean="0"/>
              <a:t>Changes to agreed ways of working</a:t>
            </a:r>
            <a:endParaRPr lang="en-GB" b="0" u="none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="0" u="none" baseline="0" dirty="0" smtClean="0"/>
              <a:t>Changes to their job role and what is required of them.</a:t>
            </a:r>
            <a:endParaRPr lang="en-GB" b="0" u="none" dirty="0" smtClean="0"/>
          </a:p>
          <a:p>
            <a:pPr defTabSz="884555">
              <a:defRPr/>
            </a:pPr>
            <a:endParaRPr lang="en-GB" b="1" u="none" dirty="0" smtClean="0"/>
          </a:p>
          <a:p>
            <a:pPr defTabSz="884555">
              <a:defRPr/>
            </a:pPr>
            <a:r>
              <a:rPr lang="en-GB" b="1" u="none" dirty="0" smtClean="0"/>
              <a:t>Specialist</a:t>
            </a:r>
            <a:r>
              <a:rPr lang="en-GB" b="1" u="none" baseline="0" dirty="0" smtClean="0"/>
              <a:t> training </a:t>
            </a:r>
            <a:r>
              <a:rPr lang="en-GB" u="none" baseline="0" dirty="0" smtClean="0"/>
              <a:t>– specific to the requirements </a:t>
            </a:r>
            <a:r>
              <a:rPr lang="en-GB" dirty="0" smtClean="0"/>
              <a:t>of each role and workplace.</a:t>
            </a:r>
            <a:r>
              <a:rPr lang="en-GB" baseline="0" dirty="0" smtClean="0"/>
              <a:t> </a:t>
            </a:r>
            <a:endParaRPr lang="en-GB" baseline="0" dirty="0" smtClean="0"/>
          </a:p>
          <a:p>
            <a:pPr defTabSz="884555">
              <a:defRPr/>
            </a:pPr>
            <a:r>
              <a:rPr lang="en-GB" b="1" u="none" baseline="0" dirty="0" smtClean="0"/>
              <a:t>Reflective practice/Reflection </a:t>
            </a:r>
            <a:r>
              <a:rPr lang="en-GB" baseline="0" dirty="0" smtClean="0"/>
              <a:t>– learning from experience </a:t>
            </a:r>
            <a:endParaRPr lang="en-GB" dirty="0" smtClean="0"/>
          </a:p>
          <a:p>
            <a:pPr defTabSz="884555">
              <a:defRPr/>
            </a:pPr>
            <a:endParaRPr lang="en-GB" dirty="0" smtClean="0"/>
          </a:p>
          <a:p>
            <a:pPr defTabSz="884555">
              <a:defRPr/>
            </a:pPr>
            <a:r>
              <a:rPr lang="en-GB" b="1" dirty="0" smtClean="0"/>
              <a:t>Refresher training</a:t>
            </a:r>
            <a:endParaRPr lang="en-GB" b="1" dirty="0" smtClean="0"/>
          </a:p>
          <a:p>
            <a:pPr defTabSz="884555">
              <a:defRPr/>
            </a:pPr>
            <a:r>
              <a:rPr lang="en-GB" dirty="0" smtClean="0"/>
              <a:t>Some training needs to be repeated</a:t>
            </a:r>
            <a:r>
              <a:rPr lang="en-GB" baseline="0" dirty="0" smtClean="0"/>
              <a:t> regularly to ensure that high-risk tasks are completed safely</a:t>
            </a:r>
            <a:endParaRPr lang="en-GB" baseline="0" dirty="0" smtClean="0"/>
          </a:p>
          <a:p>
            <a:pPr defTabSz="884555">
              <a:defRPr/>
            </a:pPr>
            <a:r>
              <a:rPr lang="en-GB" baseline="0" dirty="0" smtClean="0"/>
              <a:t>Examples include: </a:t>
            </a:r>
            <a:endParaRPr lang="en-GB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aseline="0" dirty="0" smtClean="0"/>
              <a:t>Moving and Assisting, Moving and Handling, Moving and Positioning</a:t>
            </a:r>
            <a:endParaRPr lang="en-GB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aseline="0" dirty="0" smtClean="0"/>
              <a:t>First Aid Training </a:t>
            </a:r>
            <a:endParaRPr lang="en-GB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aseline="0" dirty="0" smtClean="0"/>
              <a:t>Medication training</a:t>
            </a:r>
            <a:endParaRPr lang="en-GB" baseline="0" dirty="0" smtClean="0"/>
          </a:p>
          <a:p>
            <a:pPr marL="165735" indent="-165735" defTabSz="884555">
              <a:buFont typeface="Arial" panose="020B0604020202020204" pitchFamily="34" charset="0"/>
              <a:buChar char="•"/>
              <a:defRPr/>
            </a:pPr>
            <a:r>
              <a:rPr lang="en-GB" baseline="0" dirty="0" smtClean="0"/>
              <a:t>Fire Safety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4555">
              <a:defRPr/>
            </a:pPr>
            <a:r>
              <a:rPr lang="en-GB" b="1" baseline="0" dirty="0" smtClean="0"/>
              <a:t>Trainer should ask class why they chose the correct answer</a:t>
            </a: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Feedback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baseline="0" dirty="0" smtClean="0"/>
              <a:t> – </a:t>
            </a:r>
            <a:r>
              <a:rPr lang="en-GB" dirty="0" smtClean="0"/>
              <a:t>Managers</a:t>
            </a:r>
            <a:r>
              <a:rPr lang="en-GB" baseline="0" dirty="0" smtClean="0"/>
              <a:t> will discuss often discuss a development plan in a worker’s appraisal but this is not the main reason for continually developing skills and knowledge.</a:t>
            </a:r>
            <a:endParaRPr lang="en-GB" baseline="0" dirty="0" smtClean="0"/>
          </a:p>
          <a:p>
            <a:r>
              <a:rPr lang="en-GB" baseline="0" dirty="0" smtClean="0"/>
              <a:t>B – Workers should cooperate and work together to provide the best standard of care to the individuals they support. Learning and development is not a way of competing with colleagues.</a:t>
            </a:r>
            <a:endParaRPr lang="en-GB" baseline="0" dirty="0" smtClean="0"/>
          </a:p>
          <a:p>
            <a:r>
              <a:rPr lang="en-GB" baseline="0" dirty="0" smtClean="0"/>
              <a:t>C – Developing skills, knowledge and understanding on a continuing basis is the best way for a worker to ensure that their skills and knowledge are up to date and that they can do their job safely and effectively.</a:t>
            </a:r>
            <a:endParaRPr lang="en-GB" baseline="0" dirty="0" smtClean="0"/>
          </a:p>
          <a:p>
            <a:r>
              <a:rPr lang="en-GB" baseline="0" dirty="0" smtClean="0"/>
              <a:t>D – A record Continuing Professional Development (CPD) is where a worker should record their completed learning and development activity.  Learning goals and objectives should be recorded in a Personal Development Plan (PDP).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536BE-7111-426C-AF6B-9B05D67A5FD6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09C4-4241-48D5-BBA3-601E6F9632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82A7-C5B6-468F-A14F-4EED9442FA3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hyperlink" Target="http://www.skillsforcare.org.uk/" TargetMode="External"/><Relationship Id="rId3" Type="http://schemas.openxmlformats.org/officeDocument/2006/relationships/hyperlink" Target="http://www.skillsforhealth.org.uk/" TargetMode="Externa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://www.skillsforcare.org.uk/" TargetMode="External"/><Relationship Id="rId8" Type="http://schemas.openxmlformats.org/officeDocument/2006/relationships/hyperlink" Target="http://www.skillsforhealth.org.uk/" TargetMode="Externa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hyperlink" Target="http://www.skillsforcare.org.uk/" TargetMode="External"/><Relationship Id="rId7" Type="http://schemas.openxmlformats.org/officeDocument/2006/relationships/hyperlink" Target="http://www.skillsforhealth.org.uk/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skillsforcare.org.uk/" TargetMode="External"/><Relationship Id="rId8" Type="http://schemas.openxmlformats.org/officeDocument/2006/relationships/hyperlink" Target="http://www.skillsforhealth.org.uk/" TargetMode="Externa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killsforcare.org.uk/" TargetMode="External"/><Relationship Id="rId2" Type="http://schemas.openxmlformats.org/officeDocument/2006/relationships/hyperlink" Target="http://www.skillsforhealth.org.uk/" TargetMode="Externa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killsforcare.org.uk/" TargetMode="External"/><Relationship Id="rId2" Type="http://schemas.openxmlformats.org/officeDocument/2006/relationships/hyperlink" Target="http://www.skillsforhealth.org.uk/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killsforcare.org.uk/" TargetMode="External"/><Relationship Id="rId1" Type="http://schemas.openxmlformats.org/officeDocument/2006/relationships/hyperlink" Target="http://www.skillsforhealth.org.uk/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killsforcare.org.uk/" TargetMode="External"/><Relationship Id="rId2" Type="http://schemas.openxmlformats.org/officeDocument/2006/relationships/hyperlink" Target="http://www.skillsforhealth.org.uk/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://www.skillsforcare.org.uk/" TargetMode="External"/><Relationship Id="rId1" Type="http://schemas.openxmlformats.org/officeDocument/2006/relationships/hyperlink" Target="http://www.skillsforhealth.org.uk/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killsforcare.org.uk/" TargetMode="External"/><Relationship Id="rId2" Type="http://schemas.openxmlformats.org/officeDocument/2006/relationships/hyperlink" Target="http://www.skillsforhealth.org.uk/" TargetMode="Externa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killsforcare.org.uk/" TargetMode="External"/><Relationship Id="rId1" Type="http://schemas.openxmlformats.org/officeDocument/2006/relationships/hyperlink" Target="http://www.skillsforhealth.org.uk/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killsforcare.org.uk/" TargetMode="External"/><Relationship Id="rId2" Type="http://schemas.openxmlformats.org/officeDocument/2006/relationships/hyperlink" Target="http://www.skillsforhealth.org.uk/" TargetMode="Externa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722206" y="548680"/>
            <a:ext cx="8386298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Self-Development for a Caregiver</a:t>
            </a:r>
            <a:endParaRPr lang="en-GB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itle Placeholder 1"/>
          <p:cNvSpPr txBox="1"/>
          <p:nvPr>
            <p:custDataLst>
              <p:tags r:id="rId5"/>
            </p:custDataLst>
          </p:nvPr>
        </p:nvSpPr>
        <p:spPr>
          <a:xfrm>
            <a:off x="5680249" y="2780928"/>
            <a:ext cx="2780183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Standard </a:t>
            </a:r>
            <a:endParaRPr lang="en-GB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itle Placeholder 1"/>
          <p:cNvSpPr txBox="1"/>
          <p:nvPr>
            <p:custDataLst>
              <p:tags r:id="rId6"/>
            </p:custDataLst>
          </p:nvPr>
        </p:nvSpPr>
        <p:spPr>
          <a:xfrm>
            <a:off x="7665710" y="2247055"/>
            <a:ext cx="1368152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8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7</a:t>
            </a:r>
            <a:endParaRPr lang="en-GB" sz="8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201880" y="1221187"/>
            <a:ext cx="9619013" cy="1035122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8256"/>
            <a:ext cx="9143998" cy="11430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</a:t>
            </a:r>
            <a:r>
              <a:rPr lang="en-GB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</a:t>
            </a:r>
            <a:endParaRPr lang="en-GB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5" y="1344423"/>
            <a:ext cx="8627418" cy="805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 is it important for workers to continually develop their skills, knowledge and understanding?</a:t>
            </a:r>
            <a:endParaRPr lang="en-GB" sz="2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898" y="2626553"/>
            <a:ext cx="4997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gives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managers </a:t>
            </a:r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something to discuss in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appraisal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97" y="3623793"/>
            <a:ext cx="508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It is a way of competing with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colleagues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219" y="4606394"/>
            <a:ext cx="5078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It ensures that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</a:t>
            </a:r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and knowledge are up to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897" y="5675397"/>
            <a:ext cx="5620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It sets out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</a:t>
            </a:r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goals and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objectives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310895" y="2542593"/>
            <a:ext cx="617417" cy="872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10895" y="3486859"/>
            <a:ext cx="617417" cy="872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10895" y="4422963"/>
            <a:ext cx="617417" cy="872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10895" y="5350905"/>
            <a:ext cx="617417" cy="87225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5" cstate="email"/>
          <a:srcRect l="-27624" t="-13361" r="-27624" b="-13361"/>
          <a:stretch>
            <a:fillRect/>
          </a:stretch>
        </p:blipFill>
        <p:spPr>
          <a:xfrm>
            <a:off x="8223706" y="554081"/>
            <a:ext cx="740782" cy="628380"/>
          </a:xfrm>
          <a:prstGeom prst="ellipse">
            <a:avLst/>
          </a:prstGeom>
          <a:solidFill>
            <a:srgbClr val="002060"/>
          </a:solidFill>
          <a:ln w="31750">
            <a:solidFill>
              <a:schemeClr val="bg1"/>
            </a:solidFill>
          </a:ln>
        </p:spPr>
      </p:pic>
      <p:grpSp>
        <p:nvGrpSpPr>
          <p:cNvPr id="17" name="Group 16"/>
          <p:cNvGrpSpPr/>
          <p:nvPr/>
        </p:nvGrpSpPr>
        <p:grpSpPr>
          <a:xfrm>
            <a:off x="5620298" y="2958958"/>
            <a:ext cx="3711396" cy="4564662"/>
            <a:chOff x="4716116" y="2392730"/>
            <a:chExt cx="3711396" cy="456466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 rot="282173">
              <a:off x="4716116" y="2392730"/>
              <a:ext cx="3711396" cy="4564662"/>
            </a:xfrm>
            <a:prstGeom prst="rect">
              <a:avLst/>
            </a:prstGeom>
            <a:effectLst>
              <a:outerShdw blurRad="63500" sx="102000" sy="102000" algn="ct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 rot="308198">
              <a:off x="5875925" y="2534840"/>
              <a:ext cx="1636750" cy="246580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997040" y="2324550"/>
            <a:ext cx="2897577" cy="405864"/>
          </a:xfrm>
          <a:prstGeom prst="rect">
            <a:avLst/>
          </a:prstGeom>
          <a:solidFill>
            <a:srgbClr val="1C5ECA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Click to 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eveal answer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1880" y="1221187"/>
            <a:ext cx="9619013" cy="1035122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5" y="1344423"/>
            <a:ext cx="8627418" cy="793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the main way that a learning activity can </a:t>
            </a:r>
            <a:b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improve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your work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898" y="2626553"/>
            <a:ext cx="5395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Using what you learn can improve the standard of care that you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provide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97" y="3623793"/>
            <a:ext cx="508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Having a break from work helps you to manage your stress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219" y="4547019"/>
            <a:ext cx="5078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It gives you an opportunity to get to know your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colleagues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897" y="5485397"/>
            <a:ext cx="634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It confirms that you do not need to develop your skills and knowledge any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532923" y="2937904"/>
            <a:ext cx="3711396" cy="4564662"/>
            <a:chOff x="5432604" y="2420888"/>
            <a:chExt cx="3711396" cy="45646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 rot="282173">
              <a:off x="5432604" y="2420888"/>
              <a:ext cx="3711396" cy="4564662"/>
            </a:xfrm>
            <a:prstGeom prst="rect">
              <a:avLst/>
            </a:prstGeom>
            <a:effectLst>
              <a:outerShdw blurRad="63500" sx="102000" sy="102000" algn="ct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</p:pic>
        <p:pic>
          <p:nvPicPr>
            <p:cNvPr id="18" name="Picture 2" descr="\\DESIGNARCHIVE\Archive\PowerPoints\PPT symbols and documents\ABCD cards\A.png"/>
            <p:cNvPicPr>
              <a:picLocks noChangeAspect="1" noChangeArrowheads="1"/>
            </p:cNvPicPr>
            <p:nvPr/>
          </p:nvPicPr>
          <p:blipFill rotWithShape="1">
            <a:blip r:embed="rId2" cstate="email"/>
            <a:srcRect t="4624"/>
            <a:stretch>
              <a:fillRect/>
            </a:stretch>
          </p:blipFill>
          <p:spPr bwMode="auto">
            <a:xfrm rot="385857">
              <a:off x="6473422" y="2556201"/>
              <a:ext cx="1897871" cy="2557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10895" y="2613843"/>
            <a:ext cx="617417" cy="8722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10895" y="3558109"/>
            <a:ext cx="617417" cy="8722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0895" y="4494213"/>
            <a:ext cx="617417" cy="8722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10895" y="5422155"/>
            <a:ext cx="617417" cy="87225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80166" y="2324550"/>
            <a:ext cx="2814451" cy="405864"/>
          </a:xfrm>
          <a:prstGeom prst="rect">
            <a:avLst/>
          </a:prstGeom>
          <a:solidFill>
            <a:srgbClr val="1C5ECA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Click to reveal answer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" y="-18256"/>
            <a:ext cx="9143998" cy="11430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</a:t>
            </a:r>
            <a:r>
              <a:rPr lang="en-GB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</a:t>
            </a:r>
            <a:endParaRPr lang="en-GB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9" name="Picture 28"/>
          <p:cNvPicPr/>
          <p:nvPr/>
        </p:nvPicPr>
        <p:blipFill rotWithShape="1">
          <a:blip r:embed="rId9" cstate="email"/>
          <a:srcRect l="-27624" t="-13361" r="-27624" b="-13361"/>
          <a:stretch>
            <a:fillRect/>
          </a:stretch>
        </p:blipFill>
        <p:spPr>
          <a:xfrm>
            <a:off x="8223706" y="554081"/>
            <a:ext cx="740782" cy="628380"/>
          </a:xfrm>
          <a:prstGeom prst="ellipse">
            <a:avLst/>
          </a:prstGeom>
          <a:solidFill>
            <a:srgbClr val="002060"/>
          </a:solidFill>
          <a:ln w="31750">
            <a:solidFill>
              <a:schemeClr val="bg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1880" y="1221187"/>
            <a:ext cx="9619013" cy="1035122"/>
          </a:xfrm>
          <a:prstGeom prst="rect">
            <a:avLst/>
          </a:prstGeom>
          <a:solidFill>
            <a:srgbClr val="2154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5" y="1522548"/>
            <a:ext cx="8627418" cy="50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does ‘reflection’ involve? 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898" y="2733428"/>
            <a:ext cx="5395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Agreeing a Personal Development </a:t>
            </a:r>
            <a:b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Plan </a:t>
            </a:r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with your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manager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897" y="3671293"/>
            <a:ext cx="508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Asking your colleagues what they think of the way that you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219" y="4594519"/>
            <a:ext cx="5078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Giving constructive feedback to your colleagues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897" y="5485397"/>
            <a:ext cx="6347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from what you have done in the past to improve the way you will work in the </a:t>
            </a:r>
            <a:r>
              <a:rPr lang="en-GB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future</a:t>
            </a:r>
            <a:endParaRPr lang="en-GB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33729" y="2858804"/>
            <a:ext cx="3711396" cy="4564662"/>
            <a:chOff x="5508104" y="2348880"/>
            <a:chExt cx="3711396" cy="4564662"/>
          </a:xfrm>
        </p:grpSpPr>
        <p:grpSp>
          <p:nvGrpSpPr>
            <p:cNvPr id="24" name="Group 23"/>
            <p:cNvGrpSpPr/>
            <p:nvPr/>
          </p:nvGrpSpPr>
          <p:grpSpPr>
            <a:xfrm>
              <a:off x="5508104" y="2348880"/>
              <a:ext cx="3711396" cy="4564662"/>
              <a:chOff x="4716116" y="2392730"/>
              <a:chExt cx="3711396" cy="456466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" cstate="email"/>
              <a:stretch>
                <a:fillRect/>
              </a:stretch>
            </p:blipFill>
            <p:spPr>
              <a:xfrm rot="282173">
                <a:off x="4716116" y="2392730"/>
                <a:ext cx="3711396" cy="4564662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 cstate="email"/>
              <a:srcRect/>
              <a:stretch>
                <a:fillRect/>
              </a:stretch>
            </p:blipFill>
            <p:spPr>
              <a:xfrm rot="308198">
                <a:off x="5875925" y="2534840"/>
                <a:ext cx="1636750" cy="2465804"/>
              </a:xfrm>
              <a:prstGeom prst="rect">
                <a:avLst/>
              </a:prstGeom>
            </p:spPr>
          </p:pic>
        </p:grpSp>
        <p:pic>
          <p:nvPicPr>
            <p:cNvPr id="25" name="Picture 6" descr="\\DESIGNARCHIVE\Archive\PowerPoints\PPT symbols and documents\ABCD cards\D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rot="308855">
              <a:off x="6573886" y="2478512"/>
              <a:ext cx="1795805" cy="253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99020" y="2712980"/>
            <a:ext cx="617417" cy="8722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99020" y="3657246"/>
            <a:ext cx="617417" cy="8722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299020" y="4553588"/>
            <a:ext cx="617417" cy="872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99020" y="5481530"/>
            <a:ext cx="617417" cy="8722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80166" y="2324550"/>
            <a:ext cx="2814451" cy="405864"/>
          </a:xfrm>
          <a:prstGeom prst="rect">
            <a:avLst/>
          </a:prstGeom>
          <a:solidFill>
            <a:srgbClr val="1C5ECA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Click to reveal answer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" y="-18256"/>
            <a:ext cx="9143998" cy="11430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Knowledge </a:t>
            </a:r>
            <a:r>
              <a:rPr lang="en-GB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</a:t>
            </a:r>
            <a:endParaRPr lang="en-GB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4" name="Picture 33"/>
          <p:cNvPicPr/>
          <p:nvPr/>
        </p:nvPicPr>
        <p:blipFill rotWithShape="1">
          <a:blip r:embed="rId10" cstate="email"/>
          <a:srcRect l="-27624" t="-13361" r="-27624" b="-13361"/>
          <a:stretch>
            <a:fillRect/>
          </a:stretch>
        </p:blipFill>
        <p:spPr>
          <a:xfrm>
            <a:off x="8223706" y="554081"/>
            <a:ext cx="740782" cy="628380"/>
          </a:xfrm>
          <a:prstGeom prst="ellipse">
            <a:avLst/>
          </a:prstGeom>
          <a:solidFill>
            <a:srgbClr val="002060"/>
          </a:solidFill>
          <a:ln w="31750">
            <a:solidFill>
              <a:schemeClr val="bg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Self Development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8.2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Being Punctual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0836" y="1752600"/>
            <a:ext cx="82295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Why is it important to be punctual to work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preparations should you make to be punctual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Being Punctual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Developing Patience with an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836" y="1752600"/>
            <a:ext cx="8229583" cy="27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importance of patience for a caregiver</a:t>
            </a:r>
            <a:endParaRPr lang="en-US" sz="3000" dirty="0">
              <a:latin typeface="Helvetica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benefits of patience</a:t>
            </a:r>
            <a:endParaRPr lang="en-US" sz="3000" dirty="0">
              <a:latin typeface="Helvetica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ways to develop patience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34" charset="0"/>
              </a:rPr>
              <a:t>Pre-Module Activity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889" y="3184323"/>
            <a:ext cx="8229583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2000" dirty="0">
                <a:latin typeface="Helvetica" panose="020B0604020202020204" pitchFamily="34" charset="0"/>
              </a:rPr>
              <a:t>General Discussion</a:t>
            </a:r>
            <a:endParaRPr lang="en-US" sz="2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outcomes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255325" y="1320673"/>
            <a:ext cx="8229600" cy="276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400" dirty="0" smtClean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Agree a personal development plan</a:t>
            </a:r>
            <a:endParaRPr lang="en-GB" sz="2400" dirty="0" smtClean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 </a:t>
            </a:r>
            <a:r>
              <a:rPr lang="en-GB" sz="2400" dirty="0" smtClean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 knowledge, skills and understanding</a:t>
            </a:r>
            <a:endParaRPr lang="en-GB" sz="2400" dirty="0" smtClean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Developing Patience with an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452"/>
            <a:ext cx="9143999" cy="9202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Skills, knowledge and competence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324" y="1131517"/>
            <a:ext cx="4981694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Skills, knowledge and competence need to be developed throughout your working </a:t>
            </a: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life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Personal Development Plan (PDP) sets out the areas you need </a:t>
            </a: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develop and how to go about achieving </a:t>
            </a: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Personal </a:t>
            </a: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Development Plans (PDPs) </a:t>
            </a: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identify</a:t>
            </a: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areas you need to develop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What you want to achieve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200" dirty="0">
                <a:latin typeface="Helvetica" panose="020B0604020202020204" pitchFamily="34" charset="0"/>
                <a:cs typeface="Helvetica" panose="020B0604020202020204" pitchFamily="34" charset="0"/>
              </a:rPr>
              <a:t>How and when you will achieve </a:t>
            </a:r>
            <a:r>
              <a:rPr lang="en-GB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endParaRPr lang="en-GB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5450774" y="1254556"/>
            <a:ext cx="3443843" cy="48008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452"/>
            <a:ext cx="9143999" cy="9202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Contributing to your PDP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323" y="1265574"/>
            <a:ext cx="8639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To get the most out of a PDP workers should be prepared to contribute to the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discussion, and the workers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should ask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themselves the following: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01880" y="2674870"/>
            <a:ext cx="9619013" cy="3281753"/>
          </a:xfrm>
          <a:prstGeom prst="rect">
            <a:avLst/>
          </a:prstGeom>
          <a:solidFill>
            <a:srgbClr val="2154AC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103" y="3270515"/>
            <a:ext cx="8639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I have the skills and knowledge that I need for my current role</a:t>
            </a:r>
            <a: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GB" sz="2400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development opportunities are available </a:t>
            </a:r>
            <a:b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my role?</a:t>
            </a:r>
            <a:endParaRPr lang="en-GB" sz="2400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are my ambitions and goals</a:t>
            </a:r>
            <a: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GB" sz="2400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 I making the right choices to get me there</a:t>
            </a:r>
            <a:r>
              <a:rPr lang="en-GB" sz="24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en-GB" sz="24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4" y="63452"/>
            <a:ext cx="8639293" cy="9202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Agreeing a personal development plan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4074" y="1921080"/>
            <a:ext cx="2691245" cy="138025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Agreeing your aims and objectives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074" y="1306090"/>
            <a:ext cx="2691245" cy="614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 1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7719" y="1921079"/>
            <a:ext cx="2691245" cy="138025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Plan activities to meet the objectives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719" y="1306089"/>
            <a:ext cx="2691245" cy="614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 2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4622" y="1921080"/>
            <a:ext cx="2691245" cy="138025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timescale to achieve outcomes </a:t>
            </a:r>
            <a:b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review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4622" y="1306090"/>
            <a:ext cx="2691245" cy="614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 3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073" y="3788230"/>
            <a:ext cx="2691245" cy="226620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following people will be involved…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 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Your senior (</a:t>
            </a:r>
            <a:r>
              <a:rPr lang="en-GB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Life)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5456" y="3788230"/>
            <a:ext cx="2691245" cy="226620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following people will be involved…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 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Your colleagues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Trainers and mentors (</a:t>
            </a:r>
            <a:r>
              <a:rPr lang="en-GB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Life)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4621" y="3788230"/>
            <a:ext cx="2691245" cy="226620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following people will be involved…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 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Your colleagues</a:t>
            </a:r>
            <a:endParaRPr lang="en-GB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■"/>
            </a:pP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Your 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senior (</a:t>
            </a:r>
            <a:r>
              <a:rPr lang="en-GB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 Life)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235036" y="3360719"/>
            <a:ext cx="380010" cy="356261"/>
          </a:xfrm>
          <a:prstGeom prst="downArrow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351073" y="3358740"/>
            <a:ext cx="380010" cy="356261"/>
          </a:xfrm>
          <a:prstGeom prst="downArrow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430238" y="3358740"/>
            <a:ext cx="380010" cy="356261"/>
          </a:xfrm>
          <a:prstGeom prst="downArrow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2854787" y="2429249"/>
            <a:ext cx="380010" cy="338942"/>
          </a:xfrm>
          <a:prstGeom prst="downArrow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5891396" y="2391643"/>
            <a:ext cx="380010" cy="338942"/>
          </a:xfrm>
          <a:prstGeom prst="downArrow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1" cstate="email"/>
          <a:srcRect l="-8812" t="-35807" r="-8812" b="-35807"/>
          <a:stretch>
            <a:fillRect/>
          </a:stretch>
        </p:blipFill>
        <p:spPr>
          <a:xfrm>
            <a:off x="8317637" y="814816"/>
            <a:ext cx="718859" cy="597960"/>
          </a:xfrm>
          <a:prstGeom prst="ellipse">
            <a:avLst/>
          </a:prstGeom>
          <a:solidFill>
            <a:srgbClr val="002060"/>
          </a:solidFill>
          <a:ln w="31750">
            <a:solidFill>
              <a:schemeClr val="bg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80512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 </a:t>
            </a:r>
            <a:r>
              <a:rPr lang="en-GB" sz="3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skills are…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035" y="1269744"/>
            <a:ext cx="2840674" cy="818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Literacy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085" y="2094967"/>
            <a:ext cx="2845624" cy="3620179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Reading and Writing 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Recording data clearly 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Filling </a:t>
            </a: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 forms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Contributing to care plan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Taking notes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</a:t>
            </a: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agreed ways of working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rgbClr val="002060"/>
              </a:buClr>
            </a:pP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6377" y="1269743"/>
            <a:ext cx="2691245" cy="818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Numeracy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1427" y="2094966"/>
            <a:ext cx="2691245" cy="3620179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Recording a person’s </a:t>
            </a: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Vitals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Monitoring weight loss or weight gain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Recording the amount of </a:t>
            </a: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fluid intake and output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Measuring medicine dosage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buClr>
                <a:srgbClr val="002060"/>
              </a:buClr>
            </a:pP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1366" y="1269742"/>
            <a:ext cx="2848099" cy="818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Communication skills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6416" y="2094965"/>
            <a:ext cx="2848099" cy="3620179"/>
          </a:xfrm>
          <a:prstGeom prst="rect">
            <a:avLst/>
          </a:prstGeom>
          <a:noFill/>
          <a:ln w="28575"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Discussing care and support with individuals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Discussing tasks with </a:t>
            </a: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seniors, family or </a:t>
            </a: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colleagues</a:t>
            </a: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Discussing and agreeing your Personal Development Plan </a:t>
            </a: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 concerned persons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■"/>
            </a:pPr>
            <a:r>
              <a:rPr lang="en-GB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Participating in team meetings, supervision and appraisal</a:t>
            </a:r>
            <a:endParaRPr lang="en-GB" dirty="0" smtClean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>
              <a:buClr>
                <a:srgbClr val="002060"/>
              </a:buClr>
            </a:pPr>
            <a:endParaRPr lang="en-GB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 cstate="email"/>
          <a:srcRect l="-8812" t="-35807" r="-8812" b="-35807"/>
          <a:stretch>
            <a:fillRect/>
          </a:stretch>
        </p:blipFill>
        <p:spPr>
          <a:xfrm>
            <a:off x="8317637" y="814816"/>
            <a:ext cx="718859" cy="597960"/>
          </a:xfrm>
          <a:prstGeom prst="ellipse">
            <a:avLst/>
          </a:prstGeom>
          <a:solidFill>
            <a:srgbClr val="002060"/>
          </a:solidFill>
          <a:ln w="31750">
            <a:solidFill>
              <a:schemeClr val="bg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5" y="1320673"/>
            <a:ext cx="4316676" cy="45289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Reflecting on past experiences can help to continually develop skills and </a:t>
            </a:r>
            <a:r>
              <a:rPr lang="en-GB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understanding</a:t>
            </a: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39750" lvl="1" indent="-514350">
              <a:buFont typeface="Arial" panose="020B0604020202020204" pitchFamily="34" charset="0"/>
              <a:buChar char="■"/>
            </a:pP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Carry out a task </a:t>
            </a: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39750" lvl="1" indent="-514350">
              <a:buFont typeface="Arial" panose="020B0604020202020204" pitchFamily="34" charset="0"/>
              <a:buChar char="■"/>
            </a:pP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Look back on a situation or activity</a:t>
            </a: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39750" lvl="1" indent="-514350">
              <a:buFont typeface="Arial" panose="020B0604020202020204" pitchFamily="34" charset="0"/>
              <a:buChar char="■"/>
            </a:pP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Think about what was done and what happened</a:t>
            </a: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39750" lvl="1" indent="-514350">
              <a:buFont typeface="Arial" panose="020B0604020202020204" pitchFamily="34" charset="0"/>
              <a:buChar char="■"/>
            </a:pP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Think about what you could do </a:t>
            </a:r>
            <a:r>
              <a:rPr lang="en-GB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differently</a:t>
            </a: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72001" y="1271733"/>
            <a:ext cx="4286991" cy="4974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27384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5212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9392"/>
            <a:ext cx="9143998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Feedback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5" y="1273173"/>
            <a:ext cx="8627418" cy="80407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latin typeface="Helvetica" panose="020B0604020202020204" pitchFamily="34" charset="0"/>
                <a:cs typeface="Helvetica" panose="020B0604020202020204" pitchFamily="34" charset="0"/>
              </a:rPr>
              <a:t>Feedback from others can help you to understand what others think of the way that you </a:t>
            </a:r>
            <a:r>
              <a:rPr lang="en-GB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083" y="2243500"/>
            <a:ext cx="4121235" cy="409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Formal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133" y="2651175"/>
            <a:ext cx="4121235" cy="19342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Formal feedback is usually given in writing. This might be part of an assessment or appraisal or on a comments 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sheet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your engager.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1513" y="2248083"/>
            <a:ext cx="4121235" cy="409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Informal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6563" y="2655758"/>
            <a:ext cx="4121235" cy="19342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Informal feedback happens in </a:t>
            </a:r>
            <a:b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day-to-day 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discussion with work colleagues, 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seniors (</a:t>
            </a:r>
            <a:r>
              <a:rPr lang="en-GB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GB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Life) </a:t>
            </a:r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or the individuals that you provide care and support for.</a:t>
            </a:r>
            <a:endParaRPr lang="en-GB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084" y="4653136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sz="2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Feedback should be:</a:t>
            </a:r>
            <a:endParaRPr lang="en-GB" sz="2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Timely</a:t>
            </a:r>
            <a:endParaRPr lang="en-GB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Positive </a:t>
            </a:r>
            <a:endParaRPr lang="en-GB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Clr>
                <a:srgbClr val="2154AC"/>
              </a:buClr>
              <a:buFont typeface="Arial" panose="020B0604020202020204" pitchFamily="34" charset="0"/>
              <a:buChar char="■"/>
            </a:pPr>
            <a:r>
              <a:rPr lang="en-GB" sz="20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Constructive</a:t>
            </a:r>
            <a:endParaRPr lang="en-GB" sz="20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1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87202"/>
            <a:ext cx="9180511" cy="9202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Continuing </a:t>
            </a:r>
            <a:r>
              <a:rPr lang="en-GB" sz="36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professional development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4" y="1267508"/>
            <a:ext cx="8615543" cy="2384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dirty="0">
                <a:latin typeface="Helvetica" panose="020B0604020202020204" pitchFamily="34" charset="0"/>
                <a:cs typeface="Helvetica" panose="020B0604020202020204" pitchFamily="34" charset="0"/>
              </a:rPr>
              <a:t>Continuing Professional Development (CPD) is the ongoing process </a:t>
            </a:r>
            <a:r>
              <a:rPr lang="en-GB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GB" sz="3400" dirty="0">
                <a:latin typeface="Helvetica" panose="020B0604020202020204" pitchFamily="34" charset="0"/>
                <a:cs typeface="Helvetica" panose="020B0604020202020204" pitchFamily="34" charset="0"/>
              </a:rPr>
              <a:t>updating skills and </a:t>
            </a:r>
            <a:r>
              <a:rPr lang="en-GB" sz="3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knowledge:</a:t>
            </a:r>
            <a:endParaRPr lang="en-GB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400" dirty="0">
                <a:latin typeface="Helvetica" panose="020B0604020202020204" pitchFamily="34" charset="0"/>
                <a:cs typeface="Helvetica" panose="020B0604020202020204" pitchFamily="34" charset="0"/>
              </a:rPr>
              <a:t>Induction</a:t>
            </a:r>
            <a:endParaRPr lang="en-GB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400" dirty="0">
                <a:latin typeface="Helvetica" panose="020B0604020202020204" pitchFamily="34" charset="0"/>
                <a:cs typeface="Helvetica" panose="020B0604020202020204" pitchFamily="34" charset="0"/>
              </a:rPr>
              <a:t>Ongoing development</a:t>
            </a:r>
            <a:endParaRPr lang="en-GB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400" dirty="0">
                <a:latin typeface="Helvetica" panose="020B0604020202020204" pitchFamily="34" charset="0"/>
                <a:cs typeface="Helvetica" panose="020B0604020202020204" pitchFamily="34" charset="0"/>
              </a:rPr>
              <a:t>Refresher training</a:t>
            </a:r>
            <a:endParaRPr lang="en-GB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GB" sz="3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Completed development should be recorded in a CPD record. </a:t>
            </a:r>
            <a:endParaRPr lang="en-GB" sz="34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85010" y="3800104"/>
            <a:ext cx="8573985" cy="2470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512" y="6453336"/>
            <a:ext cx="39349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Source: 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Skills for Health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http://www.skillsforhealth.org.uk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endParaRPr lang="en-IN" sz="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Skills for Care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Website</a:t>
            </a:r>
            <a:r>
              <a:rPr lang="en-IN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IN" sz="8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</a:t>
            </a:r>
            <a:r>
              <a:rPr lang="en-IN" sz="800" b="1" u="sng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://www.skillsforcare.org.uk</a:t>
            </a:r>
            <a:r>
              <a:rPr lang="en-IN" sz="900" b="1" u="sng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endParaRPr lang="en-IN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5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6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7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8.xml><?xml version="1.0" encoding="utf-8"?>
<p:tagLst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2&quot; unique_id=&quot;36820&quot;&gt;&lt;object type=&quot;3&quot; unique_id=&quot;36821&quot;&gt;&lt;property id=&quot;20148&quot; value=&quot;5&quot;/&gt;&lt;property id=&quot;20300&quot; value=&quot;Slide 1&quot;/&gt;&lt;property id=&quot;20307&quot; value=&quot;269&quot;/&gt;&lt;/object&gt;&lt;object type=&quot;3&quot; unique_id=&quot;36822&quot;&gt;&lt;property id=&quot;20148&quot; value=&quot;5&quot;/&gt;&lt;property id=&quot;20300&quot; value=&quot;Slide 2 - &amp;quot;Learning outcomes&amp;quot;&quot;/&gt;&lt;property id=&quot;20307&quot; value=&quot;270&quot;/&gt;&lt;/object&gt;&lt;object type=&quot;3&quot; unique_id=&quot;36823&quot;&gt;&lt;property id=&quot;20148&quot; value=&quot;5&quot;/&gt;&lt;property id=&quot;20300&quot; value=&quot;Slide 3 - &amp;quot;Skills, knowledge and competence&amp;quot;&quot;/&gt;&lt;property id=&quot;20307&quot; value=&quot;259&quot;/&gt;&lt;/object&gt;&lt;object type=&quot;3&quot; unique_id=&quot;36824&quot;&gt;&lt;property id=&quot;20148&quot; value=&quot;5&quot;/&gt;&lt;property id=&quot;20300&quot; value=&quot;Slide 4 - &amp;quot;Contributing to your PDP&amp;quot;&quot;/&gt;&lt;property id=&quot;20307&quot; value=&quot;260&quot;/&gt;&lt;/object&gt;&lt;object type=&quot;3&quot; unique_id=&quot;36825&quot;&gt;&lt;property id=&quot;20148&quot; value=&quot;5&quot;/&gt;&lt;property id=&quot;20300&quot; value=&quot;Slide 5 - &amp;quot;Agreeing a personal development plan&amp;quot;&quot;/&gt;&lt;property id=&quot;20307&quot; value=&quot;261&quot;/&gt;&lt;/object&gt;&lt;object type=&quot;3&quot; unique_id=&quot;36826&quot;&gt;&lt;property id=&quot;20148&quot; value=&quot;5&quot;/&gt;&lt;property id=&quot;20300&quot; value=&quot;Slide 6 - &amp;quot;Core skills are…&amp;quot;&quot;/&gt;&lt;property id=&quot;20307&quot; value=&quot;262&quot;/&gt;&lt;/object&gt;&lt;object type=&quot;3&quot; unique_id=&quot;36827&quot;&gt;&lt;property id=&quot;20148&quot; value=&quot;5&quot;/&gt;&lt;property id=&quot;20300&quot; value=&quot;Slide 7 - &amp;quot;Reflection&amp;quot;&quot;/&gt;&lt;property id=&quot;20307&quot; value=&quot;263&quot;/&gt;&lt;/object&gt;&lt;object type=&quot;3&quot; unique_id=&quot;36828&quot;&gt;&lt;property id=&quot;20148&quot; value=&quot;5&quot;/&gt;&lt;property id=&quot;20300&quot; value=&quot;Slide 8 - &amp;quot;Feedback&amp;quot;&quot;/&gt;&lt;property id=&quot;20307&quot; value=&quot;264&quot;/&gt;&lt;/object&gt;&lt;object type=&quot;3&quot; unique_id=&quot;36829&quot;&gt;&lt;property id=&quot;20148&quot; value=&quot;5&quot;/&gt;&lt;property id=&quot;20300&quot; value=&quot;Slide 9 - &amp;quot;Continuing professional development&amp;quot;&quot;/&gt;&lt;property id=&quot;20307&quot; value=&quot;265&quot;/&gt;&lt;/object&gt;&lt;object type=&quot;3&quot; unique_id=&quot;36830&quot;&gt;&lt;property id=&quot;20148&quot; value=&quot;5&quot;/&gt;&lt;property id=&quot;20300&quot; value=&quot;Slide 10 - &amp;quot;Knowledge check&amp;quot;&quot;/&gt;&lt;property id=&quot;20307&quot; value=&quot;266&quot;/&gt;&lt;/object&gt;&lt;object type=&quot;3&quot; unique_id=&quot;36831&quot;&gt;&lt;property id=&quot;20148&quot; value=&quot;5&quot;/&gt;&lt;property id=&quot;20300&quot; value=&quot;Slide 11 - &amp;quot;Knowledge check&amp;quot;&quot;/&gt;&lt;property id=&quot;20307&quot; value=&quot;267&quot;/&gt;&lt;/object&gt;&lt;object type=&quot;3&quot; unique_id=&quot;36832&quot;&gt;&lt;property id=&quot;20148&quot; value=&quot;5&quot;/&gt;&lt;property id=&quot;20300&quot; value=&quot;Slide 12 - &amp;quot;Knowledge check&amp;quot;&quot;/&gt;&lt;property id=&quot;20307&quot; value=&quot;268&quot;/&gt;&lt;/object&gt;&lt;object type=&quot;3&quot; unique_id=&quot;36889&quot;&gt;&lt;property id=&quot;20148&quot; value=&quot;5&quot;/&gt;&lt;property id=&quot;20300&quot; value=&quot;Slide 21&quot;/&gt;&lt;property id=&quot;20307&quot; value=&quot;271&quot;/&gt;&lt;/object&gt;&lt;object type=&quot;3&quot; unique_id=&quot;37056&quot;&gt;&lt;property id=&quot;20148&quot; value=&quot;5&quot;/&gt;&lt;property id=&quot;20300&quot; value=&quot;Slide 13&quot;/&gt;&lt;property id=&quot;20307&quot; value=&quot;272&quot;/&gt;&lt;/object&gt;&lt;object type=&quot;3&quot; unique_id=&quot;37057&quot;&gt;&lt;property id=&quot;20148&quot; value=&quot;5&quot;/&gt;&lt;property id=&quot;20300&quot; value=&quot;Slide 14&quot;/&gt;&lt;property id=&quot;20307&quot; value=&quot;273&quot;/&gt;&lt;/object&gt;&lt;object type=&quot;3&quot; unique_id=&quot;37058&quot;&gt;&lt;property id=&quot;20148&quot; value=&quot;5&quot;/&gt;&lt;property id=&quot;20300&quot; value=&quot;Slide 15&quot;/&gt;&lt;property id=&quot;20307&quot; value=&quot;274&quot;/&gt;&lt;/object&gt;&lt;object type=&quot;3&quot; unique_id=&quot;37059&quot;&gt;&lt;property id=&quot;20148&quot; value=&quot;5&quot;/&gt;&lt;property id=&quot;20300&quot; value=&quot;Slide 16&quot;/&gt;&lt;property id=&quot;20307&quot; value=&quot;275&quot;/&gt;&lt;/object&gt;&lt;object type=&quot;3&quot; unique_id=&quot;37060&quot;&gt;&lt;property id=&quot;20148&quot; value=&quot;5&quot;/&gt;&lt;property id=&quot;20300&quot; value=&quot;Slide 17&quot;/&gt;&lt;property id=&quot;20307&quot; value=&quot;276&quot;/&gt;&lt;/object&gt;&lt;object type=&quot;3&quot; unique_id=&quot;37061&quot;&gt;&lt;property id=&quot;20148&quot; value=&quot;5&quot;/&gt;&lt;property id=&quot;20300&quot; value=&quot;Slide 18&quot;/&gt;&lt;property id=&quot;20307&quot; value=&quot;277&quot;/&gt;&lt;/object&gt;&lt;object type=&quot;3&quot; unique_id=&quot;37062&quot;&gt;&lt;property id=&quot;20148&quot; value=&quot;5&quot;/&gt;&lt;property id=&quot;20300&quot; value=&quot;Slide 19&quot;/&gt;&lt;property id=&quot;20307&quot; value=&quot;278&quot;/&gt;&lt;/object&gt;&lt;object type=&quot;3&quot; unique_id=&quot;37063&quot;&gt;&lt;property id=&quot;20148&quot; value=&quot;5&quot;/&gt;&lt;property id=&quot;20300&quot; value=&quot;Slide 20&quot;/&gt;&lt;property id=&quot;20307&quot; value=&quot;279&quot;/&gt;&lt;/object&gt;&lt;/object&gt;&lt;object type=&quot;8&quot; unique_id=&quot;368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6974</Words>
  <Application>WPS Presentation</Application>
  <PresentationFormat>On-screen Show (4:3)</PresentationFormat>
  <Paragraphs>289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Helvetica</vt:lpstr>
      <vt:lpstr>Microsoft YaHei</vt:lpstr>
      <vt:lpstr>Arial Unicode MS</vt:lpstr>
      <vt:lpstr>Calibri</vt:lpstr>
      <vt:lpstr>Arial</vt:lpstr>
      <vt:lpstr>Helvetica Neue</vt:lpstr>
      <vt:lpstr>Office Theme</vt:lpstr>
      <vt:lpstr>PowerPoint 演示文稿</vt:lpstr>
      <vt:lpstr>Learning outcomes</vt:lpstr>
      <vt:lpstr>Skills, knowledge and competence</vt:lpstr>
      <vt:lpstr>Contributing to your PDP</vt:lpstr>
      <vt:lpstr>Agreeing a personal development plan</vt:lpstr>
      <vt:lpstr>Core skills are…</vt:lpstr>
      <vt:lpstr>Reflection</vt:lpstr>
      <vt:lpstr>Feedback</vt:lpstr>
      <vt:lpstr>Continuing professional development</vt:lpstr>
      <vt:lpstr>Knowledge check</vt:lpstr>
      <vt:lpstr>Knowledge check</vt:lpstr>
      <vt:lpstr>Knowledge check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Khasnobis</dc:creator>
  <cp:lastModifiedBy>Hellen Bittok</cp:lastModifiedBy>
  <cp:revision>16</cp:revision>
  <dcterms:created xsi:type="dcterms:W3CDTF">2016-08-28T17:16:00Z</dcterms:created>
  <dcterms:modified xsi:type="dcterms:W3CDTF">2022-11-20T05:00:43Z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7B3B4E1A7BF64CFCAD5B8D491A1ECDF2</vt:lpwstr>
  </property>
  <property fmtid="{D5CDD505-2E9C-101B-9397-08002B2CF9AE}" pid="3" name="KSOProductBuildVer">
    <vt:lpwstr>1033-11.2.0.11380</vt:lpwstr>
  </property>
</Properties>
</file>