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5"/>
  </p:handoutMasterIdLst>
  <p:sldIdLst>
    <p:sldId id="294" r:id="rId3"/>
    <p:sldId id="308" r:id="rId4"/>
    <p:sldId id="301" r:id="rId6"/>
    <p:sldId id="407" r:id="rId7"/>
    <p:sldId id="275" r:id="rId8"/>
    <p:sldId id="283" r:id="rId9"/>
    <p:sldId id="319" r:id="rId10"/>
    <p:sldId id="320" r:id="rId11"/>
    <p:sldId id="409" r:id="rId12"/>
    <p:sldId id="322" r:id="rId13"/>
    <p:sldId id="323" r:id="rId14"/>
    <p:sldId id="333" r:id="rId15"/>
    <p:sldId id="334" r:id="rId16"/>
    <p:sldId id="414" r:id="rId17"/>
    <p:sldId id="336" r:id="rId18"/>
    <p:sldId id="337" r:id="rId19"/>
    <p:sldId id="364" r:id="rId20"/>
    <p:sldId id="365" r:id="rId21"/>
    <p:sldId id="411" r:id="rId22"/>
    <p:sldId id="366" r:id="rId23"/>
    <p:sldId id="415" r:id="rId24"/>
    <p:sldId id="369" r:id="rId25"/>
    <p:sldId id="348" r:id="rId26"/>
    <p:sldId id="349" r:id="rId27"/>
    <p:sldId id="412" r:id="rId28"/>
    <p:sldId id="350" r:id="rId29"/>
    <p:sldId id="353" r:id="rId30"/>
    <p:sldId id="372" r:id="rId31"/>
    <p:sldId id="373" r:id="rId32"/>
    <p:sldId id="374" r:id="rId33"/>
    <p:sldId id="375" r:id="rId34"/>
    <p:sldId id="377" r:id="rId35"/>
    <p:sldId id="416" r:id="rId36"/>
    <p:sldId id="417" r:id="rId37"/>
    <p:sldId id="418" r:id="rId38"/>
    <p:sldId id="419" r:id="rId39"/>
    <p:sldId id="421" r:id="rId40"/>
    <p:sldId id="422" r:id="rId41"/>
    <p:sldId id="423" r:id="rId42"/>
    <p:sldId id="420" r:id="rId43"/>
    <p:sldId id="299"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ichaBhushan" initials="R" lastIdx="1" clrIdx="0"/>
  <p:cmAuthor id="1" name="Amit Pandey" initials="AP" lastIdx="6" clrIdx="1"/>
  <p:cmAuthor id="2" name="ideas" initials="i" lastIdx="14"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77257" autoAdjust="0"/>
  </p:normalViewPr>
  <p:slideViewPr>
    <p:cSldViewPr>
      <p:cViewPr varScale="1">
        <p:scale>
          <a:sx n="64" d="100"/>
          <a:sy n="64" d="100"/>
        </p:scale>
        <p:origin x="1934" y="72"/>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9" Type="http://schemas.openxmlformats.org/officeDocument/2006/relationships/commentAuthors" Target="commentAuthors.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FB9F8FC-6E26-48E7-8799-D382D90C6110}"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642126-72D9-4D7F-A630-93792730F99D}"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9F1164-DC9E-4563-8C2A-78FD7DA4C9D2}"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9C4448-B535-4D1E-8418-9C9CCD497272}"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Q1. Is it often that elderly person loses patience and start throwing tantrums?</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Ans. One has to learn to deal with all sorts of people.  You may not find all people impatient all the time.  One has to gauge mood changes and cope with the situation by remaining calm and not replying back at least on the spur of the moment.</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Q2.</a:t>
            </a:r>
            <a:r>
              <a:rPr lang="en-US" sz="1200" kern="1200" baseline="0" dirty="0">
                <a:solidFill>
                  <a:schemeClr val="tx1"/>
                </a:solidFill>
                <a:latin typeface="+mn-lt"/>
                <a:ea typeface="+mn-ea"/>
                <a:cs typeface="+mn-cs"/>
              </a:rPr>
              <a:t> C</a:t>
            </a:r>
            <a:r>
              <a:rPr lang="en-US" sz="1200" kern="1200" dirty="0">
                <a:solidFill>
                  <a:schemeClr val="tx1"/>
                </a:solidFill>
                <a:latin typeface="+mn-lt"/>
                <a:ea typeface="+mn-ea"/>
                <a:cs typeface="+mn-cs"/>
              </a:rPr>
              <a:t>aregiving is a difficult and a stressful task. Is it possible to take leave in between?</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Ans. Yes.  Such a step will help you regain your control and freshen you up. However, make sure you plan the</a:t>
            </a:r>
            <a:r>
              <a:rPr lang="en-US" sz="1200" kern="1200" baseline="0" dirty="0">
                <a:solidFill>
                  <a:schemeClr val="tx1"/>
                </a:solidFill>
                <a:latin typeface="+mn-lt"/>
                <a:ea typeface="+mn-ea"/>
                <a:cs typeface="+mn-cs"/>
              </a:rPr>
              <a:t> leave after consulting your employer, well in advance.</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Q3. What else can you do to calm </a:t>
            </a:r>
            <a:r>
              <a:rPr lang="en-US" sz="1200" kern="1200" baseline="0" dirty="0">
                <a:solidFill>
                  <a:schemeClr val="tx1"/>
                </a:solidFill>
                <a:latin typeface="+mn-lt"/>
                <a:ea typeface="+mn-ea"/>
                <a:cs typeface="+mn-cs"/>
              </a:rPr>
              <a:t>down </a:t>
            </a:r>
            <a:r>
              <a:rPr lang="en-US" sz="1200" kern="1200" dirty="0">
                <a:solidFill>
                  <a:schemeClr val="tx1"/>
                </a:solidFill>
                <a:latin typeface="+mn-lt"/>
                <a:ea typeface="+mn-ea"/>
                <a:cs typeface="+mn-cs"/>
              </a:rPr>
              <a:t>in difficult situations?</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Ans. Learn to meditate. Meditation helps soothe frayed nerves.</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Q4. How can you</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let the elder know that you have felt bad about their behavior even though you do not show your displeasure by shouting etc?</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Just be aloof for some time and not talk to them while going about your duties.  The elder would most probably realize that they have hurt you and may try to mend their ways.  But do not let such silence carry too far and do not let such feelings creep in performance of your duties.</a:t>
            </a:r>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a:t>Arrange for a visit to an</a:t>
            </a:r>
            <a:r>
              <a:rPr lang="en-US" sz="1200" baseline="0" dirty="0"/>
              <a:t> old people’s home or a nursing home. The participants are given a demonstration of providing toilet assistance by a trained caregiver using a human dummy. </a:t>
            </a:r>
            <a:endParaRPr lang="en-US" sz="1200" baseline="0" dirty="0"/>
          </a:p>
          <a:p>
            <a:endParaRPr lang="en-US" sz="1200" baseline="0" dirty="0"/>
          </a:p>
          <a:p>
            <a:r>
              <a:rPr lang="en-US" sz="1200" baseline="0" dirty="0"/>
              <a:t>Next, each participants should be given an opportunity to practice providing toilet assistance in terms of disrobing, supporting, and cleaning a person. Later, the participants may be assigned individual tasks to provide toilet assistance to actual wards. </a:t>
            </a:r>
            <a:endParaRPr lang="en-US" sz="1200" baseline="0" dirty="0"/>
          </a:p>
          <a:p>
            <a:endParaRPr lang="en-US" sz="12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lvl="0"/>
            <a:r>
              <a:rPr lang="en-US" sz="2000" dirty="0"/>
              <a:t>To provide toilet assistance to an elder:</a:t>
            </a:r>
            <a:endParaRPr lang="en-US" sz="2000" dirty="0"/>
          </a:p>
          <a:p>
            <a:pPr lvl="1">
              <a:buFont typeface="Wingdings" panose="05000000000000000000" pitchFamily="2" charset="2"/>
              <a:buChar char="Ø"/>
            </a:pPr>
            <a:r>
              <a:rPr lang="en-US" sz="2000" dirty="0"/>
              <a:t>Provide assistance as soon as requested</a:t>
            </a:r>
            <a:endParaRPr lang="en-US" sz="2000" dirty="0"/>
          </a:p>
          <a:p>
            <a:pPr lvl="1">
              <a:buFont typeface="Wingdings" panose="05000000000000000000" pitchFamily="2" charset="2"/>
              <a:buChar char="Ø"/>
            </a:pPr>
            <a:r>
              <a:rPr lang="en-US" sz="2000" dirty="0"/>
              <a:t>Respect the elder’s privacy and dignity</a:t>
            </a:r>
            <a:endParaRPr lang="en-US" sz="2000" dirty="0"/>
          </a:p>
          <a:p>
            <a:pPr lvl="1">
              <a:buFont typeface="Wingdings" panose="05000000000000000000" pitchFamily="2" charset="2"/>
              <a:buChar char="Ø"/>
            </a:pPr>
            <a:r>
              <a:rPr lang="en-US" sz="2000" dirty="0"/>
              <a:t>Make sure the toilet is clean before use</a:t>
            </a:r>
            <a:endParaRPr lang="en-US" sz="2000" dirty="0"/>
          </a:p>
          <a:p>
            <a:pPr lvl="1">
              <a:buFont typeface="Wingdings" panose="05000000000000000000" pitchFamily="2" charset="2"/>
              <a:buChar char="Ø"/>
            </a:pPr>
            <a:r>
              <a:rPr lang="en-US" sz="2000" dirty="0"/>
              <a:t>Make sure supplies like toilet paper and soap are available</a:t>
            </a:r>
            <a:endParaRPr lang="en-US" sz="2000" dirty="0"/>
          </a:p>
          <a:p>
            <a:pPr lvl="1">
              <a:buFont typeface="Wingdings" panose="05000000000000000000" pitchFamily="2" charset="2"/>
              <a:buChar char="Ø"/>
            </a:pPr>
            <a:r>
              <a:rPr lang="en-US" sz="2000" dirty="0"/>
              <a:t>Help the person reach the toilet</a:t>
            </a:r>
            <a:endParaRPr lang="en-US" sz="2000" dirty="0"/>
          </a:p>
          <a:p>
            <a:pPr lvl="1">
              <a:buFont typeface="Wingdings" panose="05000000000000000000" pitchFamily="2" charset="2"/>
              <a:buChar char="Ø"/>
            </a:pPr>
            <a:r>
              <a:rPr lang="en-US" sz="2000" dirty="0"/>
              <a:t>If required, help in disrobing</a:t>
            </a:r>
            <a:endParaRPr lang="en-US" sz="2000" dirty="0"/>
          </a:p>
          <a:p>
            <a:pPr lvl="1">
              <a:buFont typeface="Wingdings" panose="05000000000000000000" pitchFamily="2" charset="2"/>
              <a:buChar char="Ø"/>
            </a:pPr>
            <a:r>
              <a:rPr lang="en-US" sz="2000" dirty="0"/>
              <a:t>Encourage the person to use the toilet as independently as possible</a:t>
            </a:r>
            <a:endParaRPr lang="en-US" sz="2000" dirty="0"/>
          </a:p>
          <a:p>
            <a:pPr lvl="1">
              <a:buFont typeface="Wingdings" panose="05000000000000000000" pitchFamily="2" charset="2"/>
              <a:buChar char="Ø"/>
            </a:pPr>
            <a:r>
              <a:rPr lang="en-US" sz="2000" dirty="0"/>
              <a:t>If required, support the person during toileting</a:t>
            </a:r>
            <a:endParaRPr lang="en-US" sz="2000" dirty="0"/>
          </a:p>
          <a:p>
            <a:pPr lvl="1">
              <a:buFont typeface="Wingdings" panose="05000000000000000000" pitchFamily="2" charset="2"/>
              <a:buChar char="Ø"/>
            </a:pPr>
            <a:r>
              <a:rPr lang="en-US" sz="2000" dirty="0"/>
              <a:t>Ensure proper hygiene after toilet use</a:t>
            </a:r>
            <a:endParaRPr lang="en-US" sz="2000" dirty="0"/>
          </a:p>
          <a:p>
            <a:pPr lvl="1">
              <a:buFont typeface="Wingdings" panose="05000000000000000000" pitchFamily="2" charset="2"/>
              <a:buChar char="Ø"/>
            </a:pPr>
            <a:r>
              <a:rPr lang="en-US" sz="2000" dirty="0"/>
              <a:t>Make sure the toilet is clean after use</a:t>
            </a:r>
            <a:endParaRPr lang="en-US" sz="2000" dirty="0"/>
          </a:p>
          <a:p>
            <a:pPr lvl="1">
              <a:buFont typeface="Wingdings" panose="05000000000000000000" pitchFamily="2" charset="2"/>
              <a:buChar char="Ø"/>
            </a:pPr>
            <a:r>
              <a:rPr lang="en-US" sz="2000" dirty="0"/>
              <a:t>Wash hands with soap and water after providing toilet assistance</a:t>
            </a:r>
            <a:endParaRPr lang="en-US" sz="2000" dirty="0"/>
          </a:p>
          <a:p>
            <a:pPr lvl="1">
              <a:buFont typeface="Wingdings" panose="05000000000000000000" pitchFamily="2" charset="2"/>
              <a:buChar char="Ø"/>
            </a:pPr>
            <a:r>
              <a:rPr lang="en-US" sz="2000" dirty="0"/>
              <a:t>Stay respectful in case of an accident or incontinence</a:t>
            </a:r>
            <a:endParaRPr lang="en-US" sz="2000" dirty="0"/>
          </a:p>
          <a:p>
            <a:endParaRPr lang="en-US" sz="12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Q1. How can accidents such as soiling clothes be avoided while toileting?</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Ans: You must understand the habits and </a:t>
            </a:r>
            <a:r>
              <a:rPr lang="en-US" sz="1200" kern="1200" dirty="0" err="1">
                <a:solidFill>
                  <a:schemeClr val="tx1"/>
                </a:solidFill>
                <a:latin typeface="+mn-lt"/>
                <a:ea typeface="+mn-ea"/>
                <a:cs typeface="+mn-cs"/>
              </a:rPr>
              <a:t>and</a:t>
            </a:r>
            <a:r>
              <a:rPr lang="en-US" sz="1200" kern="1200" dirty="0">
                <a:solidFill>
                  <a:schemeClr val="tx1"/>
                </a:solidFill>
                <a:latin typeface="+mn-lt"/>
                <a:ea typeface="+mn-ea"/>
                <a:cs typeface="+mn-cs"/>
              </a:rPr>
              <a:t> bowel problems of the elder in your care. Sometimes the elders make a request to go to the toilet a bit too late.</a:t>
            </a:r>
            <a:r>
              <a:rPr lang="en-US" sz="1200" kern="1200" baseline="0" dirty="0">
                <a:solidFill>
                  <a:schemeClr val="tx1"/>
                </a:solidFill>
                <a:latin typeface="+mn-lt"/>
                <a:ea typeface="+mn-ea"/>
                <a:cs typeface="+mn-cs"/>
              </a:rPr>
              <a:t> At times, they are not able to handle their clothes properly while toileting. Make sure you offer toilet assistance to the elder at regular intervals of time. If the elder makes such a request, drop everything else and attend to the person. If handling of clothes is a problem, you can help the elder practice the correct procedure while sitting on a closed toilet seat or a chair. In spite of all the precautions, such accidents may happen. In such case, do not lose your cool and stay respectful towards the elder. You must realize it is a much bigger problem and cause of embarrassment for the elderly person than your inconvenience. </a:t>
            </a:r>
            <a:endParaRPr lang="en-US" sz="1200" kern="1200" baseline="0" dirty="0">
              <a:solidFill>
                <a:schemeClr val="tx1"/>
              </a:solidFill>
              <a:latin typeface="+mn-lt"/>
              <a:ea typeface="+mn-ea"/>
              <a:cs typeface="+mn-cs"/>
            </a:endParaRPr>
          </a:p>
          <a:p>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Arrange for a visit to an</a:t>
            </a:r>
            <a:r>
              <a:rPr lang="en-US" sz="1200" baseline="0" dirty="0"/>
              <a:t> old people’s home or a nursing home. The participants are given a demonstration of providing bed toileting support to elderly people by a trained caregiver (using a human dummy). </a:t>
            </a:r>
            <a:endParaRPr lang="en-US" sz="1200" baseline="0" dirty="0"/>
          </a:p>
          <a:p>
            <a:endParaRPr lang="en-US" sz="1200" baseline="0" dirty="0"/>
          </a:p>
          <a:p>
            <a:r>
              <a:rPr lang="en-US" sz="1200" baseline="0" dirty="0"/>
              <a:t>Next, each participants should be given an opportunity to practice providing toile assistance in terms of disrobing, supporting, and cleaning the elderly person. Later, the participants may be assigned individual tasks to provide bed toileting support to actual wards. </a:t>
            </a:r>
            <a:endParaRPr lang="en-US" sz="1200" baseline="0" dirty="0"/>
          </a:p>
          <a:p>
            <a:endParaRPr lang="en-US" sz="12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a:t>To help an elder to eat:</a:t>
            </a:r>
            <a:endParaRPr lang="en-US" dirty="0"/>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dirty="0"/>
              <a:t>Help them wear glasses and dentures</a:t>
            </a:r>
            <a:r>
              <a:rPr lang="en-US" baseline="0" dirty="0"/>
              <a:t> </a:t>
            </a:r>
            <a:r>
              <a:rPr lang="en-US" dirty="0"/>
              <a:t>– Before</a:t>
            </a:r>
            <a:r>
              <a:rPr lang="en-US" baseline="0" dirty="0"/>
              <a:t> moving to the eating place</a:t>
            </a:r>
            <a:endParaRPr lang="en-US" dirty="0"/>
          </a:p>
          <a:p>
            <a:pPr lvl="1">
              <a:buFont typeface="Arial" panose="020B0604020202020204" pitchFamily="34" charset="0"/>
              <a:buChar char="•"/>
            </a:pPr>
            <a:r>
              <a:rPr lang="en-US" dirty="0"/>
              <a:t>Seat them comfortably - </a:t>
            </a:r>
            <a:r>
              <a:rPr lang="en-US" sz="1200" kern="1200" dirty="0">
                <a:solidFill>
                  <a:schemeClr val="tx1"/>
                </a:solidFill>
                <a:effectLst/>
                <a:latin typeface="+mn-lt"/>
                <a:ea typeface="+mn-ea"/>
                <a:cs typeface="+mn-cs"/>
              </a:rPr>
              <a:t>With head slightly tilted forward</a:t>
            </a:r>
            <a:endParaRPr lang="en-US" dirty="0"/>
          </a:p>
          <a:p>
            <a:pPr lvl="1">
              <a:buFont typeface="Arial" panose="020B0604020202020204" pitchFamily="34" charset="0"/>
              <a:buChar char="•"/>
            </a:pPr>
            <a:r>
              <a:rPr lang="en-US" dirty="0"/>
              <a:t>Provide napkins and tissues – To protect clothing and wipe hands</a:t>
            </a:r>
            <a:r>
              <a:rPr lang="en-US" baseline="0" dirty="0"/>
              <a:t> and mouth</a:t>
            </a:r>
            <a:endParaRPr lang="en-US" dirty="0"/>
          </a:p>
          <a:p>
            <a:pPr lvl="1">
              <a:buFont typeface="Arial" panose="020B0604020202020204" pitchFamily="34" charset="0"/>
              <a:buChar char="•"/>
            </a:pPr>
            <a:r>
              <a:rPr lang="en-US" dirty="0"/>
              <a:t>Offer food that can be eaten comfortably – Foo</a:t>
            </a:r>
            <a:r>
              <a:rPr lang="en-US" baseline="0" dirty="0"/>
              <a:t>d that they can eat using hands if they cant use spoons and forks</a:t>
            </a:r>
            <a:endParaRPr lang="en-US" dirty="0"/>
          </a:p>
          <a:p>
            <a:pPr lvl="1">
              <a:buFont typeface="Arial" panose="020B0604020202020204" pitchFamily="34" charset="0"/>
              <a:buChar char="•"/>
            </a:pPr>
            <a:r>
              <a:rPr lang="en-US" dirty="0"/>
              <a:t>Serve liquids with food – Such as water,</a:t>
            </a:r>
            <a:r>
              <a:rPr lang="en-US" baseline="0" dirty="0"/>
              <a:t> juice, soup, or</a:t>
            </a:r>
            <a:r>
              <a:rPr lang="en-US" dirty="0"/>
              <a:t> tea </a:t>
            </a:r>
            <a:endParaRPr lang="en-US" dirty="0"/>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dirty="0"/>
              <a:t>Ensure that they are fully alert – To prevent choking</a:t>
            </a:r>
            <a:endParaRPr lang="en-US" dirty="0"/>
          </a:p>
          <a:p>
            <a:pPr lvl="1">
              <a:buFont typeface="Arial" panose="020B0604020202020204" pitchFamily="34" charset="0"/>
              <a:buChar char="•"/>
            </a:pPr>
            <a:r>
              <a:rPr lang="en-US" dirty="0"/>
              <a:t>Ask discreetly to chew or swallow – When</a:t>
            </a:r>
            <a:r>
              <a:rPr lang="en-US" baseline="0" dirty="0"/>
              <a:t> they are unsure of what to do</a:t>
            </a:r>
            <a:endParaRPr lang="en-US" dirty="0"/>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dirty="0"/>
              <a:t>Check for swallowing difficulty or choking – Such as, </a:t>
            </a:r>
            <a:r>
              <a:rPr lang="en-US" sz="1200" kern="1200" dirty="0">
                <a:solidFill>
                  <a:schemeClr val="tx1"/>
                </a:solidFill>
                <a:effectLst/>
                <a:latin typeface="+mn-lt"/>
                <a:ea typeface="+mn-ea"/>
                <a:cs typeface="+mn-cs"/>
              </a:rPr>
              <a:t>strain on face or neck, face turning blue or fainting</a:t>
            </a:r>
            <a:endParaRPr lang="en-US" sz="1200" kern="1200" dirty="0">
              <a:solidFill>
                <a:schemeClr val="tx1"/>
              </a:solidFill>
              <a:effectLst/>
              <a:latin typeface="+mn-lt"/>
              <a:ea typeface="+mn-ea"/>
              <a:cs typeface="+mn-cs"/>
            </a:endParaRPr>
          </a:p>
          <a:p>
            <a:pPr lvl="0"/>
            <a:r>
              <a:rPr lang="en-US" sz="2200" dirty="0"/>
              <a:t>After the elder has finished eating: </a:t>
            </a:r>
            <a:endParaRPr lang="en-US" sz="2200" dirty="0"/>
          </a:p>
          <a:p>
            <a:pPr lvl="1">
              <a:buFont typeface="Wingdings" panose="05000000000000000000" pitchFamily="2" charset="2"/>
              <a:buChar char="Ø"/>
            </a:pPr>
            <a:r>
              <a:rPr lang="en-US" sz="2200" dirty="0"/>
              <a:t>Remove napkin and utensils </a:t>
            </a:r>
            <a:endParaRPr lang="en-US" sz="2200" dirty="0"/>
          </a:p>
          <a:p>
            <a:pPr lvl="1">
              <a:buFont typeface="Wingdings" panose="05000000000000000000" pitchFamily="2" charset="2"/>
              <a:buChar char="Ø"/>
            </a:pPr>
            <a:r>
              <a:rPr lang="en-US" sz="2200" dirty="0"/>
              <a:t>Help them clean hands, mouth, and dentures</a:t>
            </a:r>
            <a:endParaRPr lang="en-US" sz="2200" dirty="0"/>
          </a:p>
          <a:p>
            <a:pPr lvl="1">
              <a:buFont typeface="Wingdings" panose="05000000000000000000" pitchFamily="2" charset="2"/>
              <a:buChar char="Ø"/>
            </a:pPr>
            <a:r>
              <a:rPr lang="en-US" sz="2200" dirty="0"/>
              <a:t>Ask them not to lie down immediately</a:t>
            </a:r>
            <a:endParaRPr lang="en-US" sz="2200" dirty="0"/>
          </a:p>
          <a:p>
            <a:pPr lvl="1">
              <a:buFont typeface="Wingdings" panose="05000000000000000000" pitchFamily="2" charset="2"/>
              <a:buChar char="Ø"/>
            </a:pPr>
            <a:r>
              <a:rPr lang="en-US" sz="2200" dirty="0"/>
              <a:t>Observe signs of choking or uneasiness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Q1. Can I refuse to provide assistance for bed toileting to the elder in my care?</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Ans: There are some aspects of a caregiver’s job that may appear unpleasant</a:t>
            </a:r>
            <a:r>
              <a:rPr lang="en-US" sz="1200" kern="1200" baseline="0" dirty="0">
                <a:solidFill>
                  <a:schemeClr val="tx1"/>
                </a:solidFill>
                <a:latin typeface="+mn-lt"/>
                <a:ea typeface="+mn-ea"/>
                <a:cs typeface="+mn-cs"/>
              </a:rPr>
              <a:t>. However, when you accept the job of a caregiver, you must be prepared to take on all the responsibilities it involves. Elders are prone to illnesses. Even an independent elder may require bed toileting when seriously ill. If required, you cannot refuse to provide such assistance. You must look at the elder as a patient who needs care and is dependent on you. During the training, you will get enough practice to become comfortable with providing such assistance.</a:t>
            </a:r>
            <a:endParaRPr lang="en-US" sz="1200" kern="1200" baseline="0" dirty="0">
              <a:solidFill>
                <a:schemeClr val="tx1"/>
              </a:solidFill>
              <a:latin typeface="+mn-lt"/>
              <a:ea typeface="+mn-ea"/>
              <a:cs typeface="+mn-cs"/>
            </a:endParaRPr>
          </a:p>
          <a:p>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Arrange for a human dummy and a bed. The participants are given live demonstration of:</a:t>
            </a:r>
            <a:endParaRPr lang="en-US" sz="1200" dirty="0"/>
          </a:p>
          <a:p>
            <a:pPr>
              <a:buFont typeface="Arial" panose="020B0604020202020204" pitchFamily="34" charset="0"/>
              <a:buChar char="•"/>
            </a:pPr>
            <a:r>
              <a:rPr lang="en-US" sz="1200" dirty="0"/>
              <a:t> Making an elder’s bed</a:t>
            </a:r>
            <a:endParaRPr lang="en-US" sz="1200" dirty="0"/>
          </a:p>
          <a:p>
            <a:pPr>
              <a:buFont typeface="Arial" panose="020B0604020202020204" pitchFamily="34" charset="0"/>
              <a:buChar char="•"/>
            </a:pPr>
            <a:r>
              <a:rPr lang="en-US" sz="1200" dirty="0"/>
              <a:t> Changing drawer sheet</a:t>
            </a:r>
            <a:endParaRPr lang="en-US" sz="1200" dirty="0"/>
          </a:p>
          <a:p>
            <a:pPr>
              <a:buFont typeface="Arial" panose="020B0604020202020204" pitchFamily="34" charset="0"/>
              <a:buChar char="•"/>
            </a:pPr>
            <a:r>
              <a:rPr lang="en-US" sz="1200" dirty="0"/>
              <a:t> Cleaning the elder after incontinence</a:t>
            </a:r>
            <a:endParaRPr lang="en-US" sz="1200" dirty="0"/>
          </a:p>
          <a:p>
            <a:pPr>
              <a:buFont typeface="Arial" panose="020B0604020202020204" pitchFamily="34" charset="0"/>
              <a:buChar char="•"/>
            </a:pPr>
            <a:r>
              <a:rPr lang="en-US" sz="1200" dirty="0"/>
              <a:t> Handling</a:t>
            </a:r>
            <a:r>
              <a:rPr lang="en-US" sz="1200" baseline="0" dirty="0"/>
              <a:t> urinary catheters</a:t>
            </a:r>
            <a:endParaRPr lang="en-US" sz="1200" baseline="0" dirty="0"/>
          </a:p>
          <a:p>
            <a:pPr>
              <a:buFont typeface="Arial" panose="020B0604020202020204" pitchFamily="34" charset="0"/>
              <a:buChar char="•"/>
            </a:pPr>
            <a:r>
              <a:rPr lang="en-US" sz="1200" baseline="0" dirty="0"/>
              <a:t> Emptying the urine bag</a:t>
            </a:r>
            <a:endParaRPr lang="en-US" sz="1200" dirty="0"/>
          </a:p>
          <a:p>
            <a:endParaRPr lang="en-US" sz="1200" dirty="0"/>
          </a:p>
          <a:p>
            <a:r>
              <a:rPr lang="en-US" sz="1200" dirty="0"/>
              <a:t>After demonstration of each task, invite each participant to get hands-on practice in performing the task</a:t>
            </a:r>
            <a:r>
              <a:rPr lang="en-US" sz="1200" baseline="0" dirty="0"/>
              <a:t>.  </a:t>
            </a:r>
            <a:endParaRPr lang="en-US" sz="12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lvl="0"/>
            <a:r>
              <a:rPr lang="en-US" sz="2400" dirty="0"/>
              <a:t>To care for an elder who suffers from incontinence:</a:t>
            </a:r>
            <a:endParaRPr lang="en-US" sz="2400" dirty="0"/>
          </a:p>
          <a:p>
            <a:pPr lvl="1">
              <a:buFont typeface="Wingdings" panose="05000000000000000000" pitchFamily="2" charset="2"/>
              <a:buChar char="Ø"/>
            </a:pPr>
            <a:r>
              <a:rPr lang="en-US" sz="2400" dirty="0"/>
              <a:t>Place a mackintosh under the buttocks area </a:t>
            </a:r>
            <a:endParaRPr lang="en-US" sz="2400" dirty="0"/>
          </a:p>
          <a:p>
            <a:pPr lvl="1">
              <a:buFont typeface="Wingdings" panose="05000000000000000000" pitchFamily="2" charset="2"/>
              <a:buChar char="Ø"/>
            </a:pPr>
            <a:r>
              <a:rPr lang="en-US" sz="2400" dirty="0"/>
              <a:t>Cover the mackintosh with a drawer sheet</a:t>
            </a:r>
            <a:endParaRPr lang="en-US" sz="2400" dirty="0"/>
          </a:p>
          <a:p>
            <a:pPr lvl="1">
              <a:buFont typeface="Wingdings" panose="05000000000000000000" pitchFamily="2" charset="2"/>
              <a:buChar char="Ø"/>
            </a:pPr>
            <a:r>
              <a:rPr lang="en-US" sz="2400" dirty="0"/>
              <a:t>Change the drawer sheet as often as required</a:t>
            </a:r>
            <a:endParaRPr lang="en-US" sz="2400" dirty="0"/>
          </a:p>
          <a:p>
            <a:pPr lvl="1">
              <a:buFont typeface="Wingdings" panose="05000000000000000000" pitchFamily="2" charset="2"/>
              <a:buChar char="Ø"/>
            </a:pPr>
            <a:r>
              <a:rPr lang="en-US" sz="2400" dirty="0"/>
              <a:t>Never leave the elder lying directly on mackintosh</a:t>
            </a:r>
            <a:endParaRPr lang="en-US" sz="2400" dirty="0"/>
          </a:p>
          <a:p>
            <a:pPr lvl="1">
              <a:buFont typeface="Wingdings" panose="05000000000000000000" pitchFamily="2" charset="2"/>
              <a:buChar char="Ø"/>
            </a:pPr>
            <a:r>
              <a:rPr lang="en-US" sz="2400" dirty="0"/>
              <a:t>Use adult diapers if the elder soils clothes frequently</a:t>
            </a:r>
            <a:endParaRPr lang="en-US" sz="2400" dirty="0"/>
          </a:p>
          <a:p>
            <a:pPr lvl="1">
              <a:buFont typeface="Wingdings" panose="05000000000000000000" pitchFamily="2" charset="2"/>
              <a:buChar char="Ø"/>
            </a:pPr>
            <a:r>
              <a:rPr lang="en-US" sz="2400" dirty="0"/>
              <a:t>Keep the elder clean and dry</a:t>
            </a:r>
            <a:endParaRPr lang="en-US" sz="2400" dirty="0"/>
          </a:p>
          <a:p>
            <a:pPr lvl="0"/>
            <a:r>
              <a:rPr lang="en-US" sz="2400" dirty="0"/>
              <a:t>To care for an elder using a urinary catheter:</a:t>
            </a:r>
            <a:endParaRPr lang="en-US" sz="2400" dirty="0"/>
          </a:p>
          <a:p>
            <a:pPr lvl="1">
              <a:buFont typeface="Wingdings" panose="05000000000000000000" pitchFamily="2" charset="2"/>
              <a:buChar char="Ø"/>
            </a:pPr>
            <a:r>
              <a:rPr lang="en-US" sz="2400" dirty="0"/>
              <a:t>Use intermittent insertion catheters to help the elder urinate every few hours </a:t>
            </a:r>
            <a:endParaRPr lang="en-US" sz="2400" dirty="0"/>
          </a:p>
          <a:p>
            <a:pPr lvl="1">
              <a:buFont typeface="Wingdings" panose="05000000000000000000" pitchFamily="2" charset="2"/>
              <a:buChar char="Ø"/>
            </a:pPr>
            <a:r>
              <a:rPr lang="en-US" sz="2400" dirty="0"/>
              <a:t>Periodically empty the urine bag attached to the continuous flow catheter</a:t>
            </a:r>
            <a:endParaRPr lang="en-US" sz="2400" dirty="0"/>
          </a:p>
          <a:p>
            <a:pPr lvl="1">
              <a:buFont typeface="Wingdings" panose="05000000000000000000" pitchFamily="2" charset="2"/>
              <a:buChar char="Ø"/>
            </a:pPr>
            <a:r>
              <a:rPr lang="en-US" sz="2400" dirty="0"/>
              <a:t>Do not touch the tip of the drain spout</a:t>
            </a:r>
            <a:endParaRPr lang="en-US" sz="2400" dirty="0"/>
          </a:p>
          <a:p>
            <a:pPr lvl="1">
              <a:buFont typeface="Wingdings" panose="05000000000000000000" pitchFamily="2" charset="2"/>
              <a:buChar char="Ø"/>
            </a:pPr>
            <a:r>
              <a:rPr lang="en-US" sz="2400" dirty="0"/>
              <a:t>Wash your hands with soap and water before and after emptying the urine bag</a:t>
            </a:r>
            <a:endParaRPr lang="en-US" sz="2400" dirty="0"/>
          </a:p>
          <a:p>
            <a:pPr lvl="1">
              <a:buFont typeface="Wingdings" panose="05000000000000000000" pitchFamily="2" charset="2"/>
              <a:buChar char="Ø"/>
            </a:pPr>
            <a:r>
              <a:rPr lang="en-US" sz="2400" dirty="0"/>
              <a:t>Ensure that the catheter does not get pulled</a:t>
            </a:r>
            <a:endParaRPr lang="en-US" sz="2400" dirty="0"/>
          </a:p>
          <a:p>
            <a:pPr lvl="1">
              <a:buFont typeface="Wingdings" panose="05000000000000000000" pitchFamily="2" charset="2"/>
              <a:buChar char="Ø"/>
            </a:pPr>
            <a:r>
              <a:rPr lang="en-US" sz="2400" dirty="0"/>
              <a:t>Periodically clean the tip of the urethra where the catheter enters the elder’s body</a:t>
            </a:r>
            <a:endParaRPr lang="en-US" sz="2400" dirty="0"/>
          </a:p>
          <a:p>
            <a:pPr lvl="1">
              <a:buFont typeface="Wingdings" panose="05000000000000000000" pitchFamily="2" charset="2"/>
              <a:buChar char="Ø"/>
            </a:pPr>
            <a:endParaRPr lang="en-US" sz="24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Q1. Why does</a:t>
            </a:r>
            <a:r>
              <a:rPr lang="en-US" sz="1200" kern="1200" baseline="0" dirty="0">
                <a:solidFill>
                  <a:schemeClr val="tx1"/>
                </a:solidFill>
                <a:latin typeface="+mn-lt"/>
                <a:ea typeface="+mn-ea"/>
                <a:cs typeface="+mn-cs"/>
              </a:rPr>
              <a:t> incontinence happen</a:t>
            </a:r>
            <a:r>
              <a:rPr lang="en-US" sz="1200" kern="1200" dirty="0">
                <a:solidFill>
                  <a:schemeClr val="tx1"/>
                </a:solidFill>
                <a:latin typeface="+mn-lt"/>
                <a:ea typeface="+mn-ea"/>
                <a:cs typeface="+mn-cs"/>
              </a:rPr>
              <a:t>?</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Ans:</a:t>
            </a:r>
            <a:r>
              <a:rPr lang="en-US" sz="1200" kern="1200" baseline="0" dirty="0">
                <a:solidFill>
                  <a:schemeClr val="tx1"/>
                </a:solidFill>
                <a:latin typeface="+mn-lt"/>
                <a:ea typeface="+mn-ea"/>
                <a:cs typeface="+mn-cs"/>
              </a:rPr>
              <a:t> Incontinence is an involuntary action. An adult never does it on purpose or to knowingly create trouble for anyone. Incontinence happens due to temporary or permanent loss of control over bladder and bowel movement. It may happen due to several diseases associated with old age. As a caregiver, you must treat an elder suffering from such condition with patience. You must never ridicule the elder or get angry with them. Stay respectful and do what you can to make life more comfortable for the elder in your care. </a:t>
            </a:r>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aseline="0" dirty="0"/>
              <a:t>Arrange for a location with a bed, an adult human dummy, wipes, water, and a towel.</a:t>
            </a:r>
            <a:endParaRPr lang="en-US" sz="1200" baseline="0" dirty="0"/>
          </a:p>
          <a:p>
            <a:endParaRPr lang="en-US" sz="1200" baseline="0" dirty="0"/>
          </a:p>
          <a:p>
            <a:r>
              <a:rPr lang="en-US" sz="1200" baseline="0" dirty="0"/>
              <a:t>Divide t</a:t>
            </a:r>
            <a:r>
              <a:rPr lang="en-US" sz="1200" dirty="0"/>
              <a:t>he participants into</a:t>
            </a:r>
            <a:r>
              <a:rPr lang="en-US" sz="1200" baseline="0" dirty="0"/>
              <a:t> small batches and ask a trained caregiver to give a </a:t>
            </a:r>
            <a:r>
              <a:rPr lang="en-US" sz="1200" dirty="0"/>
              <a:t>demonstration of placing a pad and changing a diaper</a:t>
            </a:r>
            <a:r>
              <a:rPr lang="en-US" sz="1200" baseline="0" dirty="0"/>
              <a:t> on a dummy (as a bedridden elder). </a:t>
            </a:r>
            <a:endParaRPr lang="en-US" sz="1200" baseline="0" dirty="0"/>
          </a:p>
          <a:p>
            <a:endParaRPr lang="en-US" sz="1200" baseline="0" dirty="0"/>
          </a:p>
          <a:p>
            <a:r>
              <a:rPr lang="en-US" sz="1200" baseline="0" dirty="0"/>
              <a:t>After the demonstration, invite participants one by one to place a pad and change diaper for the dummy. </a:t>
            </a:r>
            <a:endParaRPr lang="en-US" sz="1200" baseline="0" dirty="0"/>
          </a:p>
          <a:p>
            <a:endParaRPr lang="en-US" sz="12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2400" dirty="0"/>
              <a:t>Convince the elder to wear adult diapers if required</a:t>
            </a:r>
            <a:endParaRPr lang="en-US" sz="2400" dirty="0"/>
          </a:p>
          <a:p>
            <a:pPr lvl="0"/>
            <a:r>
              <a:rPr lang="en-US" sz="2400" dirty="0"/>
              <a:t>If the elder is sensitive, use the word briefs</a:t>
            </a:r>
            <a:endParaRPr lang="en-US" sz="2400" dirty="0"/>
          </a:p>
          <a:p>
            <a:pPr lvl="0"/>
            <a:r>
              <a:rPr lang="en-US" sz="2400" dirty="0"/>
              <a:t>Share diaper samples</a:t>
            </a:r>
            <a:endParaRPr lang="en-US" sz="2400" dirty="0"/>
          </a:p>
          <a:p>
            <a:pPr lvl="0"/>
            <a:r>
              <a:rPr lang="en-US" sz="2400" dirty="0"/>
              <a:t>Before changing diaper, place a pad under the elder </a:t>
            </a:r>
            <a:endParaRPr lang="en-US" sz="2400" dirty="0"/>
          </a:p>
          <a:p>
            <a:pPr lvl="0"/>
            <a:r>
              <a:rPr lang="en-US" sz="2400" dirty="0"/>
              <a:t>If soiled, change the diaper immediately; else change it in every six hours</a:t>
            </a:r>
            <a:endParaRPr lang="en-US" sz="2400" dirty="0"/>
          </a:p>
          <a:p>
            <a:pPr lvl="0"/>
            <a:r>
              <a:rPr lang="en-US" sz="2400" dirty="0"/>
              <a:t>Always treat the elder with dignity and respect</a:t>
            </a:r>
            <a:endParaRPr lang="en-US" sz="2400" dirty="0"/>
          </a:p>
          <a:p>
            <a:pPr lvl="0"/>
            <a:endParaRPr lang="en-US" sz="24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aseline="0" dirty="0"/>
              <a:t>You will need a white board and a marker.</a:t>
            </a:r>
            <a:endParaRPr lang="en-US" sz="1200" baseline="0" dirty="0"/>
          </a:p>
          <a:p>
            <a:r>
              <a:rPr lang="en-US" sz="1200" baseline="0" dirty="0"/>
              <a:t>Discuss the following topics with the class:</a:t>
            </a:r>
            <a:endParaRPr lang="en-US" sz="1200" baseline="0" dirty="0"/>
          </a:p>
          <a:p>
            <a:pPr marL="228600" indent="-228600">
              <a:buAutoNum type="alphaLcParenR"/>
            </a:pPr>
            <a:r>
              <a:rPr lang="en-US" sz="1200" baseline="0" dirty="0"/>
              <a:t>What is punctuality?</a:t>
            </a:r>
            <a:endParaRPr lang="en-US" sz="1200" baseline="0" dirty="0"/>
          </a:p>
          <a:p>
            <a:pPr marL="228600" indent="-228600">
              <a:buAutoNum type="alphaLcParenR"/>
            </a:pPr>
            <a:r>
              <a:rPr lang="en-US" sz="1200" baseline="0" dirty="0"/>
              <a:t>What are the advantages of being punctual?</a:t>
            </a:r>
            <a:endParaRPr lang="en-US" sz="1200" baseline="0" dirty="0"/>
          </a:p>
          <a:p>
            <a:pPr marL="228600" indent="-228600">
              <a:buAutoNum type="alphaLcParenR"/>
            </a:pPr>
            <a:r>
              <a:rPr lang="en-US" sz="1200" baseline="0" dirty="0"/>
              <a:t>Some tips to help you be punctual (these can be participants’ own experiences)</a:t>
            </a:r>
            <a:endParaRPr lang="en-US" sz="1200" baseline="0" dirty="0"/>
          </a:p>
          <a:p>
            <a:pPr marL="228600" indent="-228600">
              <a:buAutoNum type="alphaLcParenR"/>
            </a:pPr>
            <a:endParaRPr lang="en-US" sz="1200" baseline="0" dirty="0"/>
          </a:p>
          <a:p>
            <a:pPr marL="228600" indent="-228600">
              <a:buNone/>
            </a:pPr>
            <a:r>
              <a:rPr lang="en-US" sz="1200" baseline="0" dirty="0"/>
              <a:t>Model answers:</a:t>
            </a:r>
            <a:endParaRPr lang="en-US" sz="1200" baseline="0" dirty="0"/>
          </a:p>
          <a:p>
            <a:pPr marL="228600" marR="0" indent="-228600" algn="l" defTabSz="914400" rtl="0" eaLnBrk="1" fontAlgn="auto" latinLnBrk="0" hangingPunct="1">
              <a:lnSpc>
                <a:spcPct val="100000"/>
              </a:lnSpc>
              <a:spcBef>
                <a:spcPts val="0"/>
              </a:spcBef>
              <a:spcAft>
                <a:spcPts val="0"/>
              </a:spcAft>
              <a:buClrTx/>
              <a:buSzTx/>
              <a:buFontTx/>
              <a:buNone/>
              <a:defRPr/>
            </a:pPr>
            <a:r>
              <a:rPr lang="en-US" sz="1200" baseline="0" dirty="0"/>
              <a:t>a) </a:t>
            </a:r>
            <a:r>
              <a:rPr lang="en-US" sz="1200" kern="1200" baseline="0" dirty="0">
                <a:solidFill>
                  <a:schemeClr val="tx1"/>
                </a:solidFill>
                <a:latin typeface="+mn-lt"/>
                <a:ea typeface="+mn-ea"/>
                <a:cs typeface="+mn-cs"/>
              </a:rPr>
              <a:t>Punctuality is the characteristic of being able to complete a required task or fulfill an obligation before or at a previously designated time.</a:t>
            </a: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b) The advantages of punctuality include:</a:t>
            </a:r>
            <a:endParaRPr lang="en-US" sz="1200" kern="1200" baseline="0" dirty="0">
              <a:solidFill>
                <a:schemeClr val="tx1"/>
              </a:solidFill>
              <a:latin typeface="+mn-lt"/>
              <a:ea typeface="+mn-ea"/>
              <a:cs typeface="+mn-cs"/>
            </a:endParaRPr>
          </a:p>
          <a:p>
            <a:pPr lvl="1">
              <a:buFont typeface="Wingdings" panose="05000000000000000000" pitchFamily="2" charset="2"/>
              <a:buChar char="Ø"/>
            </a:pPr>
            <a:r>
              <a:rPr lang="en-US" sz="1200" kern="1200" baseline="0" dirty="0">
                <a:solidFill>
                  <a:schemeClr val="tx1"/>
                </a:solidFill>
                <a:latin typeface="+mn-lt"/>
                <a:ea typeface="+mn-ea"/>
                <a:cs typeface="+mn-cs"/>
              </a:rPr>
              <a:t>Show and earn respect: Punctuality speaks of a person’s respect of others and their time. When we do so, we earn it in turn too.</a:t>
            </a:r>
            <a:endParaRPr lang="en-US" sz="1200" kern="1200" baseline="0" dirty="0">
              <a:solidFill>
                <a:schemeClr val="tx1"/>
              </a:solidFill>
              <a:latin typeface="+mn-lt"/>
              <a:ea typeface="+mn-ea"/>
              <a:cs typeface="+mn-cs"/>
            </a:endParaRPr>
          </a:p>
          <a:p>
            <a:pPr lvl="1">
              <a:buFont typeface="Wingdings" panose="05000000000000000000" pitchFamily="2" charset="2"/>
              <a:buChar char="Ø"/>
            </a:pPr>
            <a:r>
              <a:rPr lang="en-US" sz="1200" kern="1200" baseline="0" dirty="0">
                <a:solidFill>
                  <a:schemeClr val="tx1"/>
                </a:solidFill>
                <a:latin typeface="+mn-lt"/>
                <a:ea typeface="+mn-ea"/>
                <a:cs typeface="+mn-cs"/>
              </a:rPr>
              <a:t>Reliability: An employee who is punctual is considered reliable by their employer.</a:t>
            </a:r>
            <a:endParaRPr lang="en-US" sz="1200" kern="1200" baseline="0" dirty="0">
              <a:solidFill>
                <a:schemeClr val="tx1"/>
              </a:solidFill>
              <a:latin typeface="+mn-lt"/>
              <a:ea typeface="+mn-ea"/>
              <a:cs typeface="+mn-cs"/>
            </a:endParaRPr>
          </a:p>
          <a:p>
            <a:pPr lvl="1">
              <a:buFont typeface="Wingdings" panose="05000000000000000000" pitchFamily="2" charset="2"/>
              <a:buChar char="Ø"/>
            </a:pPr>
            <a:r>
              <a:rPr lang="en-US" sz="1200" kern="1200" baseline="0" dirty="0">
                <a:solidFill>
                  <a:schemeClr val="tx1"/>
                </a:solidFill>
                <a:latin typeface="+mn-lt"/>
                <a:ea typeface="+mn-ea"/>
                <a:cs typeface="+mn-cs"/>
              </a:rPr>
              <a:t>Organized: A punctual person usually organizes their work well, thinks ahead of time, and prioritizes their tasks.</a:t>
            </a:r>
            <a:endParaRPr lang="en-US" sz="1200" kern="1200" baseline="0" dirty="0">
              <a:solidFill>
                <a:schemeClr val="tx1"/>
              </a:solidFill>
              <a:latin typeface="+mn-lt"/>
              <a:ea typeface="+mn-ea"/>
              <a:cs typeface="+mn-cs"/>
            </a:endParaRPr>
          </a:p>
          <a:p>
            <a:pPr lvl="1">
              <a:buFont typeface="Wingdings" panose="05000000000000000000" pitchFamily="2" charset="2"/>
              <a:buChar char="Ø"/>
            </a:pPr>
            <a:r>
              <a:rPr lang="en-US" sz="1200" kern="1200" baseline="0" dirty="0">
                <a:solidFill>
                  <a:schemeClr val="tx1"/>
                </a:solidFill>
                <a:latin typeface="+mn-lt"/>
                <a:ea typeface="+mn-ea"/>
                <a:cs typeface="+mn-cs"/>
              </a:rPr>
              <a:t>Ready for the day: Being early to work gives you time to collect your thoughts and prioritize your activities for the day.</a:t>
            </a:r>
            <a:endParaRPr lang="en-US" sz="1200" kern="1200" baseline="0" dirty="0">
              <a:solidFill>
                <a:schemeClr val="tx1"/>
              </a:solidFill>
              <a:latin typeface="+mn-lt"/>
              <a:ea typeface="+mn-ea"/>
              <a:cs typeface="+mn-cs"/>
            </a:endParaRPr>
          </a:p>
          <a:p>
            <a:pPr lvl="1">
              <a:buFont typeface="Wingdings" panose="05000000000000000000" pitchFamily="2" charset="2"/>
              <a:buNone/>
            </a:pPr>
            <a:endParaRPr lang="en-US" sz="1200" kern="1200" baseline="0" dirty="0">
              <a:solidFill>
                <a:schemeClr val="tx1"/>
              </a:solidFill>
              <a:latin typeface="+mn-lt"/>
              <a:ea typeface="+mn-ea"/>
              <a:cs typeface="+mn-cs"/>
            </a:endParaRPr>
          </a:p>
          <a:p>
            <a:pPr lvl="1">
              <a:buFont typeface="Wingdings" panose="05000000000000000000" pitchFamily="2" charset="2"/>
              <a:buNone/>
            </a:pPr>
            <a:endParaRPr lang="en-US" sz="1200" kern="1200" baseline="0" dirty="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baseline="0" dirty="0">
                <a:solidFill>
                  <a:schemeClr val="tx1"/>
                </a:solidFill>
                <a:latin typeface="+mn-lt"/>
                <a:ea typeface="+mn-ea"/>
                <a:cs typeface="+mn-cs"/>
              </a:rPr>
              <a:t>FAQs: </a:t>
            </a:r>
            <a:endParaRPr lang="en-GB" sz="1200" kern="1200" baseline="0" dirty="0">
              <a:solidFill>
                <a:schemeClr val="tx1"/>
              </a:solidFill>
              <a:latin typeface="+mn-lt"/>
              <a:ea typeface="+mn-ea"/>
              <a:cs typeface="+mn-cs"/>
            </a:endParaRPr>
          </a:p>
          <a:p>
            <a:endParaRPr lang="en-GB" sz="12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Q1: Why do we apply protective barrier before applying diapers?</a:t>
            </a:r>
            <a:endParaRPr lang="en-GB" sz="1200" kern="1200" baseline="0" dirty="0">
              <a:solidFill>
                <a:schemeClr val="tx1"/>
              </a:solidFill>
              <a:latin typeface="+mn-lt"/>
              <a:ea typeface="+mn-ea"/>
              <a:cs typeface="+mn-cs"/>
            </a:endParaRPr>
          </a:p>
          <a:p>
            <a:pPr marL="0" indent="0">
              <a:buNone/>
            </a:pPr>
            <a:r>
              <a:rPr lang="en-GB" sz="1200" kern="1200" baseline="0" dirty="0">
                <a:solidFill>
                  <a:schemeClr val="tx1"/>
                </a:solidFill>
                <a:latin typeface="+mn-lt"/>
                <a:ea typeface="+mn-ea"/>
                <a:cs typeface="+mn-cs"/>
              </a:rPr>
              <a:t>Ans. The protective barrier helps prevent rashes that may come due to regular use of diapers. </a:t>
            </a:r>
            <a:endParaRPr lang="en-GB" sz="1200" kern="1200" baseline="0" dirty="0">
              <a:solidFill>
                <a:schemeClr val="tx1"/>
              </a:solidFill>
              <a:latin typeface="+mn-lt"/>
              <a:ea typeface="+mn-ea"/>
              <a:cs typeface="+mn-cs"/>
            </a:endParaRPr>
          </a:p>
          <a:p>
            <a:pPr marL="228600" indent="-228600">
              <a:buNone/>
            </a:pP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Q2. How do I know which diaper will work best for the elder?</a:t>
            </a: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Ans. Based on your elder’s preference you can try and decide on a brand. Remember diapers come in various sizes and styles. Choose one that will fit the elder comfortably. </a:t>
            </a:r>
            <a:endParaRPr lang="en-GB" sz="1200" kern="1200" baseline="0" dirty="0">
              <a:solidFill>
                <a:schemeClr val="tx1"/>
              </a:solidFill>
              <a:latin typeface="+mn-lt"/>
              <a:ea typeface="+mn-ea"/>
              <a:cs typeface="+mn-cs"/>
            </a:endParaRPr>
          </a:p>
          <a:p>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Take</a:t>
            </a:r>
            <a:r>
              <a:rPr lang="en-US" baseline="0" dirty="0"/>
              <a:t> prior appointment and arrange for a visit to a test lab. Ask the laboratory technician to explain (talk about) the correct methods of taking urine and stool samples. The demonstration may not involve actual sample collection.</a:t>
            </a:r>
            <a:endParaRPr lang="en-US" baseline="0" dirty="0"/>
          </a:p>
          <a:p>
            <a:endParaRPr lang="en-US" baseline="0" dirty="0"/>
          </a:p>
          <a:p>
            <a:r>
              <a:rPr lang="en-US" baseline="0" dirty="0"/>
              <a:t>Ask participants to take notes as appropriate.</a:t>
            </a:r>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sz="24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sz="24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sz="24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sz="24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GB" sz="1200" kern="1200" baseline="0" dirty="0">
                <a:solidFill>
                  <a:schemeClr val="tx1"/>
                </a:solidFill>
                <a:latin typeface="+mn-lt"/>
                <a:ea typeface="+mn-ea"/>
                <a:cs typeface="+mn-cs"/>
              </a:rPr>
              <a:t>FAQs</a:t>
            </a:r>
            <a:endParaRPr lang="en-GB" sz="1200" kern="1200" baseline="0" dirty="0">
              <a:solidFill>
                <a:schemeClr val="tx1"/>
              </a:solidFill>
              <a:latin typeface="+mn-lt"/>
              <a:ea typeface="+mn-ea"/>
              <a:cs typeface="+mn-cs"/>
            </a:endParaRPr>
          </a:p>
          <a:p>
            <a:pPr marL="228600" indent="-228600">
              <a:buNone/>
            </a:pP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Q1. Can I store the stool specimen bag in the fridge?</a:t>
            </a:r>
            <a:endParaRPr lang="en-GB" sz="1200" kern="1200" baseline="0" dirty="0">
              <a:solidFill>
                <a:schemeClr val="tx1"/>
              </a:solidFill>
              <a:latin typeface="+mn-lt"/>
              <a:ea typeface="+mn-ea"/>
              <a:cs typeface="+mn-cs"/>
            </a:endParaRPr>
          </a:p>
          <a:p>
            <a:pPr marL="228600" indent="-228600">
              <a:buAutoNum type="alphaUcPeriod"/>
            </a:pPr>
            <a:r>
              <a:rPr lang="en-GB" sz="1200" kern="1200" baseline="0" dirty="0">
                <a:solidFill>
                  <a:schemeClr val="tx1"/>
                </a:solidFill>
                <a:latin typeface="+mn-lt"/>
                <a:ea typeface="+mn-ea"/>
                <a:cs typeface="+mn-cs"/>
              </a:rPr>
              <a:t>Yes, but it is better to check with the doctor before you do so. </a:t>
            </a:r>
            <a:endParaRPr lang="en-GB" sz="1200" kern="1200" baseline="0" dirty="0">
              <a:solidFill>
                <a:schemeClr val="tx1"/>
              </a:solidFill>
              <a:latin typeface="+mn-lt"/>
              <a:ea typeface="+mn-ea"/>
              <a:cs typeface="+mn-cs"/>
            </a:endParaRPr>
          </a:p>
          <a:p>
            <a:pPr marL="228600" indent="-228600">
              <a:buAutoNum type="alphaUcPeriod"/>
            </a:pP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Q2. Will the elder feel any discomfort, when urine is collected from the catheter port?</a:t>
            </a:r>
            <a:endParaRPr lang="en-GB" sz="1200" kern="1200" baseline="0" dirty="0">
              <a:solidFill>
                <a:schemeClr val="tx1"/>
              </a:solidFill>
              <a:latin typeface="+mn-lt"/>
              <a:ea typeface="+mn-ea"/>
              <a:cs typeface="+mn-cs"/>
            </a:endParaRPr>
          </a:p>
          <a:p>
            <a:pPr marL="228600" indent="-228600">
              <a:buAutoNum type="alphaUcPeriod"/>
            </a:pPr>
            <a:r>
              <a:rPr lang="en-GB" sz="1200" kern="1200" baseline="0" dirty="0">
                <a:solidFill>
                  <a:schemeClr val="tx1"/>
                </a:solidFill>
                <a:latin typeface="+mn-lt"/>
                <a:ea typeface="+mn-ea"/>
                <a:cs typeface="+mn-cs"/>
              </a:rPr>
              <a:t>No, the elder will not feel any discomfort. </a:t>
            </a:r>
            <a:endParaRPr lang="en-GB" sz="1200" kern="1200" baseline="0" dirty="0">
              <a:solidFill>
                <a:schemeClr val="tx1"/>
              </a:solidFill>
              <a:latin typeface="+mn-lt"/>
              <a:ea typeface="+mn-ea"/>
              <a:cs typeface="+mn-cs"/>
            </a:endParaRPr>
          </a:p>
          <a:p>
            <a:pPr marL="228600" indent="-228600">
              <a:buAutoNum type="alphaUcPeriod"/>
            </a:pP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Q3. Why is it important to wash before urinating?</a:t>
            </a:r>
            <a:endParaRPr lang="en-GB" sz="1200" kern="1200" baseline="0" dirty="0">
              <a:solidFill>
                <a:schemeClr val="tx1"/>
              </a:solidFill>
              <a:latin typeface="+mn-lt"/>
              <a:ea typeface="+mn-ea"/>
              <a:cs typeface="+mn-cs"/>
            </a:endParaRPr>
          </a:p>
          <a:p>
            <a:pPr marL="228600" indent="-228600">
              <a:buAutoNum type="alphaUcPeriod"/>
            </a:pPr>
            <a:r>
              <a:rPr lang="en-GB" sz="1200" kern="1200" baseline="0" dirty="0">
                <a:solidFill>
                  <a:schemeClr val="tx1"/>
                </a:solidFill>
                <a:latin typeface="+mn-lt"/>
                <a:ea typeface="+mn-ea"/>
                <a:cs typeface="+mn-cs"/>
              </a:rPr>
              <a:t>This will help remove external bacteria and prevent it from being collected in the sample. </a:t>
            </a:r>
            <a:endParaRPr lang="en-GB" sz="1200" kern="1200" baseline="0" dirty="0">
              <a:solidFill>
                <a:schemeClr val="tx1"/>
              </a:solidFill>
              <a:latin typeface="+mn-lt"/>
              <a:ea typeface="+mn-ea"/>
              <a:cs typeface="+mn-cs"/>
            </a:endParaRPr>
          </a:p>
          <a:p>
            <a:pPr marL="228600" indent="-228600">
              <a:buAutoNum type="alphaUcPeriod"/>
            </a:pP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Q4. Why is it important to hand the sample immediately to the laboratory?</a:t>
            </a: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A. The bacteria in the sample will multiply if stored for longer durations. This will affect the test results. </a:t>
            </a:r>
            <a:endParaRPr lang="en-GB" sz="1200" kern="1200" baseline="0" dirty="0">
              <a:solidFill>
                <a:schemeClr val="tx1"/>
              </a:solidFill>
              <a:latin typeface="+mn-lt"/>
              <a:ea typeface="+mn-ea"/>
              <a:cs typeface="+mn-cs"/>
            </a:endParaRPr>
          </a:p>
          <a:p>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anose="020B0604020202020204" pitchFamily="34" charset="0"/>
              <a:buChar char="•"/>
            </a:pPr>
            <a:r>
              <a:rPr lang="en-US" sz="2400" dirty="0"/>
              <a:t>On the first day, ask your employer what time you are expected to report for work every day</a:t>
            </a:r>
            <a:endParaRPr lang="en-US" sz="2400" dirty="0"/>
          </a:p>
          <a:p>
            <a:pPr lvl="0">
              <a:buFont typeface="Arial" panose="020B0604020202020204" pitchFamily="34" charset="0"/>
              <a:buChar char="•"/>
            </a:pPr>
            <a:r>
              <a:rPr lang="en-US" sz="2400" dirty="0"/>
              <a:t>Reach 5 or 10 minutes before that time; a simple trick is to set your watch 5 to10 minutes ahead of time</a:t>
            </a:r>
            <a:endParaRPr lang="en-US" sz="2400" dirty="0"/>
          </a:p>
          <a:p>
            <a:pPr lvl="0">
              <a:buFont typeface="Arial" panose="020B0604020202020204" pitchFamily="34" charset="0"/>
              <a:buChar char="•"/>
            </a:pPr>
            <a:r>
              <a:rPr lang="en-US" sz="2400" dirty="0"/>
              <a:t>Prepare for work the night before; your clothes should be washed and ironed a day in advance</a:t>
            </a:r>
            <a:endParaRPr lang="en-US" sz="2400" dirty="0"/>
          </a:p>
          <a:p>
            <a:pPr lvl="0">
              <a:buFont typeface="Arial" panose="020B0604020202020204" pitchFamily="34" charset="0"/>
              <a:buChar char="•"/>
            </a:pPr>
            <a:r>
              <a:rPr lang="en-US" sz="2400" dirty="0"/>
              <a:t>If you plan to take public transport like bus or train, make sure you are aware of their timings</a:t>
            </a:r>
            <a:endParaRPr lang="en-US" sz="2400" dirty="0"/>
          </a:p>
          <a:p>
            <a:pPr lvl="0">
              <a:buFont typeface="Arial" panose="020B0604020202020204" pitchFamily="34" charset="0"/>
              <a:buChar char="•"/>
            </a:pPr>
            <a:r>
              <a:rPr lang="en-US" sz="2400" dirty="0"/>
              <a:t>If you plan to travel by your own vehicle, make sure it has enough fuel and it is in good condition</a:t>
            </a:r>
            <a:endParaRPr lang="en-US" sz="2400" dirty="0"/>
          </a:p>
          <a:p>
            <a:pPr lvl="0">
              <a:buFont typeface="Arial" panose="020B0604020202020204" pitchFamily="34" charset="0"/>
              <a:buChar char="•"/>
            </a:pPr>
            <a:r>
              <a:rPr lang="en-US" sz="2400" dirty="0"/>
              <a:t>Always keep buffer time</a:t>
            </a:r>
            <a:endParaRPr lang="en-US" sz="2400" dirty="0"/>
          </a:p>
          <a:p>
            <a:pPr>
              <a:buFont typeface="Arial" panose="020B0604020202020204" pitchFamily="34" charset="0"/>
              <a:buChar char="•"/>
            </a:pPr>
            <a:r>
              <a:rPr lang="en-US" sz="2400" dirty="0"/>
              <a:t>In an unforeseen circumstance such as a traffic jam, call your employer and inform them of the delay</a:t>
            </a:r>
            <a:endParaRPr lang="en-US" sz="2400" dirty="0"/>
          </a:p>
          <a:p>
            <a:endParaRPr lang="en-US" sz="24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dirty="0">
                <a:solidFill>
                  <a:schemeClr val="tx1"/>
                </a:solidFill>
                <a:latin typeface="+mn-lt"/>
                <a:ea typeface="+mn-ea"/>
                <a:cs typeface="+mn-cs"/>
              </a:rPr>
              <a:t>Q1.</a:t>
            </a:r>
            <a:r>
              <a:rPr lang="en-IN" sz="1200" kern="1200" baseline="0" dirty="0">
                <a:solidFill>
                  <a:schemeClr val="tx1"/>
                </a:solidFill>
                <a:latin typeface="+mn-lt"/>
                <a:ea typeface="+mn-ea"/>
                <a:cs typeface="+mn-cs"/>
              </a:rPr>
              <a:t> </a:t>
            </a:r>
            <a:r>
              <a:rPr lang="en-IN" sz="1200" kern="1200" dirty="0">
                <a:solidFill>
                  <a:schemeClr val="tx1"/>
                </a:solidFill>
                <a:latin typeface="+mn-lt"/>
                <a:ea typeface="+mn-ea"/>
                <a:cs typeface="+mn-cs"/>
              </a:rPr>
              <a:t>Can you suggest some tips to be punctual?</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a:t>
            </a:r>
            <a:r>
              <a:rPr lang="en-IN" sz="1200" kern="1200" baseline="0" dirty="0">
                <a:solidFill>
                  <a:schemeClr val="tx1"/>
                </a:solidFill>
                <a:latin typeface="+mn-lt"/>
                <a:ea typeface="+mn-ea"/>
                <a:cs typeface="+mn-cs"/>
              </a:rPr>
              <a:t> </a:t>
            </a:r>
            <a:r>
              <a:rPr lang="en-IN" sz="1200" kern="1200" dirty="0">
                <a:solidFill>
                  <a:schemeClr val="tx1"/>
                </a:solidFill>
                <a:latin typeface="+mn-lt"/>
                <a:ea typeface="+mn-ea"/>
                <a:cs typeface="+mn-cs"/>
              </a:rPr>
              <a:t>Some of the habits that you must inculcate to be punctual are: -</a:t>
            </a:r>
            <a:endParaRPr lang="en-US" sz="1200" kern="1200" dirty="0">
              <a:solidFill>
                <a:schemeClr val="tx1"/>
              </a:solidFill>
              <a:latin typeface="+mn-lt"/>
              <a:ea typeface="+mn-ea"/>
              <a:cs typeface="+mn-cs"/>
            </a:endParaRPr>
          </a:p>
          <a:p>
            <a:pPr marL="685800" lvl="1" indent="-228600">
              <a:buFont typeface="+mj-lt"/>
              <a:buAutoNum type="arabicPeriod"/>
            </a:pPr>
            <a:r>
              <a:rPr lang="en-IN" sz="1200" kern="1200" baseline="0" dirty="0">
                <a:solidFill>
                  <a:schemeClr val="tx1"/>
                </a:solidFill>
                <a:latin typeface="+mn-lt"/>
                <a:ea typeface="+mn-ea"/>
                <a:cs typeface="+mn-cs"/>
              </a:rPr>
              <a:t>T</a:t>
            </a:r>
            <a:r>
              <a:rPr lang="en-IN" sz="1200" kern="1200" dirty="0">
                <a:solidFill>
                  <a:schemeClr val="tx1"/>
                </a:solidFill>
                <a:latin typeface="+mn-lt"/>
                <a:ea typeface="+mn-ea"/>
                <a:cs typeface="+mn-cs"/>
              </a:rPr>
              <a:t>he previous night, prepare your clothes that you would wear</a:t>
            </a:r>
            <a:r>
              <a:rPr lang="en-IN" sz="1200" kern="1200" baseline="0" dirty="0">
                <a:solidFill>
                  <a:schemeClr val="tx1"/>
                </a:solidFill>
                <a:latin typeface="+mn-lt"/>
                <a:ea typeface="+mn-ea"/>
                <a:cs typeface="+mn-cs"/>
              </a:rPr>
              <a:t> the next day</a:t>
            </a:r>
            <a:endParaRPr lang="en-US" sz="1200" kern="1200" dirty="0">
              <a:solidFill>
                <a:schemeClr val="tx1"/>
              </a:solidFill>
              <a:latin typeface="+mn-lt"/>
              <a:ea typeface="+mn-ea"/>
              <a:cs typeface="+mn-cs"/>
            </a:endParaRPr>
          </a:p>
          <a:p>
            <a:pPr marL="685800" lvl="1" indent="-228600">
              <a:buFont typeface="+mj-lt"/>
              <a:buAutoNum type="arabicPeriod"/>
            </a:pPr>
            <a:r>
              <a:rPr lang="en-IN" sz="1200" kern="1200" dirty="0">
                <a:solidFill>
                  <a:schemeClr val="tx1"/>
                </a:solidFill>
                <a:latin typeface="+mn-lt"/>
                <a:ea typeface="+mn-ea"/>
                <a:cs typeface="+mn-cs"/>
              </a:rPr>
              <a:t>Pack your work bag in advance</a:t>
            </a:r>
            <a:endParaRPr lang="en-US" sz="1200" kern="1200" dirty="0">
              <a:solidFill>
                <a:schemeClr val="tx1"/>
              </a:solidFill>
              <a:latin typeface="+mn-lt"/>
              <a:ea typeface="+mn-ea"/>
              <a:cs typeface="+mn-cs"/>
            </a:endParaRPr>
          </a:p>
          <a:p>
            <a:pPr marL="685800" lvl="1" indent="-228600">
              <a:buFont typeface="+mj-lt"/>
              <a:buAutoNum type="arabicPeriod"/>
            </a:pPr>
            <a:r>
              <a:rPr lang="en-IN" sz="1200" kern="1200" dirty="0">
                <a:solidFill>
                  <a:schemeClr val="tx1"/>
                </a:solidFill>
                <a:latin typeface="+mn-lt"/>
                <a:ea typeface="+mn-ea"/>
                <a:cs typeface="+mn-cs"/>
              </a:rPr>
              <a:t>Plan your breakfast in advance</a:t>
            </a:r>
            <a:endParaRPr lang="en-US" sz="1200" kern="1200" dirty="0">
              <a:solidFill>
                <a:schemeClr val="tx1"/>
              </a:solidFill>
              <a:latin typeface="+mn-lt"/>
              <a:ea typeface="+mn-ea"/>
              <a:cs typeface="+mn-cs"/>
            </a:endParaRPr>
          </a:p>
          <a:p>
            <a:pPr marL="685800" lvl="1" indent="-228600">
              <a:buFont typeface="+mj-lt"/>
              <a:buAutoNum type="arabicPeriod"/>
            </a:pPr>
            <a:r>
              <a:rPr lang="en-IN" sz="1200" kern="1200" dirty="0">
                <a:solidFill>
                  <a:schemeClr val="tx1"/>
                </a:solidFill>
                <a:latin typeface="+mn-lt"/>
                <a:ea typeface="+mn-ea"/>
                <a:cs typeface="+mn-cs"/>
              </a:rPr>
              <a:t>Organise yourselves so that you have fixed places for things like wallet, phone, handkerchief etc.</a:t>
            </a:r>
            <a:endParaRPr lang="en-US" sz="1200" kern="1200" dirty="0">
              <a:solidFill>
                <a:schemeClr val="tx1"/>
              </a:solidFill>
              <a:latin typeface="+mn-lt"/>
              <a:ea typeface="+mn-ea"/>
              <a:cs typeface="+mn-cs"/>
            </a:endParaRPr>
          </a:p>
          <a:p>
            <a:pPr marL="685800" lvl="1" indent="-228600">
              <a:buFont typeface="+mj-lt"/>
              <a:buAutoNum type="arabicPeriod"/>
            </a:pPr>
            <a:r>
              <a:rPr lang="en-IN" sz="1200" kern="1200" dirty="0">
                <a:solidFill>
                  <a:schemeClr val="tx1"/>
                </a:solidFill>
                <a:latin typeface="+mn-lt"/>
                <a:ea typeface="+mn-ea"/>
                <a:cs typeface="+mn-cs"/>
              </a:rPr>
              <a:t>Keep some buffer time.</a:t>
            </a:r>
            <a:endParaRPr lang="en-US" sz="1200" kern="1200" dirty="0">
              <a:solidFill>
                <a:schemeClr val="tx1"/>
              </a:solidFill>
              <a:latin typeface="+mn-lt"/>
              <a:ea typeface="+mn-ea"/>
              <a:cs typeface="+mn-cs"/>
            </a:endParaRPr>
          </a:p>
          <a:p>
            <a:pPr marL="685800" lvl="1" indent="-228600">
              <a:buFont typeface="+mj-lt"/>
              <a:buAutoNum type="arabicPeriod"/>
            </a:pPr>
            <a:r>
              <a:rPr lang="en-IN" sz="1200" kern="1200" dirty="0">
                <a:solidFill>
                  <a:schemeClr val="tx1"/>
                </a:solidFill>
                <a:latin typeface="+mn-lt"/>
                <a:ea typeface="+mn-ea"/>
                <a:cs typeface="+mn-cs"/>
              </a:rPr>
              <a:t>In case you travel by bus or train,  keep change handy;</a:t>
            </a:r>
            <a:r>
              <a:rPr lang="en-IN" sz="1200" kern="1200" baseline="0" dirty="0">
                <a:solidFill>
                  <a:schemeClr val="tx1"/>
                </a:solidFill>
                <a:latin typeface="+mn-lt"/>
                <a:ea typeface="+mn-ea"/>
                <a:cs typeface="+mn-cs"/>
              </a:rPr>
              <a:t> make sure you know their timings</a:t>
            </a:r>
            <a:endParaRPr lang="en-US" sz="1200" kern="1200" dirty="0">
              <a:solidFill>
                <a:schemeClr val="tx1"/>
              </a:solidFill>
              <a:latin typeface="+mn-lt"/>
              <a:ea typeface="+mn-ea"/>
              <a:cs typeface="+mn-cs"/>
            </a:endParaRPr>
          </a:p>
          <a:p>
            <a:pPr marL="685800" lvl="1" indent="-228600">
              <a:buFont typeface="+mj-lt"/>
              <a:buAutoNum type="arabicPeriod"/>
            </a:pPr>
            <a:r>
              <a:rPr lang="en-IN" sz="1200" kern="1200" dirty="0">
                <a:solidFill>
                  <a:schemeClr val="tx1"/>
                </a:solidFill>
                <a:latin typeface="+mn-lt"/>
                <a:ea typeface="+mn-ea"/>
                <a:cs typeface="+mn-cs"/>
              </a:rPr>
              <a:t>Keep reminding yourselves to be punctual till it become a part of your being.</a:t>
            </a:r>
            <a:endParaRPr lang="en-US" sz="1200" kern="1200" dirty="0">
              <a:solidFill>
                <a:schemeClr val="tx1"/>
              </a:solidFill>
              <a:latin typeface="+mn-lt"/>
              <a:ea typeface="+mn-ea"/>
              <a:cs typeface="+mn-cs"/>
            </a:endParaRPr>
          </a:p>
          <a:p>
            <a:pPr marL="685800" lvl="1" indent="-228600">
              <a:buFont typeface="+mj-lt"/>
              <a:buAutoNum type="arabicPeriod"/>
            </a:pPr>
            <a:r>
              <a:rPr lang="en-IN" sz="1200" kern="1200" dirty="0">
                <a:solidFill>
                  <a:schemeClr val="tx1"/>
                </a:solidFill>
                <a:latin typeface="+mn-lt"/>
                <a:ea typeface="+mn-ea"/>
                <a:cs typeface="+mn-cs"/>
              </a:rPr>
              <a:t>Make a good time management plan and keep revising it to meet new requirements.</a:t>
            </a:r>
            <a:endParaRPr lang="en-US" sz="1200" kern="1200" dirty="0">
              <a:solidFill>
                <a:schemeClr val="tx1"/>
              </a:solidFill>
              <a:latin typeface="+mn-lt"/>
              <a:ea typeface="+mn-ea"/>
              <a:cs typeface="+mn-cs"/>
            </a:endParaRPr>
          </a:p>
          <a:p>
            <a:pPr marL="0" indent="0">
              <a:buFont typeface="+mj-lt"/>
              <a:buNone/>
            </a:pP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Q2.</a:t>
            </a:r>
            <a:r>
              <a:rPr lang="en-IN" sz="1200" kern="1200" baseline="0" dirty="0">
                <a:solidFill>
                  <a:schemeClr val="tx1"/>
                </a:solidFill>
                <a:latin typeface="+mn-lt"/>
                <a:ea typeface="+mn-ea"/>
                <a:cs typeface="+mn-cs"/>
              </a:rPr>
              <a:t> </a:t>
            </a:r>
            <a:r>
              <a:rPr lang="en-IN" sz="1200" kern="1200" dirty="0">
                <a:solidFill>
                  <a:schemeClr val="tx1"/>
                </a:solidFill>
                <a:latin typeface="+mn-lt"/>
                <a:ea typeface="+mn-ea"/>
                <a:cs typeface="+mn-cs"/>
              </a:rPr>
              <a:t>What will happen if I am not punctual to work?</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Normally everyone appreciates a person who is punctual.  Your</a:t>
            </a:r>
            <a:r>
              <a:rPr lang="en-IN" sz="1200" kern="1200" baseline="0" dirty="0">
                <a:solidFill>
                  <a:schemeClr val="tx1"/>
                </a:solidFill>
                <a:latin typeface="+mn-lt"/>
                <a:ea typeface="+mn-ea"/>
                <a:cs typeface="+mn-cs"/>
              </a:rPr>
              <a:t> employer </a:t>
            </a:r>
            <a:r>
              <a:rPr lang="en-IN" sz="1200" kern="1200" dirty="0">
                <a:solidFill>
                  <a:schemeClr val="tx1"/>
                </a:solidFill>
                <a:latin typeface="+mn-lt"/>
                <a:ea typeface="+mn-ea"/>
                <a:cs typeface="+mn-cs"/>
              </a:rPr>
              <a:t>may put up with a person who is a habitual late comer for a few days or on a few occasions but not thereafter.  Not being punctual does not convey a feeling of you being a thorough professional and of confidence and reliability.  You may even have to lose your job for such lapses.</a:t>
            </a:r>
            <a:endParaRPr lang="en-US" sz="1200" kern="1200" dirty="0">
              <a:solidFill>
                <a:schemeClr val="tx1"/>
              </a:solidFill>
              <a:latin typeface="+mn-lt"/>
              <a:ea typeface="+mn-ea"/>
              <a:cs typeface="+mn-cs"/>
            </a:endParaRPr>
          </a:p>
          <a:p>
            <a:endParaRPr lang="en-GB" sz="1200" kern="120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aseline="0" dirty="0"/>
              <a:t>Arrange for 3-4 pack of cards. Divide the class into 3-4 groups and hand one pack of card to each group.</a:t>
            </a:r>
            <a:endParaRPr lang="en-US" sz="1200" baseline="0" dirty="0"/>
          </a:p>
          <a:p>
            <a:r>
              <a:rPr lang="en-US" sz="1200" baseline="0" dirty="0"/>
              <a:t>Ask them to make a house of cards, as tall as they can make in 5 minutes time.</a:t>
            </a:r>
            <a:endParaRPr lang="en-US" sz="1200" baseline="0" dirty="0"/>
          </a:p>
          <a:p>
            <a:r>
              <a:rPr lang="en-US" sz="1200" baseline="0" dirty="0"/>
              <a:t>Once the time starts, observe the participants carefully and make a note of which group did the best. Also note that the participants of which group were the most calm and composed.</a:t>
            </a:r>
            <a:endParaRPr lang="en-US" sz="1200" baseline="0" dirty="0"/>
          </a:p>
          <a:p>
            <a:r>
              <a:rPr lang="en-US" sz="1200" baseline="0" dirty="0"/>
              <a:t>After the activity is finished, ask the groups as to how did they feel when their cards fell down and when the time was about to finish. Also ask if the participants were frustrated and what did they do about it.</a:t>
            </a:r>
            <a:endParaRPr lang="en-US" sz="1200" baseline="0" dirty="0"/>
          </a:p>
          <a:p>
            <a:endParaRPr lang="en-IN"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GB" dirty="0"/>
              <a:t>In a situation where you feel frustrated:</a:t>
            </a:r>
            <a:endParaRPr lang="en-US" dirty="0"/>
          </a:p>
          <a:p>
            <a:pPr lvl="1">
              <a:buFont typeface="Wingdings" panose="05000000000000000000" pitchFamily="2" charset="2"/>
              <a:buChar char="Ø"/>
            </a:pPr>
            <a:r>
              <a:rPr lang="en-GB" dirty="0"/>
              <a:t>Deep breathe and take a short break</a:t>
            </a:r>
            <a:endParaRPr lang="en-US" dirty="0"/>
          </a:p>
          <a:p>
            <a:pPr lvl="1">
              <a:buFont typeface="Wingdings" panose="05000000000000000000" pitchFamily="2" charset="2"/>
              <a:buChar char="Ø"/>
            </a:pPr>
            <a:r>
              <a:rPr lang="en-GB" dirty="0"/>
              <a:t>Spend some time alone to compose yourself</a:t>
            </a:r>
            <a:endParaRPr lang="en-US" dirty="0"/>
          </a:p>
          <a:p>
            <a:pPr lvl="1">
              <a:buFont typeface="Wingdings" panose="05000000000000000000" pitchFamily="2" charset="2"/>
              <a:buChar char="Ø"/>
            </a:pPr>
            <a:r>
              <a:rPr lang="en-GB" dirty="0"/>
              <a:t>Try </a:t>
            </a:r>
            <a:r>
              <a:rPr lang="en-US" dirty="0"/>
              <a:t>taking a short walk or splashing cold water on your face</a:t>
            </a:r>
            <a:endParaRPr lang="en-US" dirty="0"/>
          </a:p>
          <a:p>
            <a:pPr lvl="1">
              <a:buFont typeface="Wingdings" panose="05000000000000000000" pitchFamily="2" charset="2"/>
              <a:buChar char="Ø"/>
            </a:pPr>
            <a:r>
              <a:rPr lang="en-US" dirty="0"/>
              <a:t>Ask yourself if saying something hurtful will take you close to your long-term goal of having a good relationship with the elder</a:t>
            </a:r>
            <a:endParaRPr lang="en-US" dirty="0"/>
          </a:p>
          <a:p>
            <a:pPr lvl="1">
              <a:buFont typeface="Wingdings" panose="05000000000000000000" pitchFamily="2" charset="2"/>
              <a:buChar char="Ø"/>
            </a:pPr>
            <a:r>
              <a:rPr lang="en-US" dirty="0"/>
              <a:t>Try to empathize with the elder and look at the situation from the their perspective</a:t>
            </a:r>
            <a:endParaRPr lang="en-US" dirty="0"/>
          </a:p>
          <a:p>
            <a:pPr lvl="0"/>
            <a:r>
              <a:rPr lang="en-US" dirty="0"/>
              <a:t>If you are struggling to complete all your tasks in a day, create a daily plan for yourself and see how you can complete the tasks more efficiently</a:t>
            </a:r>
            <a:endParaRPr lang="en-US" dirty="0"/>
          </a:p>
          <a:p>
            <a:r>
              <a:rPr lang="en-GB" dirty="0"/>
              <a:t>Take good care of yourself – sleep well, eat a healthy diet, and exercise regularly</a:t>
            </a:r>
            <a:endParaRPr lang="en-US" sz="96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C7753ED-12F6-4B09-A57D-23DB00BD0763}"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63000" y="6584950"/>
            <a:ext cx="381000" cy="273050"/>
          </a:xfrm>
          <a:prstGeom prst="rect">
            <a:avLst/>
          </a:prstGeom>
        </p:spPr>
        <p:txBody>
          <a:bodyPr/>
          <a:lstStyle>
            <a:lvl1pPr>
              <a:defRPr sz="1000">
                <a:solidFill>
                  <a:schemeClr val="tx1"/>
                </a:solidFill>
                <a:latin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6" name="Slide Number Placeholder 5"/>
          <p:cNvSpPr>
            <a:spLocks noGrp="1"/>
          </p:cNvSpPr>
          <p:nvPr>
            <p:ph type="sldNum" sz="quarter" idx="12"/>
          </p:nvPr>
        </p:nvSpPr>
        <p:spPr>
          <a:xfrm>
            <a:off x="8763000" y="6584951"/>
            <a:ext cx="381000" cy="273049"/>
          </a:xfrm>
          <a:prstGeom prst="rect">
            <a:avLst/>
          </a:prstGeom>
        </p:spPr>
        <p:txBody>
          <a:bodyPr/>
          <a:lstStyle>
            <a:lvl1pPr>
              <a:defRPr sz="1000">
                <a:latin typeface="Helvetica" panose="020B0604020202020204" pitchFamily="34" charset="0"/>
              </a:defRPr>
            </a:lvl1pPr>
          </a:lstStyle>
          <a:p>
            <a:fld id="{6CD3CDDF-2271-4801-961C-0CBD5B08EFB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Slide Number Placeholder 6"/>
          <p:cNvSpPr>
            <a:spLocks noGrp="1"/>
          </p:cNvSpPr>
          <p:nvPr>
            <p:ph type="sldNum" sz="quarter" idx="12"/>
          </p:nvPr>
        </p:nvSpPr>
        <p:spPr>
          <a:xfrm>
            <a:off x="8743950" y="6584951"/>
            <a:ext cx="381000" cy="273049"/>
          </a:xfrm>
          <a:prstGeom prst="rect">
            <a:avLst/>
          </a:prstGeom>
        </p:spPr>
        <p:txBody>
          <a:bodyPr/>
          <a:lstStyle>
            <a:lvl1pPr>
              <a:defRPr sz="1000">
                <a:latin typeface="Helvetica" panose="020B0604020202020204" pitchFamily="34" charset="0"/>
              </a:defRPr>
            </a:lvl1pPr>
          </a:lstStyle>
          <a:p>
            <a:fld id="{6CD3CDDF-2271-4801-961C-0CBD5B08EFB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763000" y="6584950"/>
            <a:ext cx="381000" cy="273050"/>
          </a:xfrm>
          <a:prstGeom prst="rect">
            <a:avLst/>
          </a:prstGeom>
        </p:spPr>
        <p:txBody>
          <a:bodyPr/>
          <a:lstStyle>
            <a:lvl1pPr>
              <a:defRPr sz="1000">
                <a:latin typeface="Helvetica" panose="020B0604020202020204" pitchFamily="34" charset="0"/>
              </a:defRPr>
            </a:lvl1pPr>
          </a:lstStyle>
          <a:p>
            <a:fld id="{6CD3CDDF-2271-4801-961C-0CBD5B08EFB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Slide Number Placeholder 6"/>
          <p:cNvSpPr>
            <a:spLocks noGrp="1"/>
          </p:cNvSpPr>
          <p:nvPr>
            <p:ph type="sldNum" sz="quarter" idx="12"/>
          </p:nvPr>
        </p:nvSpPr>
        <p:spPr>
          <a:xfrm>
            <a:off x="8763000" y="6584950"/>
            <a:ext cx="381000" cy="273050"/>
          </a:xfrm>
          <a:prstGeom prst="rect">
            <a:avLst/>
          </a:prstGeom>
        </p:spPr>
        <p:txBody>
          <a:bodyPr/>
          <a:lstStyle>
            <a:lvl1pPr>
              <a:defRPr sz="1000">
                <a:latin typeface="Helvetica" panose="020B0604020202020204" pitchFamily="34" charset="0"/>
              </a:defRPr>
            </a:lvl1pPr>
          </a:lstStyle>
          <a:p>
            <a:fld id="{6CD3CDDF-2271-4801-961C-0CBD5B08EFB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userDrawn="1"/>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iCare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9" name="Straight Connector 8"/>
          <p:cNvCxnSpPr/>
          <p:nvPr userDrawn="1"/>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image" Target="../media/image7.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image" Target="../media/image7.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image" Target="../media/image9.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email"/>
          <a:stretch>
            <a:fillRect/>
          </a:stretch>
        </p:blipFill>
        <p:spPr>
          <a:xfrm>
            <a:off x="-32400" y="-27384"/>
            <a:ext cx="9189234" cy="6858000"/>
          </a:xfrm>
          <a:prstGeom prst="rect">
            <a:avLst/>
          </a:prstGeom>
        </p:spPr>
      </p:pic>
      <p:sp>
        <p:nvSpPr>
          <p:cNvPr id="5" name="Title Placeholder 1"/>
          <p:cNvSpPr txBox="1"/>
          <p:nvPr>
            <p:custDataLst>
              <p:tags r:id="rId2"/>
            </p:custDataLst>
          </p:nvPr>
        </p:nvSpPr>
        <p:spPr>
          <a:xfrm>
            <a:off x="-36512" y="548680"/>
            <a:ext cx="9180511" cy="720080"/>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sz="3600" dirty="0">
                <a:latin typeface="Helvetica" panose="020B0604020202020204" pitchFamily="34" charset="0"/>
                <a:cs typeface="Helvetica" panose="020B0604020202020204" pitchFamily="34" charset="0"/>
              </a:rPr>
              <a:t>Modules Summary Discussion – Q&amp;A</a:t>
            </a:r>
            <a:endParaRPr lang="en-GB" sz="3600" dirty="0">
              <a:latin typeface="Helvetica" panose="020B0604020202020204" pitchFamily="34" charset="0"/>
              <a:cs typeface="Helvetica" panose="020B0604020202020204" pitchFamily="34" charset="0"/>
            </a:endParaRPr>
          </a:p>
        </p:txBody>
      </p:sp>
      <p:sp>
        <p:nvSpPr>
          <p:cNvPr id="2" name="TextBox 1"/>
          <p:cNvSpPr txBox="1"/>
          <p:nvPr/>
        </p:nvSpPr>
        <p:spPr>
          <a:xfrm>
            <a:off x="-36513" y="6680260"/>
            <a:ext cx="9180511" cy="215444"/>
          </a:xfrm>
          <a:prstGeom prst="rect">
            <a:avLst/>
          </a:prstGeom>
          <a:noFill/>
        </p:spPr>
        <p:txBody>
          <a:bodyPr wrap="square" rtlCol="0">
            <a:spAutoFit/>
          </a:bodyPr>
          <a:lstStyle/>
          <a:p>
            <a:pPr algn="ctr"/>
            <a:r>
              <a:rPr lang="en-US" sz="800" b="1" dirty="0">
                <a:solidFill>
                  <a:schemeClr val="bg1"/>
                </a:solidFill>
                <a:latin typeface="Helvetica" panose="020B0604020202020204" pitchFamily="34" charset="0"/>
                <a:cs typeface="Helvetica" panose="020B0604020202020204" pitchFamily="34" charset="0"/>
              </a:rPr>
              <a:t>Private and Confidential</a:t>
            </a:r>
            <a:endParaRPr lang="en-IN" sz="800" b="1" dirty="0">
              <a:solidFill>
                <a:schemeClr val="bg1"/>
              </a:solidFill>
              <a:latin typeface="Helvetica" panose="020B0604020202020204" pitchFamily="34" charset="0"/>
              <a:cs typeface="Helvetica" panose="020B0604020202020204" pitchFamily="34" charset="0"/>
            </a:endParaRPr>
          </a:p>
        </p:txBody>
      </p:sp>
      <p:sp>
        <p:nvSpPr>
          <p:cNvPr id="7" name="Title Placeholder 1"/>
          <p:cNvSpPr txBox="1"/>
          <p:nvPr>
            <p:custDataLst>
              <p:tags r:id="rId3"/>
            </p:custDataLst>
          </p:nvPr>
        </p:nvSpPr>
        <p:spPr>
          <a:xfrm>
            <a:off x="35496" y="2780928"/>
            <a:ext cx="2352586" cy="72008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dirty="0">
                <a:latin typeface="Helvetica" panose="020B0604020202020204" pitchFamily="34" charset="0"/>
                <a:cs typeface="Helvetica" panose="020B0604020202020204" pitchFamily="34" charset="0"/>
              </a:rPr>
              <a:t>CR 7.4</a:t>
            </a:r>
            <a:endParaRPr lang="en-GB" sz="3600" dirty="0">
              <a:latin typeface="Helvetica" panose="020B0604020202020204" pitchFamily="34" charset="0"/>
              <a:cs typeface="Helvetica"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57150"/>
            <a:ext cx="8229600" cy="552450"/>
          </a:xfrm>
        </p:spPr>
        <p:txBody>
          <a:bodyPr>
            <a:normAutofit/>
          </a:bodyPr>
          <a:lstStyle/>
          <a:p>
            <a:r>
              <a:rPr lang="en-US" sz="3000" dirty="0">
                <a:latin typeface="Helvetica" panose="020B0604020202020204" pitchFamily="34" charset="0"/>
              </a:rPr>
              <a:t>Summary</a:t>
            </a:r>
            <a:endParaRPr lang="en-US" sz="3000" dirty="0">
              <a:latin typeface="Helvetica" panose="020B0604020202020204" pitchFamily="34" charset="0"/>
            </a:endParaRPr>
          </a:p>
        </p:txBody>
      </p:sp>
      <p:sp>
        <p:nvSpPr>
          <p:cNvPr id="3" name="Content Placeholder 2"/>
          <p:cNvSpPr>
            <a:spLocks noGrp="1"/>
          </p:cNvSpPr>
          <p:nvPr>
            <p:ph idx="1"/>
          </p:nvPr>
        </p:nvSpPr>
        <p:spPr>
          <a:xfrm>
            <a:off x="144137" y="609600"/>
            <a:ext cx="8839200" cy="5486400"/>
          </a:xfrm>
        </p:spPr>
        <p:txBody>
          <a:bodyPr>
            <a:noAutofit/>
          </a:bodyPr>
          <a:lstStyle/>
          <a:p>
            <a:pPr lvl="0"/>
            <a:r>
              <a:rPr lang="en-GB" sz="2000" dirty="0">
                <a:latin typeface="Helvetica" panose="020B0604020202020204" pitchFamily="34" charset="0"/>
              </a:rPr>
              <a:t>In a situation where you feel frustrated:</a:t>
            </a:r>
            <a:endParaRPr lang="en-US" sz="2000" dirty="0">
              <a:latin typeface="Helvetica" panose="020B0604020202020204" pitchFamily="34" charset="0"/>
            </a:endParaRPr>
          </a:p>
          <a:p>
            <a:pPr lvl="1">
              <a:lnSpc>
                <a:spcPct val="150000"/>
              </a:lnSpc>
              <a:buFont typeface="Wingdings" panose="05000000000000000000" pitchFamily="2" charset="2"/>
              <a:buChar char="§"/>
            </a:pPr>
            <a:r>
              <a:rPr lang="en-GB" sz="2000" dirty="0">
                <a:latin typeface="Helvetica" panose="020B0604020202020204" pitchFamily="34" charset="0"/>
              </a:rPr>
              <a:t>Deep breathe and take a short break</a:t>
            </a:r>
            <a:endParaRPr lang="en-US" sz="2000" dirty="0">
              <a:latin typeface="Helvetica" panose="020B0604020202020204" pitchFamily="34" charset="0"/>
            </a:endParaRPr>
          </a:p>
          <a:p>
            <a:pPr lvl="1">
              <a:lnSpc>
                <a:spcPct val="150000"/>
              </a:lnSpc>
              <a:buFont typeface="Wingdings" panose="05000000000000000000" pitchFamily="2" charset="2"/>
              <a:buChar char="§"/>
            </a:pPr>
            <a:r>
              <a:rPr lang="en-GB" sz="2000" dirty="0">
                <a:latin typeface="Helvetica" panose="020B0604020202020204" pitchFamily="34" charset="0"/>
              </a:rPr>
              <a:t>Spend some time alone to compose yourself</a:t>
            </a:r>
            <a:endParaRPr lang="en-US" sz="2000" dirty="0">
              <a:latin typeface="Helvetica" panose="020B0604020202020204" pitchFamily="34" charset="0"/>
            </a:endParaRPr>
          </a:p>
          <a:p>
            <a:pPr lvl="1">
              <a:lnSpc>
                <a:spcPct val="150000"/>
              </a:lnSpc>
              <a:buFont typeface="Wingdings" panose="05000000000000000000" pitchFamily="2" charset="2"/>
              <a:buChar char="§"/>
            </a:pPr>
            <a:r>
              <a:rPr lang="en-GB" sz="2000" dirty="0">
                <a:latin typeface="Helvetica" panose="020B0604020202020204" pitchFamily="34" charset="0"/>
              </a:rPr>
              <a:t>Try </a:t>
            </a:r>
            <a:r>
              <a:rPr lang="en-US" sz="2000" dirty="0">
                <a:latin typeface="Helvetica" panose="020B0604020202020204" pitchFamily="34" charset="0"/>
              </a:rPr>
              <a:t>taking a short walk or splashing cold water on your face</a:t>
            </a:r>
            <a:endParaRPr lang="en-US" sz="2000" dirty="0">
              <a:latin typeface="Helvetica" panose="020B0604020202020204" pitchFamily="34" charset="0"/>
            </a:endParaRPr>
          </a:p>
          <a:p>
            <a:pPr lvl="1">
              <a:lnSpc>
                <a:spcPct val="150000"/>
              </a:lnSpc>
              <a:buFont typeface="Wingdings" panose="05000000000000000000" pitchFamily="2" charset="2"/>
              <a:buChar char="§"/>
            </a:pPr>
            <a:r>
              <a:rPr lang="en-US" sz="2000" dirty="0">
                <a:latin typeface="Helvetica" panose="020B0604020202020204" pitchFamily="34" charset="0"/>
              </a:rPr>
              <a:t>Ask yourself if saying something hurtful will take you close to your long-term goal of having a good relationship with the elder</a:t>
            </a:r>
            <a:endParaRPr lang="en-US" sz="2000" dirty="0">
              <a:latin typeface="Helvetica" panose="020B0604020202020204" pitchFamily="34" charset="0"/>
            </a:endParaRPr>
          </a:p>
          <a:p>
            <a:pPr lvl="1">
              <a:lnSpc>
                <a:spcPct val="150000"/>
              </a:lnSpc>
              <a:buFont typeface="Wingdings" panose="05000000000000000000" pitchFamily="2" charset="2"/>
              <a:buChar char="§"/>
            </a:pPr>
            <a:r>
              <a:rPr lang="en-US" sz="2000" dirty="0">
                <a:latin typeface="Helvetica" panose="020B0604020202020204" pitchFamily="34" charset="0"/>
              </a:rPr>
              <a:t>Try to empathize with the elder and look at the situation from the their perspective</a:t>
            </a:r>
            <a:endParaRPr lang="en-US" sz="2000" dirty="0">
              <a:latin typeface="Helvetica" panose="020B0604020202020204" pitchFamily="34" charset="0"/>
            </a:endParaRPr>
          </a:p>
          <a:p>
            <a:pPr lvl="0"/>
            <a:r>
              <a:rPr lang="en-US" sz="2000" dirty="0">
                <a:latin typeface="Helvetica" panose="020B0604020202020204" pitchFamily="34" charset="0"/>
              </a:rPr>
              <a:t>If you are struggling to complete all your tasks in a day, create a daily plan for yourself and see how you can complete the tasks more efficiently</a:t>
            </a:r>
            <a:endParaRPr lang="en-US" sz="2000" dirty="0">
              <a:latin typeface="Helvetica" panose="020B0604020202020204" pitchFamily="34" charset="0"/>
            </a:endParaRPr>
          </a:p>
          <a:p>
            <a:pPr lvl="0"/>
            <a:endParaRPr lang="en-US" sz="1200" dirty="0">
              <a:latin typeface="Helvetica" panose="020B0604020202020204" pitchFamily="34" charset="0"/>
            </a:endParaRPr>
          </a:p>
          <a:p>
            <a:r>
              <a:rPr lang="en-GB" sz="2000" dirty="0">
                <a:latin typeface="Helvetica" panose="020B0604020202020204" pitchFamily="34" charset="0"/>
              </a:rPr>
              <a:t>Take good care of yourself – sleep well, eat a healthy diet, and exercise regularly</a:t>
            </a:r>
            <a:endParaRPr lang="en-US" sz="2000" dirty="0">
              <a:latin typeface="Helvetica" panose="020B0604020202020204" pitchFamily="34" charset="0"/>
            </a:endParaRPr>
          </a:p>
        </p:txBody>
      </p:sp>
      <p:sp>
        <p:nvSpPr>
          <p:cNvPr id="5" name="TextBox 4"/>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9</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34" charset="0"/>
              </a:rPr>
              <a:t>Any Questions?</a:t>
            </a:r>
            <a:endParaRPr lang="en-US" sz="3000" dirty="0">
              <a:latin typeface="Helvetica" panose="020B0604020202020204" pitchFamily="34" charset="0"/>
            </a:endParaRPr>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10</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95400"/>
            <a:ext cx="8229600" cy="4525963"/>
          </a:xfrm>
        </p:spPr>
        <p:txBody>
          <a:bodyPr>
            <a:normAutofit/>
          </a:bodyPr>
          <a:lstStyle/>
          <a:p>
            <a:endParaRPr lang="en-US" sz="2000" dirty="0"/>
          </a:p>
          <a:p>
            <a:endParaRPr lang="en-US" sz="2000" dirty="0"/>
          </a:p>
          <a:p>
            <a:endParaRPr lang="en-US" sz="2000" dirty="0"/>
          </a:p>
          <a:p>
            <a:pPr marL="0" indent="0">
              <a:buNone/>
            </a:pPr>
            <a:endParaRPr lang="en-US" sz="2000" dirty="0"/>
          </a:p>
        </p:txBody>
      </p:sp>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11</a:t>
            </a:r>
            <a:endParaRPr lang="en-IN" sz="1000" b="1" dirty="0">
              <a:latin typeface="Helvetica" panose="020B0604020202020204" pitchFamily="34" charset="0"/>
              <a:cs typeface="Helvetica" panose="020B0604020202020204" pitchFamily="34" charset="0"/>
            </a:endParaRPr>
          </a:p>
        </p:txBody>
      </p:sp>
      <p:pic>
        <p:nvPicPr>
          <p:cNvPr id="10" name="Picture 9"/>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12" name="Rectangle 11"/>
          <p:cNvSpPr/>
          <p:nvPr/>
        </p:nvSpPr>
        <p:spPr>
          <a:xfrm>
            <a:off x="844625" y="3276834"/>
            <a:ext cx="7467600"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Toilet Assistance</a:t>
            </a:r>
            <a:endParaRPr lang="en-US" sz="3000" b="1" dirty="0">
              <a:latin typeface="Helvetica"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5"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6"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r>
              <a:rPr lang="en-US" sz="3600" b="1" dirty="0">
                <a:solidFill>
                  <a:schemeClr val="lt1"/>
                </a:solidFill>
                <a:latin typeface="Helvetica Neue"/>
                <a:ea typeface="Helvetica Neue"/>
                <a:cs typeface="Helvetica Neue"/>
              </a:rPr>
              <a:t>Toilet Assistance</a:t>
            </a:r>
            <a:endParaRPr lang="en-US" sz="3600" b="1" dirty="0">
              <a:solidFill>
                <a:schemeClr val="lt1"/>
              </a:solidFill>
              <a:latin typeface="Helvetica Neue"/>
              <a:ea typeface="Helvetica Neue"/>
              <a:cs typeface="Helvetica Neue"/>
            </a:endParaRPr>
          </a:p>
        </p:txBody>
      </p:sp>
      <p:pic>
        <p:nvPicPr>
          <p:cNvPr id="18" name="Picture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289" y="685800"/>
            <a:ext cx="8229600" cy="685800"/>
          </a:xfrm>
        </p:spPr>
        <p:txBody>
          <a:bodyPr>
            <a:normAutofit/>
          </a:bodyPr>
          <a:lstStyle/>
          <a:p>
            <a:r>
              <a:rPr lang="en-US" sz="3000" dirty="0">
                <a:latin typeface="Helvetica" panose="020B0604020202020204" pitchFamily="34" charset="0"/>
              </a:rPr>
              <a:t>Post-Module Activity</a:t>
            </a:r>
            <a:endParaRPr lang="en-US" sz="3000" dirty="0">
              <a:latin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13</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681789" y="2743200"/>
            <a:ext cx="8039100" cy="400110"/>
          </a:xfrm>
          <a:prstGeom prst="rect">
            <a:avLst/>
          </a:prstGeom>
        </p:spPr>
        <p:txBody>
          <a:bodyPr wrap="square">
            <a:spAutoFit/>
          </a:bodyPr>
          <a:lstStyle/>
          <a:p>
            <a:pPr lvl="0" algn="ctr"/>
            <a:r>
              <a:rPr lang="en-US" sz="2000" dirty="0">
                <a:latin typeface="Helvetica" panose="020B0604020202020204" pitchFamily="34" charset="0"/>
              </a:rPr>
              <a:t>Let’s Practice!</a:t>
            </a:r>
            <a:endParaRPr lang="en-US" sz="2000" dirty="0">
              <a:latin typeface="Helvetica"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57150"/>
            <a:ext cx="8229600" cy="685800"/>
          </a:xfrm>
        </p:spPr>
        <p:txBody>
          <a:bodyPr>
            <a:normAutofit/>
          </a:bodyPr>
          <a:lstStyle/>
          <a:p>
            <a:r>
              <a:rPr lang="en-US" sz="3000" dirty="0">
                <a:latin typeface="Helvetica" panose="020B0604020202020204" pitchFamily="34" charset="0"/>
              </a:rPr>
              <a:t>Summary</a:t>
            </a:r>
            <a:endParaRPr lang="en-US" sz="3000" dirty="0">
              <a:latin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781372" y="609600"/>
            <a:ext cx="8039100" cy="5878532"/>
          </a:xfrm>
          <a:prstGeom prst="rect">
            <a:avLst/>
          </a:prstGeom>
        </p:spPr>
        <p:txBody>
          <a:bodyPr wrap="square">
            <a:spAutoFit/>
          </a:bodyPr>
          <a:lstStyle/>
          <a:p>
            <a:pPr lvl="0"/>
            <a:r>
              <a:rPr lang="en-US" sz="2000" dirty="0">
                <a:latin typeface="Helvetica" panose="020B0604020202020204" pitchFamily="34" charset="0"/>
              </a:rPr>
              <a:t>To provide toilet assistance to an elder:</a:t>
            </a:r>
            <a:endParaRPr lang="en-US" sz="2000" dirty="0">
              <a:latin typeface="Helvetica" panose="020B0604020202020204" pitchFamily="34" charset="0"/>
            </a:endParaRPr>
          </a:p>
          <a:p>
            <a:pPr lvl="0"/>
            <a:endParaRPr lang="en-US" sz="1200" dirty="0">
              <a:latin typeface="Helvetica" panose="020B0604020202020204" pitchFamily="34" charset="0"/>
            </a:endParaRPr>
          </a:p>
          <a:p>
            <a:pPr marL="800100" lvl="1" indent="-342900">
              <a:lnSpc>
                <a:spcPct val="120000"/>
              </a:lnSpc>
              <a:buFont typeface="Wingdings" panose="05000000000000000000" pitchFamily="2" charset="2"/>
              <a:buChar char="§"/>
            </a:pPr>
            <a:r>
              <a:rPr lang="en-US" sz="2000" dirty="0">
                <a:latin typeface="Helvetica" panose="020B0604020202020204" pitchFamily="34" charset="0"/>
              </a:rPr>
              <a:t>Provide assistance as soon as requested</a:t>
            </a:r>
            <a:endParaRPr lang="en-US" sz="2000" dirty="0">
              <a:latin typeface="Helvetica" panose="020B0604020202020204" pitchFamily="34" charset="0"/>
            </a:endParaRPr>
          </a:p>
          <a:p>
            <a:pPr marL="800100" lvl="1" indent="-342900">
              <a:lnSpc>
                <a:spcPct val="120000"/>
              </a:lnSpc>
              <a:buFont typeface="Wingdings" panose="05000000000000000000" pitchFamily="2" charset="2"/>
              <a:buChar char="§"/>
            </a:pPr>
            <a:r>
              <a:rPr lang="en-US" sz="2000" dirty="0">
                <a:latin typeface="Helvetica" panose="020B0604020202020204" pitchFamily="34" charset="0"/>
              </a:rPr>
              <a:t>Respect the elder’s privacy and dignity</a:t>
            </a:r>
            <a:endParaRPr lang="en-US" sz="2000" dirty="0">
              <a:latin typeface="Helvetica" panose="020B0604020202020204" pitchFamily="34" charset="0"/>
            </a:endParaRPr>
          </a:p>
          <a:p>
            <a:pPr marL="800100" lvl="1" indent="-342900">
              <a:lnSpc>
                <a:spcPct val="120000"/>
              </a:lnSpc>
              <a:buFont typeface="Wingdings" panose="05000000000000000000" pitchFamily="2" charset="2"/>
              <a:buChar char="§"/>
            </a:pPr>
            <a:r>
              <a:rPr lang="en-US" sz="2000" dirty="0">
                <a:latin typeface="Helvetica" panose="020B0604020202020204" pitchFamily="34" charset="0"/>
              </a:rPr>
              <a:t>Make sure the toilet is clean before use</a:t>
            </a:r>
            <a:endParaRPr lang="en-US" sz="2000" dirty="0">
              <a:latin typeface="Helvetica" panose="020B0604020202020204" pitchFamily="34" charset="0"/>
            </a:endParaRPr>
          </a:p>
          <a:p>
            <a:pPr marL="800100" lvl="1" indent="-342900">
              <a:lnSpc>
                <a:spcPct val="120000"/>
              </a:lnSpc>
              <a:buFont typeface="Wingdings" panose="05000000000000000000" pitchFamily="2" charset="2"/>
              <a:buChar char="§"/>
            </a:pPr>
            <a:r>
              <a:rPr lang="en-US" sz="2000" dirty="0">
                <a:latin typeface="Helvetica" panose="020B0604020202020204" pitchFamily="34" charset="0"/>
              </a:rPr>
              <a:t>Make sure supplies like toilet paper and soap are available</a:t>
            </a:r>
            <a:endParaRPr lang="en-US" sz="2000" dirty="0">
              <a:latin typeface="Helvetica" panose="020B0604020202020204" pitchFamily="34" charset="0"/>
            </a:endParaRPr>
          </a:p>
          <a:p>
            <a:pPr marL="800100" lvl="1" indent="-342900">
              <a:lnSpc>
                <a:spcPct val="120000"/>
              </a:lnSpc>
              <a:buFont typeface="Wingdings" panose="05000000000000000000" pitchFamily="2" charset="2"/>
              <a:buChar char="§"/>
            </a:pPr>
            <a:r>
              <a:rPr lang="en-US" sz="2000" dirty="0">
                <a:latin typeface="Helvetica" panose="020B0604020202020204" pitchFamily="34" charset="0"/>
              </a:rPr>
              <a:t>Help the person reach the toilet</a:t>
            </a:r>
            <a:endParaRPr lang="en-US" sz="2000" dirty="0">
              <a:latin typeface="Helvetica" panose="020B0604020202020204" pitchFamily="34" charset="0"/>
            </a:endParaRPr>
          </a:p>
          <a:p>
            <a:pPr marL="800100" lvl="1" indent="-342900">
              <a:lnSpc>
                <a:spcPct val="120000"/>
              </a:lnSpc>
              <a:buFont typeface="Wingdings" panose="05000000000000000000" pitchFamily="2" charset="2"/>
              <a:buChar char="§"/>
            </a:pPr>
            <a:r>
              <a:rPr lang="en-US" sz="2000" dirty="0">
                <a:latin typeface="Helvetica" panose="020B0604020202020204" pitchFamily="34" charset="0"/>
              </a:rPr>
              <a:t>If required, help in disrobing</a:t>
            </a:r>
            <a:endParaRPr lang="en-US" sz="2000" dirty="0">
              <a:latin typeface="Helvetica" panose="020B0604020202020204" pitchFamily="34" charset="0"/>
            </a:endParaRPr>
          </a:p>
          <a:p>
            <a:pPr marL="800100" lvl="1" indent="-342900">
              <a:lnSpc>
                <a:spcPct val="120000"/>
              </a:lnSpc>
              <a:buFont typeface="Wingdings" panose="05000000000000000000" pitchFamily="2" charset="2"/>
              <a:buChar char="§"/>
            </a:pPr>
            <a:r>
              <a:rPr lang="en-US" sz="2000" dirty="0">
                <a:latin typeface="Helvetica" panose="020B0604020202020204" pitchFamily="34" charset="0"/>
              </a:rPr>
              <a:t>Encourage the person to use the toilet as independently as possible</a:t>
            </a:r>
            <a:endParaRPr lang="en-US" sz="2000" dirty="0">
              <a:latin typeface="Helvetica" panose="020B0604020202020204" pitchFamily="34" charset="0"/>
            </a:endParaRPr>
          </a:p>
          <a:p>
            <a:pPr marL="800100" lvl="1" indent="-342900">
              <a:lnSpc>
                <a:spcPct val="120000"/>
              </a:lnSpc>
              <a:buFont typeface="Wingdings" panose="05000000000000000000" pitchFamily="2" charset="2"/>
              <a:buChar char="§"/>
            </a:pPr>
            <a:r>
              <a:rPr lang="en-US" sz="2000" dirty="0">
                <a:latin typeface="Helvetica" panose="020B0604020202020204" pitchFamily="34" charset="0"/>
              </a:rPr>
              <a:t>If required, support the person during toileting</a:t>
            </a:r>
            <a:endParaRPr lang="en-US" sz="2000" dirty="0">
              <a:latin typeface="Helvetica" panose="020B0604020202020204" pitchFamily="34" charset="0"/>
            </a:endParaRPr>
          </a:p>
          <a:p>
            <a:pPr marL="800100" lvl="1" indent="-342900">
              <a:lnSpc>
                <a:spcPct val="120000"/>
              </a:lnSpc>
              <a:buFont typeface="Wingdings" panose="05000000000000000000" pitchFamily="2" charset="2"/>
              <a:buChar char="§"/>
            </a:pPr>
            <a:r>
              <a:rPr lang="en-US" sz="2000" dirty="0">
                <a:latin typeface="Helvetica" panose="020B0604020202020204" pitchFamily="34" charset="0"/>
              </a:rPr>
              <a:t>Ensure proper hygiene after toilet use</a:t>
            </a:r>
            <a:endParaRPr lang="en-US" sz="2000" dirty="0">
              <a:latin typeface="Helvetica" panose="020B0604020202020204" pitchFamily="34" charset="0"/>
            </a:endParaRPr>
          </a:p>
          <a:p>
            <a:pPr marL="800100" lvl="1" indent="-342900">
              <a:lnSpc>
                <a:spcPct val="120000"/>
              </a:lnSpc>
              <a:buFont typeface="Wingdings" panose="05000000000000000000" pitchFamily="2" charset="2"/>
              <a:buChar char="§"/>
            </a:pPr>
            <a:r>
              <a:rPr lang="en-US" sz="2000" dirty="0">
                <a:latin typeface="Helvetica" panose="020B0604020202020204" pitchFamily="34" charset="0"/>
              </a:rPr>
              <a:t>Make sure the toilet is clean after use</a:t>
            </a:r>
            <a:endParaRPr lang="en-US" sz="2000" dirty="0">
              <a:latin typeface="Helvetica" panose="020B0604020202020204" pitchFamily="34" charset="0"/>
            </a:endParaRPr>
          </a:p>
          <a:p>
            <a:pPr marL="800100" lvl="1" indent="-342900">
              <a:lnSpc>
                <a:spcPct val="120000"/>
              </a:lnSpc>
              <a:buFont typeface="Wingdings" panose="05000000000000000000" pitchFamily="2" charset="2"/>
              <a:buChar char="§"/>
            </a:pPr>
            <a:r>
              <a:rPr lang="en-US" sz="2000" dirty="0">
                <a:latin typeface="Helvetica" panose="020B0604020202020204" pitchFamily="34" charset="0"/>
              </a:rPr>
              <a:t>Wash hands with soap and water after providing toilet assistance</a:t>
            </a:r>
            <a:endParaRPr lang="en-US" sz="2000" dirty="0">
              <a:latin typeface="Helvetica" panose="020B0604020202020204" pitchFamily="34" charset="0"/>
            </a:endParaRPr>
          </a:p>
          <a:p>
            <a:pPr marL="800100" lvl="1" indent="-342900">
              <a:lnSpc>
                <a:spcPct val="120000"/>
              </a:lnSpc>
              <a:buFont typeface="Wingdings" panose="05000000000000000000" pitchFamily="2" charset="2"/>
              <a:buChar char="§"/>
            </a:pPr>
            <a:r>
              <a:rPr lang="en-US" sz="2000" dirty="0">
                <a:latin typeface="Helvetica" panose="020B0604020202020204" pitchFamily="34" charset="0"/>
              </a:rPr>
              <a:t>Stay respectful in case of an accident or incontinence</a:t>
            </a:r>
            <a:endParaRPr lang="en-US" sz="2000" dirty="0">
              <a:latin typeface="Helvetica"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34" charset="0"/>
              </a:rPr>
              <a:t>Any Questions?</a:t>
            </a:r>
            <a:endParaRPr lang="en-US" sz="3000" dirty="0">
              <a:latin typeface="Helvetica" panose="020B0604020202020204" pitchFamily="34" charset="0"/>
            </a:endParaRPr>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16</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pic>
        <p:nvPicPr>
          <p:cNvPr id="10" name="Picture 9"/>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12" name="Rectangle 11"/>
          <p:cNvSpPr/>
          <p:nvPr/>
        </p:nvSpPr>
        <p:spPr>
          <a:xfrm>
            <a:off x="844625" y="3276834"/>
            <a:ext cx="7467600"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Bed Toileting</a:t>
            </a:r>
            <a:endParaRPr lang="en-US" sz="3000" b="1" dirty="0">
              <a:latin typeface="Helvetica" panose="020B060402020202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17</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5"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6"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r>
              <a:rPr lang="en-US" sz="3600" b="1" dirty="0">
                <a:solidFill>
                  <a:schemeClr val="lt1"/>
                </a:solidFill>
                <a:latin typeface="Helvetica Neue"/>
                <a:ea typeface="Helvetica Neue"/>
                <a:cs typeface="Helvetica Neue"/>
              </a:rPr>
              <a:t>Bed Toileting</a:t>
            </a:r>
            <a:endParaRPr lang="en-US" sz="3600" b="1" dirty="0">
              <a:solidFill>
                <a:schemeClr val="lt1"/>
              </a:solidFill>
              <a:latin typeface="Helvetica Neue"/>
              <a:ea typeface="Helvetica Neue"/>
              <a:cs typeface="Helvetica Neue"/>
            </a:endParaRPr>
          </a:p>
        </p:txBody>
      </p:sp>
      <p:pic>
        <p:nvPicPr>
          <p:cNvPr id="18" name="Picture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b="1" dirty="0"/>
              <a:t>18</a:t>
            </a:r>
            <a:endParaRPr lang="en-US" b="1" dirty="0"/>
          </a:p>
        </p:txBody>
      </p:sp>
      <p:sp>
        <p:nvSpPr>
          <p:cNvPr id="3" name="Title 1"/>
          <p:cNvSpPr txBox="1"/>
          <p:nvPr/>
        </p:nvSpPr>
        <p:spPr>
          <a:xfrm>
            <a:off x="457200" y="274638"/>
            <a:ext cx="8229600" cy="715962"/>
          </a:xfrm>
          <a:prstGeom prst="rect">
            <a:avLst/>
          </a:prstGeom>
        </p:spPr>
        <p:txBody>
          <a:bodyP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600" dirty="0">
                <a:latin typeface="Helvetica" panose="020B0604020202020204" pitchFamily="34" charset="0"/>
              </a:rPr>
              <a:t>Post-Module Activity</a:t>
            </a:r>
            <a:endParaRPr lang="en-US" sz="3600" dirty="0">
              <a:latin typeface="Helvetica" panose="020B0604020202020204" pitchFamily="34" charset="0"/>
            </a:endParaRPr>
          </a:p>
        </p:txBody>
      </p:sp>
      <p:sp>
        <p:nvSpPr>
          <p:cNvPr id="8" name="Content Placeholder 2"/>
          <p:cNvSpPr txBox="1"/>
          <p:nvPr/>
        </p:nvSpPr>
        <p:spPr>
          <a:xfrm>
            <a:off x="228600" y="2362200"/>
            <a:ext cx="8229600" cy="573005"/>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buFont typeface="Arial" panose="020B0604020202020204" pitchFamily="34" charset="0"/>
              <a:buNone/>
            </a:pPr>
            <a:r>
              <a:rPr lang="en-US" sz="2000" dirty="0">
                <a:latin typeface="Helvetica" panose="020B0604020202020204" pitchFamily="34" charset="0"/>
              </a:rPr>
              <a:t>Practical Training</a:t>
            </a:r>
            <a:endParaRPr lang="en-US" sz="2000" dirty="0">
              <a:latin typeface="Helvetica"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pPr marL="0" indent="0">
              <a:buNone/>
            </a:pPr>
            <a:endParaRPr lang="en-US" sz="2000" dirty="0"/>
          </a:p>
        </p:txBody>
      </p:sp>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pic>
        <p:nvPicPr>
          <p:cNvPr id="9" name="Picture 8"/>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10" name="Rectangle 9"/>
          <p:cNvSpPr/>
          <p:nvPr/>
        </p:nvSpPr>
        <p:spPr>
          <a:xfrm>
            <a:off x="844625" y="3276834"/>
            <a:ext cx="7467600"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Being Punctual</a:t>
            </a:r>
            <a:endParaRPr lang="en-US" sz="3000" b="1" dirty="0">
              <a:latin typeface="Helvetica"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19</a:t>
            </a:r>
            <a:endParaRPr lang="en-IN" sz="1000" dirty="0">
              <a:latin typeface="Helvetica" panose="020B0604020202020204" pitchFamily="34" charset="0"/>
              <a:cs typeface="Helvetica" panose="020B0604020202020204" pitchFamily="34" charset="0"/>
            </a:endParaRPr>
          </a:p>
        </p:txBody>
      </p:sp>
      <p:sp>
        <p:nvSpPr>
          <p:cNvPr id="8" name="Title 1"/>
          <p:cNvSpPr>
            <a:spLocks noGrp="1"/>
          </p:cNvSpPr>
          <p:nvPr>
            <p:ph type="title"/>
          </p:nvPr>
        </p:nvSpPr>
        <p:spPr>
          <a:xfrm>
            <a:off x="381000" y="35378"/>
            <a:ext cx="8229600" cy="685800"/>
          </a:xfrm>
        </p:spPr>
        <p:txBody>
          <a:bodyPr>
            <a:normAutofit/>
          </a:bodyPr>
          <a:lstStyle/>
          <a:p>
            <a:r>
              <a:rPr lang="en-US" sz="3000" dirty="0">
                <a:latin typeface="Helvetica" panose="020B0604020202020204" pitchFamily="34" charset="0"/>
              </a:rPr>
              <a:t>Summary</a:t>
            </a:r>
            <a:endParaRPr lang="en-US" sz="3000" dirty="0">
              <a:latin typeface="Helvetica" panose="020B0604020202020204" pitchFamily="34" charset="0"/>
            </a:endParaRPr>
          </a:p>
        </p:txBody>
      </p:sp>
      <p:sp>
        <p:nvSpPr>
          <p:cNvPr id="11" name="Content Placeholder 2"/>
          <p:cNvSpPr>
            <a:spLocks noGrp="1"/>
          </p:cNvSpPr>
          <p:nvPr>
            <p:ph idx="1"/>
          </p:nvPr>
        </p:nvSpPr>
        <p:spPr>
          <a:xfrm>
            <a:off x="372979" y="744304"/>
            <a:ext cx="8534400" cy="5606827"/>
          </a:xfrm>
        </p:spPr>
        <p:txBody>
          <a:bodyPr>
            <a:noAutofit/>
          </a:bodyPr>
          <a:lstStyle/>
          <a:p>
            <a:pPr lvl="0"/>
            <a:r>
              <a:rPr lang="en-US" sz="2000" dirty="0">
                <a:latin typeface="Helvetica" panose="020B0604020202020204" pitchFamily="34" charset="0"/>
              </a:rPr>
              <a:t>To provide toilet assistance in bed to an elderly people who can raise their hips:</a:t>
            </a:r>
            <a:endParaRPr lang="en-US" sz="2000" dirty="0">
              <a:latin typeface="Helvetica" panose="020B0604020202020204" pitchFamily="34" charset="0"/>
            </a:endParaRPr>
          </a:p>
          <a:p>
            <a:pPr lvl="0"/>
            <a:endParaRPr lang="en-US" sz="1200" dirty="0">
              <a:latin typeface="Helvetica" panose="020B0604020202020204" pitchFamily="34" charset="0"/>
            </a:endParaRPr>
          </a:p>
          <a:p>
            <a:pPr lvl="1">
              <a:lnSpc>
                <a:spcPct val="110000"/>
              </a:lnSpc>
              <a:buFont typeface="Wingdings" panose="05000000000000000000" pitchFamily="2" charset="2"/>
              <a:buChar char="§"/>
            </a:pPr>
            <a:r>
              <a:rPr lang="en-US" sz="2000" dirty="0">
                <a:latin typeface="Helvetica" panose="020B0604020202020204" pitchFamily="34" charset="0"/>
              </a:rPr>
              <a:t>Raise the head of the bed</a:t>
            </a:r>
            <a:endParaRPr lang="en-US" sz="2000" dirty="0">
              <a:latin typeface="Helvetica" panose="020B0604020202020204" pitchFamily="34" charset="0"/>
            </a:endParaRPr>
          </a:p>
          <a:p>
            <a:pPr lvl="1">
              <a:lnSpc>
                <a:spcPct val="110000"/>
              </a:lnSpc>
              <a:buFont typeface="Wingdings" panose="05000000000000000000" pitchFamily="2" charset="2"/>
              <a:buChar char="§"/>
            </a:pPr>
            <a:r>
              <a:rPr lang="en-US" sz="2000" dirty="0">
                <a:latin typeface="Helvetica" panose="020B0604020202020204" pitchFamily="34" charset="0"/>
              </a:rPr>
              <a:t>Ask the person to raise the hips and slide the bedpan in place</a:t>
            </a:r>
            <a:endParaRPr lang="en-US" sz="2000" dirty="0">
              <a:latin typeface="Helvetica" panose="020B0604020202020204" pitchFamily="34" charset="0"/>
            </a:endParaRPr>
          </a:p>
          <a:p>
            <a:pPr lvl="1">
              <a:lnSpc>
                <a:spcPct val="110000"/>
              </a:lnSpc>
              <a:buFont typeface="Wingdings" panose="05000000000000000000" pitchFamily="2" charset="2"/>
              <a:buChar char="§"/>
            </a:pPr>
            <a:r>
              <a:rPr lang="en-US" sz="2000" dirty="0">
                <a:latin typeface="Helvetica" panose="020B0604020202020204" pitchFamily="34" charset="0"/>
              </a:rPr>
              <a:t>Cover the person with a sheet </a:t>
            </a:r>
            <a:endParaRPr lang="en-US" sz="2000" dirty="0">
              <a:latin typeface="Helvetica" panose="020B0604020202020204" pitchFamily="34" charset="0"/>
            </a:endParaRPr>
          </a:p>
          <a:p>
            <a:pPr lvl="1">
              <a:lnSpc>
                <a:spcPct val="110000"/>
              </a:lnSpc>
              <a:buFont typeface="Wingdings" panose="05000000000000000000" pitchFamily="2" charset="2"/>
              <a:buChar char="§"/>
            </a:pPr>
            <a:r>
              <a:rPr lang="en-US" sz="2000" dirty="0">
                <a:latin typeface="Helvetica" panose="020B0604020202020204" pitchFamily="34" charset="0"/>
              </a:rPr>
              <a:t>Keep toilet paper within easy reach</a:t>
            </a:r>
            <a:endParaRPr lang="en-US" sz="2000" dirty="0">
              <a:latin typeface="Helvetica" panose="020B0604020202020204" pitchFamily="34" charset="0"/>
            </a:endParaRPr>
          </a:p>
          <a:p>
            <a:pPr lvl="1">
              <a:lnSpc>
                <a:spcPct val="110000"/>
              </a:lnSpc>
              <a:buFont typeface="Wingdings" panose="05000000000000000000" pitchFamily="2" charset="2"/>
              <a:buChar char="§"/>
            </a:pPr>
            <a:r>
              <a:rPr lang="en-US" sz="2000" dirty="0">
                <a:latin typeface="Helvetica" panose="020B0604020202020204" pitchFamily="34" charset="0"/>
              </a:rPr>
              <a:t>If required, support the person during toileting</a:t>
            </a:r>
            <a:endParaRPr lang="en-US" sz="2000" dirty="0">
              <a:latin typeface="Helvetica" panose="020B0604020202020204" pitchFamily="34" charset="0"/>
            </a:endParaRPr>
          </a:p>
          <a:p>
            <a:pPr lvl="1">
              <a:buFont typeface="Wingdings" panose="05000000000000000000" pitchFamily="2" charset="2"/>
              <a:buChar char="§"/>
            </a:pPr>
            <a:endParaRPr lang="en-US" sz="2000" dirty="0">
              <a:latin typeface="Helvetica" panose="020B0604020202020204" pitchFamily="34" charset="0"/>
            </a:endParaRPr>
          </a:p>
          <a:p>
            <a:pPr lvl="0"/>
            <a:r>
              <a:rPr lang="en-US" sz="2000" dirty="0">
                <a:latin typeface="Helvetica" panose="020B0604020202020204" pitchFamily="34" charset="0"/>
              </a:rPr>
              <a:t>To provide toilet assistance in bed to an elderly people who cannot raise their hips:</a:t>
            </a:r>
            <a:endParaRPr lang="en-US" sz="2000" dirty="0">
              <a:latin typeface="Helvetica" panose="020B0604020202020204" pitchFamily="34" charset="0"/>
            </a:endParaRPr>
          </a:p>
          <a:p>
            <a:pPr lvl="0"/>
            <a:endParaRPr lang="en-US" sz="1200" dirty="0">
              <a:latin typeface="Helvetica" panose="020B0604020202020204" pitchFamily="34" charset="0"/>
            </a:endParaRPr>
          </a:p>
          <a:p>
            <a:pPr lvl="1">
              <a:lnSpc>
                <a:spcPct val="110000"/>
              </a:lnSpc>
              <a:buFont typeface="Wingdings" panose="05000000000000000000" pitchFamily="2" charset="2"/>
              <a:buChar char="§"/>
            </a:pPr>
            <a:r>
              <a:rPr lang="en-US" sz="2000" dirty="0">
                <a:latin typeface="Helvetica" panose="020B0604020202020204" pitchFamily="34" charset="0"/>
              </a:rPr>
              <a:t>Roll the person to a side</a:t>
            </a:r>
            <a:endParaRPr lang="en-US" sz="2000" dirty="0">
              <a:latin typeface="Helvetica" panose="020B0604020202020204" pitchFamily="34" charset="0"/>
            </a:endParaRPr>
          </a:p>
          <a:p>
            <a:pPr lvl="1">
              <a:lnSpc>
                <a:spcPct val="110000"/>
              </a:lnSpc>
              <a:buFont typeface="Wingdings" panose="05000000000000000000" pitchFamily="2" charset="2"/>
              <a:buChar char="§"/>
            </a:pPr>
            <a:r>
              <a:rPr lang="en-US" sz="2000" dirty="0">
                <a:latin typeface="Helvetica" panose="020B0604020202020204" pitchFamily="34" charset="0"/>
              </a:rPr>
              <a:t>Hold the bedpan against the person’s buttocks</a:t>
            </a:r>
            <a:endParaRPr lang="en-US" sz="2000" dirty="0">
              <a:latin typeface="Helvetica" panose="020B0604020202020204" pitchFamily="34" charset="0"/>
            </a:endParaRPr>
          </a:p>
          <a:p>
            <a:pPr lvl="1">
              <a:lnSpc>
                <a:spcPct val="110000"/>
              </a:lnSpc>
              <a:buFont typeface="Wingdings" panose="05000000000000000000" pitchFamily="2" charset="2"/>
              <a:buChar char="§"/>
            </a:pPr>
            <a:r>
              <a:rPr lang="en-US" sz="2000" dirty="0">
                <a:latin typeface="Helvetica" panose="020B0604020202020204" pitchFamily="34" charset="0"/>
              </a:rPr>
              <a:t>Roll the person back </a:t>
            </a:r>
            <a:endParaRPr lang="en-US" sz="2000" dirty="0">
              <a:latin typeface="Helvetica" panose="020B0604020202020204" pitchFamily="34" charset="0"/>
            </a:endParaRPr>
          </a:p>
          <a:p>
            <a:pPr lvl="1">
              <a:lnSpc>
                <a:spcPct val="110000"/>
              </a:lnSpc>
              <a:buFont typeface="Wingdings" panose="05000000000000000000" pitchFamily="2" charset="2"/>
              <a:buChar char="§"/>
            </a:pPr>
            <a:r>
              <a:rPr lang="en-US" sz="2000" dirty="0">
                <a:latin typeface="Helvetica" panose="020B0604020202020204" pitchFamily="34" charset="0"/>
              </a:rPr>
              <a:t>Bend the person’s knees and raise the head of the bed a little</a:t>
            </a:r>
            <a:endParaRPr lang="en-US" sz="2000" dirty="0">
              <a:latin typeface="Helvetica" panose="020B0604020202020204" pitchFamily="34" charset="0"/>
            </a:endParaRPr>
          </a:p>
          <a:p>
            <a:endParaRPr lang="en-US" sz="2000" dirty="0">
              <a:latin typeface="Helvetica"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21</a:t>
            </a:r>
            <a:endParaRPr lang="en-IN" sz="1000" dirty="0">
              <a:latin typeface="Helvetica" panose="020B0604020202020204" pitchFamily="34" charset="0"/>
              <a:cs typeface="Helvetica" panose="020B0604020202020204" pitchFamily="34" charset="0"/>
            </a:endParaRPr>
          </a:p>
        </p:txBody>
      </p:sp>
      <p:sp>
        <p:nvSpPr>
          <p:cNvPr id="8" name="Title 1"/>
          <p:cNvSpPr>
            <a:spLocks noGrp="1"/>
          </p:cNvSpPr>
          <p:nvPr>
            <p:ph type="title"/>
          </p:nvPr>
        </p:nvSpPr>
        <p:spPr>
          <a:xfrm>
            <a:off x="381000" y="35378"/>
            <a:ext cx="8229600" cy="685800"/>
          </a:xfrm>
        </p:spPr>
        <p:txBody>
          <a:bodyPr>
            <a:normAutofit/>
          </a:bodyPr>
          <a:lstStyle/>
          <a:p>
            <a:r>
              <a:rPr lang="en-US" sz="3000" dirty="0">
                <a:latin typeface="Helvetica" panose="020B0604020202020204" pitchFamily="34" charset="0"/>
              </a:rPr>
              <a:t>Summary</a:t>
            </a:r>
            <a:endParaRPr lang="en-US" sz="3000" dirty="0">
              <a:latin typeface="Helvetica" panose="020B0604020202020204" pitchFamily="34" charset="0"/>
            </a:endParaRPr>
          </a:p>
        </p:txBody>
      </p:sp>
      <p:sp>
        <p:nvSpPr>
          <p:cNvPr id="11" name="Content Placeholder 2"/>
          <p:cNvSpPr>
            <a:spLocks noGrp="1"/>
          </p:cNvSpPr>
          <p:nvPr>
            <p:ph idx="1"/>
          </p:nvPr>
        </p:nvSpPr>
        <p:spPr>
          <a:xfrm>
            <a:off x="381000" y="1981200"/>
            <a:ext cx="8534400" cy="3505200"/>
          </a:xfrm>
        </p:spPr>
        <p:txBody>
          <a:bodyPr>
            <a:noAutofit/>
          </a:bodyPr>
          <a:lstStyle/>
          <a:p>
            <a:pPr lvl="0"/>
            <a:r>
              <a:rPr lang="en-US" sz="2000" dirty="0">
                <a:latin typeface="Helvetica" panose="020B0604020202020204" pitchFamily="34" charset="0"/>
              </a:rPr>
              <a:t>When assisting an elder in cleaning, use disposable gloves and clean the elder thoroughly</a:t>
            </a:r>
            <a:endParaRPr lang="en-US" sz="2000" dirty="0">
              <a:latin typeface="Helvetica" panose="020B0604020202020204" pitchFamily="34" charset="0"/>
            </a:endParaRPr>
          </a:p>
          <a:p>
            <a:pPr lvl="0"/>
            <a:endParaRPr lang="en-US" sz="2000" dirty="0">
              <a:latin typeface="Helvetica" panose="020B0604020202020204" pitchFamily="34" charset="0"/>
            </a:endParaRPr>
          </a:p>
          <a:p>
            <a:pPr lvl="0"/>
            <a:r>
              <a:rPr lang="en-US" sz="2000" dirty="0">
                <a:latin typeface="Helvetica" panose="020B0604020202020204" pitchFamily="34" charset="0"/>
              </a:rPr>
              <a:t>Empty the bedpan into a toilet and wash the bedpan for subsequent use</a:t>
            </a:r>
            <a:endParaRPr lang="en-US" sz="2000" dirty="0">
              <a:latin typeface="Helvetica" panose="020B0604020202020204" pitchFamily="34" charset="0"/>
            </a:endParaRPr>
          </a:p>
          <a:p>
            <a:pPr lvl="0"/>
            <a:endParaRPr lang="en-US" sz="2000" dirty="0">
              <a:latin typeface="Helvetica" panose="020B0604020202020204" pitchFamily="34" charset="0"/>
            </a:endParaRPr>
          </a:p>
          <a:p>
            <a:pPr lvl="0"/>
            <a:r>
              <a:rPr lang="en-US" sz="2000" dirty="0">
                <a:latin typeface="Helvetica" panose="020B0604020202020204" pitchFamily="34" charset="0"/>
              </a:rPr>
              <a:t>Wash hands with soap and water </a:t>
            </a:r>
            <a:endParaRPr lang="en-US" sz="2000" dirty="0">
              <a:latin typeface="Helvetica" panose="020B0604020202020204" pitchFamily="34" charset="0"/>
            </a:endParaRPr>
          </a:p>
          <a:p>
            <a:pPr lvl="0"/>
            <a:endParaRPr lang="en-US" sz="2000" dirty="0">
              <a:latin typeface="Helvetica" panose="020B0604020202020204" pitchFamily="34" charset="0"/>
            </a:endParaRPr>
          </a:p>
          <a:p>
            <a:r>
              <a:rPr lang="en-US" sz="2000" dirty="0">
                <a:latin typeface="Helvetica" panose="020B0604020202020204" pitchFamily="34" charset="0"/>
              </a:rPr>
              <a:t>Stay respectful in case the elder’s clothes get soiled</a:t>
            </a:r>
            <a:endParaRPr lang="en-US" sz="2000" dirty="0">
              <a:latin typeface="Helvetica"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34" charset="0"/>
              </a:rPr>
              <a:t>Any Questions?</a:t>
            </a:r>
            <a:endParaRPr lang="en-US" sz="3000" dirty="0">
              <a:latin typeface="Helvetica" panose="020B0604020202020204" pitchFamily="34" charset="0"/>
            </a:endParaRPr>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22</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pPr marL="0" indent="0">
              <a:buNone/>
            </a:pPr>
            <a:endParaRPr lang="en-US" sz="2000" dirty="0"/>
          </a:p>
        </p:txBody>
      </p:sp>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23</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pic>
        <p:nvPicPr>
          <p:cNvPr id="10" name="Picture 9"/>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12" name="Rectangle 11"/>
          <p:cNvSpPr/>
          <p:nvPr/>
        </p:nvSpPr>
        <p:spPr>
          <a:xfrm>
            <a:off x="844625" y="3256002"/>
            <a:ext cx="7467600"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Incontinence &amp; Toileting</a:t>
            </a:r>
            <a:endParaRPr lang="en-US" sz="3000" b="1" dirty="0">
              <a:latin typeface="Helvetica" panose="020B0604020202020204" pitchFamily="34" charset="0"/>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5"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6"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GB" sz="3600" b="1" dirty="0">
              <a:solidFill>
                <a:schemeClr val="lt1"/>
              </a:solidFill>
              <a:latin typeface="Helvetica Neue"/>
              <a:ea typeface="Helvetica Neue"/>
              <a:cs typeface="Helvetica Neue"/>
            </a:endParaRPr>
          </a:p>
          <a:p>
            <a:pPr>
              <a:buSzPct val="25000"/>
            </a:pPr>
            <a:r>
              <a:rPr lang="en-US" sz="3600" b="1" dirty="0">
                <a:solidFill>
                  <a:schemeClr val="lt1"/>
                </a:solidFill>
                <a:latin typeface="Helvetica Neue"/>
                <a:ea typeface="Helvetica Neue"/>
                <a:cs typeface="Helvetica Neue"/>
              </a:rPr>
              <a:t>Incontinence &amp; </a:t>
            </a:r>
            <a:r>
              <a:rPr lang="en-US" sz="3600" b="1" dirty="0" err="1">
                <a:solidFill>
                  <a:schemeClr val="lt1"/>
                </a:solidFill>
                <a:latin typeface="Helvetica Neue"/>
                <a:ea typeface="Helvetica Neue"/>
                <a:cs typeface="Helvetica Neue"/>
              </a:rPr>
              <a:t>Toieting</a:t>
            </a:r>
            <a:endParaRPr lang="en-US" sz="3600" b="1" dirty="0">
              <a:solidFill>
                <a:schemeClr val="lt1"/>
              </a:solidFill>
              <a:latin typeface="Helvetica Neue"/>
              <a:ea typeface="Helvetica Neue"/>
              <a:cs typeface="Helvetica Neue"/>
            </a:endParaRPr>
          </a:p>
          <a:p>
            <a:pPr lvl="0">
              <a:buSzPct val="25000"/>
            </a:pPr>
            <a:endParaRPr lang="en-SG" sz="3600" b="1" dirty="0">
              <a:solidFill>
                <a:schemeClr val="lt1"/>
              </a:solidFill>
              <a:latin typeface="Helvetica Neue"/>
              <a:ea typeface="Helvetica Neue"/>
              <a:cs typeface="Helvetica Neue"/>
              <a:sym typeface="Helvetica Neue"/>
            </a:endParaRPr>
          </a:p>
        </p:txBody>
      </p:sp>
      <p:pic>
        <p:nvPicPr>
          <p:cNvPr id="18" name="Picture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b="1" dirty="0"/>
              <a:t>25</a:t>
            </a:r>
            <a:endParaRPr lang="en-US" b="1" dirty="0"/>
          </a:p>
        </p:txBody>
      </p:sp>
      <p:sp>
        <p:nvSpPr>
          <p:cNvPr id="3" name="Title 1"/>
          <p:cNvSpPr txBox="1"/>
          <p:nvPr/>
        </p:nvSpPr>
        <p:spPr>
          <a:xfrm>
            <a:off x="457200" y="76200"/>
            <a:ext cx="8229600" cy="715962"/>
          </a:xfrm>
          <a:prstGeom prst="rect">
            <a:avLst/>
          </a:prstGeom>
        </p:spPr>
        <p:txBody>
          <a:bodyP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600" dirty="0">
                <a:latin typeface="Helvetica" panose="020B0604020202020204" pitchFamily="34" charset="0"/>
              </a:rPr>
              <a:t>Post-Module Activity</a:t>
            </a:r>
            <a:endParaRPr lang="en-US" sz="3600" dirty="0">
              <a:latin typeface="Helvetica" panose="020B0604020202020204" pitchFamily="34" charset="0"/>
            </a:endParaRPr>
          </a:p>
        </p:txBody>
      </p:sp>
      <p:sp>
        <p:nvSpPr>
          <p:cNvPr id="16" name="Title 1"/>
          <p:cNvSpPr txBox="1"/>
          <p:nvPr/>
        </p:nvSpPr>
        <p:spPr>
          <a:xfrm>
            <a:off x="533400" y="2590800"/>
            <a:ext cx="8229600" cy="6096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latin typeface="Helvetica" panose="020B0604020202020204" pitchFamily="34" charset="0"/>
              </a:rPr>
              <a:t>Practical Training</a:t>
            </a:r>
            <a:endParaRPr lang="en-US" sz="3000" dirty="0">
              <a:latin typeface="Helvetica"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sp>
        <p:nvSpPr>
          <p:cNvPr id="9" name="TextBox 8"/>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26</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Title 1"/>
          <p:cNvSpPr>
            <a:spLocks noGrp="1"/>
          </p:cNvSpPr>
          <p:nvPr>
            <p:ph type="title"/>
          </p:nvPr>
        </p:nvSpPr>
        <p:spPr>
          <a:xfrm>
            <a:off x="381000" y="35378"/>
            <a:ext cx="8229600" cy="685800"/>
          </a:xfrm>
        </p:spPr>
        <p:txBody>
          <a:bodyPr>
            <a:normAutofit/>
          </a:bodyPr>
          <a:lstStyle/>
          <a:p>
            <a:r>
              <a:rPr lang="en-US" sz="3600" dirty="0">
                <a:latin typeface="Helvetica" panose="020B0604020202020204" pitchFamily="34" charset="0"/>
              </a:rPr>
              <a:t>Summary</a:t>
            </a:r>
            <a:endParaRPr lang="en-US" sz="3600" dirty="0">
              <a:latin typeface="Helvetica" panose="020B0604020202020204" pitchFamily="34" charset="0"/>
            </a:endParaRPr>
          </a:p>
        </p:txBody>
      </p:sp>
      <p:sp>
        <p:nvSpPr>
          <p:cNvPr id="8" name="Rectangle 7"/>
          <p:cNvSpPr/>
          <p:nvPr/>
        </p:nvSpPr>
        <p:spPr>
          <a:xfrm>
            <a:off x="381000" y="650178"/>
            <a:ext cx="8610599" cy="5786199"/>
          </a:xfrm>
          <a:prstGeom prst="rect">
            <a:avLst/>
          </a:prstGeom>
        </p:spPr>
        <p:txBody>
          <a:bodyPr wrap="square">
            <a:spAutoFit/>
          </a:bodyPr>
          <a:lstStyle/>
          <a:p>
            <a:pPr lvl="0"/>
            <a:r>
              <a:rPr lang="en-US" sz="2000" dirty="0">
                <a:latin typeface="Helvetica" panose="020B0604020202020204" pitchFamily="34" charset="0"/>
              </a:rPr>
              <a:t>To care for an elder who suffers from incontinence:</a:t>
            </a:r>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Place a mackintosh under the buttocks area </a:t>
            </a:r>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Cover the mackintosh with a drawer sheet</a:t>
            </a:r>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Change the drawer sheet as often as required</a:t>
            </a:r>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Never leave the elder lying directly on mackintosh</a:t>
            </a:r>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Use adult diapers if the elder soils clothes frequently</a:t>
            </a:r>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Keep the elder clean and dry</a:t>
            </a:r>
            <a:endParaRPr lang="en-US" sz="2000" dirty="0">
              <a:latin typeface="Helvetica" panose="020B0604020202020204" pitchFamily="34" charset="0"/>
            </a:endParaRPr>
          </a:p>
          <a:p>
            <a:pPr lvl="1"/>
            <a:endParaRPr lang="en-US" sz="1000" dirty="0">
              <a:latin typeface="Helvetica" panose="020B0604020202020204" pitchFamily="34" charset="0"/>
            </a:endParaRPr>
          </a:p>
          <a:p>
            <a:pPr lvl="0"/>
            <a:r>
              <a:rPr lang="en-US" sz="2000" dirty="0">
                <a:latin typeface="Helvetica" panose="020B0604020202020204" pitchFamily="34" charset="0"/>
              </a:rPr>
              <a:t>To care for an elder using a urinary catheter:</a:t>
            </a:r>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Use intermittent insertion catheters to help the elder urinate every few hours </a:t>
            </a:r>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Periodically empty the urine bag attached to the continuous flow catheter</a:t>
            </a:r>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Do not touch the tip of the drain spout</a:t>
            </a:r>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Wash your hands with soap and water before and after emptying the urine bag</a:t>
            </a:r>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Ensure that the catheter does not get pulled</a:t>
            </a:r>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Periodically clean the tip of the urethra where the catheter enters the elder’s body</a:t>
            </a:r>
            <a:endParaRPr lang="en-US" sz="2000" dirty="0">
              <a:latin typeface="Helvetica"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34" charset="0"/>
              </a:rPr>
              <a:t>Any Questions?</a:t>
            </a:r>
            <a:endParaRPr lang="en-US" sz="3000" dirty="0">
              <a:latin typeface="Helvetica" panose="020B0604020202020204" pitchFamily="34" charset="0"/>
            </a:endParaRPr>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27</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p:nvPr/>
        </p:nvSpPr>
        <p:spPr>
          <a:xfrm>
            <a:off x="609600" y="1600200"/>
            <a:ext cx="8229600" cy="45259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sz="2000"/>
          </a:p>
          <a:p>
            <a:endParaRPr lang="en-US" sz="2000"/>
          </a:p>
          <a:p>
            <a:endParaRPr lang="en-US" sz="2000"/>
          </a:p>
          <a:p>
            <a:pPr marL="0" indent="0">
              <a:buFont typeface="Arial" panose="020B0604020202020204" pitchFamily="34" charset="0"/>
              <a:buNone/>
            </a:pPr>
            <a:endParaRPr lang="en-US" sz="2000" dirty="0"/>
          </a:p>
        </p:txBody>
      </p:sp>
      <p:sp>
        <p:nvSpPr>
          <p:cNvPr id="9" name="Rectangle 8"/>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28</a:t>
            </a:r>
            <a:endParaRPr lang="en-IN" sz="1000" b="1" dirty="0">
              <a:latin typeface="Helvetica" panose="020B0604020202020204" pitchFamily="34" charset="0"/>
              <a:cs typeface="Helvetica" panose="020B0604020202020204" pitchFamily="34" charset="0"/>
            </a:endParaRPr>
          </a:p>
        </p:txBody>
      </p:sp>
      <p:pic>
        <p:nvPicPr>
          <p:cNvPr id="15" name="Picture 14"/>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16" name="Rectangle 15"/>
          <p:cNvSpPr/>
          <p:nvPr/>
        </p:nvSpPr>
        <p:spPr>
          <a:xfrm>
            <a:off x="844625" y="3276834"/>
            <a:ext cx="7467600"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Changing Adult Diapers</a:t>
            </a:r>
            <a:endParaRPr lang="en-US" sz="3000" b="1" dirty="0">
              <a:latin typeface="Helvetica" panose="020B0604020202020204" pitchFamily="34" charset="0"/>
              <a:cs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29</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4"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5"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GB" sz="3600" b="1" dirty="0">
              <a:solidFill>
                <a:schemeClr val="lt1"/>
              </a:solidFill>
              <a:latin typeface="Helvetica Neue"/>
              <a:ea typeface="Helvetica Neue"/>
              <a:cs typeface="Helvetica Neue"/>
            </a:endParaRPr>
          </a:p>
          <a:p>
            <a:r>
              <a:rPr lang="en-US" sz="3600" b="1" dirty="0">
                <a:solidFill>
                  <a:schemeClr val="lt1"/>
                </a:solidFill>
                <a:latin typeface="Helvetica Neue"/>
                <a:ea typeface="Helvetica Neue"/>
                <a:cs typeface="Helvetica Neue"/>
              </a:rPr>
              <a:t>Changing Adult Diapers</a:t>
            </a:r>
            <a:endParaRPr lang="en-US" sz="3600" b="1" dirty="0">
              <a:solidFill>
                <a:schemeClr val="lt1"/>
              </a:solidFill>
              <a:latin typeface="Helvetica Neue"/>
              <a:ea typeface="Helvetica Neue"/>
              <a:cs typeface="Helvetica Neue"/>
            </a:endParaRPr>
          </a:p>
          <a:p>
            <a:pPr lvl="0">
              <a:buSzPct val="25000"/>
            </a:pPr>
            <a:endParaRPr lang="en-SG" sz="3600" b="1" dirty="0">
              <a:solidFill>
                <a:schemeClr val="lt1"/>
              </a:solidFill>
              <a:latin typeface="Helvetica Neue"/>
              <a:ea typeface="Helvetica Neue"/>
              <a:cs typeface="Helvetica Neue"/>
              <a:sym typeface="Helvetica Neue"/>
            </a:endParaRPr>
          </a:p>
        </p:txBody>
      </p:sp>
      <p:pic>
        <p:nvPicPr>
          <p:cNvPr id="16" name="Picture 1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sp>
        <p:nvSpPr>
          <p:cNvPr id="13"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4"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5"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GB" sz="3600" b="1" dirty="0">
              <a:solidFill>
                <a:schemeClr val="lt1"/>
              </a:solidFill>
              <a:latin typeface="Helvetica Neue"/>
              <a:ea typeface="Helvetica Neue"/>
              <a:cs typeface="Helvetica Neue"/>
            </a:endParaRPr>
          </a:p>
          <a:p>
            <a:pPr>
              <a:buSzPct val="25000"/>
            </a:pPr>
            <a:r>
              <a:rPr lang="en-US" sz="3600" b="1" dirty="0">
                <a:solidFill>
                  <a:schemeClr val="lt1"/>
                </a:solidFill>
                <a:latin typeface="Helvetica Neue"/>
                <a:ea typeface="Helvetica Neue"/>
                <a:cs typeface="Helvetica Neue"/>
              </a:rPr>
              <a:t>Being Punctual</a:t>
            </a:r>
            <a:endParaRPr lang="en-US" sz="3600" b="1" dirty="0">
              <a:solidFill>
                <a:schemeClr val="lt1"/>
              </a:solidFill>
              <a:latin typeface="Helvetica Neue"/>
              <a:ea typeface="Helvetica Neue"/>
              <a:cs typeface="Helvetica Neue"/>
            </a:endParaRPr>
          </a:p>
          <a:p>
            <a:pPr lvl="0">
              <a:buSzPct val="25000"/>
            </a:pPr>
            <a:endParaRPr lang="en-SG" sz="3600" b="1" dirty="0">
              <a:solidFill>
                <a:schemeClr val="lt1"/>
              </a:solidFill>
              <a:latin typeface="Helvetica Neue"/>
              <a:ea typeface="Helvetica Neue"/>
              <a:cs typeface="Helvetica Neue"/>
              <a:sym typeface="Helvetica Neue"/>
            </a:endParaRPr>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sp>
        <p:nvSpPr>
          <p:cNvPr id="9" name="TextBox 8"/>
          <p:cNvSpPr txBox="1"/>
          <p:nvPr/>
        </p:nvSpPr>
        <p:spPr>
          <a:xfrm>
            <a:off x="8820472" y="6597352"/>
            <a:ext cx="325730" cy="246221"/>
          </a:xfrm>
          <a:prstGeom prst="rect">
            <a:avLst/>
          </a:prstGeom>
          <a:noFill/>
        </p:spPr>
        <p:txBody>
          <a:bodyPr wrap="none" rtlCol="0">
            <a:spAutoFit/>
          </a:bodyPr>
          <a:lstStyle/>
          <a:p>
            <a:r>
              <a:rPr lang="en-IN" sz="1000" dirty="0">
                <a:latin typeface="Helvetica" panose="020B0604020202020204" pitchFamily="34" charset="0"/>
                <a:cs typeface="Helvetica" panose="020B0604020202020204" pitchFamily="34" charset="0"/>
              </a:rPr>
              <a:t>30</a:t>
            </a:r>
            <a:endParaRPr lang="en-IN" sz="1000" dirty="0">
              <a:latin typeface="Helvetica" panose="020B0604020202020204" pitchFamily="34" charset="0"/>
              <a:cs typeface="Helvetica" panose="020B0604020202020204" pitchFamily="34" charset="0"/>
            </a:endParaRPr>
          </a:p>
        </p:txBody>
      </p:sp>
      <p:sp>
        <p:nvSpPr>
          <p:cNvPr id="12" name="Title 1"/>
          <p:cNvSpPr txBox="1"/>
          <p:nvPr/>
        </p:nvSpPr>
        <p:spPr>
          <a:xfrm>
            <a:off x="457200" y="266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latin typeface="Helvetica" panose="020B0604020202020204" pitchFamily="34" charset="0"/>
              </a:rPr>
              <a:t>Post-Module Activity</a:t>
            </a:r>
            <a:endParaRPr lang="en-US" sz="3000" dirty="0">
              <a:latin typeface="Helvetica" panose="020B0604020202020204" pitchFamily="34" charset="0"/>
            </a:endParaRPr>
          </a:p>
        </p:txBody>
      </p:sp>
      <p:sp>
        <p:nvSpPr>
          <p:cNvPr id="7" name="Rectangle 6"/>
          <p:cNvSpPr/>
          <p:nvPr/>
        </p:nvSpPr>
        <p:spPr>
          <a:xfrm>
            <a:off x="838200" y="3352800"/>
            <a:ext cx="7467600" cy="553998"/>
          </a:xfrm>
          <a:prstGeom prst="rect">
            <a:avLst/>
          </a:prstGeom>
        </p:spPr>
        <p:txBody>
          <a:bodyPr wrap="square">
            <a:spAutoFit/>
          </a:bodyPr>
          <a:lstStyle/>
          <a:p>
            <a:pPr algn="ctr"/>
            <a:r>
              <a:rPr lang="en-US" sz="3000" dirty="0">
                <a:latin typeface="Helvetica" panose="020B0604020202020204" pitchFamily="34" charset="0"/>
                <a:cs typeface="Arial" panose="020B0604020202020204" pitchFamily="34" charset="0"/>
              </a:rPr>
              <a:t>Let’s Practice</a:t>
            </a:r>
            <a:endParaRPr lang="en-US" sz="3000" dirty="0">
              <a:latin typeface="Helvetica" panose="020B0604020202020204" pitchFamily="34" charset="0"/>
              <a:cs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5378"/>
            <a:ext cx="8229600" cy="685800"/>
          </a:xfrm>
        </p:spPr>
        <p:txBody>
          <a:bodyPr>
            <a:normAutofit/>
          </a:bodyPr>
          <a:lstStyle/>
          <a:p>
            <a:r>
              <a:rPr lang="en-US" sz="3600" dirty="0">
                <a:latin typeface="Helvetica" panose="020B0604020202020204" pitchFamily="34" charset="0"/>
              </a:rPr>
              <a:t>Summary</a:t>
            </a:r>
            <a:endParaRPr lang="en-US" sz="3600" dirty="0">
              <a:latin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3" name="Rectangle 2"/>
          <p:cNvSpPr/>
          <p:nvPr/>
        </p:nvSpPr>
        <p:spPr>
          <a:xfrm>
            <a:off x="300791" y="914400"/>
            <a:ext cx="8614610" cy="4401205"/>
          </a:xfrm>
          <a:prstGeom prst="rect">
            <a:avLst/>
          </a:prstGeom>
        </p:spPr>
        <p:txBody>
          <a:bodyPr wrap="square">
            <a:spAutoFit/>
          </a:bodyPr>
          <a:lstStyle/>
          <a:p>
            <a:pPr marL="342900" lvl="0" indent="-342900">
              <a:lnSpc>
                <a:spcPct val="200000"/>
              </a:lnSpc>
              <a:buFont typeface="Arial" panose="020B0604020202020204" pitchFamily="34" charset="0"/>
              <a:buChar char="•"/>
            </a:pPr>
            <a:r>
              <a:rPr lang="en-US" sz="2000" dirty="0">
                <a:latin typeface="Helvetica" panose="020B0604020202020204" pitchFamily="34" charset="0"/>
              </a:rPr>
              <a:t>Convince the elder to wear adult diapers if required</a:t>
            </a:r>
            <a:endParaRPr lang="en-US" sz="2000" dirty="0">
              <a:latin typeface="Helvetica" panose="020B0604020202020204" pitchFamily="34" charset="0"/>
            </a:endParaRPr>
          </a:p>
          <a:p>
            <a:pPr marL="342900" lvl="0" indent="-342900">
              <a:lnSpc>
                <a:spcPct val="200000"/>
              </a:lnSpc>
              <a:buFont typeface="Arial" panose="020B0604020202020204" pitchFamily="34" charset="0"/>
              <a:buChar char="•"/>
            </a:pPr>
            <a:r>
              <a:rPr lang="en-US" sz="2000" dirty="0">
                <a:latin typeface="Helvetica" panose="020B0604020202020204" pitchFamily="34" charset="0"/>
              </a:rPr>
              <a:t>If the elder is sensitive, use the word briefs</a:t>
            </a:r>
            <a:endParaRPr lang="en-US" sz="2000" dirty="0">
              <a:latin typeface="Helvetica" panose="020B0604020202020204" pitchFamily="34" charset="0"/>
            </a:endParaRPr>
          </a:p>
          <a:p>
            <a:pPr marL="342900" lvl="0" indent="-342900">
              <a:lnSpc>
                <a:spcPct val="200000"/>
              </a:lnSpc>
              <a:buFont typeface="Arial" panose="020B0604020202020204" pitchFamily="34" charset="0"/>
              <a:buChar char="•"/>
            </a:pPr>
            <a:r>
              <a:rPr lang="en-US" sz="2000" dirty="0">
                <a:latin typeface="Helvetica" panose="020B0604020202020204" pitchFamily="34" charset="0"/>
              </a:rPr>
              <a:t>Share diaper samples</a:t>
            </a:r>
            <a:endParaRPr lang="en-US" sz="2000" dirty="0">
              <a:latin typeface="Helvetica" panose="020B0604020202020204" pitchFamily="34" charset="0"/>
            </a:endParaRPr>
          </a:p>
          <a:p>
            <a:pPr marL="342900" lvl="0" indent="-342900">
              <a:lnSpc>
                <a:spcPct val="200000"/>
              </a:lnSpc>
              <a:buFont typeface="Arial" panose="020B0604020202020204" pitchFamily="34" charset="0"/>
              <a:buChar char="•"/>
            </a:pPr>
            <a:r>
              <a:rPr lang="en-US" sz="2000" dirty="0">
                <a:latin typeface="Helvetica" panose="020B0604020202020204" pitchFamily="34" charset="0"/>
              </a:rPr>
              <a:t>Before changing diaper, place a pad under the elder </a:t>
            </a:r>
            <a:endParaRPr lang="en-US" sz="2000" dirty="0">
              <a:latin typeface="Helvetica" panose="020B0604020202020204" pitchFamily="34" charset="0"/>
            </a:endParaRPr>
          </a:p>
          <a:p>
            <a:pPr marL="342900" lvl="0" indent="-342900">
              <a:lnSpc>
                <a:spcPct val="200000"/>
              </a:lnSpc>
              <a:buFont typeface="Arial" panose="020B0604020202020204" pitchFamily="34" charset="0"/>
              <a:buChar char="•"/>
            </a:pPr>
            <a:r>
              <a:rPr lang="en-US" sz="2000" dirty="0">
                <a:latin typeface="Helvetica" panose="020B0604020202020204" pitchFamily="34" charset="0"/>
              </a:rPr>
              <a:t>If soiled, change the diaper immediately; else change it in every six hours</a:t>
            </a:r>
            <a:endParaRPr lang="en-US" sz="2000" dirty="0">
              <a:latin typeface="Helvetica" panose="020B0604020202020204" pitchFamily="34" charset="0"/>
            </a:endParaRPr>
          </a:p>
          <a:p>
            <a:pPr marL="342900" lvl="0" indent="-342900">
              <a:lnSpc>
                <a:spcPct val="200000"/>
              </a:lnSpc>
              <a:buFont typeface="Arial" panose="020B0604020202020204" pitchFamily="34" charset="0"/>
              <a:buChar char="•"/>
            </a:pPr>
            <a:r>
              <a:rPr lang="en-US" sz="2000" dirty="0">
                <a:latin typeface="Helvetica" panose="020B0604020202020204" pitchFamily="34" charset="0"/>
              </a:rPr>
              <a:t>Always treat the elder with dignity and respect</a:t>
            </a:r>
            <a:endParaRPr lang="en-US" sz="2000" dirty="0">
              <a:latin typeface="Helvetica"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34" charset="0"/>
              </a:rPr>
              <a:t>Any Questions?</a:t>
            </a:r>
            <a:endParaRPr lang="en-US" sz="3000" dirty="0">
              <a:latin typeface="Helvetica" panose="020B0604020202020204" pitchFamily="34" charset="0"/>
            </a:endParaRPr>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p:nvPr/>
        </p:nvSpPr>
        <p:spPr>
          <a:xfrm>
            <a:off x="609600" y="1600200"/>
            <a:ext cx="8229600" cy="45259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sz="2000"/>
          </a:p>
          <a:p>
            <a:endParaRPr lang="en-US" sz="2000"/>
          </a:p>
          <a:p>
            <a:endParaRPr lang="en-US" sz="2000"/>
          </a:p>
          <a:p>
            <a:pPr marL="0" indent="0">
              <a:buFont typeface="Arial" panose="020B0604020202020204" pitchFamily="34" charset="0"/>
              <a:buNone/>
            </a:pPr>
            <a:endParaRPr lang="en-US" sz="2000" dirty="0"/>
          </a:p>
        </p:txBody>
      </p:sp>
      <p:sp>
        <p:nvSpPr>
          <p:cNvPr id="9" name="Rectangle 8"/>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33</a:t>
            </a:r>
            <a:endParaRPr lang="en-IN" sz="1000" b="1" dirty="0">
              <a:latin typeface="Helvetica" panose="020B0604020202020204" pitchFamily="34" charset="0"/>
              <a:cs typeface="Helvetica" panose="020B0604020202020204" pitchFamily="34" charset="0"/>
            </a:endParaRPr>
          </a:p>
        </p:txBody>
      </p:sp>
      <p:pic>
        <p:nvPicPr>
          <p:cNvPr id="15" name="Picture 14"/>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152400" y="2797200"/>
            <a:ext cx="8839200" cy="1440000"/>
          </a:xfrm>
          <a:prstGeom prst="rect">
            <a:avLst/>
          </a:prstGeom>
        </p:spPr>
      </p:pic>
      <p:sp>
        <p:nvSpPr>
          <p:cNvPr id="16" name="Rectangle 15"/>
          <p:cNvSpPr/>
          <p:nvPr/>
        </p:nvSpPr>
        <p:spPr>
          <a:xfrm>
            <a:off x="381000" y="3276834"/>
            <a:ext cx="8381999"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Helping the Elder take Stool &amp; Urine Samples</a:t>
            </a:r>
            <a:endParaRPr lang="en-US" sz="3000" b="1" dirty="0">
              <a:latin typeface="Helvetica" panose="020B0604020202020204" pitchFamily="34" charset="0"/>
              <a:cs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34</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4"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5"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GB" sz="3600" b="1" dirty="0">
              <a:solidFill>
                <a:schemeClr val="lt1"/>
              </a:solidFill>
              <a:latin typeface="Helvetica Neue"/>
              <a:ea typeface="Helvetica Neue"/>
              <a:cs typeface="Helvetica Neue"/>
            </a:endParaRPr>
          </a:p>
          <a:p>
            <a:r>
              <a:rPr lang="en-US" sz="3600" b="1" dirty="0">
                <a:solidFill>
                  <a:schemeClr val="lt1"/>
                </a:solidFill>
                <a:latin typeface="Helvetica Neue"/>
                <a:ea typeface="Helvetica Neue"/>
                <a:cs typeface="Helvetica Neue"/>
              </a:rPr>
              <a:t>Helping the Elder take Stool &amp; Urine Samples</a:t>
            </a:r>
            <a:endParaRPr lang="en-US" sz="3600" b="1" dirty="0">
              <a:solidFill>
                <a:schemeClr val="lt1"/>
              </a:solidFill>
              <a:latin typeface="Helvetica Neue"/>
              <a:ea typeface="Helvetica Neue"/>
              <a:cs typeface="Helvetica Neue"/>
            </a:endParaRPr>
          </a:p>
          <a:p>
            <a:pPr lvl="0">
              <a:buSzPct val="25000"/>
            </a:pPr>
            <a:endParaRPr lang="en-SG" sz="3600" b="1" dirty="0">
              <a:solidFill>
                <a:schemeClr val="lt1"/>
              </a:solidFill>
              <a:latin typeface="Helvetica Neue"/>
              <a:ea typeface="Helvetica Neue"/>
              <a:cs typeface="Helvetica Neue"/>
              <a:sym typeface="Helvetica Neue"/>
            </a:endParaRPr>
          </a:p>
        </p:txBody>
      </p:sp>
      <p:pic>
        <p:nvPicPr>
          <p:cNvPr id="18" name="Picture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sp>
        <p:nvSpPr>
          <p:cNvPr id="9" name="TextBox 8"/>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35</a:t>
            </a:r>
            <a:endParaRPr lang="en-IN" sz="1000" dirty="0">
              <a:latin typeface="Helvetica" panose="020B0604020202020204" pitchFamily="34" charset="0"/>
              <a:cs typeface="Helvetica" panose="020B0604020202020204" pitchFamily="34" charset="0"/>
            </a:endParaRPr>
          </a:p>
        </p:txBody>
      </p:sp>
      <p:sp>
        <p:nvSpPr>
          <p:cNvPr id="12" name="Title 1"/>
          <p:cNvSpPr txBox="1"/>
          <p:nvPr/>
        </p:nvSpPr>
        <p:spPr>
          <a:xfrm>
            <a:off x="457200" y="266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latin typeface="Helvetica" panose="020B0604020202020204" pitchFamily="34" charset="0"/>
              </a:rPr>
              <a:t>Post-Module Activity</a:t>
            </a:r>
            <a:endParaRPr lang="en-US" sz="3000" dirty="0">
              <a:latin typeface="Helvetica" panose="020B0604020202020204" pitchFamily="34" charset="0"/>
            </a:endParaRPr>
          </a:p>
        </p:txBody>
      </p:sp>
      <p:sp>
        <p:nvSpPr>
          <p:cNvPr id="7" name="Rectangle 6"/>
          <p:cNvSpPr/>
          <p:nvPr/>
        </p:nvSpPr>
        <p:spPr>
          <a:xfrm>
            <a:off x="838200" y="3352800"/>
            <a:ext cx="7467600" cy="553998"/>
          </a:xfrm>
          <a:prstGeom prst="rect">
            <a:avLst/>
          </a:prstGeom>
        </p:spPr>
        <p:txBody>
          <a:bodyPr wrap="square">
            <a:spAutoFit/>
          </a:bodyPr>
          <a:lstStyle/>
          <a:p>
            <a:pPr algn="ctr"/>
            <a:r>
              <a:rPr lang="en-US" sz="3000" dirty="0">
                <a:latin typeface="Helvetica" panose="020B0604020202020204" pitchFamily="34" charset="0"/>
                <a:cs typeface="Arial" panose="020B0604020202020204" pitchFamily="34" charset="0"/>
              </a:rPr>
              <a:t>Demonstration</a:t>
            </a:r>
            <a:endParaRPr lang="en-US" sz="3000" dirty="0">
              <a:latin typeface="Helvetica" panose="020B0604020202020204" pitchFamily="34" charset="0"/>
              <a:cs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5378"/>
            <a:ext cx="8229600" cy="685800"/>
          </a:xfrm>
        </p:spPr>
        <p:txBody>
          <a:bodyPr>
            <a:normAutofit/>
          </a:bodyPr>
          <a:lstStyle/>
          <a:p>
            <a:r>
              <a:rPr lang="en-US" sz="3600" dirty="0">
                <a:latin typeface="Helvetica" panose="020B0604020202020204" pitchFamily="34" charset="0"/>
              </a:rPr>
              <a:t>Summary</a:t>
            </a:r>
            <a:endParaRPr lang="en-US" sz="3600" dirty="0">
              <a:latin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36</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3" name="Rectangle 2"/>
          <p:cNvSpPr/>
          <p:nvPr/>
        </p:nvSpPr>
        <p:spPr>
          <a:xfrm>
            <a:off x="381000" y="838200"/>
            <a:ext cx="8614610" cy="5478423"/>
          </a:xfrm>
          <a:prstGeom prst="rect">
            <a:avLst/>
          </a:prstGeom>
        </p:spPr>
        <p:txBody>
          <a:bodyPr wrap="square">
            <a:spAutoFit/>
          </a:bodyPr>
          <a:lstStyle/>
          <a:p>
            <a:pPr lvl="0"/>
            <a:r>
              <a:rPr lang="en-GB" sz="2000" dirty="0">
                <a:latin typeface="Helvetica" panose="020B0604020202020204" pitchFamily="34" charset="0"/>
              </a:rPr>
              <a:t>To avoid contamination of stool sample: </a:t>
            </a:r>
            <a:endParaRPr lang="en-GB" sz="2000" dirty="0">
              <a:latin typeface="Helvetica" panose="020B0604020202020204" pitchFamily="34" charset="0"/>
            </a:endParaRPr>
          </a:p>
          <a:p>
            <a:pPr lvl="0"/>
            <a:endParaRPr lang="en-US" sz="2000" dirty="0">
              <a:latin typeface="Helvetica" panose="020B0604020202020204" pitchFamily="34" charset="0"/>
            </a:endParaRPr>
          </a:p>
          <a:p>
            <a:pPr marL="1257300" lvl="2" indent="-342900">
              <a:lnSpc>
                <a:spcPct val="150000"/>
              </a:lnSpc>
              <a:buFont typeface="Wingdings" panose="05000000000000000000" pitchFamily="2" charset="2"/>
              <a:buChar char="§"/>
            </a:pPr>
            <a:r>
              <a:rPr lang="en-GB" sz="2000" dirty="0">
                <a:latin typeface="Helvetica" panose="020B0604020202020204" pitchFamily="34" charset="0"/>
              </a:rPr>
              <a:t>Store the sample as advised by the doctor</a:t>
            </a:r>
            <a:endParaRPr lang="en-US" sz="2000" dirty="0">
              <a:latin typeface="Helvetica" panose="020B0604020202020204" pitchFamily="34" charset="0"/>
            </a:endParaRPr>
          </a:p>
          <a:p>
            <a:pPr marL="1257300" lvl="2" indent="-342900">
              <a:lnSpc>
                <a:spcPct val="150000"/>
              </a:lnSpc>
              <a:buFont typeface="Wingdings" panose="05000000000000000000" pitchFamily="2" charset="2"/>
              <a:buChar char="§"/>
            </a:pPr>
            <a:r>
              <a:rPr lang="en-GB" sz="2000" dirty="0">
                <a:latin typeface="Helvetica" panose="020B0604020202020204" pitchFamily="34" charset="0"/>
              </a:rPr>
              <a:t>Wash hands with soap and wear gloves</a:t>
            </a:r>
            <a:endParaRPr lang="en-US" sz="2000" dirty="0">
              <a:latin typeface="Helvetica" panose="020B0604020202020204" pitchFamily="34" charset="0"/>
            </a:endParaRPr>
          </a:p>
          <a:p>
            <a:pPr marL="1257300" lvl="2" indent="-342900">
              <a:lnSpc>
                <a:spcPct val="150000"/>
              </a:lnSpc>
              <a:buFont typeface="Wingdings" panose="05000000000000000000" pitchFamily="2" charset="2"/>
              <a:buChar char="§"/>
            </a:pPr>
            <a:r>
              <a:rPr lang="en-GB" sz="2000" dirty="0">
                <a:latin typeface="Helvetica" panose="020B0604020202020204" pitchFamily="34" charset="0"/>
              </a:rPr>
              <a:t>Ask elder to urinate before stool collection</a:t>
            </a:r>
            <a:endParaRPr lang="en-US" sz="2000" dirty="0">
              <a:latin typeface="Helvetica" panose="020B0604020202020204" pitchFamily="34" charset="0"/>
            </a:endParaRPr>
          </a:p>
          <a:p>
            <a:pPr lvl="0"/>
            <a:endParaRPr lang="en-GB" sz="1000" dirty="0">
              <a:latin typeface="Helvetica" panose="020B0604020202020204" pitchFamily="34" charset="0"/>
            </a:endParaRPr>
          </a:p>
          <a:p>
            <a:pPr lvl="0"/>
            <a:r>
              <a:rPr lang="en-GB" sz="2000" dirty="0">
                <a:latin typeface="Helvetica" panose="020B0604020202020204" pitchFamily="34" charset="0"/>
              </a:rPr>
              <a:t>For stool collection: </a:t>
            </a:r>
            <a:endParaRPr lang="en-GB" sz="2000" dirty="0">
              <a:latin typeface="Helvetica" panose="020B0604020202020204" pitchFamily="34" charset="0"/>
            </a:endParaRPr>
          </a:p>
          <a:p>
            <a:pPr lvl="0"/>
            <a:endParaRPr lang="en-US" sz="1000" dirty="0">
              <a:latin typeface="Helvetica" panose="020B0604020202020204" pitchFamily="34" charset="0"/>
            </a:endParaRPr>
          </a:p>
          <a:p>
            <a:pPr marL="1257300" lvl="2" indent="-342900">
              <a:lnSpc>
                <a:spcPct val="150000"/>
              </a:lnSpc>
              <a:buFont typeface="Wingdings" panose="05000000000000000000" pitchFamily="2" charset="2"/>
              <a:buChar char="§"/>
            </a:pPr>
            <a:r>
              <a:rPr lang="en-GB" sz="2000" dirty="0">
                <a:latin typeface="Helvetica" panose="020B0604020202020204" pitchFamily="34" charset="0"/>
              </a:rPr>
              <a:t>Explain procedure</a:t>
            </a:r>
            <a:endParaRPr lang="en-US" sz="2000" dirty="0">
              <a:latin typeface="Helvetica" panose="020B0604020202020204" pitchFamily="34" charset="0"/>
            </a:endParaRPr>
          </a:p>
          <a:p>
            <a:pPr marL="1257300" lvl="2" indent="-342900">
              <a:lnSpc>
                <a:spcPct val="150000"/>
              </a:lnSpc>
              <a:buFont typeface="Wingdings" panose="05000000000000000000" pitchFamily="2" charset="2"/>
              <a:buChar char="§"/>
            </a:pPr>
            <a:r>
              <a:rPr lang="en-GB" sz="2000" dirty="0">
                <a:latin typeface="Helvetica" panose="020B0604020202020204" pitchFamily="34" charset="0"/>
              </a:rPr>
              <a:t>Ask the elder their preference of toilet location</a:t>
            </a:r>
            <a:endParaRPr lang="en-US" sz="2000" dirty="0">
              <a:latin typeface="Helvetica" panose="020B0604020202020204" pitchFamily="34" charset="0"/>
            </a:endParaRPr>
          </a:p>
          <a:p>
            <a:pPr marL="1257300" lvl="2" indent="-342900">
              <a:lnSpc>
                <a:spcPct val="150000"/>
              </a:lnSpc>
              <a:buFont typeface="Wingdings" panose="05000000000000000000" pitchFamily="2" charset="2"/>
              <a:buChar char="§"/>
            </a:pPr>
            <a:r>
              <a:rPr lang="en-GB" sz="2000" dirty="0">
                <a:latin typeface="Helvetica" panose="020B0604020202020204" pitchFamily="34" charset="0"/>
              </a:rPr>
              <a:t>Keep materials ready</a:t>
            </a:r>
            <a:endParaRPr lang="en-US" sz="2000" dirty="0">
              <a:latin typeface="Helvetica" panose="020B0604020202020204" pitchFamily="34" charset="0"/>
            </a:endParaRPr>
          </a:p>
          <a:p>
            <a:pPr marL="1257300" lvl="2" indent="-342900">
              <a:lnSpc>
                <a:spcPct val="150000"/>
              </a:lnSpc>
              <a:buFont typeface="Wingdings" panose="05000000000000000000" pitchFamily="2" charset="2"/>
              <a:buChar char="§"/>
            </a:pPr>
            <a:r>
              <a:rPr lang="en-GB" sz="2000" dirty="0">
                <a:latin typeface="Helvetica" panose="020B0604020202020204" pitchFamily="34" charset="0"/>
              </a:rPr>
              <a:t>Place bedpan on the toilet seat</a:t>
            </a:r>
            <a:endParaRPr lang="en-US" sz="2000" dirty="0">
              <a:latin typeface="Helvetica" panose="020B0604020202020204" pitchFamily="34" charset="0"/>
            </a:endParaRPr>
          </a:p>
          <a:p>
            <a:pPr marL="1257300" lvl="2" indent="-342900">
              <a:lnSpc>
                <a:spcPct val="150000"/>
              </a:lnSpc>
              <a:buFont typeface="Wingdings" panose="05000000000000000000" pitchFamily="2" charset="2"/>
              <a:buChar char="§"/>
            </a:pPr>
            <a:r>
              <a:rPr lang="en-GB" sz="2000" dirty="0">
                <a:latin typeface="Helvetica" panose="020B0604020202020204" pitchFamily="34" charset="0"/>
              </a:rPr>
              <a:t>Label the container</a:t>
            </a:r>
            <a:endParaRPr lang="en-US" sz="2000" dirty="0">
              <a:latin typeface="Helvetica" panose="020B0604020202020204" pitchFamily="34" charset="0"/>
            </a:endParaRPr>
          </a:p>
          <a:p>
            <a:pPr marL="1257300" lvl="2" indent="-342900">
              <a:lnSpc>
                <a:spcPct val="150000"/>
              </a:lnSpc>
              <a:buFont typeface="Wingdings" panose="05000000000000000000" pitchFamily="2" charset="2"/>
              <a:buChar char="§"/>
            </a:pPr>
            <a:r>
              <a:rPr lang="en-GB" sz="2000" dirty="0">
                <a:latin typeface="Helvetica" panose="020B0604020202020204" pitchFamily="34" charset="0"/>
              </a:rPr>
              <a:t>Wash hands and wear gloves and apron</a:t>
            </a:r>
            <a:endParaRPr lang="en-US" sz="2000" dirty="0">
              <a:latin typeface="Helvetica"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5378"/>
            <a:ext cx="8229600" cy="685800"/>
          </a:xfrm>
        </p:spPr>
        <p:txBody>
          <a:bodyPr>
            <a:normAutofit/>
          </a:bodyPr>
          <a:lstStyle/>
          <a:p>
            <a:r>
              <a:rPr lang="en-US" sz="3600" dirty="0">
                <a:latin typeface="Helvetica" panose="020B0604020202020204" pitchFamily="34" charset="0"/>
              </a:rPr>
              <a:t>Summary</a:t>
            </a:r>
            <a:endParaRPr lang="en-US" sz="3600" dirty="0">
              <a:latin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37</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3" name="Rectangle 2"/>
          <p:cNvSpPr/>
          <p:nvPr/>
        </p:nvSpPr>
        <p:spPr>
          <a:xfrm>
            <a:off x="300791" y="914400"/>
            <a:ext cx="8614610" cy="5324535"/>
          </a:xfrm>
          <a:prstGeom prst="rect">
            <a:avLst/>
          </a:prstGeom>
        </p:spPr>
        <p:txBody>
          <a:bodyPr wrap="square">
            <a:spAutoFit/>
          </a:bodyPr>
          <a:lstStyle/>
          <a:p>
            <a:pPr lvl="0"/>
            <a:r>
              <a:rPr lang="en-GB" sz="2000" dirty="0">
                <a:latin typeface="Helvetica" panose="020B0604020202020204" pitchFamily="34" charset="0"/>
              </a:rPr>
              <a:t>To collect stool sample: </a:t>
            </a:r>
            <a:endParaRPr lang="en-US" sz="2000" dirty="0">
              <a:latin typeface="Helvetica" panose="020B0604020202020204" pitchFamily="34" charset="0"/>
            </a:endParaRPr>
          </a:p>
          <a:p>
            <a:pPr marL="1257300" lvl="2" indent="-342900">
              <a:lnSpc>
                <a:spcPct val="200000"/>
              </a:lnSpc>
              <a:buFont typeface="Wingdings" panose="05000000000000000000" pitchFamily="2" charset="2"/>
              <a:buChar char="§"/>
            </a:pPr>
            <a:r>
              <a:rPr lang="en-GB" sz="2000" dirty="0">
                <a:latin typeface="Helvetica" panose="020B0604020202020204" pitchFamily="34" charset="0"/>
              </a:rPr>
              <a:t>Help the elder into position</a:t>
            </a:r>
            <a:endParaRPr lang="en-US" sz="2000" dirty="0">
              <a:latin typeface="Helvetica" panose="020B0604020202020204" pitchFamily="34" charset="0"/>
            </a:endParaRPr>
          </a:p>
          <a:p>
            <a:pPr marL="1257300" lvl="2" indent="-342900">
              <a:lnSpc>
                <a:spcPct val="200000"/>
              </a:lnSpc>
              <a:buFont typeface="Wingdings" panose="05000000000000000000" pitchFamily="2" charset="2"/>
              <a:buChar char="§"/>
            </a:pPr>
            <a:r>
              <a:rPr lang="en-GB" sz="2000" dirty="0">
                <a:latin typeface="Helvetica" panose="020B0604020202020204" pitchFamily="34" charset="0"/>
              </a:rPr>
              <a:t>Ensure that the elder has privacy </a:t>
            </a:r>
            <a:endParaRPr lang="en-US" sz="2000" dirty="0">
              <a:latin typeface="Helvetica" panose="020B0604020202020204" pitchFamily="34" charset="0"/>
            </a:endParaRPr>
          </a:p>
          <a:p>
            <a:pPr marL="1257300" lvl="2" indent="-342900">
              <a:lnSpc>
                <a:spcPct val="200000"/>
              </a:lnSpc>
              <a:buFont typeface="Wingdings" panose="05000000000000000000" pitchFamily="2" charset="2"/>
              <a:buChar char="§"/>
            </a:pPr>
            <a:r>
              <a:rPr lang="en-GB" sz="2000" dirty="0">
                <a:latin typeface="Helvetica" panose="020B0604020202020204" pitchFamily="34" charset="0"/>
              </a:rPr>
              <a:t>Once the elder is done, help them get clean </a:t>
            </a:r>
            <a:endParaRPr lang="en-US" sz="2000" dirty="0">
              <a:latin typeface="Helvetica" panose="020B0604020202020204" pitchFamily="34" charset="0"/>
            </a:endParaRPr>
          </a:p>
          <a:p>
            <a:pPr marL="1257300" lvl="2" indent="-342900">
              <a:lnSpc>
                <a:spcPct val="200000"/>
              </a:lnSpc>
              <a:buFont typeface="Wingdings" panose="05000000000000000000" pitchFamily="2" charset="2"/>
              <a:buChar char="§"/>
            </a:pPr>
            <a:r>
              <a:rPr lang="en-GB" sz="2000" dirty="0">
                <a:latin typeface="Helvetica" panose="020B0604020202020204" pitchFamily="34" charset="0"/>
              </a:rPr>
              <a:t>Open the container and use a spoon to collect the sample</a:t>
            </a:r>
            <a:endParaRPr lang="en-US" sz="2000" dirty="0">
              <a:latin typeface="Helvetica" panose="020B0604020202020204" pitchFamily="34" charset="0"/>
            </a:endParaRPr>
          </a:p>
          <a:p>
            <a:pPr marL="1257300" lvl="2" indent="-342900">
              <a:lnSpc>
                <a:spcPct val="200000"/>
              </a:lnSpc>
              <a:buFont typeface="Wingdings" panose="05000000000000000000" pitchFamily="2" charset="2"/>
              <a:buChar char="§"/>
            </a:pPr>
            <a:r>
              <a:rPr lang="en-GB" sz="2000" dirty="0">
                <a:latin typeface="Helvetica" panose="020B0604020202020204" pitchFamily="34" charset="0"/>
              </a:rPr>
              <a:t>Fill one-third of the container and screw on the lid </a:t>
            </a:r>
            <a:endParaRPr lang="en-US" sz="2000" dirty="0">
              <a:latin typeface="Helvetica" panose="020B0604020202020204" pitchFamily="34" charset="0"/>
            </a:endParaRPr>
          </a:p>
          <a:p>
            <a:pPr marL="1257300" lvl="2" indent="-342900">
              <a:lnSpc>
                <a:spcPct val="200000"/>
              </a:lnSpc>
              <a:buFont typeface="Wingdings" panose="05000000000000000000" pitchFamily="2" charset="2"/>
              <a:buChar char="§"/>
            </a:pPr>
            <a:r>
              <a:rPr lang="en-GB" sz="2000" dirty="0">
                <a:latin typeface="Helvetica" panose="020B0604020202020204" pitchFamily="34" charset="0"/>
              </a:rPr>
              <a:t>Dispose remaining stool, gloves, and apron</a:t>
            </a:r>
            <a:endParaRPr lang="en-US" sz="2000" dirty="0">
              <a:latin typeface="Helvetica" panose="020B0604020202020204" pitchFamily="34" charset="0"/>
            </a:endParaRPr>
          </a:p>
          <a:p>
            <a:pPr marL="1257300" lvl="2" indent="-342900">
              <a:lnSpc>
                <a:spcPct val="200000"/>
              </a:lnSpc>
              <a:buFont typeface="Wingdings" panose="05000000000000000000" pitchFamily="2" charset="2"/>
              <a:buChar char="§"/>
            </a:pPr>
            <a:r>
              <a:rPr lang="en-GB" sz="2000" dirty="0">
                <a:latin typeface="Helvetica" panose="020B0604020202020204" pitchFamily="34" charset="0"/>
              </a:rPr>
              <a:t>Wash hands with soap</a:t>
            </a:r>
            <a:endParaRPr lang="en-US" sz="2000" dirty="0">
              <a:latin typeface="Helvetica" panose="020B0604020202020204" pitchFamily="34" charset="0"/>
            </a:endParaRPr>
          </a:p>
          <a:p>
            <a:pPr marL="1257300" lvl="2" indent="-342900">
              <a:lnSpc>
                <a:spcPct val="200000"/>
              </a:lnSpc>
              <a:buFont typeface="Wingdings" panose="05000000000000000000" pitchFamily="2" charset="2"/>
              <a:buChar char="§"/>
            </a:pPr>
            <a:r>
              <a:rPr lang="en-GB" sz="2000" dirty="0">
                <a:latin typeface="Helvetica" panose="020B0604020202020204" pitchFamily="34" charset="0"/>
              </a:rPr>
              <a:t>Place container in specimen bag and send to laboratory</a:t>
            </a:r>
            <a:endParaRPr lang="en-US" sz="2000" dirty="0">
              <a:latin typeface="Helvetica"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5378"/>
            <a:ext cx="8229600" cy="685800"/>
          </a:xfrm>
        </p:spPr>
        <p:txBody>
          <a:bodyPr>
            <a:normAutofit/>
          </a:bodyPr>
          <a:lstStyle/>
          <a:p>
            <a:r>
              <a:rPr lang="en-US" sz="3600" dirty="0">
                <a:latin typeface="Helvetica" panose="020B0604020202020204" pitchFamily="34" charset="0"/>
              </a:rPr>
              <a:t>Summary</a:t>
            </a:r>
            <a:endParaRPr lang="en-US" sz="3600" dirty="0">
              <a:latin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38</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3" name="Rectangle 2"/>
          <p:cNvSpPr/>
          <p:nvPr/>
        </p:nvSpPr>
        <p:spPr>
          <a:xfrm>
            <a:off x="300791" y="914400"/>
            <a:ext cx="8614610" cy="5478423"/>
          </a:xfrm>
          <a:prstGeom prst="rect">
            <a:avLst/>
          </a:prstGeom>
        </p:spPr>
        <p:txBody>
          <a:bodyPr wrap="square">
            <a:spAutoFit/>
          </a:bodyPr>
          <a:lstStyle/>
          <a:p>
            <a:pPr lvl="0"/>
            <a:r>
              <a:rPr lang="en-GB" sz="2000" dirty="0">
                <a:latin typeface="Helvetica" panose="020B0604020202020204" pitchFamily="34" charset="0"/>
              </a:rPr>
              <a:t>To collect urine sample for elders who need assistance: </a:t>
            </a:r>
            <a:endParaRPr lang="en-US" sz="2000" dirty="0">
              <a:latin typeface="Helvetica" panose="020B0604020202020204" pitchFamily="34" charset="0"/>
            </a:endParaRPr>
          </a:p>
          <a:p>
            <a:pPr marL="1257300" lvl="2" indent="-342900">
              <a:lnSpc>
                <a:spcPct val="150000"/>
              </a:lnSpc>
              <a:buFont typeface="Wingdings" panose="05000000000000000000" pitchFamily="2" charset="2"/>
              <a:buChar char="§"/>
            </a:pPr>
            <a:r>
              <a:rPr lang="en-GB" sz="2000" dirty="0">
                <a:latin typeface="Helvetica" panose="020B0604020202020204" pitchFamily="34" charset="0"/>
              </a:rPr>
              <a:t>Explain the procedure</a:t>
            </a:r>
            <a:endParaRPr lang="en-US" sz="2000" dirty="0">
              <a:latin typeface="Helvetica" panose="020B0604020202020204" pitchFamily="34" charset="0"/>
            </a:endParaRPr>
          </a:p>
          <a:p>
            <a:pPr marL="1257300" lvl="2" indent="-342900">
              <a:lnSpc>
                <a:spcPct val="150000"/>
              </a:lnSpc>
              <a:buFont typeface="Wingdings" panose="05000000000000000000" pitchFamily="2" charset="2"/>
              <a:buChar char="§"/>
            </a:pPr>
            <a:r>
              <a:rPr lang="en-GB" sz="2000" dirty="0">
                <a:latin typeface="Helvetica" panose="020B0604020202020204" pitchFamily="34" charset="0"/>
              </a:rPr>
              <a:t>Wash hands and wear gloves and apron</a:t>
            </a:r>
            <a:endParaRPr lang="en-US" sz="2000" dirty="0">
              <a:latin typeface="Helvetica" panose="020B0604020202020204" pitchFamily="34" charset="0"/>
            </a:endParaRPr>
          </a:p>
          <a:p>
            <a:pPr marL="1257300" lvl="2" indent="-342900">
              <a:lnSpc>
                <a:spcPct val="150000"/>
              </a:lnSpc>
              <a:buFont typeface="Wingdings" panose="05000000000000000000" pitchFamily="2" charset="2"/>
              <a:buChar char="§"/>
            </a:pPr>
            <a:r>
              <a:rPr lang="en-GB" sz="2000" dirty="0">
                <a:latin typeface="Helvetica" panose="020B0604020202020204" pitchFamily="34" charset="0"/>
              </a:rPr>
              <a:t>Label the specimen container</a:t>
            </a:r>
            <a:endParaRPr lang="en-US" sz="2000" dirty="0">
              <a:latin typeface="Helvetica" panose="020B0604020202020204" pitchFamily="34" charset="0"/>
            </a:endParaRPr>
          </a:p>
          <a:p>
            <a:pPr marL="1257300" lvl="2" indent="-342900">
              <a:lnSpc>
                <a:spcPct val="150000"/>
              </a:lnSpc>
              <a:buFont typeface="Wingdings" panose="05000000000000000000" pitchFamily="2" charset="2"/>
              <a:buChar char="§"/>
            </a:pPr>
            <a:r>
              <a:rPr lang="en-GB" sz="2000" dirty="0">
                <a:latin typeface="Helvetica" panose="020B0604020202020204" pitchFamily="34" charset="0"/>
              </a:rPr>
              <a:t>Help the elder into position</a:t>
            </a:r>
            <a:endParaRPr lang="en-US" sz="2000" dirty="0">
              <a:latin typeface="Helvetica" panose="020B0604020202020204" pitchFamily="34" charset="0"/>
            </a:endParaRPr>
          </a:p>
          <a:p>
            <a:pPr marL="1257300" lvl="2" indent="-342900">
              <a:lnSpc>
                <a:spcPct val="150000"/>
              </a:lnSpc>
              <a:buFont typeface="Wingdings" panose="05000000000000000000" pitchFamily="2" charset="2"/>
              <a:buChar char="§"/>
            </a:pPr>
            <a:r>
              <a:rPr lang="en-GB" sz="2000" dirty="0">
                <a:latin typeface="Helvetica" panose="020B0604020202020204" pitchFamily="34" charset="0"/>
              </a:rPr>
              <a:t>Ask the elder to wash first and then start urinating</a:t>
            </a:r>
            <a:endParaRPr lang="en-US" sz="2000" dirty="0">
              <a:latin typeface="Helvetica" panose="020B0604020202020204" pitchFamily="34" charset="0"/>
            </a:endParaRPr>
          </a:p>
          <a:p>
            <a:pPr marL="1257300" lvl="2" indent="-342900">
              <a:lnSpc>
                <a:spcPct val="150000"/>
              </a:lnSpc>
              <a:buFont typeface="Wingdings" panose="05000000000000000000" pitchFamily="2" charset="2"/>
              <a:buChar char="§"/>
            </a:pPr>
            <a:r>
              <a:rPr lang="en-GB" sz="2000" dirty="0">
                <a:latin typeface="Helvetica" panose="020B0604020202020204" pitchFamily="34" charset="0"/>
              </a:rPr>
              <a:t>After the initial urine has passed, collect the sample</a:t>
            </a:r>
            <a:endParaRPr lang="en-US" sz="2000" dirty="0">
              <a:latin typeface="Helvetica" panose="020B0604020202020204" pitchFamily="34" charset="0"/>
            </a:endParaRPr>
          </a:p>
          <a:p>
            <a:pPr marL="1257300" lvl="2" indent="-342900">
              <a:lnSpc>
                <a:spcPct val="150000"/>
              </a:lnSpc>
              <a:buFont typeface="Wingdings" panose="05000000000000000000" pitchFamily="2" charset="2"/>
              <a:buChar char="§"/>
            </a:pPr>
            <a:r>
              <a:rPr lang="en-GB" sz="2000" dirty="0">
                <a:latin typeface="Helvetica" panose="020B0604020202020204" pitchFamily="34" charset="0"/>
              </a:rPr>
              <a:t>Remove container before the elder finishes</a:t>
            </a:r>
            <a:endParaRPr lang="en-US" sz="2000" dirty="0">
              <a:latin typeface="Helvetica" panose="020B0604020202020204" pitchFamily="34" charset="0"/>
            </a:endParaRPr>
          </a:p>
          <a:p>
            <a:pPr marL="1257300" lvl="2" indent="-342900">
              <a:lnSpc>
                <a:spcPct val="150000"/>
              </a:lnSpc>
              <a:buFont typeface="Wingdings" panose="05000000000000000000" pitchFamily="2" charset="2"/>
              <a:buChar char="§"/>
            </a:pPr>
            <a:r>
              <a:rPr lang="en-GB" sz="2000" dirty="0">
                <a:latin typeface="Helvetica" panose="020B0604020202020204" pitchFamily="34" charset="0"/>
              </a:rPr>
              <a:t>Screw on the container lid</a:t>
            </a:r>
            <a:endParaRPr lang="en-US" sz="2000" dirty="0">
              <a:latin typeface="Helvetica" panose="020B0604020202020204" pitchFamily="34" charset="0"/>
            </a:endParaRPr>
          </a:p>
          <a:p>
            <a:pPr marL="1257300" lvl="2" indent="-342900">
              <a:lnSpc>
                <a:spcPct val="150000"/>
              </a:lnSpc>
              <a:buFont typeface="Wingdings" panose="05000000000000000000" pitchFamily="2" charset="2"/>
              <a:buChar char="§"/>
            </a:pPr>
            <a:r>
              <a:rPr lang="en-GB" sz="2000" dirty="0">
                <a:latin typeface="Helvetica" panose="020B0604020202020204" pitchFamily="34" charset="0"/>
              </a:rPr>
              <a:t>Dispose gloves and apron and wash hands</a:t>
            </a:r>
            <a:endParaRPr lang="en-US" sz="2000" dirty="0">
              <a:latin typeface="Helvetica" panose="020B0604020202020204" pitchFamily="34" charset="0"/>
            </a:endParaRPr>
          </a:p>
          <a:p>
            <a:pPr marL="1257300" lvl="2" indent="-342900">
              <a:lnSpc>
                <a:spcPct val="150000"/>
              </a:lnSpc>
              <a:buFont typeface="Wingdings" panose="05000000000000000000" pitchFamily="2" charset="2"/>
              <a:buChar char="§"/>
            </a:pPr>
            <a:r>
              <a:rPr lang="en-GB" sz="2000" dirty="0">
                <a:latin typeface="Helvetica" panose="020B0604020202020204" pitchFamily="34" charset="0"/>
              </a:rPr>
              <a:t>Help the elder out of the toilet</a:t>
            </a:r>
            <a:endParaRPr lang="en-US" sz="2000" dirty="0">
              <a:latin typeface="Helvetica" panose="020B0604020202020204" pitchFamily="34" charset="0"/>
            </a:endParaRPr>
          </a:p>
          <a:p>
            <a:pPr marL="1257300" lvl="2" indent="-342900">
              <a:lnSpc>
                <a:spcPct val="150000"/>
              </a:lnSpc>
              <a:buFont typeface="Wingdings" panose="05000000000000000000" pitchFamily="2" charset="2"/>
              <a:buChar char="§"/>
            </a:pPr>
            <a:r>
              <a:rPr lang="en-GB" sz="2000" dirty="0">
                <a:latin typeface="Helvetica" panose="020B0604020202020204" pitchFamily="34" charset="0"/>
              </a:rPr>
              <a:t>Send the sample to the laboratory</a:t>
            </a:r>
            <a:endParaRPr lang="en-US" sz="2000" dirty="0">
              <a:latin typeface="Helvetica"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5378"/>
            <a:ext cx="8229600" cy="685800"/>
          </a:xfrm>
        </p:spPr>
        <p:txBody>
          <a:bodyPr>
            <a:normAutofit/>
          </a:bodyPr>
          <a:lstStyle/>
          <a:p>
            <a:r>
              <a:rPr lang="en-US" sz="3600" dirty="0">
                <a:latin typeface="Helvetica" panose="020B0604020202020204" pitchFamily="34" charset="0"/>
              </a:rPr>
              <a:t>Summary</a:t>
            </a:r>
            <a:endParaRPr lang="en-US" sz="3600" dirty="0">
              <a:latin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39</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3" name="Rectangle 2"/>
          <p:cNvSpPr/>
          <p:nvPr/>
        </p:nvSpPr>
        <p:spPr>
          <a:xfrm>
            <a:off x="300791" y="914400"/>
            <a:ext cx="8614610" cy="5536837"/>
          </a:xfrm>
          <a:prstGeom prst="rect">
            <a:avLst/>
          </a:prstGeom>
        </p:spPr>
        <p:txBody>
          <a:bodyPr wrap="square">
            <a:spAutoFit/>
          </a:bodyPr>
          <a:lstStyle/>
          <a:p>
            <a:pPr lvl="0"/>
            <a:r>
              <a:rPr lang="en-GB" sz="2000" dirty="0">
                <a:latin typeface="Helvetica" panose="020B0604020202020204" pitchFamily="34" charset="0"/>
              </a:rPr>
              <a:t>To collect urine sample from an elder with catheter: </a:t>
            </a:r>
            <a:endParaRPr lang="en-GB" sz="2000" dirty="0">
              <a:latin typeface="Helvetica" panose="020B0604020202020204" pitchFamily="34" charset="0"/>
            </a:endParaRPr>
          </a:p>
          <a:p>
            <a:pPr lvl="0"/>
            <a:endParaRPr lang="en-US" sz="2000" dirty="0">
              <a:latin typeface="Helvetica" panose="020B0604020202020204" pitchFamily="34" charset="0"/>
            </a:endParaRPr>
          </a:p>
          <a:p>
            <a:pPr marL="1257300" lvl="2" indent="-342900">
              <a:buFont typeface="Wingdings" panose="05000000000000000000" pitchFamily="2" charset="2"/>
              <a:buChar char="§"/>
            </a:pPr>
            <a:r>
              <a:rPr lang="en-GB" sz="2000" dirty="0">
                <a:latin typeface="Helvetica" panose="020B0604020202020204" pitchFamily="34" charset="0"/>
              </a:rPr>
              <a:t>Explain the procedure to the elder</a:t>
            </a:r>
            <a:endParaRPr lang="en-US" sz="2000" dirty="0">
              <a:latin typeface="Helvetica" panose="020B0604020202020204" pitchFamily="34" charset="0"/>
            </a:endParaRPr>
          </a:p>
          <a:p>
            <a:pPr marL="1257300" lvl="2" indent="-342900">
              <a:buFont typeface="Wingdings" panose="05000000000000000000" pitchFamily="2" charset="2"/>
              <a:buChar char="§"/>
            </a:pPr>
            <a:r>
              <a:rPr lang="en-GB" sz="2000" dirty="0">
                <a:latin typeface="Helvetica" panose="020B0604020202020204" pitchFamily="34" charset="0"/>
              </a:rPr>
              <a:t>Wash hands, apply alcohol hand rub, and wear gloves and apron</a:t>
            </a:r>
            <a:endParaRPr lang="en-US" sz="2000" dirty="0">
              <a:latin typeface="Helvetica" panose="020B0604020202020204" pitchFamily="34" charset="0"/>
            </a:endParaRPr>
          </a:p>
          <a:p>
            <a:pPr marL="1257300" lvl="2" indent="-342900">
              <a:buFont typeface="Wingdings" panose="05000000000000000000" pitchFamily="2" charset="2"/>
              <a:buChar char="§"/>
            </a:pPr>
            <a:r>
              <a:rPr lang="en-GB" sz="2000" dirty="0">
                <a:latin typeface="Helvetica" panose="020B0604020202020204" pitchFamily="34" charset="0"/>
              </a:rPr>
              <a:t>Place the clamp on the tube just below the catheter port for 30 minutes</a:t>
            </a:r>
            <a:endParaRPr lang="en-US" sz="2000" dirty="0">
              <a:latin typeface="Helvetica" panose="020B0604020202020204" pitchFamily="34" charset="0"/>
            </a:endParaRPr>
          </a:p>
          <a:p>
            <a:pPr marL="1257300" lvl="2" indent="-342900">
              <a:buFont typeface="Wingdings" panose="05000000000000000000" pitchFamily="2" charset="2"/>
              <a:buChar char="§"/>
            </a:pPr>
            <a:r>
              <a:rPr lang="en-GB" sz="2000" dirty="0">
                <a:latin typeface="Helvetica" panose="020B0604020202020204" pitchFamily="34" charset="0"/>
              </a:rPr>
              <a:t>After 30 minutes, clean the port with alcohol swab</a:t>
            </a:r>
            <a:endParaRPr lang="en-US" sz="2000" dirty="0">
              <a:latin typeface="Helvetica" panose="020B0604020202020204" pitchFamily="34" charset="0"/>
            </a:endParaRPr>
          </a:p>
          <a:p>
            <a:pPr marL="1257300" lvl="2" indent="-342900">
              <a:buFont typeface="Wingdings" panose="05000000000000000000" pitchFamily="2" charset="2"/>
              <a:buChar char="§"/>
            </a:pPr>
            <a:r>
              <a:rPr lang="en-GB" sz="2000" dirty="0">
                <a:latin typeface="Helvetica" panose="020B0604020202020204" pitchFamily="34" charset="0"/>
              </a:rPr>
              <a:t>Disconnect the tube end connected with the </a:t>
            </a:r>
            <a:r>
              <a:rPr lang="en-GB" sz="2000" dirty="0" err="1">
                <a:latin typeface="Helvetica" panose="020B0604020202020204" pitchFamily="34" charset="0"/>
              </a:rPr>
              <a:t>urobag</a:t>
            </a:r>
            <a:r>
              <a:rPr lang="en-GB" sz="2000" dirty="0">
                <a:latin typeface="Helvetica" panose="020B0604020202020204" pitchFamily="34" charset="0"/>
              </a:rPr>
              <a:t> and direct it towards the sterile container</a:t>
            </a:r>
            <a:endParaRPr lang="en-US" sz="2000" dirty="0">
              <a:latin typeface="Helvetica" panose="020B0604020202020204" pitchFamily="34" charset="0"/>
            </a:endParaRPr>
          </a:p>
          <a:p>
            <a:pPr marL="1257300" lvl="2" indent="-342900">
              <a:buFont typeface="Wingdings" panose="05000000000000000000" pitchFamily="2" charset="2"/>
              <a:buChar char="§"/>
            </a:pPr>
            <a:r>
              <a:rPr lang="en-GB" sz="2000" dirty="0">
                <a:latin typeface="Helvetica" panose="020B0604020202020204" pitchFamily="34" charset="0"/>
              </a:rPr>
              <a:t>Remove the clamp and collect the required urine sample</a:t>
            </a:r>
            <a:endParaRPr lang="en-US" sz="2000" dirty="0">
              <a:latin typeface="Helvetica" panose="020B0604020202020204" pitchFamily="34" charset="0"/>
            </a:endParaRPr>
          </a:p>
          <a:p>
            <a:pPr marL="1257300" lvl="2" indent="-342900">
              <a:buFont typeface="Wingdings" panose="05000000000000000000" pitchFamily="2" charset="2"/>
              <a:buChar char="§"/>
            </a:pPr>
            <a:r>
              <a:rPr lang="en-GB" sz="2000" dirty="0">
                <a:latin typeface="Helvetica" panose="020B0604020202020204" pitchFamily="34" charset="0"/>
              </a:rPr>
              <a:t>Close and label the container</a:t>
            </a:r>
            <a:endParaRPr lang="en-US" sz="2000" dirty="0">
              <a:latin typeface="Helvetica" panose="020B0604020202020204" pitchFamily="34" charset="0"/>
            </a:endParaRPr>
          </a:p>
          <a:p>
            <a:pPr marL="1257300" lvl="2" indent="-342900">
              <a:buFont typeface="Wingdings" panose="05000000000000000000" pitchFamily="2" charset="2"/>
              <a:buChar char="§"/>
            </a:pPr>
            <a:r>
              <a:rPr lang="en-GB" sz="2000" dirty="0">
                <a:latin typeface="Helvetica" panose="020B0604020202020204" pitchFamily="34" charset="0"/>
              </a:rPr>
              <a:t>Remove apron and wash hands with soap </a:t>
            </a:r>
            <a:endParaRPr lang="en-US" sz="2000" dirty="0">
              <a:latin typeface="Helvetica" panose="020B0604020202020204" pitchFamily="34" charset="0"/>
            </a:endParaRPr>
          </a:p>
          <a:p>
            <a:pPr marL="1257300" lvl="2" indent="-342900">
              <a:buFont typeface="Wingdings" panose="05000000000000000000" pitchFamily="2" charset="2"/>
              <a:buChar char="§"/>
            </a:pPr>
            <a:r>
              <a:rPr lang="en-GB" sz="2000" dirty="0">
                <a:latin typeface="Helvetica" panose="020B0604020202020204" pitchFamily="34" charset="0"/>
              </a:rPr>
              <a:t>Send the sample to the laboratory</a:t>
            </a:r>
            <a:endParaRPr lang="en-US" sz="2000" dirty="0">
              <a:latin typeface="Helvetica" panose="020B0604020202020204" pitchFamily="34" charset="0"/>
            </a:endParaRPr>
          </a:p>
          <a:p>
            <a:endParaRPr lang="en-GB" sz="2000" dirty="0">
              <a:latin typeface="Helvetica" panose="020B0604020202020204" pitchFamily="34" charset="0"/>
            </a:endParaRPr>
          </a:p>
          <a:p>
            <a:r>
              <a:rPr lang="en-GB" sz="2000" dirty="0">
                <a:latin typeface="Helvetica" panose="020B0604020202020204" pitchFamily="34" charset="0"/>
              </a:rPr>
              <a:t>If the elder needs minimal or no assistance, explain the procedure clearly</a:t>
            </a:r>
            <a:endParaRPr lang="en-US" sz="2000" dirty="0">
              <a:latin typeface="Helvetica" panose="020B0604020202020204" pitchFamily="34" charset="0"/>
            </a:endParaRPr>
          </a:p>
          <a:p>
            <a:pPr marL="342900" lvl="0" indent="-342900">
              <a:lnSpc>
                <a:spcPct val="200000"/>
              </a:lnSpc>
              <a:buFont typeface="Arial" panose="020B0604020202020204" pitchFamily="34" charset="0"/>
              <a:buChar char="•"/>
            </a:pPr>
            <a:endParaRPr lang="en-US" sz="2000" dirty="0">
              <a:latin typeface="Helvetica"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763000" y="6584950"/>
            <a:ext cx="381000" cy="273050"/>
          </a:xfrm>
        </p:spPr>
        <p:txBody>
          <a:bodyPr/>
          <a:lstStyle/>
          <a:p>
            <a:r>
              <a:rPr lang="en-US" b="1" dirty="0"/>
              <a:t>3</a:t>
            </a:r>
            <a:endParaRPr lang="en-US" b="1" dirty="0"/>
          </a:p>
        </p:txBody>
      </p:sp>
      <p:sp>
        <p:nvSpPr>
          <p:cNvPr id="3" name="Title 1"/>
          <p:cNvSpPr txBox="1"/>
          <p:nvPr/>
        </p:nvSpPr>
        <p:spPr>
          <a:xfrm>
            <a:off x="457200" y="274638"/>
            <a:ext cx="8229600" cy="715962"/>
          </a:xfrm>
          <a:prstGeom prst="rect">
            <a:avLst/>
          </a:prstGeom>
        </p:spPr>
        <p:txBody>
          <a:bodyP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600" dirty="0">
                <a:latin typeface="Helvetica" panose="020B0604020202020204" pitchFamily="34" charset="0"/>
              </a:rPr>
              <a:t>Post-Module Activity</a:t>
            </a:r>
            <a:endParaRPr lang="en-US" sz="3600" dirty="0">
              <a:latin typeface="Helvetica" panose="020B0604020202020204" pitchFamily="34" charset="0"/>
            </a:endParaRPr>
          </a:p>
        </p:txBody>
      </p:sp>
      <p:sp>
        <p:nvSpPr>
          <p:cNvPr id="4" name="TextBox 3"/>
          <p:cNvSpPr txBox="1"/>
          <p:nvPr/>
        </p:nvSpPr>
        <p:spPr>
          <a:xfrm>
            <a:off x="419100" y="3200400"/>
            <a:ext cx="8305800" cy="523220"/>
          </a:xfrm>
          <a:prstGeom prst="rect">
            <a:avLst/>
          </a:prstGeom>
          <a:noFill/>
        </p:spPr>
        <p:txBody>
          <a:bodyPr wrap="square" rtlCol="0">
            <a:spAutoFit/>
          </a:bodyPr>
          <a:lstStyle/>
          <a:p>
            <a:pPr algn="ctr"/>
            <a:r>
              <a:rPr lang="en-US" sz="2800" dirty="0">
                <a:latin typeface="Helvetica" panose="020B0604020202020204" pitchFamily="34" charset="0"/>
              </a:rPr>
              <a:t>Class discussion</a:t>
            </a:r>
            <a:endParaRPr lang="en-US" sz="2800" dirty="0">
              <a:latin typeface="Helvetica"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34" charset="0"/>
              </a:rPr>
              <a:t>Any Questions?</a:t>
            </a:r>
            <a:endParaRPr lang="en-US" sz="3000" dirty="0">
              <a:latin typeface="Helvetica" panose="020B0604020202020204" pitchFamily="34" charset="0"/>
            </a:endParaRPr>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40</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0" y="-18373"/>
            <a:ext cx="9144000" cy="6876373"/>
          </a:xfrm>
          <a:prstGeom prst="rect">
            <a:avLst/>
          </a:prstGeom>
          <a:ln>
            <a:solidFill>
              <a:srgbClr val="7030A0"/>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85775" y="152400"/>
            <a:ext cx="8229600" cy="685800"/>
          </a:xfrm>
        </p:spPr>
        <p:txBody>
          <a:bodyPr>
            <a:normAutofit/>
          </a:bodyPr>
          <a:lstStyle/>
          <a:p>
            <a:r>
              <a:rPr lang="en-US" sz="3000" dirty="0">
                <a:latin typeface="Helvetica" panose="020B0604020202020204" pitchFamily="34" charset="0"/>
              </a:rPr>
              <a:t>Summary</a:t>
            </a:r>
            <a:endParaRPr lang="en-US" sz="3000" dirty="0">
              <a:latin typeface="Helvetica" panose="020B0604020202020204" pitchFamily="34" charset="0"/>
            </a:endParaRPr>
          </a:p>
        </p:txBody>
      </p:sp>
      <p:sp>
        <p:nvSpPr>
          <p:cNvPr id="3" name="Content Placeholder 2"/>
          <p:cNvSpPr>
            <a:spLocks noGrp="1"/>
          </p:cNvSpPr>
          <p:nvPr>
            <p:ph idx="1"/>
          </p:nvPr>
        </p:nvSpPr>
        <p:spPr>
          <a:xfrm>
            <a:off x="590872" y="1143000"/>
            <a:ext cx="8229600" cy="5029200"/>
          </a:xfrm>
        </p:spPr>
        <p:txBody>
          <a:bodyPr>
            <a:noAutofit/>
          </a:bodyPr>
          <a:lstStyle/>
          <a:p>
            <a:pPr lvl="0">
              <a:lnSpc>
                <a:spcPct val="110000"/>
              </a:lnSpc>
            </a:pPr>
            <a:r>
              <a:rPr lang="en-US" sz="2000" dirty="0">
                <a:latin typeface="Helvetica" panose="020B0604020202020204" pitchFamily="34" charset="0"/>
              </a:rPr>
              <a:t>On the first day, ask your employer what time you are expected to report for work every day</a:t>
            </a:r>
            <a:endParaRPr lang="en-US" sz="2000" dirty="0">
              <a:latin typeface="Helvetica" panose="020B0604020202020204" pitchFamily="34" charset="0"/>
            </a:endParaRPr>
          </a:p>
          <a:p>
            <a:pPr lvl="0">
              <a:lnSpc>
                <a:spcPct val="110000"/>
              </a:lnSpc>
            </a:pPr>
            <a:r>
              <a:rPr lang="en-US" sz="2000" dirty="0">
                <a:latin typeface="Helvetica" panose="020B0604020202020204" pitchFamily="34" charset="0"/>
              </a:rPr>
              <a:t>Reach 5 or 10 minutes before that time; a simple trick is to set your watch 5 to10 minutes ahead of time</a:t>
            </a:r>
            <a:endParaRPr lang="en-US" sz="2000" dirty="0">
              <a:latin typeface="Helvetica" panose="020B0604020202020204" pitchFamily="34" charset="0"/>
            </a:endParaRPr>
          </a:p>
          <a:p>
            <a:pPr lvl="0">
              <a:lnSpc>
                <a:spcPct val="110000"/>
              </a:lnSpc>
            </a:pPr>
            <a:r>
              <a:rPr lang="en-US" sz="2000" dirty="0">
                <a:latin typeface="Helvetica" panose="020B0604020202020204" pitchFamily="34" charset="0"/>
              </a:rPr>
              <a:t>Prepare for work the night before; your clothes should be washed and ironed a day in advance</a:t>
            </a:r>
            <a:endParaRPr lang="en-US" sz="2000" dirty="0">
              <a:latin typeface="Helvetica" panose="020B0604020202020204" pitchFamily="34" charset="0"/>
            </a:endParaRPr>
          </a:p>
          <a:p>
            <a:pPr lvl="0">
              <a:lnSpc>
                <a:spcPct val="110000"/>
              </a:lnSpc>
            </a:pPr>
            <a:r>
              <a:rPr lang="en-US" sz="2000" dirty="0">
                <a:latin typeface="Helvetica" panose="020B0604020202020204" pitchFamily="34" charset="0"/>
              </a:rPr>
              <a:t>If you plan to take public transport like bus or train, make sure you are aware of their timings</a:t>
            </a:r>
            <a:endParaRPr lang="en-US" sz="2000" dirty="0">
              <a:latin typeface="Helvetica" panose="020B0604020202020204" pitchFamily="34" charset="0"/>
            </a:endParaRPr>
          </a:p>
          <a:p>
            <a:pPr lvl="0">
              <a:lnSpc>
                <a:spcPct val="110000"/>
              </a:lnSpc>
            </a:pPr>
            <a:r>
              <a:rPr lang="en-US" sz="2000" dirty="0">
                <a:latin typeface="Helvetica" panose="020B0604020202020204" pitchFamily="34" charset="0"/>
              </a:rPr>
              <a:t>If you plan to travel by your own vehicle, make sure it has enough fuel and it is in good condition</a:t>
            </a:r>
            <a:endParaRPr lang="en-US" sz="2000" dirty="0">
              <a:latin typeface="Helvetica" panose="020B0604020202020204" pitchFamily="34" charset="0"/>
            </a:endParaRPr>
          </a:p>
          <a:p>
            <a:pPr lvl="0">
              <a:lnSpc>
                <a:spcPct val="110000"/>
              </a:lnSpc>
            </a:pPr>
            <a:r>
              <a:rPr lang="en-US" sz="2000" dirty="0">
                <a:latin typeface="Helvetica" panose="020B0604020202020204" pitchFamily="34" charset="0"/>
              </a:rPr>
              <a:t>Always keep buffer time</a:t>
            </a:r>
            <a:endParaRPr lang="en-US" sz="2000" dirty="0">
              <a:latin typeface="Helvetica" panose="020B0604020202020204" pitchFamily="34" charset="0"/>
            </a:endParaRPr>
          </a:p>
          <a:p>
            <a:pPr>
              <a:lnSpc>
                <a:spcPct val="110000"/>
              </a:lnSpc>
            </a:pPr>
            <a:r>
              <a:rPr lang="en-US" sz="2000" dirty="0">
                <a:latin typeface="Helvetica" panose="020B0604020202020204" pitchFamily="34" charset="0"/>
              </a:rPr>
              <a:t>In an unforeseen circumstance such as a traffic jam, call your employer and inform them of the delay</a:t>
            </a:r>
            <a:endParaRPr lang="en-US" sz="2000" dirty="0">
              <a:latin typeface="Helvetica" panose="020B0604020202020204" pitchFamily="34" charset="0"/>
            </a:endParaRPr>
          </a:p>
        </p:txBody>
      </p:sp>
      <p:sp>
        <p:nvSpPr>
          <p:cNvPr id="5" name="TextBox 4"/>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4</a:t>
            </a:r>
            <a:endParaRPr lang="en-IN" sz="1000" b="1" dirty="0">
              <a:latin typeface="Helvetica" panose="020B0604020202020204" pitchFamily="34" charset="0"/>
              <a:cs typeface="Helvetica"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34" charset="0"/>
              </a:rPr>
              <a:t>Any Questions?</a:t>
            </a:r>
            <a:endParaRPr lang="en-US" sz="3000" dirty="0">
              <a:latin typeface="Helvetica" panose="020B0604020202020204" pitchFamily="34" charset="0"/>
            </a:endParaRPr>
          </a:p>
        </p:txBody>
      </p:sp>
      <p:sp>
        <p:nvSpPr>
          <p:cNvPr id="4" name="TextBox 3"/>
          <p:cNvSpPr txBox="1"/>
          <p:nvPr/>
        </p:nvSpPr>
        <p:spPr>
          <a:xfrm>
            <a:off x="8820472" y="6597352"/>
            <a:ext cx="290464" cy="246221"/>
          </a:xfrm>
          <a:prstGeom prst="rect">
            <a:avLst/>
          </a:prstGeom>
          <a:noFill/>
        </p:spPr>
        <p:txBody>
          <a:bodyPr wrap="none" rtlCol="0">
            <a:spAutoFit/>
          </a:bodyPr>
          <a:lstStyle/>
          <a:p>
            <a:r>
              <a:rPr lang="en-US" sz="1000" dirty="0">
                <a:latin typeface="Helvetica" panose="020B0604020202020204" pitchFamily="34" charset="0"/>
                <a:cs typeface="Helvetica" panose="020B0604020202020204" pitchFamily="34" charset="0"/>
              </a:rPr>
              <a:t>5 </a:t>
            </a:r>
            <a:endParaRPr lang="en-IN" sz="1000" dirty="0">
              <a:latin typeface="Helvetica" panose="020B0604020202020204" pitchFamily="34" charset="0"/>
              <a:cs typeface="Helvetica"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820472" y="6597352"/>
            <a:ext cx="255198" cy="246221"/>
          </a:xfrm>
          <a:prstGeom prst="rect">
            <a:avLst/>
          </a:prstGeom>
          <a:noFill/>
        </p:spPr>
        <p:txBody>
          <a:bodyPr wrap="none" rtlCol="0">
            <a:spAutoFit/>
          </a:bodyPr>
          <a:lstStyle/>
          <a:p>
            <a:r>
              <a:rPr lang="en-IN" sz="1000" dirty="0">
                <a:latin typeface="Helvetica" panose="020B0604020202020204" pitchFamily="34" charset="0"/>
                <a:cs typeface="Helvetica" panose="020B0604020202020204" pitchFamily="34" charset="0"/>
              </a:rPr>
              <a:t>6</a:t>
            </a:r>
            <a:endParaRPr lang="en-IN" sz="1000" dirty="0">
              <a:latin typeface="Helvetica" panose="020B0604020202020204" pitchFamily="34" charset="0"/>
              <a:cs typeface="Helvetica" panose="020B0604020202020204" pitchFamily="34" charset="0"/>
            </a:endParaRPr>
          </a:p>
        </p:txBody>
      </p:sp>
      <p:pic>
        <p:nvPicPr>
          <p:cNvPr id="8" name="Picture 7"/>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838200" y="2362200"/>
            <a:ext cx="7560000" cy="1440000"/>
          </a:xfrm>
          <a:prstGeom prst="rect">
            <a:avLst/>
          </a:prstGeom>
        </p:spPr>
      </p:pic>
      <p:sp>
        <p:nvSpPr>
          <p:cNvPr id="12" name="Rectangle 11"/>
          <p:cNvSpPr/>
          <p:nvPr/>
        </p:nvSpPr>
        <p:spPr>
          <a:xfrm>
            <a:off x="890825" y="2841834"/>
            <a:ext cx="7467600" cy="553998"/>
          </a:xfrm>
          <a:prstGeom prst="rect">
            <a:avLst/>
          </a:prstGeom>
        </p:spPr>
        <p:txBody>
          <a:bodyPr wrap="square">
            <a:spAutoFit/>
          </a:bodyPr>
          <a:lstStyle/>
          <a:p>
            <a:pPr algn="ctr"/>
            <a:r>
              <a:rPr lang="en-US" sz="3000" b="1" dirty="0" err="1">
                <a:latin typeface="Helvetica" panose="020B0604020202020204" pitchFamily="34" charset="0"/>
                <a:cs typeface="Arial" panose="020B0604020202020204" pitchFamily="34" charset="0"/>
              </a:rPr>
              <a:t>Deceloping</a:t>
            </a:r>
            <a:r>
              <a:rPr lang="en-US" sz="3000" b="1" dirty="0">
                <a:latin typeface="Helvetica" panose="020B0604020202020204" pitchFamily="34" charset="0"/>
                <a:cs typeface="Arial" panose="020B0604020202020204" pitchFamily="34" charset="0"/>
              </a:rPr>
              <a:t> Patience with an Elder</a:t>
            </a:r>
            <a:endParaRPr lang="en-US" sz="3000" b="1" dirty="0">
              <a:latin typeface="Helvetica"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820472" y="6597352"/>
            <a:ext cx="255198" cy="246221"/>
          </a:xfrm>
          <a:prstGeom prst="rect">
            <a:avLst/>
          </a:prstGeom>
          <a:noFill/>
        </p:spPr>
        <p:txBody>
          <a:bodyPr wrap="none" rtlCol="0">
            <a:spAutoFit/>
          </a:bodyPr>
          <a:lstStyle/>
          <a:p>
            <a:r>
              <a:rPr lang="en-US" sz="1000" dirty="0">
                <a:latin typeface="Helvetica" panose="020B0604020202020204" pitchFamily="34" charset="0"/>
                <a:cs typeface="Helvetica" panose="020B0604020202020204" pitchFamily="34" charset="0"/>
              </a:rPr>
              <a:t>7</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5"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6"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GB" sz="3600" b="1" dirty="0">
              <a:solidFill>
                <a:schemeClr val="lt1"/>
              </a:solidFill>
              <a:latin typeface="Helvetica Neue"/>
              <a:ea typeface="Helvetica Neue"/>
              <a:cs typeface="Helvetica Neue"/>
            </a:endParaRPr>
          </a:p>
          <a:p>
            <a:r>
              <a:rPr lang="en-US" sz="3600" b="1" dirty="0">
                <a:solidFill>
                  <a:schemeClr val="lt1"/>
                </a:solidFill>
                <a:latin typeface="Helvetica Neue"/>
                <a:ea typeface="Helvetica Neue"/>
                <a:cs typeface="Helvetica Neue"/>
              </a:rPr>
              <a:t>Developing Patience with an Elder</a:t>
            </a:r>
            <a:endParaRPr lang="en-US" sz="3600" b="1" dirty="0">
              <a:solidFill>
                <a:schemeClr val="lt1"/>
              </a:solidFill>
              <a:latin typeface="Helvetica Neue"/>
              <a:ea typeface="Helvetica Neue"/>
              <a:cs typeface="Helvetica Neue"/>
            </a:endParaRPr>
          </a:p>
          <a:p>
            <a:pPr lvl="0">
              <a:buSzPct val="25000"/>
            </a:pPr>
            <a:endParaRPr lang="en-SG" sz="3600" b="1" dirty="0">
              <a:solidFill>
                <a:schemeClr val="lt1"/>
              </a:solidFill>
              <a:latin typeface="Helvetica Neue"/>
              <a:ea typeface="Helvetica Neue"/>
              <a:cs typeface="Helvetica Neue"/>
              <a:sym typeface="Helvetica Neue"/>
            </a:endParaRPr>
          </a:p>
        </p:txBody>
      </p:sp>
      <p:pic>
        <p:nvPicPr>
          <p:cNvPr id="18" name="Picture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b="1" dirty="0"/>
              <a:t>8</a:t>
            </a:r>
            <a:endParaRPr lang="en-US" b="1" dirty="0"/>
          </a:p>
        </p:txBody>
      </p:sp>
      <p:sp>
        <p:nvSpPr>
          <p:cNvPr id="3" name="Title 1"/>
          <p:cNvSpPr txBox="1"/>
          <p:nvPr/>
        </p:nvSpPr>
        <p:spPr>
          <a:xfrm>
            <a:off x="457200" y="274638"/>
            <a:ext cx="8229600" cy="715962"/>
          </a:xfrm>
          <a:prstGeom prst="rect">
            <a:avLst/>
          </a:prstGeom>
        </p:spPr>
        <p:txBody>
          <a:bodyP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600" dirty="0">
                <a:latin typeface="Helvetica" panose="020B0604020202020204" pitchFamily="34" charset="0"/>
              </a:rPr>
              <a:t>Post-Module Activity</a:t>
            </a:r>
            <a:endParaRPr lang="en-US" sz="3600" dirty="0">
              <a:latin typeface="Helvetica" panose="020B0604020202020204" pitchFamily="34" charset="0"/>
            </a:endParaRPr>
          </a:p>
        </p:txBody>
      </p:sp>
      <p:sp>
        <p:nvSpPr>
          <p:cNvPr id="4" name="TextBox 3"/>
          <p:cNvSpPr txBox="1"/>
          <p:nvPr/>
        </p:nvSpPr>
        <p:spPr>
          <a:xfrm>
            <a:off x="228600" y="1115080"/>
            <a:ext cx="8305800" cy="523220"/>
          </a:xfrm>
          <a:prstGeom prst="rect">
            <a:avLst/>
          </a:prstGeom>
          <a:noFill/>
        </p:spPr>
        <p:txBody>
          <a:bodyPr wrap="square" rtlCol="0">
            <a:spAutoFit/>
          </a:bodyPr>
          <a:lstStyle/>
          <a:p>
            <a:pPr algn="ctr"/>
            <a:r>
              <a:rPr lang="en-US" sz="2800" dirty="0">
                <a:latin typeface="Helvetica" panose="020B0604020202020204" pitchFamily="34" charset="0"/>
              </a:rPr>
              <a:t>House of Cards!</a:t>
            </a:r>
            <a:endParaRPr lang="en-US" sz="2800" dirty="0">
              <a:latin typeface="Helvetica" panose="020B0604020202020204" pitchFamily="34" charset="0"/>
            </a:endParaRPr>
          </a:p>
        </p:txBody>
      </p:sp>
      <p:pic>
        <p:nvPicPr>
          <p:cNvPr id="6" name="Picture 2" descr="C:\Users\Saloni\Downloads\icare images\card tower.jpg"/>
          <p:cNvPicPr>
            <a:picLocks noChangeAspect="1" noChangeArrowheads="1"/>
          </p:cNvPicPr>
          <p:nvPr/>
        </p:nvPicPr>
        <p:blipFill>
          <a:blip r:embed="rId1" cstate="print"/>
          <a:srcRect l="29000" r="33000"/>
          <a:stretch>
            <a:fillRect/>
          </a:stretch>
        </p:blipFill>
        <p:spPr bwMode="auto">
          <a:xfrm>
            <a:off x="3124230" y="2133600"/>
            <a:ext cx="2514540" cy="3722076"/>
          </a:xfrm>
          <a:prstGeom prst="rect">
            <a:avLst/>
          </a:prstGeom>
          <a:noFill/>
        </p:spPr>
      </p:pic>
    </p:spTree>
  </p:cSld>
  <p:clrMapOvr>
    <a:masterClrMapping/>
  </p:clrMapOvr>
</p:sld>
</file>

<file path=ppt/tags/tag1.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2.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0</TotalTime>
  <Words>9344</Words>
  <Application>WPS Presentation</Application>
  <PresentationFormat>On-screen Show (4:3)</PresentationFormat>
  <Paragraphs>372</Paragraphs>
  <Slides>41</Slides>
  <Notes>37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41</vt:i4>
      </vt:variant>
    </vt:vector>
  </HeadingPairs>
  <TitlesOfParts>
    <vt:vector size="51" baseType="lpstr">
      <vt:lpstr>Arial</vt:lpstr>
      <vt:lpstr>SimSun</vt:lpstr>
      <vt:lpstr>Wingdings</vt:lpstr>
      <vt:lpstr>Helvetica</vt:lpstr>
      <vt:lpstr>Arial</vt:lpstr>
      <vt:lpstr>Helvetica Neue</vt:lpstr>
      <vt:lpstr>Microsoft YaHei</vt:lpstr>
      <vt:lpstr>Arial Unicode MS</vt:lpstr>
      <vt:lpstr>Calibri</vt:lpstr>
      <vt:lpstr>Office Theme</vt:lpstr>
      <vt:lpstr>PowerPoint 演示文稿</vt:lpstr>
      <vt:lpstr>PowerPoint 演示文稿</vt:lpstr>
      <vt:lpstr>PowerPoint 演示文稿</vt:lpstr>
      <vt:lpstr>PowerPoint 演示文稿</vt:lpstr>
      <vt:lpstr>Summary</vt:lpstr>
      <vt:lpstr>Any Questions?</vt:lpstr>
      <vt:lpstr>PowerPoint 演示文稿</vt:lpstr>
      <vt:lpstr>PowerPoint 演示文稿</vt:lpstr>
      <vt:lpstr>PowerPoint 演示文稿</vt:lpstr>
      <vt:lpstr>Summary</vt:lpstr>
      <vt:lpstr>Any Questions?</vt:lpstr>
      <vt:lpstr>PowerPoint 演示文稿</vt:lpstr>
      <vt:lpstr>PowerPoint 演示文稿</vt:lpstr>
      <vt:lpstr>Post-Module Activity</vt:lpstr>
      <vt:lpstr>Summary</vt:lpstr>
      <vt:lpstr>Any Questions?</vt:lpstr>
      <vt:lpstr>PowerPoint 演示文稿</vt:lpstr>
      <vt:lpstr>PowerPoint 演示文稿</vt:lpstr>
      <vt:lpstr>PowerPoint 演示文稿</vt:lpstr>
      <vt:lpstr>Summary</vt:lpstr>
      <vt:lpstr>Summary</vt:lpstr>
      <vt:lpstr>Any Questions?</vt:lpstr>
      <vt:lpstr>PowerPoint 演示文稿</vt:lpstr>
      <vt:lpstr>PowerPoint 演示文稿</vt:lpstr>
      <vt:lpstr>PowerPoint 演示文稿</vt:lpstr>
      <vt:lpstr>Summary</vt:lpstr>
      <vt:lpstr>Any Questions?</vt:lpstr>
      <vt:lpstr>PowerPoint 演示文稿</vt:lpstr>
      <vt:lpstr>PowerPoint 演示文稿</vt:lpstr>
      <vt:lpstr>PowerPoint 演示文稿</vt:lpstr>
      <vt:lpstr>Summary</vt:lpstr>
      <vt:lpstr>Any Questions?</vt:lpstr>
      <vt:lpstr>PowerPoint 演示文稿</vt:lpstr>
      <vt:lpstr>PowerPoint 演示文稿</vt:lpstr>
      <vt:lpstr>PowerPoint 演示文稿</vt:lpstr>
      <vt:lpstr>Summary</vt:lpstr>
      <vt:lpstr>Summary</vt:lpstr>
      <vt:lpstr>Summary</vt:lpstr>
      <vt:lpstr>Summary</vt:lpstr>
      <vt:lpstr>Any Questions?</vt:lpstr>
      <vt:lpstr>PowerPoint 演示文稿</vt:lpstr>
    </vt:vector>
  </TitlesOfParts>
  <Company>Jitendra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IDEA</dc:creator>
  <cp:lastModifiedBy>Dell</cp:lastModifiedBy>
  <cp:revision>569</cp:revision>
  <dcterms:created xsi:type="dcterms:W3CDTF">2013-06-12T07:50:00Z</dcterms:created>
  <dcterms:modified xsi:type="dcterms:W3CDTF">2023-03-26T14:08:28Z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BC3A381D23EA4D40A7C22590A2C17ECA</vt:lpwstr>
  </property>
  <property fmtid="{D5CDD505-2E9C-101B-9397-08002B2CF9AE}" pid="3" name="KSOProductBuildVer">
    <vt:lpwstr>1033-11.2.0.11516</vt:lpwstr>
  </property>
</Properties>
</file>