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405" r:id="rId6"/>
    <p:sldId id="505" r:id="rId7"/>
    <p:sldId id="430" r:id="rId8"/>
    <p:sldId id="431" r:id="rId9"/>
    <p:sldId id="466" r:id="rId10"/>
    <p:sldId id="467" r:id="rId11"/>
    <p:sldId id="509" r:id="rId12"/>
    <p:sldId id="481" r:id="rId13"/>
    <p:sldId id="516" r:id="rId14"/>
    <p:sldId id="435" r:id="rId15"/>
    <p:sldId id="468" r:id="rId16"/>
    <p:sldId id="506" r:id="rId17"/>
    <p:sldId id="469" r:id="rId18"/>
    <p:sldId id="517" r:id="rId19"/>
    <p:sldId id="483" r:id="rId20"/>
    <p:sldId id="440" r:id="rId21"/>
    <p:sldId id="470" r:id="rId22"/>
    <p:sldId id="507" r:id="rId23"/>
    <p:sldId id="471" r:id="rId24"/>
    <p:sldId id="510" r:id="rId25"/>
    <p:sldId id="443" r:id="rId26"/>
    <p:sldId id="444" r:id="rId27"/>
    <p:sldId id="472" r:id="rId28"/>
    <p:sldId id="473" r:id="rId29"/>
    <p:sldId id="498" r:id="rId30"/>
    <p:sldId id="448" r:id="rId31"/>
    <p:sldId id="450" r:id="rId32"/>
    <p:sldId id="398" r:id="rId33"/>
  </p:sldIdLst>
  <p:sldSz cx="9144000" cy="6858000" type="screen4x3"/>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6377" autoAdjust="0"/>
  </p:normalViewPr>
  <p:slideViewPr>
    <p:cSldViewPr>
      <p:cViewPr varScale="1">
        <p:scale>
          <a:sx n="86" d="100"/>
          <a:sy n="86" d="100"/>
        </p:scale>
        <p:origin x="136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3.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t>If the elder has a hearing problem:</a:t>
            </a:r>
            <a:endParaRPr lang="en-US" sz="2000" dirty="0"/>
          </a:p>
          <a:p>
            <a:pPr lvl="1">
              <a:buFont typeface="Wingdings" panose="05000000000000000000" pitchFamily="2" charset="2"/>
              <a:buChar char="Ø"/>
            </a:pPr>
            <a:r>
              <a:rPr lang="en-US" sz="2000" dirty="0"/>
              <a:t>Ensure the elder uses a hearing aid, if advised to do so</a:t>
            </a:r>
            <a:endParaRPr lang="en-US" sz="2000" dirty="0"/>
          </a:p>
          <a:p>
            <a:pPr lvl="1">
              <a:buFont typeface="Wingdings" panose="05000000000000000000" pitchFamily="2" charset="2"/>
              <a:buChar char="Ø"/>
            </a:pPr>
            <a:r>
              <a:rPr lang="en-US" sz="2000" dirty="0"/>
              <a:t>Keep your face at the same level as the elder</a:t>
            </a:r>
            <a:endParaRPr lang="en-US" sz="2000" dirty="0"/>
          </a:p>
          <a:p>
            <a:pPr lvl="1">
              <a:buFont typeface="Wingdings" panose="05000000000000000000" pitchFamily="2" charset="2"/>
              <a:buChar char="Ø"/>
            </a:pPr>
            <a:r>
              <a:rPr lang="en-US" sz="2000" dirty="0"/>
              <a:t>Lower all unwanted noises so that the elder can hear better</a:t>
            </a:r>
            <a:endParaRPr lang="en-US" sz="2000" dirty="0"/>
          </a:p>
          <a:p>
            <a:pPr lvl="1">
              <a:buFont typeface="Wingdings" panose="05000000000000000000" pitchFamily="2" charset="2"/>
              <a:buChar char="Ø"/>
            </a:pPr>
            <a:r>
              <a:rPr lang="en-US" sz="2000" dirty="0"/>
              <a:t>Speak slowly and a little loudly</a:t>
            </a:r>
            <a:endParaRPr lang="en-US" sz="2000" dirty="0"/>
          </a:p>
          <a:p>
            <a:pPr lvl="1">
              <a:buFont typeface="Wingdings" panose="05000000000000000000" pitchFamily="2" charset="2"/>
              <a:buChar char="Ø"/>
            </a:pPr>
            <a:r>
              <a:rPr lang="en-US" sz="2000" dirty="0"/>
              <a:t>Exaggerate your lips movements to help the elder understand what you are saying</a:t>
            </a:r>
            <a:endParaRPr lang="en-US" sz="2000" dirty="0"/>
          </a:p>
          <a:p>
            <a:pPr lvl="0"/>
            <a:r>
              <a:rPr lang="en-US" sz="2000" dirty="0"/>
              <a:t>If the elder has a speech problem:</a:t>
            </a:r>
            <a:endParaRPr lang="en-US" sz="2000" dirty="0"/>
          </a:p>
          <a:p>
            <a:pPr lvl="1">
              <a:buFont typeface="Wingdings" panose="05000000000000000000" pitchFamily="2" charset="2"/>
              <a:buChar char="Ø"/>
            </a:pPr>
            <a:r>
              <a:rPr lang="en-US" sz="2000" dirty="0"/>
              <a:t>Ensure the elder uses dentures, if advised to do so</a:t>
            </a:r>
            <a:endParaRPr lang="en-US" sz="2000" dirty="0"/>
          </a:p>
          <a:p>
            <a:pPr lvl="1">
              <a:buFont typeface="Wingdings" panose="05000000000000000000" pitchFamily="2" charset="2"/>
              <a:buChar char="Ø"/>
            </a:pPr>
            <a:r>
              <a:rPr lang="en-US" sz="2000" dirty="0"/>
              <a:t>Make the elder comfortable</a:t>
            </a:r>
            <a:endParaRPr lang="en-US" sz="2000" dirty="0"/>
          </a:p>
          <a:p>
            <a:pPr lvl="1">
              <a:buFont typeface="Wingdings" panose="05000000000000000000" pitchFamily="2" charset="2"/>
              <a:buChar char="Ø"/>
            </a:pPr>
            <a:r>
              <a:rPr lang="en-US" sz="2000" dirty="0"/>
              <a:t>Be patient</a:t>
            </a:r>
            <a:endParaRPr lang="en-US" sz="2000" dirty="0"/>
          </a:p>
          <a:p>
            <a:pPr lvl="1">
              <a:buFont typeface="Wingdings" panose="05000000000000000000" pitchFamily="2" charset="2"/>
              <a:buChar char="Ø"/>
            </a:pPr>
            <a:r>
              <a:rPr lang="en-US" sz="2000" dirty="0"/>
              <a:t>Ask simple questions that have short answers</a:t>
            </a:r>
            <a:endParaRPr lang="en-US" sz="2000" dirty="0"/>
          </a:p>
          <a:p>
            <a:pPr lvl="1">
              <a:buFont typeface="Wingdings" panose="05000000000000000000" pitchFamily="2" charset="2"/>
              <a:buChar char="Ø"/>
            </a:pPr>
            <a:r>
              <a:rPr lang="en-US" sz="2000" dirty="0"/>
              <a:t>Encourage the person to write the message</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400" dirty="0"/>
              <a:t>If required, use gestures or sign language to communicate</a:t>
            </a:r>
            <a:endParaRPr lang="en-US" sz="2400" dirty="0"/>
          </a:p>
          <a:p>
            <a:pPr lvl="0"/>
            <a:r>
              <a:rPr lang="en-US" sz="2400" dirty="0"/>
              <a:t>If the elder has poor vision:</a:t>
            </a:r>
            <a:endParaRPr lang="en-US" sz="2400" dirty="0"/>
          </a:p>
          <a:p>
            <a:pPr lvl="1">
              <a:buFont typeface="Wingdings" panose="05000000000000000000" pitchFamily="2" charset="2"/>
              <a:buChar char="Ø"/>
            </a:pPr>
            <a:r>
              <a:rPr lang="en-US" sz="2400" dirty="0"/>
              <a:t>Move around so that the elder is facing you when talking</a:t>
            </a:r>
            <a:endParaRPr lang="en-US" sz="2400" dirty="0"/>
          </a:p>
          <a:p>
            <a:pPr lvl="1">
              <a:buFont typeface="Wingdings" panose="05000000000000000000" pitchFamily="2" charset="2"/>
              <a:buChar char="Ø"/>
            </a:pPr>
            <a:r>
              <a:rPr lang="en-US" sz="2400" dirty="0"/>
              <a:t>Make your presence felt to the elder</a:t>
            </a:r>
            <a:endParaRPr lang="en-US" sz="2400" dirty="0"/>
          </a:p>
          <a:p>
            <a:pPr lvl="1">
              <a:buFont typeface="Wingdings" panose="05000000000000000000" pitchFamily="2" charset="2"/>
              <a:buChar char="Ø"/>
            </a:pPr>
            <a:r>
              <a:rPr lang="en-US" sz="2400" dirty="0"/>
              <a:t>Bring objects close to the person to identify and choose </a:t>
            </a:r>
            <a:endParaRPr lang="en-US" sz="2400" dirty="0"/>
          </a:p>
          <a:p>
            <a:pPr lvl="0"/>
            <a:r>
              <a:rPr lang="en-US" sz="2400" dirty="0"/>
              <a:t>Talk to family members to find out which method of communication works best with the elder</a:t>
            </a:r>
            <a:endParaRPr lang="en-US" sz="2400" dirty="0"/>
          </a:p>
          <a:p>
            <a:pPr lvl="0"/>
            <a:r>
              <a:rPr lang="en-US" sz="2400" dirty="0"/>
              <a:t>Never ridicule the person</a:t>
            </a:r>
            <a:endParaRPr lang="en-US" sz="2400" dirty="0"/>
          </a:p>
          <a:p>
            <a:pPr lvl="0"/>
            <a:r>
              <a:rPr lang="en-US" sz="2400" dirty="0"/>
              <a:t>Always be respectful and patient</a:t>
            </a: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Q.1. Communicating with an elder with a hearing or speech problem is very difficult in the beginning. What should I do?</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Take help from the elder’s family members to help you communicate with the elder. Observe the elder’s communication with their family members carefully. As you spend more time with the elder, you will learn how to talk to and understand them.</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Tell the class participants to assume that the most valuable object to them is a special ring. Suppose they had to travel and could not take the ring along:</a:t>
            </a:r>
            <a:endParaRPr lang="en-US" sz="2000" baseline="0" dirty="0"/>
          </a:p>
          <a:p>
            <a:pPr marL="228600" indent="-228600">
              <a:buAutoNum type="alphaLcParenR"/>
            </a:pPr>
            <a:r>
              <a:rPr lang="en-US" sz="2000" baseline="0" dirty="0"/>
              <a:t>Who would they leave it with to be taken care of?</a:t>
            </a:r>
            <a:endParaRPr lang="en-US" sz="2000" baseline="0" dirty="0"/>
          </a:p>
          <a:p>
            <a:pPr marL="228600" indent="-228600">
              <a:buAutoNum type="alphaLcParenR"/>
            </a:pPr>
            <a:r>
              <a:rPr lang="en-US" sz="2000" baseline="0" dirty="0"/>
              <a:t>Why do they trust that person?</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000" b="0" i="0" kern="1200" dirty="0">
                <a:solidFill>
                  <a:schemeClr val="tx1"/>
                </a:solidFill>
                <a:latin typeface="+mn-lt"/>
                <a:ea typeface="+mn-ea"/>
                <a:cs typeface="+mn-cs"/>
              </a:rPr>
              <a:t>You will need:</a:t>
            </a:r>
            <a:endParaRPr lang="en-US" sz="2000" b="0" i="0" kern="1200" dirty="0">
              <a:solidFill>
                <a:schemeClr val="tx1"/>
              </a:solidFill>
              <a:latin typeface="+mn-lt"/>
              <a:ea typeface="+mn-ea"/>
              <a:cs typeface="+mn-cs"/>
            </a:endParaRPr>
          </a:p>
          <a:p>
            <a:pPr marL="228600" indent="-228600">
              <a:buAutoNum type="alphaLcParenR"/>
            </a:pPr>
            <a:r>
              <a:rPr lang="en-US" sz="2000" b="0" i="0" kern="1200" dirty="0">
                <a:solidFill>
                  <a:schemeClr val="tx1"/>
                </a:solidFill>
                <a:latin typeface="+mn-lt"/>
                <a:ea typeface="+mn-ea"/>
                <a:cs typeface="+mn-cs"/>
              </a:rPr>
              <a:t>Class furniture</a:t>
            </a:r>
            <a:endParaRPr lang="en-US" sz="2000" b="0" i="0" kern="1200" dirty="0">
              <a:solidFill>
                <a:schemeClr val="tx1"/>
              </a:solidFill>
              <a:latin typeface="+mn-lt"/>
              <a:ea typeface="+mn-ea"/>
              <a:cs typeface="+mn-cs"/>
            </a:endParaRPr>
          </a:p>
          <a:p>
            <a:pPr marL="228600" indent="-228600">
              <a:buAutoNum type="alphaLcParenR"/>
            </a:pPr>
            <a:r>
              <a:rPr lang="en-US" sz="2000" b="0" i="0" kern="1200" dirty="0">
                <a:solidFill>
                  <a:schemeClr val="tx1"/>
                </a:solidFill>
                <a:latin typeface="+mn-lt"/>
                <a:ea typeface="+mn-ea"/>
                <a:cs typeface="+mn-cs"/>
              </a:rPr>
              <a:t>Random objects of smaller size like cardboard</a:t>
            </a:r>
            <a:r>
              <a:rPr lang="en-US" sz="2000" b="0" i="0" kern="1200" baseline="0" dirty="0">
                <a:solidFill>
                  <a:schemeClr val="tx1"/>
                </a:solidFill>
                <a:latin typeface="+mn-lt"/>
                <a:ea typeface="+mn-ea"/>
                <a:cs typeface="+mn-cs"/>
              </a:rPr>
              <a:t> boxes, shoes, markers etc. These objects should not be pointed or they could hurt the player.</a:t>
            </a:r>
            <a:endParaRPr lang="en-US" sz="2000" b="0" i="0" kern="1200" baseline="0" dirty="0">
              <a:solidFill>
                <a:schemeClr val="tx1"/>
              </a:solidFill>
              <a:latin typeface="+mn-lt"/>
              <a:ea typeface="+mn-ea"/>
              <a:cs typeface="+mn-cs"/>
            </a:endParaRPr>
          </a:p>
          <a:p>
            <a:pPr marL="228600" indent="-228600">
              <a:buAutoNum type="alphaLcParenR"/>
            </a:pPr>
            <a:r>
              <a:rPr lang="en-US" sz="2000" b="0" i="0" kern="1200" baseline="0" dirty="0">
                <a:solidFill>
                  <a:schemeClr val="tx1"/>
                </a:solidFill>
                <a:latin typeface="+mn-lt"/>
                <a:ea typeface="+mn-ea"/>
                <a:cs typeface="+mn-cs"/>
              </a:rPr>
              <a:t>Blindfolds</a:t>
            </a:r>
            <a:endParaRPr lang="en-US" sz="2000" b="0" i="0" kern="1200" dirty="0">
              <a:solidFill>
                <a:schemeClr val="tx1"/>
              </a:solidFill>
              <a:latin typeface="+mn-lt"/>
              <a:ea typeface="+mn-ea"/>
              <a:cs typeface="+mn-cs"/>
            </a:endParaRPr>
          </a:p>
          <a:p>
            <a:r>
              <a:rPr lang="en-US" sz="2000" b="0" i="0" kern="1200" dirty="0">
                <a:solidFill>
                  <a:schemeClr val="tx1"/>
                </a:solidFill>
                <a:latin typeface="+mn-lt"/>
                <a:ea typeface="+mn-ea"/>
                <a:cs typeface="+mn-cs"/>
              </a:rPr>
              <a:t>Steps:</a:t>
            </a:r>
            <a:endParaRPr lang="en-US" sz="2000" b="0" i="0" kern="1200" dirty="0">
              <a:solidFill>
                <a:schemeClr val="tx1"/>
              </a:solidFill>
              <a:latin typeface="+mn-lt"/>
              <a:ea typeface="+mn-ea"/>
              <a:cs typeface="+mn-cs"/>
            </a:endParaRPr>
          </a:p>
          <a:p>
            <a:pPr>
              <a:buFont typeface="Wingdings" panose="05000000000000000000" pitchFamily="2" charset="2"/>
              <a:buChar char="Ø"/>
            </a:pPr>
            <a:r>
              <a:rPr lang="en-US" sz="2000" b="0" i="0" kern="1200" dirty="0">
                <a:solidFill>
                  <a:schemeClr val="tx1"/>
                </a:solidFill>
                <a:latin typeface="+mn-lt"/>
                <a:ea typeface="+mn-ea"/>
                <a:cs typeface="+mn-cs"/>
              </a:rPr>
              <a:t>Divide the class into two groups,</a:t>
            </a:r>
            <a:r>
              <a:rPr lang="en-US" sz="2000" b="0" i="0" kern="1200" baseline="0" dirty="0">
                <a:solidFill>
                  <a:schemeClr val="tx1"/>
                </a:solidFill>
                <a:latin typeface="+mn-lt"/>
                <a:ea typeface="+mn-ea"/>
                <a:cs typeface="+mn-cs"/>
              </a:rPr>
              <a:t> say group A and B. Make pairs with one participant from group A and one from B. Send group B outside the class.</a:t>
            </a:r>
            <a:r>
              <a:rPr lang="en-US" sz="2000" b="0" i="0" kern="1200" dirty="0">
                <a:solidFill>
                  <a:schemeClr val="tx1"/>
                </a:solidFill>
                <a:latin typeface="+mn-lt"/>
                <a:ea typeface="+mn-ea"/>
                <a:cs typeface="+mn-cs"/>
              </a:rPr>
              <a:t> </a:t>
            </a:r>
            <a:endParaRPr lang="en-US" sz="2000" b="0" i="0" kern="1200" dirty="0">
              <a:solidFill>
                <a:schemeClr val="tx1"/>
              </a:solidFill>
              <a:latin typeface="+mn-lt"/>
              <a:ea typeface="+mn-ea"/>
              <a:cs typeface="+mn-cs"/>
            </a:endParaRPr>
          </a:p>
          <a:p>
            <a:pPr>
              <a:buFont typeface="Wingdings" panose="05000000000000000000" pitchFamily="2" charset="2"/>
              <a:buChar char="Ø"/>
            </a:pPr>
            <a:r>
              <a:rPr lang="en-US" sz="2000" b="0" i="0" kern="1200" dirty="0">
                <a:solidFill>
                  <a:schemeClr val="tx1"/>
                </a:solidFill>
                <a:latin typeface="+mn-lt"/>
                <a:ea typeface="+mn-ea"/>
                <a:cs typeface="+mn-cs"/>
              </a:rPr>
              <a:t>Ask</a:t>
            </a:r>
            <a:r>
              <a:rPr lang="en-US" sz="2000" b="0" i="0" kern="1200" baseline="0" dirty="0">
                <a:solidFill>
                  <a:schemeClr val="tx1"/>
                </a:solidFill>
                <a:latin typeface="+mn-lt"/>
                <a:ea typeface="+mn-ea"/>
                <a:cs typeface="+mn-cs"/>
              </a:rPr>
              <a:t> group A to make a maze inside the class using class furniture and place obstacles like shoes and markers for the hurdles. There should be a starting point and an end point of the maze.</a:t>
            </a:r>
            <a:endParaRPr lang="en-US" sz="2000" b="0" i="0" kern="1200" baseline="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Make sure that group B does not see the maze.</a:t>
            </a:r>
            <a:endParaRPr lang="en-US" sz="2000" b="0" i="0" kern="1200" baseline="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Explain to group A that they will be responsible for each of their group B counterparts. The group B participants will be blindfolded one at a time and group A participant has to guide them through the maze just by giving verbal instruction. The blindfolded partner cannot speak. This has to be done in the least possible time.</a:t>
            </a:r>
            <a:endParaRPr lang="en-US" sz="2000" b="0" i="0" kern="1200" baseline="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The group A participant can now blindfold their partner, explain the activity to them and bring them to the class. </a:t>
            </a:r>
            <a:r>
              <a:rPr lang="en-US" sz="2000" b="0" i="0" kern="1200" dirty="0">
                <a:solidFill>
                  <a:schemeClr val="tx1"/>
                </a:solidFill>
                <a:latin typeface="+mn-lt"/>
                <a:ea typeface="+mn-ea"/>
                <a:cs typeface="+mn-cs"/>
              </a:rPr>
              <a:t>The partners may discuss their strategies or signals and words they</a:t>
            </a:r>
            <a:r>
              <a:rPr lang="en-US" sz="2000" b="0" i="0" kern="1200" baseline="0" dirty="0">
                <a:solidFill>
                  <a:schemeClr val="tx1"/>
                </a:solidFill>
                <a:latin typeface="+mn-lt"/>
                <a:ea typeface="+mn-ea"/>
                <a:cs typeface="+mn-cs"/>
              </a:rPr>
              <a:t> will</a:t>
            </a:r>
            <a:r>
              <a:rPr lang="en-US" sz="2000" b="0" i="0" kern="1200" dirty="0">
                <a:solidFill>
                  <a:schemeClr val="tx1"/>
                </a:solidFill>
                <a:latin typeface="+mn-lt"/>
                <a:ea typeface="+mn-ea"/>
                <a:cs typeface="+mn-cs"/>
              </a:rPr>
              <a:t> use to make their expectations clear.</a:t>
            </a:r>
            <a:endParaRPr lang="en-US" sz="2000" b="0" i="0" kern="120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Start the activity and note down the time of every pair.</a:t>
            </a:r>
            <a:endParaRPr lang="en-US" sz="2000" b="0" i="0" kern="1200" baseline="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Once all the pairs have completed the activity, ask group B participants about their fears and strengths in the game and if they trusted their partner.</a:t>
            </a:r>
            <a:endParaRPr lang="en-US" sz="2000" b="0" i="0" kern="1200" baseline="0" dirty="0">
              <a:solidFill>
                <a:schemeClr val="tx1"/>
              </a:solidFill>
              <a:latin typeface="+mn-lt"/>
              <a:ea typeface="+mn-ea"/>
              <a:cs typeface="+mn-cs"/>
            </a:endParaRPr>
          </a:p>
          <a:p>
            <a:pPr>
              <a:buFont typeface="Wingdings" panose="05000000000000000000" pitchFamily="2" charset="2"/>
              <a:buChar char="Ø"/>
            </a:pPr>
            <a:r>
              <a:rPr lang="en-US" sz="2000" b="0" i="0" kern="1200" baseline="0" dirty="0">
                <a:solidFill>
                  <a:schemeClr val="tx1"/>
                </a:solidFill>
                <a:latin typeface="+mn-lt"/>
                <a:ea typeface="+mn-ea"/>
                <a:cs typeface="+mn-cs"/>
              </a:rPr>
              <a:t>Also ask how important was the trust factor in the game. </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When caring for elders who display lack of trust, show trust in their abilities by encouraging them to be independent</a:t>
            </a:r>
            <a:endParaRPr lang="en-US" sz="2000" dirty="0"/>
          </a:p>
          <a:p>
            <a:pPr lvl="0"/>
            <a:r>
              <a:rPr lang="en-US" sz="2000" dirty="0"/>
              <a:t>Be reliable and dependable</a:t>
            </a:r>
            <a:endParaRPr lang="en-US" sz="2000" dirty="0"/>
          </a:p>
          <a:p>
            <a:pPr lvl="0"/>
            <a:r>
              <a:rPr lang="en-US" sz="2000" dirty="0"/>
              <a:t>If you make a mistake, do not make excuses to cover it up</a:t>
            </a:r>
            <a:endParaRPr lang="en-US" sz="2000" dirty="0"/>
          </a:p>
          <a:p>
            <a:pPr lvl="0"/>
            <a:r>
              <a:rPr lang="en-US" sz="2000" dirty="0"/>
              <a:t>When sharing some information with the elder, do not omit important details</a:t>
            </a:r>
            <a:endParaRPr lang="en-US" sz="2000" dirty="0"/>
          </a:p>
          <a:p>
            <a:r>
              <a:rPr lang="en-GB" sz="2000" dirty="0"/>
              <a:t>If the elder or their family members confide in you about their personal matters, do not repeat this information </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do the elderly people not trust others easily?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They probably believe that others may take advantage of their reducing physical and mental capabilities.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if, despite your best effort, the elderly person is not able to trust you?</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There can not be any clear-cut answer to this question except that one has to keep trying and prove one’s credentials and professional integrity.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How does the personal relationship between the two help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t>
            </a:r>
            <a:r>
              <a:rPr lang="en-IN" sz="1200" kern="1200">
                <a:solidFill>
                  <a:schemeClr val="tx1"/>
                </a:solidFill>
                <a:latin typeface="+mn-lt"/>
                <a:ea typeface="+mn-ea"/>
                <a:cs typeface="+mn-cs"/>
              </a:rPr>
              <a:t>A positive relationship will always be in the interest of the two as trust, mutual respect, and professional integrity will</a:t>
            </a:r>
            <a:r>
              <a:rPr lang="en-IN" sz="1200" kern="1200" baseline="0">
                <a:solidFill>
                  <a:schemeClr val="tx1"/>
                </a:solidFill>
                <a:latin typeface="+mn-lt"/>
                <a:ea typeface="+mn-ea"/>
                <a:cs typeface="+mn-cs"/>
              </a:rPr>
              <a:t> help the elder feel more positive about life</a:t>
            </a:r>
            <a:r>
              <a:rPr lang="en-IN" sz="1200" kern="1200">
                <a:solidFill>
                  <a:schemeClr val="tx1"/>
                </a:solidFill>
                <a:latin typeface="+mn-lt"/>
                <a:ea typeface="+mn-ea"/>
                <a:cs typeface="+mn-cs"/>
              </a:rPr>
              <a:t>.</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Print the logos on sheets of paper and distribute among the class participants.</a:t>
            </a:r>
            <a:endParaRPr lang="en-US" sz="2000" baseline="0" dirty="0"/>
          </a:p>
          <a:p>
            <a:r>
              <a:rPr lang="en-US" sz="2000" baseline="0" dirty="0"/>
              <a:t>Ask the class to recognize these logos and write the relevant answers. After they are done, reveal the answers in class.</a:t>
            </a:r>
            <a:endParaRPr lang="en-US" sz="2000" baseline="0" dirty="0"/>
          </a:p>
          <a:p>
            <a:r>
              <a:rPr lang="en-US" sz="2000" baseline="0" dirty="0"/>
              <a:t>The answer key is:</a:t>
            </a:r>
            <a:endParaRPr lang="en-US" sz="2000" baseline="0" dirty="0"/>
          </a:p>
          <a:p>
            <a:pPr marL="228600" indent="-228600">
              <a:buAutoNum type="alphaLcParenR"/>
            </a:pPr>
            <a:r>
              <a:rPr lang="en-US" sz="2000" baseline="0" dirty="0"/>
              <a:t>Twitter</a:t>
            </a:r>
            <a:endParaRPr lang="en-US" sz="2000" baseline="0" dirty="0"/>
          </a:p>
          <a:p>
            <a:pPr marL="228600" indent="-228600">
              <a:buAutoNum type="alphaLcParenR"/>
            </a:pPr>
            <a:r>
              <a:rPr lang="en-US" sz="2000" baseline="0" dirty="0"/>
              <a:t>Gmail</a:t>
            </a:r>
            <a:endParaRPr lang="en-US" sz="2000" baseline="0" dirty="0"/>
          </a:p>
          <a:p>
            <a:pPr marL="228600" indent="-228600">
              <a:buAutoNum type="alphaLcParenR"/>
            </a:pPr>
            <a:r>
              <a:rPr lang="en-US" sz="2000" baseline="0" dirty="0" err="1"/>
              <a:t>Whatsapp</a:t>
            </a:r>
            <a:endParaRPr lang="en-US" sz="2000" baseline="0" dirty="0"/>
          </a:p>
          <a:p>
            <a:pPr marL="228600" indent="-228600">
              <a:buAutoNum type="alphaLcParenR"/>
            </a:pPr>
            <a:r>
              <a:rPr lang="en-US" sz="2000" baseline="0" dirty="0"/>
              <a:t>Skype</a:t>
            </a:r>
            <a:endParaRPr lang="en-US" sz="2000" baseline="0" dirty="0"/>
          </a:p>
          <a:p>
            <a:pPr marL="228600" indent="-228600">
              <a:buAutoNum type="alphaLcParenR"/>
            </a:pPr>
            <a:r>
              <a:rPr lang="en-US" sz="2000" baseline="0" dirty="0"/>
              <a:t>Facebook</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aseline="0" dirty="0"/>
              <a:t>You will need:</a:t>
            </a:r>
            <a:endParaRPr lang="en-US" sz="1200" baseline="0" dirty="0"/>
          </a:p>
          <a:p>
            <a:pPr marL="228600" indent="-228600">
              <a:buAutoNum type="alphaLcParenR"/>
            </a:pPr>
            <a:r>
              <a:rPr lang="en-US" sz="1200" baseline="0" dirty="0"/>
              <a:t>A volunteer from the class</a:t>
            </a:r>
            <a:endParaRPr lang="en-US" sz="1200" baseline="0" dirty="0"/>
          </a:p>
          <a:p>
            <a:pPr marL="228600" indent="-228600">
              <a:buAutoNum type="alphaLcParenR"/>
            </a:pPr>
            <a:r>
              <a:rPr lang="en-US" sz="1200" baseline="0" dirty="0"/>
              <a:t>A white board with a picture of a donkey drawn on it. The donkey should be drawn without a tail.</a:t>
            </a:r>
            <a:endParaRPr lang="en-US" sz="1200" baseline="0" dirty="0"/>
          </a:p>
          <a:p>
            <a:pPr marL="228600" indent="-228600">
              <a:buAutoNum type="alphaLcParenR"/>
            </a:pPr>
            <a:r>
              <a:rPr lang="en-US" sz="1200" baseline="0" dirty="0"/>
              <a:t>A marker to draw the tail</a:t>
            </a:r>
            <a:endParaRPr lang="en-US" sz="1200" baseline="0" dirty="0"/>
          </a:p>
          <a:p>
            <a:pPr marL="228600" indent="-228600">
              <a:buAutoNum type="alphaLcParenR"/>
            </a:pPr>
            <a:r>
              <a:rPr lang="en-US" sz="1200" baseline="0" dirty="0"/>
              <a:t>A blind-fold</a:t>
            </a:r>
            <a:endParaRPr lang="en-US" sz="1200" baseline="0" dirty="0"/>
          </a:p>
          <a:p>
            <a:pPr marL="228600" indent="-228600">
              <a:buAutoNum type="alphaLcParenR"/>
            </a:pPr>
            <a:endParaRPr lang="en-US" sz="1200" baseline="0" dirty="0"/>
          </a:p>
          <a:p>
            <a:pPr marL="228600" indent="-228600">
              <a:buNone/>
            </a:pPr>
            <a:r>
              <a:rPr lang="en-US" sz="1200" baseline="0" dirty="0"/>
              <a:t>Steps:</a:t>
            </a:r>
            <a:endParaRPr lang="en-US" sz="1200" baseline="0" dirty="0"/>
          </a:p>
          <a:p>
            <a:r>
              <a:rPr lang="en-US" sz="1200" baseline="0" dirty="0"/>
              <a:t>a) Invite a participant to volunteer for the activity and send them out of the classroom for some time.</a:t>
            </a:r>
            <a:endParaRPr lang="en-US" sz="1200" baseline="0" dirty="0"/>
          </a:p>
          <a:p>
            <a:r>
              <a:rPr lang="en-US" sz="1200" baseline="0" dirty="0"/>
              <a:t>b) Explain to the rest of the class that the volunteer will be blindfolded and asked to draw a tail on the donkey. Two more class participants have to confuse the blindfolded volunteer as to where the right spot is. The rest of the class has to purposely laugh on the blindfolded volunteer.</a:t>
            </a:r>
            <a:endParaRPr lang="en-US" sz="1200" baseline="0" dirty="0"/>
          </a:p>
          <a:p>
            <a:r>
              <a:rPr lang="en-US" sz="1200" baseline="0" dirty="0"/>
              <a:t>c) Now call the participant inside the classroom and blindfold the person. Make sure that the person does not see the whiteboard. Hand them the marker and tell them that there is a picture of a tail-less donkey on the board and they must draw a tail at the right spot.</a:t>
            </a:r>
            <a:endParaRPr lang="en-US" sz="1200" baseline="0" dirty="0"/>
          </a:p>
          <a:p>
            <a:r>
              <a:rPr lang="en-US" sz="1200" baseline="0" dirty="0"/>
              <a:t>d) Cue the other two participants to give confusing instructions to the blindfolded participant and the rest of the class to make fun of him.</a:t>
            </a:r>
            <a:endParaRPr lang="en-US" sz="1200" baseline="0" dirty="0"/>
          </a:p>
          <a:p>
            <a:r>
              <a:rPr lang="en-US" sz="1200" baseline="0" dirty="0"/>
              <a:t>e) Stop this after two minutes. Now take the blindfold off and ask the volunteer:</a:t>
            </a:r>
            <a:endParaRPr lang="en-US" sz="1200" baseline="0" dirty="0"/>
          </a:p>
          <a:p>
            <a:pPr lvl="1">
              <a:buFont typeface="Arial" panose="020B0604020202020204" pitchFamily="34" charset="0"/>
              <a:buChar char="•"/>
            </a:pPr>
            <a:r>
              <a:rPr lang="en-US" sz="1200" baseline="0" dirty="0"/>
              <a:t>As to how did they feel with the handicap and why (vulnerable, inefficient)</a:t>
            </a:r>
            <a:endParaRPr lang="en-US" sz="1200" baseline="0" dirty="0"/>
          </a:p>
          <a:p>
            <a:pPr lvl="1">
              <a:buFont typeface="Arial" panose="020B0604020202020204" pitchFamily="34" charset="0"/>
              <a:buChar char="•"/>
            </a:pPr>
            <a:r>
              <a:rPr lang="en-US" sz="1200" baseline="0" dirty="0"/>
              <a:t>As to  how did they feel when there were many instructions at the same time (confused, difficult to follow, difficult to think clearly)</a:t>
            </a:r>
            <a:endParaRPr lang="en-US" sz="1200" baseline="0" dirty="0"/>
          </a:p>
          <a:p>
            <a:pPr lvl="1">
              <a:buFont typeface="Arial" panose="020B0604020202020204" pitchFamily="34" charset="0"/>
              <a:buChar char="•"/>
            </a:pPr>
            <a:r>
              <a:rPr lang="en-US" sz="1200" baseline="0" dirty="0"/>
              <a:t>As to how did they feel when the class was laughing at them (humiliated, vulnerable)</a:t>
            </a:r>
            <a:endParaRPr lang="en-US" sz="1200" baseline="0" dirty="0"/>
          </a:p>
          <a:p>
            <a:pPr lvl="0">
              <a:buFont typeface="Arial" panose="020B0604020202020204" pitchFamily="34" charset="0"/>
              <a:buNone/>
            </a:pPr>
            <a:endParaRPr lang="en-US" sz="1200" baseline="0" dirty="0"/>
          </a:p>
          <a:p>
            <a:pPr lvl="0">
              <a:buFont typeface="Arial" panose="020B0604020202020204" pitchFamily="34" charset="0"/>
              <a:buNone/>
            </a:pPr>
            <a:r>
              <a:rPr lang="en-US" sz="1200" baseline="0" dirty="0"/>
              <a:t>After the answers, speak to the class about elders feeling the same when they are ridiculed, ignored, scolded, or given many instructions at the same time. Instruct the class accordingly. Highlight the importance of supporting the elder (instead of ridiculing/making fun/scolding them) when they feel they are not able to do something correctly and their ego is hurt.</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0"/>
            <a:r>
              <a:rPr lang="en-US" sz="2000" dirty="0"/>
              <a:t>Acknowledge the elder’s ego and its need to protect the person’s identity</a:t>
            </a:r>
            <a:endParaRPr lang="en-US" sz="2000" dirty="0"/>
          </a:p>
          <a:p>
            <a:pPr lvl="0"/>
            <a:r>
              <a:rPr lang="en-US" sz="2000" dirty="0"/>
              <a:t>If the elder makes excuses to hide an inability, do not argue with them</a:t>
            </a:r>
            <a:endParaRPr lang="en-US" sz="2000" dirty="0"/>
          </a:p>
          <a:p>
            <a:pPr lvl="0"/>
            <a:r>
              <a:rPr lang="en-US" sz="2000" dirty="0"/>
              <a:t>Empathize and try to find the real reason behind their discomfort</a:t>
            </a:r>
            <a:endParaRPr lang="en-US" sz="2000" dirty="0"/>
          </a:p>
          <a:p>
            <a:pPr lvl="0"/>
            <a:r>
              <a:rPr lang="en-US" sz="2000" dirty="0"/>
              <a:t>Resolve the elder’s problem as best as possible</a:t>
            </a:r>
            <a:endParaRPr lang="en-US" sz="2000" dirty="0"/>
          </a:p>
          <a:p>
            <a:pPr lvl="0"/>
            <a:r>
              <a:rPr lang="en-US" sz="2000" dirty="0"/>
              <a:t>Observe if your resolution is satisfactory to the elder</a:t>
            </a:r>
            <a:endParaRPr lang="en-US" sz="2000" dirty="0"/>
          </a:p>
          <a:p>
            <a:pPr lvl="0"/>
            <a:r>
              <a:rPr lang="en-US" sz="2000" dirty="0"/>
              <a:t>If not, then try another way of resolving the elder’s discomfort</a:t>
            </a:r>
            <a:endParaRPr lang="en-US" sz="2000" dirty="0"/>
          </a:p>
          <a:p>
            <a:pPr lvl="0"/>
            <a:r>
              <a:rPr lang="en-US" sz="2000" dirty="0"/>
              <a:t>If the elder finds it difficult to accept their changed role in society or accept the change in their appearance:</a:t>
            </a:r>
            <a:endParaRPr lang="en-US" sz="2000" dirty="0"/>
          </a:p>
          <a:p>
            <a:pPr lvl="1">
              <a:buFont typeface="Wingdings" panose="05000000000000000000" pitchFamily="2" charset="2"/>
              <a:buChar char="§"/>
            </a:pPr>
            <a:r>
              <a:rPr lang="en-US" sz="2000" dirty="0"/>
              <a:t>Appreciate how well they have led their life</a:t>
            </a:r>
            <a:endParaRPr lang="en-US" sz="2000" dirty="0"/>
          </a:p>
          <a:p>
            <a:pPr lvl="1">
              <a:buFont typeface="Wingdings" panose="05000000000000000000" pitchFamily="2" charset="2"/>
              <a:buChar char="§"/>
            </a:pPr>
            <a:r>
              <a:rPr lang="en-US" sz="2000" dirty="0"/>
              <a:t>Talk to them about the positive things that they still have in life</a:t>
            </a:r>
            <a:endParaRPr lang="en-US" sz="2000" dirty="0"/>
          </a:p>
          <a:p>
            <a:r>
              <a:rPr lang="en-US" sz="2000" dirty="0"/>
              <a:t>Encourage them to do activities that they are passionate about</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does one comfort an elderly person with their inability to look after themselves</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but finds it difficult to accept?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One has to be patient and tell as many times as required about the natural degradation of the body that takes place with age.  You may also cite examples of other elderly people who may be in similar situation.  Such a step may lead the elderly person to believe that they are not alone with such physical or mental disabilities and make it easier for them to accept.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One of the problems that the elderly face is lack of interaction specially with their family members in which they start to feel that they are no more required.  How does one cope with such situation?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You can try the following: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Encourage the family members to spend more time with the elderly.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(b) Try and tell them to make a roster when a particular member would come and meet the</a:t>
            </a:r>
            <a:r>
              <a:rPr lang="en-US" sz="1200" kern="1200" baseline="0" dirty="0">
                <a:solidFill>
                  <a:schemeClr val="tx1"/>
                </a:solidFill>
                <a:latin typeface="+mn-lt"/>
                <a:ea typeface="+mn-ea"/>
                <a:cs typeface="+mn-cs"/>
              </a:rPr>
              <a:t> elder </a:t>
            </a:r>
            <a:r>
              <a:rPr lang="en-US" sz="1200" kern="1200" dirty="0">
                <a:solidFill>
                  <a:schemeClr val="tx1"/>
                </a:solidFill>
                <a:latin typeface="+mn-lt"/>
                <a:ea typeface="+mn-ea"/>
                <a:cs typeface="+mn-cs"/>
              </a:rPr>
              <a:t>which may even be for a short time.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(c) You yourself</a:t>
            </a:r>
            <a:r>
              <a:rPr lang="en-US" sz="1200" kern="1200" baseline="0" dirty="0">
                <a:solidFill>
                  <a:schemeClr val="tx1"/>
                </a:solidFill>
                <a:latin typeface="+mn-lt"/>
                <a:ea typeface="+mn-ea"/>
                <a:cs typeface="+mn-cs"/>
              </a:rPr>
              <a:t> should</a:t>
            </a:r>
            <a:r>
              <a:rPr lang="en-US" sz="1200" kern="1200" dirty="0">
                <a:solidFill>
                  <a:schemeClr val="tx1"/>
                </a:solidFill>
                <a:latin typeface="+mn-lt"/>
                <a:ea typeface="+mn-ea"/>
                <a:cs typeface="+mn-cs"/>
              </a:rPr>
              <a:t> spend as much time as is possible with the elderly.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(d) If the elderly can do something useful even by means of advice, one could encourage them to do so or maybe get them involved in some kind of social obligations.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 You could keep re-affirming the faith of the elderly that they were a very capable person in their younger days and remind</a:t>
            </a:r>
            <a:r>
              <a:rPr lang="en-US" sz="1200" kern="1200" baseline="0" dirty="0">
                <a:solidFill>
                  <a:schemeClr val="tx1"/>
                </a:solidFill>
                <a:latin typeface="+mn-lt"/>
                <a:ea typeface="+mn-ea"/>
                <a:cs typeface="+mn-cs"/>
              </a:rPr>
              <a:t> them of their achievements</a:t>
            </a:r>
            <a:r>
              <a:rPr lang="en-US" sz="1200" kern="1200" dirty="0">
                <a:solidFill>
                  <a:schemeClr val="tx1"/>
                </a:solidFill>
                <a:latin typeface="+mn-lt"/>
                <a:ea typeface="+mn-ea"/>
                <a:cs typeface="+mn-cs"/>
              </a:rPr>
              <a:t>.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baseline="0" dirty="0"/>
              <a:t>Ask two volunteers from the class to play the elder and the caregiver.</a:t>
            </a:r>
            <a:endParaRPr lang="en-US" sz="1200" baseline="0" dirty="0"/>
          </a:p>
          <a:p>
            <a:pPr>
              <a:buFont typeface="Arial" panose="020B0604020202020204" pitchFamily="34" charset="0"/>
              <a:buChar char="•"/>
            </a:pPr>
            <a:r>
              <a:rPr lang="en-US" sz="1200" baseline="0" dirty="0"/>
              <a:t>The situation is that the elder is being difficult to the caregiver. The elder is refusing to eat their meal and wants to go out to have an ice-cream. The elder is even angry because the caregiver is not giving into their demands.</a:t>
            </a:r>
            <a:endParaRPr lang="en-US" sz="1200" baseline="0" dirty="0"/>
          </a:p>
          <a:p>
            <a:pPr>
              <a:buFont typeface="Arial" panose="020B0604020202020204" pitchFamily="34" charset="0"/>
              <a:buChar char="•"/>
            </a:pPr>
            <a:r>
              <a:rPr lang="en-US" sz="1200" baseline="0" dirty="0"/>
              <a:t>The caregiver has to manage elder’s anger by being assertive. They should be polite and in no circumstance should the caregiver become angry himself. They should reason with the elder and not fight.</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When opposing the elder’s decision, respect the elder and acknowledge their requirements</a:t>
            </a:r>
            <a:endParaRPr lang="en-US" sz="2000" dirty="0"/>
          </a:p>
          <a:p>
            <a:pPr lvl="0"/>
            <a:r>
              <a:rPr lang="en-US" sz="2000" dirty="0"/>
              <a:t>State politely but clearly why you cannot allow the elder to do something</a:t>
            </a:r>
            <a:endParaRPr lang="en-US" sz="2000" dirty="0"/>
          </a:p>
          <a:p>
            <a:pPr lvl="0"/>
            <a:r>
              <a:rPr lang="en-US" sz="2000" dirty="0"/>
              <a:t>If the elder wants to have a food item that the doctor has advised them to avoid, do not let the elder cross the permissible limit</a:t>
            </a:r>
            <a:endParaRPr lang="en-US" sz="2000" dirty="0"/>
          </a:p>
          <a:p>
            <a:pPr lvl="0"/>
            <a:r>
              <a:rPr lang="en-US" sz="2000" dirty="0"/>
              <a:t>Refuse to give cigarettes to the elder</a:t>
            </a:r>
            <a:endParaRPr lang="en-US" sz="2000" dirty="0"/>
          </a:p>
          <a:p>
            <a:pPr lvl="0"/>
            <a:r>
              <a:rPr lang="en-US" sz="2000" dirty="0"/>
              <a:t>Do not let the elder skip medicines </a:t>
            </a:r>
            <a:endParaRPr lang="en-US" sz="2000" dirty="0"/>
          </a:p>
          <a:p>
            <a:pPr lvl="0"/>
            <a:r>
              <a:rPr lang="en-US" sz="2000" dirty="0"/>
              <a:t>Do not let them over-exert their body </a:t>
            </a:r>
            <a:endParaRPr lang="en-US" sz="2000" dirty="0"/>
          </a:p>
          <a:p>
            <a:r>
              <a:rPr lang="en-US" sz="2000" dirty="0"/>
              <a:t>Explain clearly that for their own security, the elder should not share personal information with strangers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Q1.</a:t>
            </a:r>
            <a:r>
              <a:rPr lang="en-IN" baseline="0" dirty="0"/>
              <a:t> </a:t>
            </a:r>
            <a:r>
              <a:rPr lang="en-IN" dirty="0"/>
              <a:t>Is the statement, “Sorry, but I cannot let you do this”</a:t>
            </a:r>
            <a:r>
              <a:rPr lang="en-IN" baseline="0" dirty="0"/>
              <a:t> </a:t>
            </a:r>
            <a:r>
              <a:rPr lang="en-IN" dirty="0"/>
              <a:t>polite and firm?</a:t>
            </a:r>
            <a:endParaRPr lang="en-US" dirty="0"/>
          </a:p>
          <a:p>
            <a:r>
              <a:rPr lang="en-IN" dirty="0"/>
              <a:t>Ans.</a:t>
            </a:r>
            <a:r>
              <a:rPr lang="en-IN" baseline="0" dirty="0"/>
              <a:t> </a:t>
            </a:r>
            <a:r>
              <a:rPr lang="en-IN" dirty="0"/>
              <a:t>Yes</a:t>
            </a:r>
            <a:endParaRPr lang="en-US" dirty="0"/>
          </a:p>
          <a:p>
            <a:r>
              <a:rPr lang="en-IN" dirty="0"/>
              <a:t> </a:t>
            </a:r>
            <a:endParaRPr lang="en-US" dirty="0"/>
          </a:p>
          <a:p>
            <a:r>
              <a:rPr lang="en-IN" dirty="0"/>
              <a:t>Q2. Is it ok to bargain with the elder to allow them something in limited quantities to make them do something like taking medicine?</a:t>
            </a:r>
            <a:endParaRPr lang="en-US" dirty="0"/>
          </a:p>
          <a:p>
            <a:r>
              <a:rPr lang="en-IN" dirty="0"/>
              <a:t>Ans. Yes, bargaining is one of the ways to deal with the elders but it cannot be made a routine.</a:t>
            </a:r>
            <a:endParaRPr lang="en-US" dirty="0"/>
          </a:p>
          <a:p>
            <a:r>
              <a:rPr lang="en-IN" dirty="0"/>
              <a:t> </a:t>
            </a:r>
            <a:endParaRPr lang="en-US" dirty="0"/>
          </a:p>
          <a:p>
            <a:r>
              <a:rPr lang="en-IN" dirty="0"/>
              <a:t>Q3. What happens in case you lose your temper while dealing with the elders?</a:t>
            </a:r>
            <a:endParaRPr lang="en-US" dirty="0"/>
          </a:p>
          <a:p>
            <a:r>
              <a:rPr lang="en-IN" dirty="0"/>
              <a:t>Ans. Well, after sometime you should apologize to them and try and explain that you wanted only the best for the elder and that you were trying to follow the instructions of the doctor and the family.	</a:t>
            </a:r>
            <a:endParaRPr lang="en-US" dirty="0"/>
          </a:p>
          <a:p>
            <a:r>
              <a:rPr lang="en-IN" dirty="0"/>
              <a:t> </a:t>
            </a:r>
            <a:endParaRPr lang="en-US" dirty="0"/>
          </a:p>
          <a:p>
            <a:r>
              <a:rPr lang="en-IN" dirty="0"/>
              <a:t>Q4. What can you do to prevent the elderly from talking to strangers which you feel may compromise their safety or security?</a:t>
            </a:r>
            <a:endParaRPr lang="en-US" dirty="0"/>
          </a:p>
          <a:p>
            <a:r>
              <a:rPr lang="en-IN" dirty="0"/>
              <a:t>Ans. You may like to initially explain to them, not let them be alone with the person whom you may feel as a threat and if nothing works you may like to inform the family about it.</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Arrange for a chair and a box with folded chits bearing following words: Health, Loneliness, Anxiety, Lack of Confidence, Neglect, Safety </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Invite a participant to play the role of an elder. The participant takes out a chit, reads the type of problem, folds it and puts it back in the box. Allow the participant a few minutes to think about a problem related to the type mentioned on the chit. When the person is ready, invite another participant to play the role of a caregiver.</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The caregiver has to find out the exact problem that the elder is facing and state it in a sentence. The caregiver is allowed to ask questions. The person playing the role of the elder must answer the questions and tell about the problem without stating the problem clearly. </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The caregiver’s behavior must be observed and any mistakes should be pointed out like interrupting the elder, offering (not suggesting) solutions, laughing at the elder’s problem or not showing sympathy. </a:t>
            </a: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1200" baseline="0" dirty="0"/>
              <a:t>If the caregiver fails to identify the actual problem, another person is invited to play the role of eth caregiver. If the caregiver identifies the problem clearly, another person is invited to play the role of an elder and the activity is repeated for a new problem.</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500" dirty="0"/>
              <a:t>Encourage the elder to speak about the problem the elder is facing</a:t>
            </a:r>
            <a:endParaRPr lang="en-US" sz="2500" dirty="0"/>
          </a:p>
          <a:p>
            <a:pPr lvl="0"/>
            <a:r>
              <a:rPr lang="en-US" sz="2500" dirty="0"/>
              <a:t>Listen carefully when the elder is speaking</a:t>
            </a:r>
            <a:endParaRPr lang="en-US" sz="2500" dirty="0"/>
          </a:p>
          <a:p>
            <a:pPr lvl="0"/>
            <a:r>
              <a:rPr lang="en-US" sz="2500" dirty="0"/>
              <a:t>Clarify the problem by asking questions</a:t>
            </a:r>
            <a:endParaRPr lang="en-US" sz="2500" dirty="0"/>
          </a:p>
          <a:p>
            <a:pPr lvl="0"/>
            <a:r>
              <a:rPr lang="en-US" sz="2500" dirty="0"/>
              <a:t>Help the elder state the problem clearly</a:t>
            </a:r>
            <a:endParaRPr lang="en-US" sz="2500" dirty="0"/>
          </a:p>
          <a:p>
            <a:pPr lvl="0"/>
            <a:r>
              <a:rPr lang="en-US" sz="2500" dirty="0"/>
              <a:t>Do not get tempted to offer solutions</a:t>
            </a:r>
            <a:endParaRPr lang="en-US" sz="2500" dirty="0"/>
          </a:p>
          <a:p>
            <a:pPr lvl="0"/>
            <a:r>
              <a:rPr lang="en-US" sz="2500" dirty="0"/>
              <a:t>Offer suggestions to help the elder solve the problem</a:t>
            </a:r>
            <a:endParaRPr lang="en-US" sz="2500" dirty="0"/>
          </a:p>
          <a:p>
            <a:pPr lvl="0"/>
            <a:r>
              <a:rPr lang="en-US" sz="2500" dirty="0"/>
              <a:t>Be sympathetic to the elder's problem</a:t>
            </a:r>
            <a:endParaRPr lang="en-US" sz="2500" dirty="0"/>
          </a:p>
          <a:p>
            <a:pPr lvl="0"/>
            <a:r>
              <a:rPr lang="en-US" sz="2500" dirty="0"/>
              <a:t>Share the elder's problem with a family member:</a:t>
            </a:r>
            <a:endParaRPr lang="en-US" sz="2500" dirty="0"/>
          </a:p>
          <a:p>
            <a:pPr lvl="1">
              <a:buFont typeface="Wingdings" panose="05000000000000000000" pitchFamily="2" charset="2"/>
              <a:buChar char="Ø"/>
            </a:pPr>
            <a:r>
              <a:rPr lang="en-US" sz="2500" dirty="0"/>
              <a:t>If the elder cannot solve that problem or</a:t>
            </a:r>
            <a:endParaRPr lang="en-US" sz="2500" dirty="0"/>
          </a:p>
          <a:p>
            <a:pPr lvl="1">
              <a:buFont typeface="Wingdings" panose="05000000000000000000" pitchFamily="2" charset="2"/>
              <a:buChar char="Ø"/>
            </a:pPr>
            <a:r>
              <a:rPr lang="en-US" sz="2500" dirty="0"/>
              <a:t>If the problem is related to the elder's safety or health  </a:t>
            </a:r>
            <a:endParaRPr lang="en-US" sz="25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shouldn't I offer solutions to the elder's problem?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Elderly people often feel dependent on others. This makes them lose their self-confidence which is another main problem faced by the elders. As a caregiver, you must try to make the elders feel independent and capable of solving their own problems. This is essential to keep them happy and positive about their lives. So, instead of offering a solution, you should make suggestions for possible solutions. This makes the elderly people feel more in control of their lives. This also makes them value your suggestions more. </a:t>
            </a:r>
            <a:endParaRPr lang="en-US" sz="1200" kern="1200" dirty="0">
              <a:solidFill>
                <a:schemeClr val="tx1"/>
              </a:solidFill>
              <a:latin typeface="+mn-lt"/>
              <a:ea typeface="+mn-ea"/>
              <a:cs typeface="+mn-cs"/>
            </a:endParaRPr>
          </a:p>
          <a:p>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dirty="0"/>
              <a:t>Arrange for a chair, a notepad, a pen and a box filled with folded chits having following messages:</a:t>
            </a:r>
            <a:endParaRPr lang="en-US" sz="1200" dirty="0"/>
          </a:p>
          <a:p>
            <a:pPr>
              <a:buFont typeface="Arial" panose="020B0604020202020204" pitchFamily="34" charset="0"/>
              <a:buChar char="•"/>
            </a:pPr>
            <a:r>
              <a:rPr lang="en-US" sz="1200" dirty="0"/>
              <a:t> I want a glass of water.</a:t>
            </a:r>
            <a:endParaRPr lang="en-US" sz="1200" dirty="0"/>
          </a:p>
          <a:p>
            <a:pPr>
              <a:buFont typeface="Arial" panose="020B0604020202020204" pitchFamily="34" charset="0"/>
              <a:buChar char="•"/>
            </a:pPr>
            <a:r>
              <a:rPr lang="en-US" sz="1200" dirty="0"/>
              <a:t> I want to go out.</a:t>
            </a:r>
            <a:endParaRPr lang="en-US" sz="1200" dirty="0"/>
          </a:p>
          <a:p>
            <a:pPr>
              <a:buFont typeface="Arial" panose="020B0604020202020204" pitchFamily="34" charset="0"/>
              <a:buChar char="•"/>
            </a:pPr>
            <a:r>
              <a:rPr lang="en-US" sz="1200" dirty="0"/>
              <a:t> I am sleepy.</a:t>
            </a:r>
            <a:endParaRPr lang="en-US" sz="1200" dirty="0"/>
          </a:p>
          <a:p>
            <a:pPr>
              <a:buFont typeface="Arial" panose="020B0604020202020204" pitchFamily="34" charset="0"/>
              <a:buChar char="•"/>
            </a:pPr>
            <a:r>
              <a:rPr lang="en-US" sz="1200" dirty="0"/>
              <a:t> I want something to eat.</a:t>
            </a:r>
            <a:endParaRPr lang="en-US" sz="1200" dirty="0"/>
          </a:p>
          <a:p>
            <a:pPr>
              <a:buFont typeface="Arial" panose="020B0604020202020204" pitchFamily="34" charset="0"/>
              <a:buChar char="•"/>
            </a:pPr>
            <a:r>
              <a:rPr lang="en-US" sz="1200" dirty="0"/>
              <a:t> Where are my spectacles?</a:t>
            </a:r>
            <a:endParaRPr lang="en-US" sz="1200" dirty="0"/>
          </a:p>
          <a:p>
            <a:pPr>
              <a:buFont typeface="Arial" panose="020B0604020202020204" pitchFamily="34" charset="0"/>
              <a:buChar char="•"/>
            </a:pPr>
            <a:r>
              <a:rPr lang="en-US" sz="1200" dirty="0"/>
              <a:t> I am feeling cold.</a:t>
            </a:r>
            <a:endParaRPr lang="en-US" sz="1200" dirty="0"/>
          </a:p>
          <a:p>
            <a:pPr>
              <a:buFont typeface="Arial" panose="020B0604020202020204" pitchFamily="34" charset="0"/>
              <a:buChar char="•"/>
            </a:pPr>
            <a:r>
              <a:rPr lang="en-US" sz="1200" dirty="0"/>
              <a:t> What is the time?</a:t>
            </a:r>
            <a:endParaRPr lang="en-US" sz="1200" dirty="0"/>
          </a:p>
          <a:p>
            <a:pPr>
              <a:buFont typeface="Arial" panose="020B0604020202020204" pitchFamily="34" charset="0"/>
              <a:buChar char="•"/>
            </a:pPr>
            <a:r>
              <a:rPr lang="en-US" sz="1200" dirty="0"/>
              <a:t> I want a book.</a:t>
            </a:r>
            <a:endParaRPr lang="en-US" sz="1200" dirty="0"/>
          </a:p>
          <a:p>
            <a:pPr>
              <a:buFont typeface="Arial" panose="020B0604020202020204" pitchFamily="34" charset="0"/>
              <a:buChar char="•"/>
            </a:pPr>
            <a:r>
              <a:rPr lang="en-US" sz="1200" dirty="0"/>
              <a:t> I wish to change my clothes.</a:t>
            </a:r>
            <a:endParaRPr lang="en-US" sz="1200" dirty="0"/>
          </a:p>
          <a:p>
            <a:pPr>
              <a:buFont typeface="Arial" panose="020B0604020202020204" pitchFamily="34" charset="0"/>
              <a:buChar char="•"/>
            </a:pPr>
            <a:r>
              <a:rPr lang="en-US" sz="1200" dirty="0"/>
              <a:t> Bring me my eye drops.</a:t>
            </a:r>
            <a:endParaRPr lang="en-US" sz="1200" dirty="0"/>
          </a:p>
          <a:p>
            <a:pPr>
              <a:buFont typeface="Arial" panose="020B0604020202020204" pitchFamily="34" charset="0"/>
              <a:buChar char="•"/>
            </a:pPr>
            <a:r>
              <a:rPr lang="en-US" sz="1200" dirty="0"/>
              <a:t> Help me get up from my chair.</a:t>
            </a:r>
            <a:endParaRPr lang="en-US" sz="1200" dirty="0"/>
          </a:p>
          <a:p>
            <a:pPr>
              <a:buFont typeface="Arial" panose="020B0604020202020204" pitchFamily="34" charset="0"/>
              <a:buChar char="•"/>
            </a:pPr>
            <a:r>
              <a:rPr lang="en-US" sz="1200" dirty="0"/>
              <a:t> My stomach is paining.</a:t>
            </a:r>
            <a:endParaRPr lang="en-US" sz="1200" dirty="0"/>
          </a:p>
          <a:p>
            <a:pPr>
              <a:buFont typeface="Arial" panose="020B0604020202020204" pitchFamily="34" charset="0"/>
              <a:buChar char="•"/>
            </a:pPr>
            <a:r>
              <a:rPr lang="en-US" sz="1200" dirty="0"/>
              <a:t> Call my doctor.</a:t>
            </a:r>
            <a:endParaRPr lang="en-US" sz="1200" dirty="0"/>
          </a:p>
          <a:p>
            <a:pPr>
              <a:buFont typeface="Arial" panose="020B0604020202020204" pitchFamily="34" charset="0"/>
              <a:buChar char="•"/>
            </a:pPr>
            <a:r>
              <a:rPr lang="en-US" sz="1200" dirty="0"/>
              <a:t> Find my walking stick.</a:t>
            </a:r>
            <a:endParaRPr lang="en-US" sz="1200" dirty="0"/>
          </a:p>
          <a:p>
            <a:pPr>
              <a:buFont typeface="Arial" panose="020B0604020202020204" pitchFamily="34" charset="0"/>
              <a:buChar char="•"/>
            </a:pPr>
            <a:r>
              <a:rPr lang="en-US" sz="1200" dirty="0"/>
              <a:t> I want a cup of tea.</a:t>
            </a:r>
            <a:endParaRPr lang="en-US" sz="1200" dirty="0"/>
          </a:p>
          <a:p>
            <a:pPr>
              <a:buFont typeface="Arial" panose="020B0604020202020204" pitchFamily="34" charset="0"/>
              <a:buChar char="•"/>
            </a:pPr>
            <a:endParaRPr lang="en-US" sz="1200" dirty="0"/>
          </a:p>
          <a:p>
            <a:r>
              <a:rPr lang="en-US" sz="1200" dirty="0"/>
              <a:t>Divide the participants into</a:t>
            </a:r>
            <a:r>
              <a:rPr lang="en-US" sz="1200" baseline="0" dirty="0"/>
              <a:t> groups of three. One participant sits in the chair and picks a chit out of the box. The participant reads the chit (not aloud), folds it and hands it over to the you. Next this participant uses gestures to convey the message to the second participant. The third participant has the notepad and pen and needs to look away while the gestures are being used to communicate. The second participant then speaks silently with exaggerated lip movements to convey the message to the third participant who writes it down and shows it to you. Read out the message on the chit and on the notepad.</a:t>
            </a:r>
            <a:endParaRPr lang="en-US" sz="1200" baseline="0" dirty="0"/>
          </a:p>
          <a:p>
            <a:endParaRPr lang="en-US" sz="1200" baseline="0" dirty="0"/>
          </a:p>
          <a:p>
            <a:r>
              <a:rPr lang="en-US" sz="1200" baseline="0" dirty="0"/>
              <a:t>Repeat the activity with other groups of participants. </a:t>
            </a:r>
            <a:endParaRPr lang="en-US" sz="1200" baseline="0" dirty="0"/>
          </a:p>
          <a:p>
            <a:endParaRPr lang="en-US" sz="1200" baseline="0" dirty="0"/>
          </a:p>
          <a:p>
            <a:r>
              <a:rPr lang="en-US" sz="1200" baseline="0" dirty="0"/>
              <a:t>At the end ask the participants how did they feel communicating this way. Draw their attention to the fact that seeing, hearing and speaking are gifts that we use daily in communicating with each other. Ask them to imagine how well they communicate if any of these gifts is taken away from them. It can be very frustrating and elderly people often suffer from this frustration. Therefore, caregivers must be sympathetic to elderly people’s problems of communication and find ways to overcome them.</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5.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417476" y="1340768"/>
            <a:ext cx="8534400" cy="4608512"/>
          </a:xfrm>
        </p:spPr>
        <p:txBody>
          <a:bodyPr>
            <a:noAutofit/>
          </a:bodyPr>
          <a:lstStyle/>
          <a:p>
            <a:pPr lvl="0"/>
            <a:r>
              <a:rPr lang="en-US" sz="2000" dirty="0"/>
              <a:t>If the elder has a hearing problem:</a:t>
            </a:r>
            <a:endParaRPr lang="en-US" sz="2000" dirty="0"/>
          </a:p>
          <a:p>
            <a:pPr lvl="1">
              <a:buFont typeface="Wingdings" panose="05000000000000000000" pitchFamily="2" charset="2"/>
              <a:buChar char="§"/>
            </a:pPr>
            <a:r>
              <a:rPr lang="en-US" sz="2000" dirty="0"/>
              <a:t>Ensure the elder uses a hearing aid, if advised to do so</a:t>
            </a:r>
            <a:endParaRPr lang="en-US" sz="2000" dirty="0"/>
          </a:p>
          <a:p>
            <a:pPr lvl="1">
              <a:buFont typeface="Wingdings" panose="05000000000000000000" pitchFamily="2" charset="2"/>
              <a:buChar char="§"/>
            </a:pPr>
            <a:r>
              <a:rPr lang="en-US" sz="2000" dirty="0"/>
              <a:t>Keep your face at the same level as the elder</a:t>
            </a:r>
            <a:endParaRPr lang="en-US" sz="2000" dirty="0"/>
          </a:p>
          <a:p>
            <a:pPr lvl="1">
              <a:buFont typeface="Wingdings" panose="05000000000000000000" pitchFamily="2" charset="2"/>
              <a:buChar char="§"/>
            </a:pPr>
            <a:r>
              <a:rPr lang="en-US" sz="2000" dirty="0"/>
              <a:t>Lower all unwanted noises so that the elder can hear better</a:t>
            </a:r>
            <a:endParaRPr lang="en-US" sz="2000" dirty="0"/>
          </a:p>
          <a:p>
            <a:pPr lvl="1">
              <a:buFont typeface="Wingdings" panose="05000000000000000000" pitchFamily="2" charset="2"/>
              <a:buChar char="§"/>
            </a:pPr>
            <a:r>
              <a:rPr lang="en-US" sz="2000" dirty="0"/>
              <a:t>Speak slowly and a little loudly</a:t>
            </a:r>
            <a:endParaRPr lang="en-US" sz="2000" dirty="0"/>
          </a:p>
          <a:p>
            <a:pPr lvl="1">
              <a:buFont typeface="Wingdings" panose="05000000000000000000" pitchFamily="2" charset="2"/>
              <a:buChar char="§"/>
            </a:pPr>
            <a:r>
              <a:rPr lang="en-US" sz="2000" dirty="0"/>
              <a:t>Exaggerate your lips movements to help the elder understand what you are saying</a:t>
            </a:r>
            <a:endParaRPr lang="en-US" sz="2000" dirty="0"/>
          </a:p>
          <a:p>
            <a:pPr lvl="0"/>
            <a:r>
              <a:rPr lang="en-US" sz="2000" dirty="0"/>
              <a:t>If the elder has a speech problem:</a:t>
            </a:r>
            <a:endParaRPr lang="en-US" sz="2000" dirty="0"/>
          </a:p>
          <a:p>
            <a:pPr lvl="1">
              <a:buFont typeface="Wingdings" panose="05000000000000000000" pitchFamily="2" charset="2"/>
              <a:buChar char="§"/>
            </a:pPr>
            <a:r>
              <a:rPr lang="en-US" sz="2000" dirty="0"/>
              <a:t>Ensure the elder uses dentures, if advised to do so</a:t>
            </a:r>
            <a:endParaRPr lang="en-US" sz="2000" dirty="0"/>
          </a:p>
          <a:p>
            <a:pPr lvl="1">
              <a:buFont typeface="Wingdings" panose="05000000000000000000" pitchFamily="2" charset="2"/>
              <a:buChar char="§"/>
            </a:pPr>
            <a:r>
              <a:rPr lang="en-US" sz="2000" dirty="0"/>
              <a:t>Make the elder comfortable</a:t>
            </a:r>
            <a:endParaRPr lang="en-US" sz="2000" dirty="0"/>
          </a:p>
          <a:p>
            <a:pPr lvl="1">
              <a:buFont typeface="Wingdings" panose="05000000000000000000" pitchFamily="2" charset="2"/>
              <a:buChar char="§"/>
            </a:pPr>
            <a:r>
              <a:rPr lang="en-US" sz="2000" dirty="0"/>
              <a:t>Be patient</a:t>
            </a:r>
            <a:endParaRPr lang="en-US" sz="2000" dirty="0"/>
          </a:p>
          <a:p>
            <a:pPr lvl="1">
              <a:buFont typeface="Wingdings" panose="05000000000000000000" pitchFamily="2" charset="2"/>
              <a:buChar char="§"/>
            </a:pPr>
            <a:r>
              <a:rPr lang="en-US" sz="2000" dirty="0"/>
              <a:t>Ask simple questions that have short answers</a:t>
            </a:r>
            <a:endParaRPr lang="en-US" sz="2000" dirty="0"/>
          </a:p>
          <a:p>
            <a:pPr lvl="1">
              <a:buFont typeface="Wingdings" panose="05000000000000000000" pitchFamily="2" charset="2"/>
              <a:buChar char="§"/>
            </a:pPr>
            <a:r>
              <a:rPr lang="en-US" sz="2000" dirty="0"/>
              <a:t>Encourage the person to write the message</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417476" y="1340768"/>
            <a:ext cx="8534400" cy="4608512"/>
          </a:xfrm>
        </p:spPr>
        <p:txBody>
          <a:bodyPr>
            <a:noAutofit/>
          </a:bodyPr>
          <a:lstStyle/>
          <a:p>
            <a:pPr lvl="0"/>
            <a:r>
              <a:rPr lang="en-US" sz="2000" dirty="0"/>
              <a:t>If required, use gestures or sign language to communicate</a:t>
            </a:r>
            <a:endParaRPr lang="en-US" sz="2000" dirty="0"/>
          </a:p>
          <a:p>
            <a:pPr lvl="0"/>
            <a:r>
              <a:rPr lang="en-US" sz="2000" dirty="0"/>
              <a:t>If the elder has poor vision:</a:t>
            </a:r>
            <a:endParaRPr lang="en-US" sz="2000" dirty="0"/>
          </a:p>
          <a:p>
            <a:pPr lvl="0"/>
            <a:endParaRPr lang="en-US" sz="2000" dirty="0"/>
          </a:p>
          <a:p>
            <a:pPr lvl="1">
              <a:buFont typeface="Wingdings" panose="05000000000000000000" pitchFamily="2" charset="2"/>
              <a:buChar char="§"/>
            </a:pPr>
            <a:r>
              <a:rPr lang="en-US" sz="2000" dirty="0"/>
              <a:t>Move around so that the elder is facing you when talking</a:t>
            </a:r>
            <a:endParaRPr lang="en-US" sz="2000" dirty="0"/>
          </a:p>
          <a:p>
            <a:pPr lvl="1">
              <a:buFont typeface="Wingdings" panose="05000000000000000000" pitchFamily="2" charset="2"/>
              <a:buChar char="§"/>
            </a:pPr>
            <a:r>
              <a:rPr lang="en-US" sz="2000" dirty="0"/>
              <a:t>Make your presence felt to the elder</a:t>
            </a:r>
            <a:endParaRPr lang="en-US" sz="2000" dirty="0"/>
          </a:p>
          <a:p>
            <a:pPr lvl="1">
              <a:buFont typeface="Wingdings" panose="05000000000000000000" pitchFamily="2" charset="2"/>
              <a:buChar char="§"/>
            </a:pPr>
            <a:r>
              <a:rPr lang="en-US" sz="2000" dirty="0"/>
              <a:t>Bring objects close to the person to identify and choose </a:t>
            </a:r>
            <a:endParaRPr lang="en-US" sz="2000" dirty="0"/>
          </a:p>
          <a:p>
            <a:pPr lvl="1">
              <a:buFont typeface="Wingdings" panose="05000000000000000000" pitchFamily="2" charset="2"/>
              <a:buChar char="§"/>
            </a:pPr>
            <a:endParaRPr lang="en-US" sz="2000" dirty="0"/>
          </a:p>
          <a:p>
            <a:pPr lvl="0"/>
            <a:r>
              <a:rPr lang="en-US" sz="2000" dirty="0"/>
              <a:t>Talk to family members to find out which method of communication works best with the elder</a:t>
            </a:r>
            <a:endParaRPr lang="en-US" sz="2000" dirty="0"/>
          </a:p>
          <a:p>
            <a:pPr lvl="0"/>
            <a:r>
              <a:rPr lang="en-US" sz="2000" dirty="0"/>
              <a:t>Never ridicule the person</a:t>
            </a:r>
            <a:endParaRPr lang="en-US" sz="2000" dirty="0"/>
          </a:p>
          <a:p>
            <a:pPr lvl="0"/>
            <a:r>
              <a:rPr lang="en-US" sz="2000" dirty="0"/>
              <a:t>Always be respectful and patient</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8928992" cy="1440000"/>
          </a:xfrm>
          <a:prstGeom prst="rect">
            <a:avLst/>
          </a:prstGeom>
        </p:spPr>
      </p:pic>
      <p:sp>
        <p:nvSpPr>
          <p:cNvPr id="9" name="Rectangle 8"/>
          <p:cNvSpPr/>
          <p:nvPr/>
        </p:nvSpPr>
        <p:spPr>
          <a:xfrm>
            <a:off x="287524" y="3106425"/>
            <a:ext cx="856895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Understanding &amp; Handling Lack of Trust in an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smtClean="0">
                <a:solidFill>
                  <a:schemeClr val="lt1"/>
                </a:solidFill>
                <a:latin typeface="Helvetica Neue"/>
                <a:ea typeface="Helvetica Neue"/>
                <a:cs typeface="Helvetica Neue"/>
              </a:rPr>
              <a:t>Understanding </a:t>
            </a:r>
            <a:r>
              <a:rPr lang="en-US" sz="3600" b="1" dirty="0">
                <a:solidFill>
                  <a:schemeClr val="lt1"/>
                </a:solidFill>
                <a:latin typeface="Helvetica Neue"/>
                <a:ea typeface="Helvetica Neue"/>
                <a:cs typeface="Helvetica Neue"/>
              </a:rPr>
              <a:t>Lack of </a:t>
            </a:r>
            <a:r>
              <a:rPr lang="en-US" sz="3600" b="1" dirty="0" smtClean="0">
                <a:solidFill>
                  <a:schemeClr val="lt1"/>
                </a:solidFill>
                <a:latin typeface="Helvetica Neue"/>
                <a:ea typeface="Helvetica Neue"/>
                <a:cs typeface="Helvetica Neue"/>
              </a:rPr>
              <a:t>Trust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p:nvPr/>
        </p:nvPicPr>
        <p:blipFill>
          <a:blip r:embed="rId1" cstate="email"/>
          <a:stretch>
            <a:fillRect/>
          </a:stretch>
        </p:blipFill>
        <p:spPr>
          <a:xfrm>
            <a:off x="0" y="1389888"/>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Play Minefield</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0645" y="954809"/>
            <a:ext cx="7704856" cy="5016758"/>
          </a:xfrm>
          <a:prstGeom prst="rect">
            <a:avLst/>
          </a:prstGeom>
        </p:spPr>
        <p:txBody>
          <a:bodyPr wrap="square">
            <a:spAutoFit/>
          </a:bodyPr>
          <a:lstStyle/>
          <a:p>
            <a:pPr marL="342900" lvl="0" indent="-342900">
              <a:lnSpc>
                <a:spcPct val="200000"/>
              </a:lnSpc>
              <a:buFont typeface="Arial" panose="020B0604020202020204" pitchFamily="34" charset="0"/>
              <a:buChar char="•"/>
            </a:pPr>
            <a:r>
              <a:rPr lang="en-US" sz="2000" dirty="0">
                <a:latin typeface="Helvetica" panose="020B0604020202020204" pitchFamily="34" charset="0"/>
              </a:rPr>
              <a:t>When caring for elders who display lack of trust, show trust in their abilities by encouraging them to be independent</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Be reliable and dependable</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If you make a mistake, do not make excuses to cover it up</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When sharing some information with the elder, do not omit important details</a:t>
            </a:r>
            <a:endParaRPr lang="en-US" sz="2000" dirty="0">
              <a:latin typeface="Helvetica" panose="020B0604020202020204" pitchFamily="34" charset="0"/>
            </a:endParaRPr>
          </a:p>
          <a:p>
            <a:pPr marL="342900" indent="-342900">
              <a:lnSpc>
                <a:spcPct val="200000"/>
              </a:lnSpc>
              <a:buFont typeface="Arial" panose="020B0604020202020204" pitchFamily="34" charset="0"/>
              <a:buChar char="•"/>
            </a:pPr>
            <a:r>
              <a:rPr lang="en-GB" sz="2000" dirty="0">
                <a:latin typeface="Helvetica" panose="020B0604020202020204" pitchFamily="34" charset="0"/>
              </a:rPr>
              <a:t>If the elder or their family members confide in you about their personal matters, do not repeat this information </a:t>
            </a:r>
            <a:endParaRPr lang="en-US" sz="2000" dirty="0">
              <a:latin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Understanding Ego of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9003432" cy="1440000"/>
          </a:xfrm>
          <a:prstGeom prst="rect">
            <a:avLst/>
          </a:prstGeom>
        </p:spPr>
      </p:pic>
      <p:sp>
        <p:nvSpPr>
          <p:cNvPr id="9" name="Rectangle 8"/>
          <p:cNvSpPr/>
          <p:nvPr/>
        </p:nvSpPr>
        <p:spPr>
          <a:xfrm>
            <a:off x="263184" y="3265820"/>
            <a:ext cx="8715400" cy="553998"/>
          </a:xfrm>
          <a:prstGeom prst="rect">
            <a:avLst/>
          </a:prstGeom>
        </p:spPr>
        <p:txBody>
          <a:bodyPr wrap="square">
            <a:spAutoFit/>
          </a:bodyPr>
          <a:lstStyle/>
          <a:p>
            <a:pPr algn="ctr"/>
            <a:r>
              <a:rPr lang="en-US" sz="3000" b="1" dirty="0">
                <a:latin typeface="Arial" panose="020B0604020202020204" pitchFamily="34" charset="0"/>
                <a:cs typeface="Arial" panose="020B0604020202020204" pitchFamily="34" charset="0"/>
              </a:rPr>
              <a:t>Communicating about a Problem with an Elder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1484784"/>
            <a:ext cx="8229600" cy="634082"/>
          </a:xfrm>
        </p:spPr>
        <p:txBody>
          <a:bodyPr>
            <a:normAutofit/>
          </a:bodyPr>
          <a:lstStyle/>
          <a:p>
            <a:r>
              <a:rPr lang="en-US" sz="2000" dirty="0"/>
              <a:t>Logo Recognition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pic>
        <p:nvPicPr>
          <p:cNvPr id="8" name="Picture 7"/>
          <p:cNvPicPr>
            <a:picLocks noChangeAspect="1" noChangeArrowheads="1"/>
          </p:cNvPicPr>
          <p:nvPr/>
        </p:nvPicPr>
        <p:blipFill>
          <a:blip r:embed="rId1"/>
          <a:srcRect/>
          <a:stretch>
            <a:fillRect/>
          </a:stretch>
        </p:blipFill>
        <p:spPr bwMode="auto">
          <a:xfrm>
            <a:off x="228600" y="2819400"/>
            <a:ext cx="1590675" cy="1676400"/>
          </a:xfrm>
          <a:prstGeom prst="rect">
            <a:avLst/>
          </a:prstGeom>
          <a:noFill/>
          <a:ln w="9525">
            <a:noFill/>
            <a:miter lim="800000"/>
            <a:headEnd/>
            <a:tailEnd/>
          </a:ln>
          <a:effectLst/>
        </p:spPr>
      </p:pic>
      <p:pic>
        <p:nvPicPr>
          <p:cNvPr id="10" name="Picture 4"/>
          <p:cNvPicPr>
            <a:picLocks noChangeAspect="1" noChangeArrowheads="1"/>
          </p:cNvPicPr>
          <p:nvPr/>
        </p:nvPicPr>
        <p:blipFill>
          <a:blip r:embed="rId2"/>
          <a:srcRect/>
          <a:stretch>
            <a:fillRect/>
          </a:stretch>
        </p:blipFill>
        <p:spPr bwMode="auto">
          <a:xfrm>
            <a:off x="1981200" y="2819400"/>
            <a:ext cx="1600200" cy="1628775"/>
          </a:xfrm>
          <a:prstGeom prst="rect">
            <a:avLst/>
          </a:prstGeom>
          <a:noFill/>
          <a:ln w="9525">
            <a:noFill/>
            <a:miter lim="800000"/>
            <a:headEnd/>
            <a:tailEnd/>
          </a:ln>
          <a:effectLst/>
        </p:spPr>
      </p:pic>
      <p:pic>
        <p:nvPicPr>
          <p:cNvPr id="11" name="Picture 5"/>
          <p:cNvPicPr>
            <a:picLocks noChangeAspect="1" noChangeArrowheads="1"/>
          </p:cNvPicPr>
          <p:nvPr/>
        </p:nvPicPr>
        <p:blipFill>
          <a:blip r:embed="rId3"/>
          <a:srcRect/>
          <a:stretch>
            <a:fillRect/>
          </a:stretch>
        </p:blipFill>
        <p:spPr bwMode="auto">
          <a:xfrm>
            <a:off x="3724275" y="2819400"/>
            <a:ext cx="1609725" cy="1619250"/>
          </a:xfrm>
          <a:prstGeom prst="rect">
            <a:avLst/>
          </a:prstGeom>
          <a:noFill/>
          <a:ln w="9525">
            <a:noFill/>
            <a:miter lim="800000"/>
            <a:headEnd/>
            <a:tailEnd/>
          </a:ln>
          <a:effectLst/>
        </p:spPr>
      </p:pic>
      <p:pic>
        <p:nvPicPr>
          <p:cNvPr id="12" name="Picture 6"/>
          <p:cNvPicPr>
            <a:picLocks noChangeAspect="1" noChangeArrowheads="1"/>
          </p:cNvPicPr>
          <p:nvPr/>
        </p:nvPicPr>
        <p:blipFill>
          <a:blip r:embed="rId4"/>
          <a:srcRect/>
          <a:stretch>
            <a:fillRect/>
          </a:stretch>
        </p:blipFill>
        <p:spPr bwMode="auto">
          <a:xfrm>
            <a:off x="5476875" y="2838450"/>
            <a:ext cx="1609725" cy="16573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a:srcRect/>
          <a:stretch>
            <a:fillRect/>
          </a:stretch>
        </p:blipFill>
        <p:spPr bwMode="auto">
          <a:xfrm>
            <a:off x="7258050" y="2819400"/>
            <a:ext cx="1657350" cy="16478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Understanding Ego of the Elder</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4114"/>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
        <p:nvSpPr>
          <p:cNvPr id="11" name="Title 1"/>
          <p:cNvSpPr>
            <a:spLocks noGrp="1"/>
          </p:cNvSpPr>
          <p:nvPr>
            <p:ph type="title"/>
          </p:nvPr>
        </p:nvSpPr>
        <p:spPr>
          <a:xfrm>
            <a:off x="254061" y="648223"/>
            <a:ext cx="8229600" cy="327938"/>
          </a:xfrm>
        </p:spPr>
        <p:txBody>
          <a:bodyPr>
            <a:normAutofit fontScale="90000"/>
          </a:bodyPr>
          <a:lstStyle/>
          <a:p>
            <a:r>
              <a:rPr lang="en-US" sz="2000" dirty="0"/>
              <a:t>Pin the Tail on the Donkey</a:t>
            </a:r>
            <a:endParaRPr lang="en-US" sz="2000" dirty="0"/>
          </a:p>
        </p:txBody>
      </p:sp>
      <p:pic>
        <p:nvPicPr>
          <p:cNvPr id="12" name="Picture 11" descr="donkey.jpg"/>
          <p:cNvPicPr>
            <a:picLocks noChangeAspect="1"/>
          </p:cNvPicPr>
          <p:nvPr/>
        </p:nvPicPr>
        <p:blipFill>
          <a:blip r:embed="rId1"/>
          <a:stretch>
            <a:fillRect/>
          </a:stretch>
        </p:blipFill>
        <p:spPr>
          <a:xfrm>
            <a:off x="2483768" y="1152764"/>
            <a:ext cx="3332916" cy="46384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95536" y="1124744"/>
            <a:ext cx="8534400" cy="4752528"/>
          </a:xfrm>
        </p:spPr>
        <p:txBody>
          <a:bodyPr>
            <a:noAutofit/>
          </a:bodyPr>
          <a:lstStyle/>
          <a:p>
            <a:pPr lvl="0"/>
            <a:r>
              <a:rPr lang="en-US" sz="2000" dirty="0"/>
              <a:t>Acknowledge the elder’s ego and its need to protect the person’s identity</a:t>
            </a:r>
            <a:endParaRPr lang="en-US" sz="2000" dirty="0"/>
          </a:p>
          <a:p>
            <a:pPr lvl="0"/>
            <a:r>
              <a:rPr lang="en-US" sz="2000" dirty="0"/>
              <a:t>If the elder makes excuses to hide an inability, do not argue with them</a:t>
            </a:r>
            <a:endParaRPr lang="en-US" sz="2000" dirty="0"/>
          </a:p>
          <a:p>
            <a:pPr lvl="0"/>
            <a:r>
              <a:rPr lang="en-US" sz="2000" dirty="0"/>
              <a:t>Empathize and try to find the real reason behind their discomfort</a:t>
            </a:r>
            <a:endParaRPr lang="en-US" sz="2000" dirty="0"/>
          </a:p>
          <a:p>
            <a:pPr lvl="0"/>
            <a:r>
              <a:rPr lang="en-US" sz="2000" dirty="0"/>
              <a:t>Resolve the elder’s problem as best as possible</a:t>
            </a:r>
            <a:endParaRPr lang="en-US" sz="2000" dirty="0"/>
          </a:p>
          <a:p>
            <a:pPr lvl="0"/>
            <a:r>
              <a:rPr lang="en-US" sz="2000" dirty="0"/>
              <a:t>Observe if your resolution is satisfactory to the elder</a:t>
            </a:r>
            <a:endParaRPr lang="en-US" sz="2000" dirty="0"/>
          </a:p>
          <a:p>
            <a:pPr lvl="0"/>
            <a:r>
              <a:rPr lang="en-US" sz="2000" dirty="0"/>
              <a:t>If not, then try another way of resolving the elder’s discomfort</a:t>
            </a:r>
            <a:endParaRPr lang="en-US" sz="2000" dirty="0"/>
          </a:p>
          <a:p>
            <a:pPr lvl="0"/>
            <a:r>
              <a:rPr lang="en-US" sz="2000" dirty="0"/>
              <a:t>If the elder finds it difficult to accept their changed role in society or accept the change in their appearance:</a:t>
            </a:r>
            <a:endParaRPr lang="en-US" sz="2000" dirty="0"/>
          </a:p>
          <a:p>
            <a:pPr lvl="1">
              <a:buFont typeface="Wingdings" panose="05000000000000000000" pitchFamily="2" charset="2"/>
              <a:buChar char="§"/>
            </a:pPr>
            <a:r>
              <a:rPr lang="en-US" sz="2000" dirty="0"/>
              <a:t>Appreciate how well they have led their life</a:t>
            </a:r>
            <a:endParaRPr lang="en-US" sz="2000" dirty="0"/>
          </a:p>
          <a:p>
            <a:pPr lvl="1">
              <a:buFont typeface="Wingdings" panose="05000000000000000000" pitchFamily="2" charset="2"/>
              <a:buChar char="§"/>
            </a:pPr>
            <a:r>
              <a:rPr lang="en-US" sz="2000" dirty="0"/>
              <a:t>Talk to them about the positive things that they still have in life</a:t>
            </a:r>
            <a:endParaRPr lang="en-US" sz="2000" dirty="0"/>
          </a:p>
          <a:p>
            <a:r>
              <a:rPr lang="en-US" sz="2000" dirty="0"/>
              <a:t>Encourage them to do activities that they are passionate about</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22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Being Assertive with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Being Assertive with the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4115"/>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26240"/>
            <a:ext cx="8229600" cy="634082"/>
          </a:xfrm>
        </p:spPr>
        <p:txBody>
          <a:bodyPr>
            <a:normAutofit/>
          </a:bodyPr>
          <a:lstStyle/>
          <a:p>
            <a:r>
              <a:rPr lang="en-US" sz="2000" dirty="0"/>
              <a:t>Role Play</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66570" y="1340768"/>
            <a:ext cx="8534400" cy="4176464"/>
          </a:xfrm>
        </p:spPr>
        <p:txBody>
          <a:bodyPr>
            <a:noAutofit/>
          </a:bodyPr>
          <a:lstStyle/>
          <a:p>
            <a:pPr lvl="0"/>
            <a:r>
              <a:rPr lang="en-US" sz="2000" dirty="0"/>
              <a:t>When opposing the elder’s decision, respect the elder and acknowledge their requirements</a:t>
            </a:r>
            <a:endParaRPr lang="en-US" sz="2000" dirty="0"/>
          </a:p>
          <a:p>
            <a:pPr lvl="0"/>
            <a:r>
              <a:rPr lang="en-US" sz="2000" dirty="0"/>
              <a:t>State politely but clearly why you cannot allow the elder to do something</a:t>
            </a:r>
            <a:endParaRPr lang="en-US" sz="2000" dirty="0"/>
          </a:p>
          <a:p>
            <a:pPr lvl="0"/>
            <a:r>
              <a:rPr lang="en-US" sz="2000" dirty="0"/>
              <a:t>If the elder wants to have a food item that the doctor has advised them to avoid, do not let the elder cross the permissible limit</a:t>
            </a:r>
            <a:endParaRPr lang="en-US" sz="2000" dirty="0"/>
          </a:p>
          <a:p>
            <a:pPr lvl="0"/>
            <a:r>
              <a:rPr lang="en-US" sz="2000" dirty="0"/>
              <a:t>Refuse to give cigarettes to the elder</a:t>
            </a:r>
            <a:endParaRPr lang="en-US" sz="2000" dirty="0"/>
          </a:p>
          <a:p>
            <a:pPr lvl="0"/>
            <a:r>
              <a:rPr lang="en-US" sz="2000" dirty="0"/>
              <a:t>Do not let the elder skip medicines </a:t>
            </a:r>
            <a:endParaRPr lang="en-US" sz="2000" dirty="0"/>
          </a:p>
          <a:p>
            <a:pPr lvl="0"/>
            <a:r>
              <a:rPr lang="en-US" sz="2000" dirty="0"/>
              <a:t>Do not let them over-exert their body </a:t>
            </a:r>
            <a:endParaRPr lang="en-US" sz="2000" dirty="0"/>
          </a:p>
          <a:p>
            <a:r>
              <a:rPr lang="en-US" sz="2000" dirty="0"/>
              <a:t>Explain clearly that for their own security, the elder should not share personal information with strangers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Communicating with a Problem with an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8244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What’s my Problem?</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69" y="166626"/>
            <a:ext cx="8229600" cy="382054"/>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43308" y="1268760"/>
            <a:ext cx="8534400" cy="3744416"/>
          </a:xfrm>
        </p:spPr>
        <p:txBody>
          <a:bodyPr>
            <a:noAutofit/>
          </a:bodyPr>
          <a:lstStyle/>
          <a:p>
            <a:pPr lvl="0"/>
            <a:r>
              <a:rPr lang="en-US" sz="2000" dirty="0"/>
              <a:t>Encourage the elder to speak about the problem the elder is facing</a:t>
            </a:r>
            <a:endParaRPr lang="en-US" sz="2000" dirty="0"/>
          </a:p>
          <a:p>
            <a:pPr lvl="0"/>
            <a:r>
              <a:rPr lang="en-US" sz="2000" dirty="0"/>
              <a:t>Listen carefully when the elder is speaking</a:t>
            </a:r>
            <a:endParaRPr lang="en-US" sz="2000" dirty="0"/>
          </a:p>
          <a:p>
            <a:pPr lvl="0"/>
            <a:r>
              <a:rPr lang="en-US" sz="2000" dirty="0"/>
              <a:t>Clarify the problem by asking questions</a:t>
            </a:r>
            <a:endParaRPr lang="en-US" sz="2000" dirty="0"/>
          </a:p>
          <a:p>
            <a:pPr lvl="0"/>
            <a:r>
              <a:rPr lang="en-US" sz="2000" dirty="0"/>
              <a:t>Help the elder state the problem clearly</a:t>
            </a:r>
            <a:endParaRPr lang="en-US" sz="2000" dirty="0"/>
          </a:p>
          <a:p>
            <a:pPr lvl="0"/>
            <a:r>
              <a:rPr lang="en-US" sz="2000" dirty="0"/>
              <a:t>Do not get tempted to offer solutions</a:t>
            </a:r>
            <a:endParaRPr lang="en-US" sz="2000" dirty="0"/>
          </a:p>
          <a:p>
            <a:pPr lvl="0"/>
            <a:r>
              <a:rPr lang="en-US" sz="2000" dirty="0"/>
              <a:t>Offer suggestions to help the elder solve the problem</a:t>
            </a:r>
            <a:endParaRPr lang="en-US" sz="2000" dirty="0"/>
          </a:p>
          <a:p>
            <a:pPr lvl="0"/>
            <a:r>
              <a:rPr lang="en-US" sz="2000" dirty="0"/>
              <a:t>Be sympathetic to the elder's problem</a:t>
            </a:r>
            <a:endParaRPr lang="en-US" sz="2000" dirty="0"/>
          </a:p>
          <a:p>
            <a:pPr lvl="0"/>
            <a:r>
              <a:rPr lang="en-US" sz="2000" dirty="0"/>
              <a:t>Share the elder's problem with a family member:</a:t>
            </a:r>
            <a:endParaRPr lang="en-US" sz="2000" dirty="0"/>
          </a:p>
          <a:p>
            <a:pPr lvl="1">
              <a:buFont typeface="Wingdings" panose="05000000000000000000" pitchFamily="2" charset="2"/>
              <a:buChar char="§"/>
            </a:pPr>
            <a:r>
              <a:rPr lang="en-US" sz="2000" dirty="0"/>
              <a:t>If the elder cannot solve that problem or</a:t>
            </a:r>
            <a:endParaRPr lang="en-US" sz="2000" dirty="0"/>
          </a:p>
          <a:p>
            <a:pPr lvl="1">
              <a:buFont typeface="Wingdings" panose="05000000000000000000" pitchFamily="2" charset="2"/>
              <a:buChar char="§"/>
            </a:pPr>
            <a:r>
              <a:rPr lang="en-US" sz="2000" dirty="0"/>
              <a:t>If the problem is related to the elder's safety or health  </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117171"/>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Communicating with Elders having Special Needs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Communicating with Elders having Special Needs</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8263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Pass the Message</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 - &amp;quot;What’s my Problem?&amp;quot;&quot;/&gt;&lt;property id=&quot;20307&quot; value=&quot;505&quot;/&gt;&lt;/object&gt;&lt;object type=&quot;3&quot; unique_id=&quot;10047&quot;&gt;&lt;property id=&quot;20148&quot; value=&quot;5&quot;/&gt;&lt;property id=&quot;20300&quot; value=&quot;Slide 5 - &amp;quot;Summary&amp;quot;&quot;/&gt;&lt;property id=&quot;20307&quot; value=&quot;430&quot;/&gt;&lt;/object&gt;&lt;object type=&quot;3&quot; unique_id=&quot;10048&quot;&gt;&lt;property id=&quot;20148&quot; value=&quot;5&quot;/&gt;&lt;property id=&quot;20300&quot; value=&quot;Slide 6 - &amp;quot;Any Questions?&amp;quot;&quot;/&gt;&lt;property id=&quot;20307&quot; value=&quot;431&quot;/&gt;&lt;/object&gt;&lt;object type=&quot;3&quot; unique_id=&quot;10049&quot;&gt;&lt;property id=&quot;20148&quot; value=&quot;5&quot;/&gt;&lt;property id=&quot;20300&quot; value=&quot;Slide 7&quot;/&gt;&lt;property id=&quot;20307&quot; value=&quot;466&quot;/&gt;&lt;/object&gt;&lt;object type=&quot;3&quot; unique_id=&quot;10050&quot;&gt;&lt;property id=&quot;20148&quot; value=&quot;5&quot;/&gt;&lt;property id=&quot;20300&quot; value=&quot;Slide 8&quot;/&gt;&lt;property id=&quot;20307&quot; value=&quot;467&quot;/&gt;&lt;/object&gt;&lt;object type=&quot;3&quot; unique_id=&quot;10051&quot;&gt;&lt;property id=&quot;20148&quot; value=&quot;5&quot;/&gt;&lt;property id=&quot;20300&quot; value=&quot;Slide 9 - &amp;quot;Pass the Message&amp;quot;&quot;/&gt;&lt;property id=&quot;20307&quot; value=&quot;509&quot;/&gt;&lt;/object&gt;&lt;object type=&quot;3&quot; unique_id=&quot;10052&quot;&gt;&lt;property id=&quot;20148&quot; value=&quot;5&quot;/&gt;&lt;property id=&quot;20300&quot; value=&quot;Slide 10 - &amp;quot;Summary&amp;quot;&quot;/&gt;&lt;property id=&quot;20307&quot; value=&quot;481&quot;/&gt;&lt;/object&gt;&lt;object type=&quot;3&quot; unique_id=&quot;10053&quot;&gt;&lt;property id=&quot;20148&quot; value=&quot;5&quot;/&gt;&lt;property id=&quot;20300&quot; value=&quot;Slide 11 - &amp;quot;Summary&amp;quot;&quot;/&gt;&lt;property id=&quot;20307&quot; value=&quot;516&quot;/&gt;&lt;/object&gt;&lt;object type=&quot;3&quot; unique_id=&quot;10054&quot;&gt;&lt;property id=&quot;20148&quot; value=&quot;5&quot;/&gt;&lt;property id=&quot;20300&quot; value=&quot;Slide 12 - &amp;quot;Any Questions?&amp;quot;&quot;/&gt;&lt;property id=&quot;20307&quot; value=&quot;435&quot;/&gt;&lt;/object&gt;&lt;object type=&quot;3&quot; unique_id=&quot;10055&quot;&gt;&lt;property id=&quot;20148&quot; value=&quot;5&quot;/&gt;&lt;property id=&quot;20300&quot; value=&quot;Slide 13&quot;/&gt;&lt;property id=&quot;20307&quot; value=&quot;468&quot;/&gt;&lt;/object&gt;&lt;object type=&quot;3&quot; unique_id=&quot;10056&quot;&gt;&lt;property id=&quot;20148&quot; value=&quot;5&quot;/&gt;&lt;property id=&quot;20300&quot; value=&quot;Slide 14 - &amp;quot;Class Discussion&amp;quot;&quot;/&gt;&lt;property id=&quot;20307&quot; value=&quot;506&quot;/&gt;&lt;/object&gt;&lt;object type=&quot;3&quot; unique_id=&quot;10057&quot;&gt;&lt;property id=&quot;20148&quot; value=&quot;5&quot;/&gt;&lt;property id=&quot;20300&quot; value=&quot;Slide 15&quot;/&gt;&lt;property id=&quot;20307&quot; value=&quot;469&quot;/&gt;&lt;/object&gt;&lt;object type=&quot;3&quot; unique_id=&quot;10058&quot;&gt;&lt;property id=&quot;20148&quot; value=&quot;5&quot;/&gt;&lt;property id=&quot;20300&quot; value=&quot;Slide 16 - &amp;quot;Let’s Play Minefield&amp;quot;&quot;/&gt;&lt;property id=&quot;20307&quot; value=&quot;517&quot;/&gt;&lt;/object&gt;&lt;object type=&quot;3&quot; unique_id=&quot;10059&quot;&gt;&lt;property id=&quot;20148&quot; value=&quot;5&quot;/&gt;&lt;property id=&quot;20300&quot; value=&quot;Slide 17 - &amp;quot;Summary&amp;quot;&quot;/&gt;&lt;property id=&quot;20307&quot; value=&quot;483&quot;/&gt;&lt;/object&gt;&lt;object type=&quot;3&quot; unique_id=&quot;10060&quot;&gt;&lt;property id=&quot;20148&quot; value=&quot;5&quot;/&gt;&lt;property id=&quot;20300&quot; value=&quot;Slide 18 - &amp;quot;Any Questions?&amp;quot;&quot;/&gt;&lt;property id=&quot;20307&quot; value=&quot;440&quot;/&gt;&lt;/object&gt;&lt;object type=&quot;3&quot; unique_id=&quot;10061&quot;&gt;&lt;property id=&quot;20148&quot; value=&quot;5&quot;/&gt;&lt;property id=&quot;20300&quot; value=&quot;Slide 19&quot;/&gt;&lt;property id=&quot;20307&quot; value=&quot;470&quot;/&gt;&lt;/object&gt;&lt;object type=&quot;3&quot; unique_id=&quot;10062&quot;&gt;&lt;property id=&quot;20148&quot; value=&quot;5&quot;/&gt;&lt;property id=&quot;20300&quot; value=&quot;Slide 20 - &amp;quot;Logo Recognition&amp;quot;&quot;/&gt;&lt;property id=&quot;20307&quot; value=&quot;507&quot;/&gt;&lt;/object&gt;&lt;object type=&quot;3&quot; unique_id=&quot;10063&quot;&gt;&lt;property id=&quot;20148&quot; value=&quot;5&quot;/&gt;&lt;property id=&quot;20300&quot; value=&quot;Slide 21&quot;/&gt;&lt;property id=&quot;20307&quot; value=&quot;471&quot;/&gt;&lt;/object&gt;&lt;object type=&quot;3&quot; unique_id=&quot;10064&quot;&gt;&lt;property id=&quot;20148&quot; value=&quot;5&quot;/&gt;&lt;property id=&quot;20300&quot; value=&quot;Slide 22 - &amp;quot;Pin the Tail on the Donkey&amp;quot;&quot;/&gt;&lt;property id=&quot;20307&quot; value=&quot;510&quot;/&gt;&lt;/object&gt;&lt;object type=&quot;3&quot; unique_id=&quot;10065&quot;&gt;&lt;property id=&quot;20148&quot; value=&quot;5&quot;/&gt;&lt;property id=&quot;20300&quot; value=&quot;Slide 23 - &amp;quot;Summary&amp;quot;&quot;/&gt;&lt;property id=&quot;20307&quot; value=&quot;443&quot;/&gt;&lt;/object&gt;&lt;object type=&quot;3&quot; unique_id=&quot;10066&quot;&gt;&lt;property id=&quot;20148&quot; value=&quot;5&quot;/&gt;&lt;property id=&quot;20300&quot; value=&quot;Slide 24 - &amp;quot;Any Questions?&amp;quot;&quot;/&gt;&lt;property id=&quot;20307&quot; value=&quot;444&quot;/&gt;&lt;/object&gt;&lt;object type=&quot;3&quot; unique_id=&quot;10067&quot;&gt;&lt;property id=&quot;20148&quot; value=&quot;5&quot;/&gt;&lt;property id=&quot;20300&quot; value=&quot;Slide 25&quot;/&gt;&lt;property id=&quot;20307&quot; value=&quot;472&quot;/&gt;&lt;/object&gt;&lt;object type=&quot;3&quot; unique_id=&quot;10068&quot;&gt;&lt;property id=&quot;20148&quot; value=&quot;5&quot;/&gt;&lt;property id=&quot;20300&quot; value=&quot;Slide 26&quot;/&gt;&lt;property id=&quot;20307&quot; value=&quot;473&quot;/&gt;&lt;/object&gt;&lt;object type=&quot;3&quot; unique_id=&quot;10069&quot;&gt;&lt;property id=&quot;20148&quot; value=&quot;5&quot;/&gt;&lt;property id=&quot;20300&quot; value=&quot;Slide 27 - &amp;quot;Role Play&amp;quot;&quot;/&gt;&lt;property id=&quot;20307&quot; value=&quot;498&quot;/&gt;&lt;/object&gt;&lt;object type=&quot;3&quot; unique_id=&quot;10070&quot;&gt;&lt;property id=&quot;20148&quot; value=&quot;5&quot;/&gt;&lt;property id=&quot;20300&quot; value=&quot;Slide 28 - &amp;quot;Summary&amp;quot;&quot;/&gt;&lt;property id=&quot;20307&quot; value=&quot;448&quot;/&gt;&lt;/object&gt;&lt;object type=&quot;3&quot; unique_id=&quot;10071&quot;&gt;&lt;property id=&quot;20148&quot; value=&quot;5&quot;/&gt;&lt;property id=&quot;20300&quot; value=&quot;Slide 29 - &amp;quot;Any Questions?&amp;quot;&quot;/&gt;&lt;property id=&quot;20307&quot; value=&quot;450&quot;/&gt;&lt;/object&gt;&lt;object type=&quot;3&quot; unique_id=&quot;10072&quot;&gt;&lt;property id=&quot;20148&quot; value=&quot;5&quot;/&gt;&lt;property id=&quot;20300&quot; value=&quot;Slide 30&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8301</Words>
  <Application>WPS Presentation</Application>
  <PresentationFormat>On-screen Show (4:3)</PresentationFormat>
  <Paragraphs>270</Paragraphs>
  <Slides>30</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What’s my Problem?</vt:lpstr>
      <vt:lpstr>Summary</vt:lpstr>
      <vt:lpstr>Any Questions?</vt:lpstr>
      <vt:lpstr>PowerPoint 演示文稿</vt:lpstr>
      <vt:lpstr>PowerPoint 演示文稿</vt:lpstr>
      <vt:lpstr>Pass the Message</vt:lpstr>
      <vt:lpstr>Summary</vt:lpstr>
      <vt:lpstr>Summary</vt:lpstr>
      <vt:lpstr>Any Questions?</vt:lpstr>
      <vt:lpstr>PowerPoint 演示文稿</vt:lpstr>
      <vt:lpstr>Class Discussion</vt:lpstr>
      <vt:lpstr>PowerPoint 演示文稿</vt:lpstr>
      <vt:lpstr>Let’s Play Minefield</vt:lpstr>
      <vt:lpstr>Summary</vt:lpstr>
      <vt:lpstr>Any Questions?</vt:lpstr>
      <vt:lpstr>PowerPoint 演示文稿</vt:lpstr>
      <vt:lpstr>Logo Recognition</vt:lpstr>
      <vt:lpstr>PowerPoint 演示文稿</vt:lpstr>
      <vt:lpstr>Pin the Tail on the Donkey</vt:lpstr>
      <vt:lpstr>Summary</vt:lpstr>
      <vt:lpstr>Any Questions?</vt:lpstr>
      <vt:lpstr>PowerPoint 演示文稿</vt:lpstr>
      <vt:lpstr>PowerPoint 演示文稿</vt:lpstr>
      <vt:lpstr>Role Play</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378</cp:revision>
  <dcterms:created xsi:type="dcterms:W3CDTF">2016-08-26T16:03:00Z</dcterms:created>
  <dcterms:modified xsi:type="dcterms:W3CDTF">2023-03-26T14:10:25Z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007A5E21923743F18B0728C1A23EF562</vt:lpwstr>
  </property>
  <property fmtid="{D5CDD505-2E9C-101B-9397-08002B2CF9AE}" pid="3" name="KSOProductBuildVer">
    <vt:lpwstr>1033-11.2.0.11516</vt:lpwstr>
  </property>
</Properties>
</file>