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9" r:id="rId3"/>
    <p:sldId id="270" r:id="rId4"/>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3" r:id="rId25"/>
    <p:sldId id="295" r:id="rId26"/>
    <p:sldId id="296" r:id="rId27"/>
    <p:sldId id="297"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Lst>
  <p:sldSz cx="9144000" cy="6858000" type="screen4x3"/>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73143" autoAdjust="0"/>
  </p:normalViewPr>
  <p:slideViewPr>
    <p:cSldViewPr>
      <p:cViewPr varScale="1">
        <p:scale>
          <a:sx n="82" d="100"/>
          <a:sy n="82" d="100"/>
        </p:scale>
        <p:origin x="207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tags" Target="tags/tag9.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FD656D-B214-4E37-8A0A-30B26AB8ACCD}"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8854F6-FC81-4F94-A0E6-6B3DF0BC1DA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78854F6-FC81-4F94-A0E6-6B3DF0BC1DAE}"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a:t>
            </a:r>
            <a:r>
              <a:rPr lang="en-GB" b="1" baseline="0" dirty="0" smtClean="0"/>
              <a:t> </a:t>
            </a:r>
            <a:r>
              <a:rPr lang="en-GB" dirty="0" smtClean="0"/>
              <a:t>Ask the learners for examples of how they can promote positive attitudes in their own workplace.</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a:t>
            </a:r>
            <a:r>
              <a:rPr lang="en-GB" b="1" baseline="0" dirty="0" smtClean="0"/>
              <a:t> </a:t>
            </a:r>
            <a:r>
              <a:rPr lang="en-GB" dirty="0" smtClean="0"/>
              <a:t>Ask the learners for some examples of barriers that could limit an individual’s choices and stop them being included in society.</a:t>
            </a:r>
            <a:endParaRPr lang="en-GB" dirty="0" smtClean="0"/>
          </a:p>
          <a:p>
            <a:endParaRPr lang="en-GB" dirty="0" smtClean="0"/>
          </a:p>
          <a:p>
            <a:r>
              <a:rPr lang="en-GB" b="1" dirty="0" smtClean="0"/>
              <a:t>Possible answer include:</a:t>
            </a:r>
            <a:endParaRPr lang="en-GB" b="1" dirty="0" smtClean="0"/>
          </a:p>
          <a:p>
            <a:pPr marL="171450" indent="-171450">
              <a:buFont typeface="Arial" panose="020B0604020202020204" pitchFamily="34" charset="0"/>
              <a:buChar char="•"/>
            </a:pPr>
            <a:r>
              <a:rPr lang="en-GB" dirty="0" smtClean="0"/>
              <a:t>The environment, for example, is a building accessible for a person who uses a wheelchair?</a:t>
            </a:r>
            <a:endParaRPr lang="en-GB" dirty="0" smtClean="0"/>
          </a:p>
          <a:p>
            <a:pPr marL="171450" indent="-171450">
              <a:buFont typeface="Arial" panose="020B0604020202020204" pitchFamily="34" charset="0"/>
              <a:buChar char="•"/>
            </a:pPr>
            <a:r>
              <a:rPr lang="en-GB" dirty="0" smtClean="0"/>
              <a:t>The impact of people’s attitudes, for example, stereotyping all people with dementia as the same and assuming they will all be affected in the same way</a:t>
            </a:r>
            <a:endParaRPr lang="en-GB" dirty="0" smtClean="0"/>
          </a:p>
          <a:p>
            <a:pPr marL="171450" indent="-171450">
              <a:buFont typeface="Arial" panose="020B0604020202020204" pitchFamily="34" charset="0"/>
              <a:buChar char="•"/>
            </a:pPr>
            <a:r>
              <a:rPr lang="en-GB" dirty="0" smtClean="0"/>
              <a:t>The impact of an organisation’s approach, for example, ways of working that are set to meet the needs of the organisation rather than the individual.</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b="1" dirty="0" smtClean="0"/>
          </a:p>
          <a:p>
            <a:r>
              <a:rPr lang="en-GB" b="1" dirty="0" smtClean="0"/>
              <a:t>Environmental support:</a:t>
            </a:r>
            <a:r>
              <a:rPr lang="en-GB" b="1" baseline="0" dirty="0" smtClean="0"/>
              <a:t> </a:t>
            </a:r>
            <a:r>
              <a:rPr lang="en-GB" dirty="0" smtClean="0"/>
              <a:t>such as adding handrails for support in the bathroom, labelling rooms and cupboards and </a:t>
            </a:r>
            <a:r>
              <a:rPr lang="en-GB" dirty="0" err="1" smtClean="0"/>
              <a:t>dosette</a:t>
            </a:r>
            <a:r>
              <a:rPr lang="en-GB" dirty="0" smtClean="0"/>
              <a:t> systems to remind people to take medication.</a:t>
            </a:r>
            <a:endParaRPr lang="en-GB" dirty="0" smtClean="0"/>
          </a:p>
          <a:p>
            <a:endParaRPr lang="en-GB" b="1" dirty="0" smtClean="0"/>
          </a:p>
          <a:p>
            <a:r>
              <a:rPr lang="en-GB" b="1" dirty="0" smtClean="0"/>
              <a:t>Emotional support: </a:t>
            </a:r>
            <a:r>
              <a:rPr lang="en-GB" dirty="0" smtClean="0"/>
              <a:t>for both the person living with the condition and their family or carers. This might involve arranging a befriender or a counselling service.</a:t>
            </a:r>
            <a:endParaRPr lang="en-GB" dirty="0" smtClean="0"/>
          </a:p>
          <a:p>
            <a:endParaRPr lang="en-GB" b="1" dirty="0" smtClean="0"/>
          </a:p>
          <a:p>
            <a:r>
              <a:rPr lang="en-GB" b="1" dirty="0" smtClean="0"/>
              <a:t>Practical information or additional services: </a:t>
            </a:r>
            <a:r>
              <a:rPr lang="en-GB" dirty="0" smtClean="0"/>
              <a:t>about an individual’s condition, illness, financial and legal issues and opportunities to plan ahead should also be available. Forums, charities, helplines or support groups are all useful sources of support and information.</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b="1" dirty="0" smtClean="0"/>
          </a:p>
          <a:p>
            <a:r>
              <a:rPr lang="en-GB" b="1" dirty="0" smtClean="0"/>
              <a:t>Environmental support:</a:t>
            </a:r>
            <a:r>
              <a:rPr lang="en-GB" b="1" baseline="0" dirty="0" smtClean="0"/>
              <a:t> </a:t>
            </a:r>
            <a:r>
              <a:rPr lang="en-GB" dirty="0" smtClean="0"/>
              <a:t>such as adding handrails for support in the bathroom, labelling rooms and cupboards and </a:t>
            </a:r>
            <a:r>
              <a:rPr lang="en-GB" dirty="0" err="1" smtClean="0"/>
              <a:t>dosette</a:t>
            </a:r>
            <a:r>
              <a:rPr lang="en-GB" dirty="0" smtClean="0"/>
              <a:t> systems to remind people to take medication.</a:t>
            </a:r>
            <a:endParaRPr lang="en-GB" dirty="0" smtClean="0"/>
          </a:p>
          <a:p>
            <a:endParaRPr lang="en-GB" b="1" dirty="0" smtClean="0"/>
          </a:p>
          <a:p>
            <a:r>
              <a:rPr lang="en-GB" b="1" dirty="0" smtClean="0"/>
              <a:t>Emotional support: </a:t>
            </a:r>
            <a:r>
              <a:rPr lang="en-GB" dirty="0" smtClean="0"/>
              <a:t>for both the person living with the condition and their family or carers. This might involve arranging a befriender or a counselling service.</a:t>
            </a:r>
            <a:endParaRPr lang="en-GB" dirty="0" smtClean="0"/>
          </a:p>
          <a:p>
            <a:endParaRPr lang="en-GB" b="1" dirty="0" smtClean="0"/>
          </a:p>
          <a:p>
            <a:r>
              <a:rPr lang="en-GB" b="1" dirty="0" smtClean="0"/>
              <a:t>Practical information or additional services: </a:t>
            </a:r>
            <a:r>
              <a:rPr lang="en-GB" dirty="0" smtClean="0"/>
              <a:t>about an individual’s condition, illness, financial and legal issues and opportunities to plan ahead should also be available. Forums, charities, helplines or support groups are all useful sources of support and information.</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dirty="0" smtClean="0"/>
          </a:p>
          <a:p>
            <a:r>
              <a:rPr lang="en-GB" dirty="0" smtClean="0"/>
              <a:t>When recording information there are a number of points to consider:</a:t>
            </a:r>
            <a:endParaRPr lang="en-GB" dirty="0" smtClean="0"/>
          </a:p>
          <a:p>
            <a:pPr marL="171450" indent="-171450">
              <a:buFont typeface="Arial" panose="020B0604020202020204" pitchFamily="34" charset="0"/>
              <a:buChar char="•"/>
            </a:pPr>
            <a:r>
              <a:rPr lang="en-GB" dirty="0" smtClean="0"/>
              <a:t>Ensure the information is accurate</a:t>
            </a:r>
            <a:endParaRPr lang="en-GB" dirty="0" smtClean="0"/>
          </a:p>
          <a:p>
            <a:pPr marL="171450" indent="-171450">
              <a:buFont typeface="Arial" panose="020B0604020202020204" pitchFamily="34" charset="0"/>
              <a:buChar char="•"/>
            </a:pPr>
            <a:r>
              <a:rPr lang="en-GB" dirty="0" smtClean="0"/>
              <a:t>It should be clear, concise, and legible</a:t>
            </a:r>
            <a:endParaRPr lang="en-GB" dirty="0" smtClean="0"/>
          </a:p>
          <a:p>
            <a:pPr marL="171450" indent="-171450">
              <a:buFont typeface="Arial" panose="020B0604020202020204" pitchFamily="34" charset="0"/>
              <a:buChar char="•"/>
            </a:pPr>
            <a:r>
              <a:rPr lang="en-GB" dirty="0" smtClean="0"/>
              <a:t>It should be non-ambiguous and state facts not opinions or assumptions</a:t>
            </a:r>
            <a:endParaRPr lang="en-GB" dirty="0" smtClean="0"/>
          </a:p>
          <a:p>
            <a:pPr marL="171450" indent="-171450">
              <a:buFont typeface="Arial" panose="020B0604020202020204" pitchFamily="34" charset="0"/>
              <a:buChar char="•"/>
            </a:pPr>
            <a:r>
              <a:rPr lang="en-GB" dirty="0" smtClean="0"/>
              <a:t>The person involved should be given the opportunity to contribute</a:t>
            </a:r>
            <a:endParaRPr lang="en-GB" dirty="0" smtClean="0"/>
          </a:p>
          <a:p>
            <a:pPr marL="171450" indent="-171450">
              <a:buFont typeface="Arial" panose="020B0604020202020204" pitchFamily="34" charset="0"/>
              <a:buChar char="•"/>
            </a:pPr>
            <a:r>
              <a:rPr lang="en-GB" dirty="0" smtClean="0"/>
              <a:t>Apply the principles of the Data Protection Act and maintain confidentiality.</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 </a:t>
            </a:r>
            <a:r>
              <a:rPr lang="en-GB" b="1" baseline="0" dirty="0" smtClean="0"/>
              <a:t> </a:t>
            </a:r>
            <a:r>
              <a:rPr lang="en-GB" dirty="0" smtClean="0"/>
              <a:t>Ask the learners to think about why it is important that conditions are diagnosed as early as possible.</a:t>
            </a:r>
            <a:endParaRPr lang="en-GB" dirty="0" smtClean="0"/>
          </a:p>
          <a:p>
            <a:endParaRPr lang="en-GB" b="1" dirty="0" smtClean="0"/>
          </a:p>
          <a:p>
            <a:r>
              <a:rPr lang="en-GB" b="1" dirty="0" smtClean="0"/>
              <a:t>Answers should include:</a:t>
            </a:r>
            <a:endParaRPr lang="en-GB" b="1" dirty="0" smtClean="0"/>
          </a:p>
          <a:p>
            <a:endParaRPr lang="en-GB" dirty="0" smtClean="0"/>
          </a:p>
          <a:p>
            <a:r>
              <a:rPr lang="en-GB" b="1" dirty="0" smtClean="0"/>
              <a:t>Clear up uncertainty</a:t>
            </a:r>
            <a:r>
              <a:rPr lang="en-GB" dirty="0" smtClean="0"/>
              <a:t>. It can be upsetting living with symptoms like memory loss and changes in personality, particularly if you don’t understand why they are happening. As there are a number of conditions that have similar symptoms it is important that an accurate diagnosis is made. Whilst this can be difficult to hear it can clear up uncertainty and help someone to feel more in control.</a:t>
            </a:r>
            <a:endParaRPr lang="en-GB" dirty="0" smtClean="0"/>
          </a:p>
          <a:p>
            <a:endParaRPr lang="en-GB" dirty="0" smtClean="0"/>
          </a:p>
          <a:p>
            <a:r>
              <a:rPr lang="en-GB" b="1" dirty="0" smtClean="0"/>
              <a:t>Help the individual and their family and friends to plan</a:t>
            </a:r>
            <a:r>
              <a:rPr lang="en-GB" dirty="0" smtClean="0"/>
              <a:t>. Planning for the future provides the opportunity to consider, discuss and record wishes and decisions. This is known as advance care planning; the individual makes plans about what they wish to happen while they are most able to be involved and make decisions.</a:t>
            </a:r>
            <a:endParaRPr lang="en-GB" dirty="0" smtClean="0"/>
          </a:p>
          <a:p>
            <a:endParaRPr lang="en-GB" dirty="0" smtClean="0"/>
          </a:p>
          <a:p>
            <a:r>
              <a:rPr lang="en-GB" b="1" dirty="0" smtClean="0"/>
              <a:t>Identify possible treatments and therapies</a:t>
            </a:r>
            <a:r>
              <a:rPr lang="en-GB" dirty="0" smtClean="0"/>
              <a:t>. An individual may want to consider taking medication such as anti-dementia drugs or anti-depressants. They may also benefit from therapies such as counselling or cognitive behaviour therapy.</a:t>
            </a:r>
            <a:endParaRPr lang="en-GB" dirty="0" smtClean="0"/>
          </a:p>
          <a:p>
            <a:endParaRPr lang="en-GB" dirty="0" smtClean="0"/>
          </a:p>
          <a:p>
            <a:r>
              <a:rPr lang="en-GB" b="1" dirty="0" smtClean="0"/>
              <a:t>Provide the right information, resources and support</a:t>
            </a:r>
            <a:r>
              <a:rPr lang="en-GB" dirty="0" smtClean="0"/>
              <a:t>. Through accessing information at an early stage someone can make best use of what is available such as support groups. They can also identify financial support that they may be entitled to.</a:t>
            </a:r>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dirty="0" smtClean="0"/>
          </a:p>
          <a:p>
            <a:r>
              <a:rPr lang="en-GB" dirty="0" smtClean="0"/>
              <a:t>Those living with mental health needs, dementia or a learning disability are more vulnerable to abuse. You should follow your agreed ways of working to make sure each individual is best protected from harm or abuse.</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pPr marL="0" indent="0">
              <a:buNone/>
            </a:pPr>
            <a:endParaRPr lang="en-GB" dirty="0" smtClean="0"/>
          </a:p>
          <a:p>
            <a:pPr marL="0" indent="0">
              <a:buNone/>
            </a:pPr>
            <a:r>
              <a:rPr lang="en-GB" dirty="0" smtClean="0"/>
              <a:t>Does the person have an impairment, or a disturbance in the functioning of their mind or brain? This can include, for example, conditions associated with mental illness, concussion, or symptoms of drug or alcohol abuse.</a:t>
            </a:r>
            <a:endParaRPr lang="en-GB" dirty="0" smtClean="0"/>
          </a:p>
          <a:p>
            <a:pPr marL="0" indent="0">
              <a:buNone/>
            </a:pPr>
            <a:endParaRPr lang="en-GB" dirty="0" smtClean="0"/>
          </a:p>
          <a:p>
            <a:pPr marL="0" indent="0">
              <a:buNone/>
            </a:pPr>
            <a:r>
              <a:rPr lang="en-GB" dirty="0" smtClean="0"/>
              <a:t>If so,</a:t>
            </a:r>
            <a:endParaRPr lang="en-GB" dirty="0" smtClean="0"/>
          </a:p>
          <a:p>
            <a:endParaRPr lang="en-GB" b="1" dirty="0" smtClean="0"/>
          </a:p>
          <a:p>
            <a:r>
              <a:rPr lang="en-GB" dirty="0" smtClean="0"/>
              <a:t>Does the impairment or disturbance mean that the person is unable to make a specific decision when they need to? You should offer appropriate and practical support to achieve this before applying this stage of the test.</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smtClean="0"/>
              <a:t>Trainer should ask class why they chose the correct answer.</a:t>
            </a:r>
            <a:endParaRPr lang="en-GB" b="1" dirty="0" smtClean="0"/>
          </a:p>
          <a:p>
            <a:endParaRPr lang="en-GB" b="1" dirty="0" smtClean="0"/>
          </a:p>
          <a:p>
            <a:r>
              <a:rPr lang="en-GB" b="1" dirty="0" smtClean="0"/>
              <a:t>Feedback</a:t>
            </a:r>
            <a:endParaRPr lang="en-GB" b="1" dirty="0" smtClean="0"/>
          </a:p>
          <a:p>
            <a:endParaRPr lang="en-GB" b="1" dirty="0" smtClean="0"/>
          </a:p>
          <a:p>
            <a:r>
              <a:rPr lang="en-GB" b="0" dirty="0" smtClean="0"/>
              <a:t>A – Hallucinations and delusions are symptoms which are associated with psychosis and psychotic episodes.</a:t>
            </a:r>
            <a:endParaRPr lang="en-GB" b="0" dirty="0" smtClean="0"/>
          </a:p>
          <a:p>
            <a:r>
              <a:rPr lang="en-GB" b="0" dirty="0" smtClean="0"/>
              <a:t>B – Most people experience feelings of sadness at some point in their life however major depression is characterised by long term feelings of hopelessness and negativity.</a:t>
            </a:r>
            <a:endParaRPr lang="en-GB" b="0" dirty="0" smtClean="0"/>
          </a:p>
          <a:p>
            <a:r>
              <a:rPr lang="en-GB" b="0" dirty="0" smtClean="0"/>
              <a:t>C – Feelings of hopelessness  and negativity that do not go away quickly are a symptom of major depression</a:t>
            </a:r>
            <a:endParaRPr lang="en-GB" b="0" dirty="0" smtClean="0"/>
          </a:p>
          <a:p>
            <a:r>
              <a:rPr lang="en-GB" b="0" dirty="0" smtClean="0"/>
              <a:t>D – Extremes of emotion are common symptoms of bipolar disorder.</a:t>
            </a:r>
            <a:endParaRPr lang="en-GB" b="0"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fld>
            <a:endParaRPr lang="en-GB">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smtClean="0"/>
              <a:t>Trainer should ask class why they chose the correct answer.</a:t>
            </a:r>
            <a:endParaRPr lang="en-GB" b="1" dirty="0" smtClean="0"/>
          </a:p>
          <a:p>
            <a:endParaRPr lang="en-GB" b="1" dirty="0" smtClean="0"/>
          </a:p>
          <a:p>
            <a:r>
              <a:rPr lang="en-GB" b="1" dirty="0" smtClean="0"/>
              <a:t>Feedback</a:t>
            </a:r>
            <a:endParaRPr lang="en-GB" b="0" dirty="0" smtClean="0"/>
          </a:p>
          <a:p>
            <a:r>
              <a:rPr lang="en-GB" dirty="0" smtClean="0"/>
              <a:t>A – It is important that the individual’s care and support meets their individual, changing needs. You should raise your concerns with the people who need to know following agreed ways of working to reduce lost or misinterpreted information.</a:t>
            </a:r>
            <a:endParaRPr lang="en-GB" dirty="0" smtClean="0"/>
          </a:p>
          <a:p>
            <a:r>
              <a:rPr lang="en-GB" dirty="0" smtClean="0"/>
              <a:t>B – If you are concerned that an individual's care and support needs are not being met you should report your concerns</a:t>
            </a:r>
            <a:endParaRPr lang="en-GB" dirty="0" smtClean="0"/>
          </a:p>
          <a:p>
            <a:r>
              <a:rPr lang="en-GB" dirty="0" smtClean="0"/>
              <a:t>C – You should only share information with those who ‘need to know’ that is, those who are involved in providing care and support </a:t>
            </a:r>
            <a:endParaRPr lang="en-GB" dirty="0" smtClean="0"/>
          </a:p>
          <a:p>
            <a:r>
              <a:rPr lang="en-GB" dirty="0" smtClean="0"/>
              <a:t>D – You should follow the agreed ways of working for your organisation. If the needs of the individual remain unmet you may need to follow the whistleblowing procedure.</a:t>
            </a:r>
            <a:endParaRPr lang="en-GB"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fld>
            <a:endParaRPr lang="en-GB">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dirty="0" smtClean="0"/>
          </a:p>
          <a:p>
            <a:pPr marL="171450" indent="-171450">
              <a:buFont typeface="Arial" panose="020B0604020202020204" pitchFamily="34" charset="0"/>
              <a:buChar char="•"/>
            </a:pPr>
            <a:r>
              <a:rPr lang="en-GB" dirty="0" smtClean="0"/>
              <a:t>Symptoms of depression can last for a couple of weeks, a number of months or longer.</a:t>
            </a:r>
            <a:endParaRPr lang="en-GB" dirty="0" smtClean="0"/>
          </a:p>
          <a:p>
            <a:pPr marL="171450" indent="-171450">
              <a:buFont typeface="Arial" panose="020B0604020202020204" pitchFamily="34" charset="0"/>
              <a:buChar char="•"/>
            </a:pPr>
            <a:r>
              <a:rPr lang="en-GB" dirty="0" smtClean="0"/>
              <a:t>Living with depression can affect how an individual sees themselves. This can lead to them not engaging in a social life, with family or their work. </a:t>
            </a:r>
            <a:endParaRPr lang="en-GB" dirty="0" smtClean="0"/>
          </a:p>
          <a:p>
            <a:pPr marL="171450" indent="-171450">
              <a:buFont typeface="Arial" panose="020B0604020202020204" pitchFamily="34" charset="0"/>
              <a:buChar char="•"/>
            </a:pPr>
            <a:r>
              <a:rPr lang="en-GB" dirty="0" smtClean="0"/>
              <a:t>Depression is a treatable illness with recognised symptoms. </a:t>
            </a:r>
            <a:endParaRPr lang="en-GB" dirty="0" smtClean="0"/>
          </a:p>
          <a:p>
            <a:pPr marL="171450" indent="-171450">
              <a:buFont typeface="Arial" panose="020B0604020202020204" pitchFamily="34" charset="0"/>
              <a:buChar char="•"/>
            </a:pPr>
            <a:r>
              <a:rPr lang="en-GB" dirty="0" smtClean="0"/>
              <a:t>Having the opportunity to talk and share how they feel can help some people. </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smtClean="0"/>
              <a:t>Trainer should ask class why they chose the correct answer.</a:t>
            </a:r>
            <a:endParaRPr lang="en-GB" b="1" dirty="0" smtClean="0"/>
          </a:p>
          <a:p>
            <a:endParaRPr lang="en-GB" b="1" dirty="0" smtClean="0"/>
          </a:p>
          <a:p>
            <a:r>
              <a:rPr lang="en-GB" b="1" dirty="0" smtClean="0"/>
              <a:t>Feedback</a:t>
            </a:r>
            <a:endParaRPr lang="en-GB" b="1" dirty="0" smtClean="0"/>
          </a:p>
          <a:p>
            <a:endParaRPr lang="en-GB" b="1" dirty="0" smtClean="0"/>
          </a:p>
          <a:p>
            <a:r>
              <a:rPr lang="en-GB" b="0" dirty="0" smtClean="0"/>
              <a:t>A – Stigma and stereotypes should be challenged whenever they are identified. Early diagnosis enables the individual to get appropriate care and support and enables them and their families to make plans for the future.</a:t>
            </a:r>
            <a:endParaRPr lang="en-GB" b="0" dirty="0" smtClean="0"/>
          </a:p>
          <a:p>
            <a:r>
              <a:rPr lang="en-GB" b="0" dirty="0" smtClean="0"/>
              <a:t>B – The social model of disability states that disability is caused by the way society is organised, rather than by a person’s impairment or difference. Early diagnosis enables the individual to get appropriate care and support and enables them and their families to make plans for the future.</a:t>
            </a:r>
            <a:endParaRPr lang="en-GB" b="0" dirty="0" smtClean="0"/>
          </a:p>
          <a:p>
            <a:r>
              <a:rPr lang="en-GB" b="0" dirty="0" smtClean="0"/>
              <a:t>C – Early diagnosis enables the individual to get appropriate care and support and enables them and their families to make plans for the future. It also ends uncertainty and enables people to find appropriate therapies and treatments.</a:t>
            </a:r>
            <a:endParaRPr lang="en-GB" b="0" dirty="0" smtClean="0"/>
          </a:p>
          <a:p>
            <a:r>
              <a:rPr lang="en-GB" b="0" dirty="0" smtClean="0"/>
              <a:t>D – The individual could get a second opinion however, some of the major benefits of early diagnosis are getting appropriate care and support and making plans for the future.</a:t>
            </a:r>
            <a:endParaRPr lang="en-GB" b="0"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fld>
            <a:endParaRPr lang="en-GB">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b="1" dirty="0" smtClean="0"/>
          </a:p>
          <a:p>
            <a:r>
              <a:rPr lang="en-GB" b="1" dirty="0" smtClean="0"/>
              <a:t>Physical symptoms </a:t>
            </a:r>
            <a:r>
              <a:rPr lang="en-GB" dirty="0" smtClean="0"/>
              <a:t>such as increased heart rate, difficulty breathing and dizziness</a:t>
            </a:r>
            <a:endParaRPr lang="en-GB" dirty="0" smtClean="0"/>
          </a:p>
          <a:p>
            <a:endParaRPr lang="en-GB" b="1" dirty="0" smtClean="0"/>
          </a:p>
          <a:p>
            <a:r>
              <a:rPr lang="en-GB" b="1" dirty="0" smtClean="0"/>
              <a:t>Psychological symptoms </a:t>
            </a:r>
            <a:r>
              <a:rPr lang="en-GB" dirty="0" smtClean="0"/>
              <a:t>such as feeling a loss of control, thinking that you might die or have a heart attack, and feelings of wanting to escape or run away</a:t>
            </a:r>
            <a:endParaRPr lang="en-GB" dirty="0" smtClean="0"/>
          </a:p>
          <a:p>
            <a:endParaRPr lang="en-GB" b="1" dirty="0" smtClean="0"/>
          </a:p>
          <a:p>
            <a:r>
              <a:rPr lang="en-GB" b="1" dirty="0" smtClean="0"/>
              <a:t>Cognitive symptoms </a:t>
            </a:r>
            <a:r>
              <a:rPr lang="en-GB" dirty="0" smtClean="0"/>
              <a:t>such as changes to your thought processes, thinking negative thoughts repeatedly</a:t>
            </a:r>
            <a:endParaRPr lang="en-GB" dirty="0" smtClean="0"/>
          </a:p>
          <a:p>
            <a:endParaRPr lang="en-GB" b="1" dirty="0" smtClean="0"/>
          </a:p>
          <a:p>
            <a:r>
              <a:rPr lang="en-GB" b="1" dirty="0" smtClean="0"/>
              <a:t>Behavioural or social symptoms </a:t>
            </a:r>
            <a:r>
              <a:rPr lang="en-GB" dirty="0" smtClean="0"/>
              <a:t>such as not wanting to leave the house, abusing substances such as alcohol or drugs or behaving in ways that affect your relationships. Individuals may stop going out with friends, or to places such as the supermarket, as they are worried about how they might feel when they are there.</a:t>
            </a:r>
            <a:endParaRPr lang="en-GB" dirty="0" smtClean="0"/>
          </a:p>
          <a:p>
            <a:endParaRPr lang="en-GB" dirty="0" smtClean="0"/>
          </a:p>
          <a:p>
            <a:r>
              <a:rPr lang="en-GB" dirty="0" smtClean="0"/>
              <a:t>There are treatments which help alleviate the symptoms of anxiety such as cognitive behavioural therapy (CBT). This helps someone to talk about their condition and manage the effects by trying to change the way they think.</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dirty="0" smtClean="0"/>
          </a:p>
          <a:p>
            <a:r>
              <a:rPr lang="en-GB" dirty="0" smtClean="0"/>
              <a:t>As per the study</a:t>
            </a:r>
            <a:r>
              <a:rPr lang="en-GB" baseline="0" dirty="0" smtClean="0"/>
              <a:t> </a:t>
            </a:r>
            <a:r>
              <a:rPr lang="en-GB" dirty="0" smtClean="0"/>
              <a:t>around 3 in 100 people will have at least one experience of psychosis.</a:t>
            </a:r>
            <a:endParaRPr lang="en-GB" dirty="0" smtClean="0"/>
          </a:p>
          <a:p>
            <a:endParaRPr lang="en-GB" dirty="0" smtClean="0"/>
          </a:p>
          <a:p>
            <a:r>
              <a:rPr lang="en-GB" b="1" dirty="0" smtClean="0"/>
              <a:t>Schizophrenia:</a:t>
            </a:r>
            <a:r>
              <a:rPr lang="en-GB" b="1" baseline="0" dirty="0" smtClean="0"/>
              <a:t> </a:t>
            </a:r>
            <a:r>
              <a:rPr lang="en-GB" dirty="0" smtClean="0"/>
              <a:t>This condition can be described as having a break from reality, when it is difficult to understand what is real and what is in their own thoughts. Symptoms could include: hallucinations, delusions and changes in behaviour.</a:t>
            </a:r>
            <a:endParaRPr lang="en-GB" dirty="0" smtClean="0"/>
          </a:p>
          <a:p>
            <a:endParaRPr lang="en-GB" b="1" dirty="0" smtClean="0"/>
          </a:p>
          <a:p>
            <a:r>
              <a:rPr lang="en-GB" b="1" dirty="0" smtClean="0"/>
              <a:t>Bipolar disorder:</a:t>
            </a:r>
            <a:r>
              <a:rPr lang="en-GB" b="1" baseline="0" dirty="0" smtClean="0"/>
              <a:t> </a:t>
            </a:r>
            <a:r>
              <a:rPr lang="en-GB" dirty="0" smtClean="0"/>
              <a:t>This condition affects a person’s moods and means they can go from one extreme mood to another alongside having feelings of depression.</a:t>
            </a:r>
            <a:endParaRPr lang="en-GB" dirty="0" smtClean="0"/>
          </a:p>
          <a:p>
            <a:endParaRPr lang="en-GB" dirty="0" smtClean="0"/>
          </a:p>
          <a:p>
            <a:r>
              <a:rPr lang="en-GB" b="1" dirty="0" smtClean="0"/>
              <a:t>Hallucinations:</a:t>
            </a:r>
            <a:r>
              <a:rPr lang="en-GB" b="1" baseline="0" dirty="0" smtClean="0"/>
              <a:t> </a:t>
            </a:r>
            <a:r>
              <a:rPr lang="en-GB" dirty="0" smtClean="0"/>
              <a:t>where a person sees or hears things that aren’t real but are very real to them.  They can also include feeling, smelling or tasting things that aren’t real. </a:t>
            </a:r>
            <a:endParaRPr lang="en-GB" dirty="0" smtClean="0"/>
          </a:p>
          <a:p>
            <a:endParaRPr lang="en-GB" b="1" dirty="0" smtClean="0"/>
          </a:p>
          <a:p>
            <a:r>
              <a:rPr lang="en-GB" b="1" dirty="0" smtClean="0"/>
              <a:t>Delusions:</a:t>
            </a:r>
            <a:r>
              <a:rPr lang="en-GB" b="1" baseline="0" dirty="0" smtClean="0"/>
              <a:t> </a:t>
            </a:r>
            <a:r>
              <a:rPr lang="en-GB" dirty="0" smtClean="0"/>
              <a:t>where a person believes things that aren’t true, for example believing that someone is spying on them.</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dirty="0" smtClean="0"/>
          </a:p>
          <a:p>
            <a:r>
              <a:rPr lang="en-GB" b="1" dirty="0" smtClean="0"/>
              <a:t>A traumatic event</a:t>
            </a:r>
            <a:r>
              <a:rPr lang="en-GB" dirty="0" smtClean="0"/>
              <a:t>, such as an accident, a death in the family or as a result of war (Post Traumatic Stress Disorder (PTSD)</a:t>
            </a:r>
            <a:endParaRPr lang="en-GB" dirty="0" smtClean="0"/>
          </a:p>
          <a:p>
            <a:endParaRPr lang="en-GB" b="1" dirty="0" smtClean="0"/>
          </a:p>
          <a:p>
            <a:r>
              <a:rPr lang="en-GB" b="1" dirty="0" smtClean="0"/>
              <a:t>A chemical imbalance </a:t>
            </a:r>
            <a:r>
              <a:rPr lang="en-GB" dirty="0" smtClean="0"/>
              <a:t>in the brain</a:t>
            </a:r>
            <a:endParaRPr lang="en-GB" dirty="0" smtClean="0"/>
          </a:p>
          <a:p>
            <a:pPr marL="0" marR="0" indent="0" algn="l" defTabSz="914400" rtl="0" eaLnBrk="1" fontAlgn="auto" latinLnBrk="0" hangingPunct="1">
              <a:lnSpc>
                <a:spcPct val="100000"/>
              </a:lnSpc>
              <a:spcBef>
                <a:spcPts val="0"/>
              </a:spcBef>
              <a:spcAft>
                <a:spcPts val="0"/>
              </a:spcAft>
              <a:buClrTx/>
              <a:buSzTx/>
              <a:buFontTx/>
              <a:buNone/>
              <a:defRPr/>
            </a:pPr>
            <a:endParaRPr lang="en-GB" b="1" dirty="0" smtClean="0"/>
          </a:p>
          <a:p>
            <a:pPr marL="0" marR="0" indent="0" algn="l" defTabSz="914400" rtl="0" eaLnBrk="1" fontAlgn="auto" latinLnBrk="0" hangingPunct="1">
              <a:lnSpc>
                <a:spcPct val="100000"/>
              </a:lnSpc>
              <a:spcBef>
                <a:spcPts val="0"/>
              </a:spcBef>
              <a:spcAft>
                <a:spcPts val="0"/>
              </a:spcAft>
              <a:buClrTx/>
              <a:buSzTx/>
              <a:buFontTx/>
              <a:buNone/>
              <a:defRPr/>
            </a:pPr>
            <a:r>
              <a:rPr lang="en-GB" b="1" dirty="0" smtClean="0"/>
              <a:t>Genetics</a:t>
            </a:r>
            <a:r>
              <a:rPr lang="en-GB" dirty="0" smtClean="0"/>
              <a:t>, for example, a person’s additional needs may be due to their DNA.</a:t>
            </a: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dirty="0" smtClean="0"/>
          </a:p>
          <a:p>
            <a:r>
              <a:rPr lang="en-GB" dirty="0" smtClean="0"/>
              <a:t>The Alzheimer’s Society estimate there are over 100 different conditions that fall under the dementia umbrella.</a:t>
            </a:r>
            <a:endParaRPr lang="en-GB" dirty="0" smtClean="0"/>
          </a:p>
          <a:p>
            <a:endParaRPr lang="en-GB" dirty="0" smtClean="0"/>
          </a:p>
          <a:p>
            <a:r>
              <a:rPr lang="en-GB" dirty="0" smtClean="0"/>
              <a:t>Someone who experiences dementia may feel confused, frustrated and frightened. A common symptom is short term memory loss; the individual finds it difficult to remember recent events or conversations. This can lead to them repeating stories or asking the same question over and over again.</a:t>
            </a:r>
            <a:endParaRPr lang="en-GB" dirty="0" smtClean="0"/>
          </a:p>
          <a:p>
            <a:endParaRPr lang="en-GB" dirty="0" smtClean="0"/>
          </a:p>
          <a:p>
            <a:r>
              <a:rPr lang="en-GB" dirty="0" smtClean="0"/>
              <a:t>Dementia is often thought to be a condition that only affects older people. However, dementia can affect anyone, at any age. </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a:t>
            </a:r>
            <a:r>
              <a:rPr lang="en-GB" b="1" baseline="0" dirty="0" smtClean="0"/>
              <a:t> </a:t>
            </a:r>
            <a:r>
              <a:rPr lang="en-GB" dirty="0" smtClean="0"/>
              <a:t>Ask the learners to consider how the support provided could affect the experience of a person who has dementia. Use one of the scenarios below or use one of your own.</a:t>
            </a:r>
            <a:endParaRPr lang="en-GB" dirty="0" smtClean="0"/>
          </a:p>
          <a:p>
            <a:endParaRPr lang="en-GB" b="1" dirty="0" smtClean="0"/>
          </a:p>
          <a:p>
            <a:r>
              <a:rPr lang="en-GB" b="1" dirty="0" smtClean="0"/>
              <a:t>Scenario 1</a:t>
            </a:r>
            <a:endParaRPr lang="en-GB" b="1" dirty="0" smtClean="0"/>
          </a:p>
          <a:p>
            <a:r>
              <a:rPr lang="en-GB" dirty="0" smtClean="0"/>
              <a:t>Josie has dementia. She values her independence but is finding it increasingly difficult to remember where things are in her home and when to take her medication.</a:t>
            </a:r>
            <a:endParaRPr lang="en-GB" dirty="0" smtClean="0"/>
          </a:p>
          <a:p>
            <a:r>
              <a:rPr lang="en-GB" dirty="0" smtClean="0"/>
              <a:t>a) The worker supporting her tells her that living with dementia is a slippery slope and things are only going to get worse for her.</a:t>
            </a:r>
            <a:endParaRPr lang="en-GB" dirty="0" smtClean="0"/>
          </a:p>
          <a:p>
            <a:r>
              <a:rPr lang="en-GB" dirty="0" smtClean="0"/>
              <a:t>b) The worker supporting her suggests that they arrange for her to have an assessment of her needs and research ways of supporting her to remain in her own home for longer such as labelling cupboards and using </a:t>
            </a:r>
            <a:r>
              <a:rPr lang="en-GB" dirty="0" err="1" smtClean="0"/>
              <a:t>dosette</a:t>
            </a:r>
            <a:r>
              <a:rPr lang="en-GB" dirty="0" smtClean="0"/>
              <a:t> boxes.</a:t>
            </a:r>
            <a:endParaRPr lang="en-GB" dirty="0" smtClean="0"/>
          </a:p>
          <a:p>
            <a:endParaRPr lang="en-GB" b="1" dirty="0" smtClean="0"/>
          </a:p>
          <a:p>
            <a:r>
              <a:rPr lang="en-GB" b="1" dirty="0" smtClean="0"/>
              <a:t>Scenario 2</a:t>
            </a:r>
            <a:endParaRPr lang="en-GB" b="1" dirty="0" smtClean="0"/>
          </a:p>
          <a:p>
            <a:r>
              <a:rPr lang="en-GB" dirty="0" smtClean="0"/>
              <a:t>William has been living with dementia for some years. He is admitted to hospital after a fall. </a:t>
            </a:r>
            <a:endParaRPr lang="en-GB" dirty="0" smtClean="0"/>
          </a:p>
          <a:p>
            <a:r>
              <a:rPr lang="en-GB" dirty="0" smtClean="0"/>
              <a:t>Workers supporting William don’t ask him about what he wants. They tell him not to worry, that he will be looked after and that the medical professionals know what to do for the best.  They do not involve him in day to day decisions or in decisions about his care. </a:t>
            </a:r>
            <a:endParaRPr lang="en-GB" dirty="0" smtClean="0"/>
          </a:p>
          <a:p>
            <a:r>
              <a:rPr lang="en-GB" dirty="0" smtClean="0"/>
              <a:t>Workers supporting William talk to him about what he wants and what he needs. He and his support network are involved in all decisions from his rehabilitation treatment and adaptations to support him to live as independently as possible to day-to-day decisions about what to eat and what to wear.</a:t>
            </a:r>
            <a:endParaRPr lang="en-GB" dirty="0" smtClean="0"/>
          </a:p>
          <a:p>
            <a:endParaRPr lang="en-GB" dirty="0" smtClean="0"/>
          </a:p>
          <a:p>
            <a:r>
              <a:rPr lang="en-GB" b="1" dirty="0" smtClean="0"/>
              <a:t>Answers should include:</a:t>
            </a:r>
            <a:endParaRPr lang="en-GB" b="1" dirty="0" smtClean="0"/>
          </a:p>
          <a:p>
            <a:r>
              <a:rPr lang="en-GB" dirty="0" smtClean="0"/>
              <a:t>Working in negative ways could lead to the individual experiencing feelings of despair and depression.  Ignoring the individual’s wishes means that the worker is not working in a person centred way. The individual may feel that they are no longer in control of her own life or of the care that they receive. They may have feelings of hopelessness, worthlessness and experience a loss of a loss of self esteem.</a:t>
            </a:r>
            <a:endParaRPr lang="en-GB" dirty="0" smtClean="0"/>
          </a:p>
          <a:p>
            <a:r>
              <a:rPr lang="en-GB" dirty="0" smtClean="0"/>
              <a:t>Working in positive ways that show respect for the individual’s wishes will help to promote the individual's feeling of self-worth, dignity and self-esteem.  They will be more likely to engage in therapies and support groups that can improve their experience of living with the condition.</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dirty="0" smtClean="0"/>
          </a:p>
          <a:p>
            <a:r>
              <a:rPr lang="en-GB" dirty="0" smtClean="0"/>
              <a:t>The cause of learning disabilities is not always known but they can be due to: </a:t>
            </a:r>
            <a:endParaRPr lang="en-GB" dirty="0" smtClean="0"/>
          </a:p>
          <a:p>
            <a:pPr marL="171450" indent="-171450">
              <a:buFont typeface="Arial" panose="020B0604020202020204" pitchFamily="34" charset="0"/>
              <a:buChar char="•"/>
            </a:pPr>
            <a:r>
              <a:rPr lang="en-GB" dirty="0" smtClean="0"/>
              <a:t>Complications during birth which can lead to lack of oxygen</a:t>
            </a:r>
            <a:endParaRPr lang="en-GB" dirty="0" smtClean="0"/>
          </a:p>
          <a:p>
            <a:pPr marL="171450" indent="-171450">
              <a:buFont typeface="Arial" panose="020B0604020202020204" pitchFamily="34" charset="0"/>
              <a:buChar char="•"/>
            </a:pPr>
            <a:r>
              <a:rPr lang="en-GB" dirty="0" smtClean="0"/>
              <a:t>Genetic conditions such as Down’s Syndrome which happens as a result of an extra chromosome. This leads to impairments in both cognitive ability and physical growth that range from mild to moderate developmental disabilities</a:t>
            </a:r>
            <a:endParaRPr lang="en-GB" dirty="0" smtClean="0"/>
          </a:p>
          <a:p>
            <a:pPr marL="171450" indent="-171450">
              <a:buFont typeface="Arial" panose="020B0604020202020204" pitchFamily="34" charset="0"/>
              <a:buChar char="•"/>
            </a:pPr>
            <a:r>
              <a:rPr lang="en-GB" dirty="0" smtClean="0"/>
              <a:t>Illness or injury in childhood which has affected the brain such as meningitis.</a:t>
            </a:r>
            <a:endParaRPr lang="en-GB" dirty="0" smtClean="0"/>
          </a:p>
          <a:p>
            <a:endParaRPr lang="en-GB" dirty="0" smtClean="0"/>
          </a:p>
          <a:p>
            <a:r>
              <a:rPr lang="en-GB" dirty="0" smtClean="0"/>
              <a:t>In most cases living with a learning disability will have a lifelong impact but this will vary depending on the type of learning disability and the severity of the condition.</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78854F6-FC81-4F94-A0E6-6B3DF0BC1DAE}"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21409C4-4241-48D5-BBA3-601E6F9632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221409C4-4241-48D5-BBA3-601E6F9632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221409C4-4241-48D5-BBA3-601E6F9632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221409C4-4241-48D5-BBA3-601E6F9632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21409C4-4241-48D5-BBA3-601E6F9632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221409C4-4241-48D5-BBA3-601E6F96320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221409C4-4241-48D5-BBA3-601E6F96320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21409C4-4241-48D5-BBA3-601E6F96320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409C4-4241-48D5-BBA3-601E6F96320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21409C4-4241-48D5-BBA3-601E6F96320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21409C4-4241-48D5-BBA3-601E6F96320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409C4-4241-48D5-BBA3-601E6F96320D}"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E82A7-C5B6-468F-A14F-4EED9442FA3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skillsforcare.org.uk/" TargetMode="External"/><Relationship Id="rId1" Type="http://schemas.openxmlformats.org/officeDocument/2006/relationships/hyperlink" Target="http://www.skillsforhealth.org.uk/" TargetMode="Externa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hyperlink" Target="http://www.skillsforcare.org.uk/" TargetMode="External"/><Relationship Id="rId1" Type="http://schemas.openxmlformats.org/officeDocument/2006/relationships/hyperlink" Target="http://www.skillsforhealth.org.uk/" TargetMode="Externa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hyperlink" Target="http://www.skillsforcare.org.uk/" TargetMode="External"/><Relationship Id="rId1" Type="http://schemas.openxmlformats.org/officeDocument/2006/relationships/hyperlink" Target="http://www.skillsforhealth.org.uk/" TargetMode="Externa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hyperlink" Target="http://www.skillsforcare.org.uk/" TargetMode="External"/><Relationship Id="rId1" Type="http://schemas.openxmlformats.org/officeDocument/2006/relationships/hyperlink" Target="http://www.skillsforhealth.org.uk/" TargetMode="Externa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hyperlink" Target="http://www.skillsforcare.org.uk/" TargetMode="External"/><Relationship Id="rId1" Type="http://schemas.openxmlformats.org/officeDocument/2006/relationships/hyperlink" Target="http://www.skillsforhealth.org.uk/" TargetMode="Externa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hyperlink" Target="http://www.skillsforcare.org.uk/" TargetMode="External"/><Relationship Id="rId1" Type="http://schemas.openxmlformats.org/officeDocument/2006/relationships/hyperlink" Target="http://www.skillsforhealth.org.uk/" TargetMode="Externa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hyperlink" Target="http://www.skillsforcare.org.uk/" TargetMode="External"/><Relationship Id="rId1" Type="http://schemas.openxmlformats.org/officeDocument/2006/relationships/hyperlink" Target="http://www.skillsforhealth.org.uk/" TargetMode="Externa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9" Type="http://schemas.openxmlformats.org/officeDocument/2006/relationships/hyperlink" Target="http://www.skillsforcare.org.uk/" TargetMode="External"/><Relationship Id="rId8" Type="http://schemas.openxmlformats.org/officeDocument/2006/relationships/hyperlink" Target="http://www.skillsforhealth.org.uk/" TargetMode="Externa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1" Type="http://schemas.openxmlformats.org/officeDocument/2006/relationships/notesSlide" Target="../notesSlides/notesSlide18.xml"/><Relationship Id="rId10"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9" Type="http://schemas.openxmlformats.org/officeDocument/2006/relationships/hyperlink" Target="http://www.skillsforcare.org.uk/" TargetMode="External"/><Relationship Id="rId8" Type="http://schemas.openxmlformats.org/officeDocument/2006/relationships/hyperlink" Target="http://www.skillsforhealth.org.uk/" TargetMode="External"/><Relationship Id="rId7" Type="http://schemas.openxmlformats.org/officeDocument/2006/relationships/image" Target="../media/image18.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1" Type="http://schemas.openxmlformats.org/officeDocument/2006/relationships/notesSlide" Target="../notesSlides/notesSlide19.xml"/><Relationship Id="rId10"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9" Type="http://schemas.openxmlformats.org/officeDocument/2006/relationships/hyperlink" Target="http://www.skillsforcare.org.uk/" TargetMode="External"/><Relationship Id="rId8" Type="http://schemas.openxmlformats.org/officeDocument/2006/relationships/hyperlink" Target="http://www.skillsforhealth.org.uk/" TargetMode="Externa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1" Type="http://schemas.openxmlformats.org/officeDocument/2006/relationships/notesSlide" Target="../notesSlides/notesSlide20.xml"/><Relationship Id="rId10"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hyperlink" Target="http://www.skillsforcare.org.uk/" TargetMode="External"/><Relationship Id="rId1" Type="http://schemas.openxmlformats.org/officeDocument/2006/relationships/hyperlink" Target="http://www.skillsforhealth.org.uk/" TargetMode="Externa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722206" y="548680"/>
            <a:ext cx="8386298"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smtClean="0">
                <a:latin typeface="Helvetica" panose="020B0604020202020204" pitchFamily="34" charset="0"/>
                <a:cs typeface="Helvetica" panose="020B0604020202020204" pitchFamily="34" charset="0"/>
              </a:rPr>
              <a:t>Mental Health and Wellbeing</a:t>
            </a:r>
            <a:endParaRPr lang="en-GB" sz="3600" dirty="0" smtClean="0">
              <a:latin typeface="Helvetica" panose="020B0604020202020204" pitchFamily="34" charset="0"/>
              <a:cs typeface="Helvetica" panose="020B0604020202020204" pitchFamily="34" charset="0"/>
            </a:endParaRPr>
          </a:p>
        </p:txBody>
      </p:sp>
      <p:sp>
        <p:nvSpPr>
          <p:cNvPr id="8" name="TextBox 7"/>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10" name="Title Placeholder 1"/>
          <p:cNvSpPr txBox="1"/>
          <p:nvPr>
            <p:custDataLst>
              <p:tags r:id="rId5"/>
            </p:custDataLst>
          </p:nvPr>
        </p:nvSpPr>
        <p:spPr>
          <a:xfrm>
            <a:off x="5680249" y="2780928"/>
            <a:ext cx="2780183"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smtClean="0">
                <a:latin typeface="Helvetica" panose="020B0604020202020204" pitchFamily="34" charset="0"/>
                <a:cs typeface="Helvetica" panose="020B0604020202020204" pitchFamily="34" charset="0"/>
              </a:rPr>
              <a:t>Standard </a:t>
            </a:r>
            <a:endParaRPr lang="en-GB" sz="3600" dirty="0" smtClean="0">
              <a:latin typeface="Helvetica" panose="020B0604020202020204" pitchFamily="34" charset="0"/>
              <a:cs typeface="Helvetica" panose="020B0604020202020204" pitchFamily="34" charset="0"/>
            </a:endParaRPr>
          </a:p>
        </p:txBody>
      </p:sp>
      <p:sp>
        <p:nvSpPr>
          <p:cNvPr id="11" name="Title Placeholder 1"/>
          <p:cNvSpPr txBox="1"/>
          <p:nvPr>
            <p:custDataLst>
              <p:tags r:id="rId6"/>
            </p:custDataLst>
          </p:nvPr>
        </p:nvSpPr>
        <p:spPr>
          <a:xfrm>
            <a:off x="7665710" y="2247055"/>
            <a:ext cx="1368152" cy="1224136"/>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8000" dirty="0" smtClean="0">
                <a:latin typeface="Helvetica" panose="020B0604020202020204" pitchFamily="34" charset="0"/>
                <a:cs typeface="Helvetica" panose="020B0604020202020204" pitchFamily="34" charset="0"/>
              </a:rPr>
              <a:t>  8</a:t>
            </a:r>
            <a:endParaRPr lang="en-GB" sz="8000" dirty="0" smtClean="0">
              <a:latin typeface="Helvetica" panose="020B0604020202020204" pitchFamily="34" charset="0"/>
              <a:cs typeface="Helvetica" panose="020B0604020202020204" pitchFamily="34" charset="0"/>
            </a:endParaRPr>
          </a:p>
        </p:txBody>
      </p:sp>
      <p:sp>
        <p:nvSpPr>
          <p:cNvPr id="7" name="Title Placeholder 1"/>
          <p:cNvSpPr txBox="1"/>
          <p:nvPr>
            <p:custDataLst>
              <p:tags r:id="rId7"/>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9.2 </a:t>
            </a:r>
            <a:endParaRPr lang="en-GB" sz="36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8166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Supporting individuals with dementia</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276605"/>
            <a:ext cx="8602236" cy="1202190"/>
          </a:xfrm>
        </p:spPr>
        <p:txBody>
          <a:bodyPr>
            <a:normAutofit/>
          </a:bodyPr>
          <a:lstStyle/>
          <a:p>
            <a:pPr marL="0" indent="0">
              <a:buNone/>
            </a:pPr>
            <a:r>
              <a:rPr lang="en-GB" sz="2400" dirty="0">
                <a:latin typeface="Helvetica" panose="020B0604020202020204" pitchFamily="34" charset="0"/>
                <a:cs typeface="Helvetica" panose="020B0604020202020204" pitchFamily="34" charset="0"/>
              </a:rPr>
              <a:t>There is currently no cure for </a:t>
            </a:r>
            <a:r>
              <a:rPr lang="en-GB" sz="2400" dirty="0" smtClean="0">
                <a:latin typeface="Helvetica" panose="020B0604020202020204" pitchFamily="34" charset="0"/>
                <a:cs typeface="Helvetica" panose="020B0604020202020204" pitchFamily="34" charset="0"/>
              </a:rPr>
              <a:t>dementia, and individual’s </a:t>
            </a:r>
            <a:r>
              <a:rPr lang="en-GB" sz="2400" dirty="0">
                <a:latin typeface="Helvetica" panose="020B0604020202020204" pitchFamily="34" charset="0"/>
                <a:cs typeface="Helvetica" panose="020B0604020202020204" pitchFamily="34" charset="0"/>
              </a:rPr>
              <a:t>experience of living with the condition can be affected by the attitudes and views of </a:t>
            </a:r>
            <a:r>
              <a:rPr lang="en-GB" sz="2400" dirty="0" smtClean="0">
                <a:latin typeface="Helvetica" panose="020B0604020202020204" pitchFamily="34" charset="0"/>
                <a:cs typeface="Helvetica" panose="020B0604020202020204" pitchFamily="34" charset="0"/>
              </a:rPr>
              <a:t>others</a:t>
            </a:r>
            <a:endParaRPr lang="en-GB" sz="2400" dirty="0">
              <a:latin typeface="Helvetica" panose="020B0604020202020204" pitchFamily="34" charset="0"/>
              <a:cs typeface="Helvetica" panose="020B0604020202020204" pitchFamily="34" charset="0"/>
            </a:endParaRPr>
          </a:p>
        </p:txBody>
      </p:sp>
      <p:sp>
        <p:nvSpPr>
          <p:cNvPr id="4" name="Rectangle 3"/>
          <p:cNvSpPr/>
          <p:nvPr/>
        </p:nvSpPr>
        <p:spPr>
          <a:xfrm>
            <a:off x="255325" y="2760505"/>
            <a:ext cx="1970082" cy="3122730"/>
          </a:xfrm>
          <a:prstGeom prst="rect">
            <a:avLst/>
          </a:prstGeom>
          <a:solidFill>
            <a:srgbClr val="0066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smtClean="0">
                <a:latin typeface="Helvetica" panose="020B0604020202020204" pitchFamily="34" charset="0"/>
                <a:cs typeface="Helvetica" panose="020B0604020202020204" pitchFamily="34" charset="0"/>
              </a:rPr>
              <a:t>If people view living with dementia as a constant loss of abilities…</a:t>
            </a:r>
            <a:endParaRPr lang="en-GB" dirty="0">
              <a:latin typeface="Helvetica" panose="020B0604020202020204" pitchFamily="34" charset="0"/>
              <a:cs typeface="Helvetica" panose="020B0604020202020204" pitchFamily="34" charset="0"/>
            </a:endParaRPr>
          </a:p>
        </p:txBody>
      </p:sp>
      <p:sp>
        <p:nvSpPr>
          <p:cNvPr id="5" name="Rectangle 4"/>
          <p:cNvSpPr/>
          <p:nvPr/>
        </p:nvSpPr>
        <p:spPr>
          <a:xfrm>
            <a:off x="2454926" y="2760505"/>
            <a:ext cx="1970082" cy="3122730"/>
          </a:xfrm>
          <a:prstGeom prst="rect">
            <a:avLst/>
          </a:prstGeom>
          <a:solidFill>
            <a:srgbClr val="0066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smtClean="0">
                <a:latin typeface="Helvetica" panose="020B0604020202020204" pitchFamily="34" charset="0"/>
                <a:cs typeface="Helvetica" panose="020B0604020202020204" pitchFamily="34" charset="0"/>
              </a:rPr>
              <a:t>…that there is nothing that can be done to support the person…</a:t>
            </a:r>
            <a:endParaRPr lang="en-GB" dirty="0">
              <a:latin typeface="Helvetica" panose="020B0604020202020204" pitchFamily="34" charset="0"/>
              <a:cs typeface="Helvetica" panose="020B0604020202020204" pitchFamily="34" charset="0"/>
            </a:endParaRPr>
          </a:p>
        </p:txBody>
      </p:sp>
      <p:sp>
        <p:nvSpPr>
          <p:cNvPr id="6" name="Rectangle 5"/>
          <p:cNvSpPr/>
          <p:nvPr/>
        </p:nvSpPr>
        <p:spPr>
          <a:xfrm>
            <a:off x="4682273" y="2760504"/>
            <a:ext cx="1970082" cy="3122730"/>
          </a:xfrm>
          <a:prstGeom prst="rect">
            <a:avLst/>
          </a:prstGeom>
          <a:solidFill>
            <a:srgbClr val="0066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smtClean="0">
                <a:latin typeface="Helvetica" panose="020B0604020202020204" pitchFamily="34" charset="0"/>
                <a:cs typeface="Helvetica" panose="020B0604020202020204" pitchFamily="34" charset="0"/>
              </a:rPr>
              <a:t>…the person living with dementia is likely to experience feelings of         ill-being…</a:t>
            </a:r>
            <a:endParaRPr lang="en-GB" dirty="0">
              <a:latin typeface="Helvetica" panose="020B0604020202020204" pitchFamily="34" charset="0"/>
              <a:cs typeface="Helvetica" panose="020B0604020202020204" pitchFamily="34" charset="0"/>
            </a:endParaRPr>
          </a:p>
        </p:txBody>
      </p:sp>
      <p:sp>
        <p:nvSpPr>
          <p:cNvPr id="7" name="Rectangle 6"/>
          <p:cNvSpPr/>
          <p:nvPr/>
        </p:nvSpPr>
        <p:spPr>
          <a:xfrm>
            <a:off x="6912728" y="2760503"/>
            <a:ext cx="1970082" cy="3122730"/>
          </a:xfrm>
          <a:prstGeom prst="rect">
            <a:avLst/>
          </a:prstGeom>
          <a:solidFill>
            <a:srgbClr val="0066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smtClean="0">
                <a:latin typeface="Helvetica" panose="020B0604020202020204" pitchFamily="34" charset="0"/>
                <a:cs typeface="Helvetica" panose="020B0604020202020204" pitchFamily="34" charset="0"/>
              </a:rPr>
              <a:t>…that can then contribute to a negative experience of living with the condition</a:t>
            </a:r>
            <a:endParaRPr lang="en-GB" dirty="0">
              <a:latin typeface="Helvetica" panose="020B0604020202020204" pitchFamily="34" charset="0"/>
              <a:cs typeface="Helvetica" panose="020B0604020202020204" pitchFamily="34" charset="0"/>
            </a:endParaRPr>
          </a:p>
        </p:txBody>
      </p:sp>
      <p:pic>
        <p:nvPicPr>
          <p:cNvPr id="9" name="Picture 8"/>
          <p:cNvPicPr/>
          <p:nvPr/>
        </p:nvPicPr>
        <p:blipFill rotWithShape="1">
          <a:blip r:embed="rId1" cstate="email"/>
          <a:srcRect l="-8812" t="-35807" r="-8812" b="-35807"/>
          <a:stretch>
            <a:fillRect/>
          </a:stretch>
        </p:blipFill>
        <p:spPr>
          <a:xfrm>
            <a:off x="8173621" y="742808"/>
            <a:ext cx="718859" cy="597960"/>
          </a:xfrm>
          <a:prstGeom prst="ellipse">
            <a:avLst/>
          </a:prstGeom>
          <a:solidFill>
            <a:srgbClr val="002060"/>
          </a:solidFill>
          <a:ln w="31750">
            <a:solidFill>
              <a:schemeClr val="bg1"/>
            </a:solidFill>
          </a:ln>
        </p:spPr>
      </p:pic>
      <p:sp>
        <p:nvSpPr>
          <p:cNvPr id="11" name="TextBox 10"/>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2" name="TextBox 11"/>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Types of dementia</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265588"/>
            <a:ext cx="8229600" cy="4528932"/>
          </a:xfrm>
        </p:spPr>
        <p:txBody>
          <a:bodyPr/>
          <a:lstStyle/>
          <a:p>
            <a:pPr marL="0" indent="0">
              <a:buNone/>
            </a:pPr>
            <a:r>
              <a:rPr lang="en-GB" sz="2400" dirty="0">
                <a:latin typeface="Helvetica" panose="020B0604020202020204" pitchFamily="34" charset="0"/>
                <a:cs typeface="Helvetica" panose="020B0604020202020204" pitchFamily="34" charset="0"/>
              </a:rPr>
              <a:t>The two most common types of dementia </a:t>
            </a:r>
            <a:r>
              <a:rPr lang="en-GB" sz="2400" dirty="0" smtClean="0">
                <a:latin typeface="Helvetica" panose="020B0604020202020204" pitchFamily="34" charset="0"/>
                <a:cs typeface="Helvetica" panose="020B0604020202020204" pitchFamily="34" charset="0"/>
              </a:rPr>
              <a:t>are:</a:t>
            </a:r>
            <a:endParaRPr lang="en-GB" sz="24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4" name="Rectangle 3"/>
          <p:cNvSpPr/>
          <p:nvPr/>
        </p:nvSpPr>
        <p:spPr>
          <a:xfrm>
            <a:off x="268135" y="1873426"/>
            <a:ext cx="4201541"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rgbClr val="002060"/>
                </a:solidFill>
                <a:latin typeface="Helvetica" panose="020B0604020202020204" pitchFamily="34" charset="0"/>
                <a:cs typeface="Helvetica" panose="020B0604020202020204" pitchFamily="34" charset="0"/>
              </a:rPr>
              <a:t>Alzheimer’s disease</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5" name="Rectangle 4"/>
          <p:cNvSpPr/>
          <p:nvPr/>
        </p:nvSpPr>
        <p:spPr>
          <a:xfrm>
            <a:off x="255326" y="2354718"/>
            <a:ext cx="4217522" cy="2177348"/>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1900" dirty="0">
                <a:latin typeface="Helvetica" panose="020B0604020202020204" pitchFamily="34" charset="0"/>
                <a:cs typeface="Helvetica" panose="020B0604020202020204" pitchFamily="34" charset="0"/>
              </a:rPr>
              <a:t>In individuals with Alzheimer’s</a:t>
            </a:r>
            <a:endParaRPr lang="en-GB" sz="1900" dirty="0">
              <a:latin typeface="Helvetica" panose="020B0604020202020204" pitchFamily="34" charset="0"/>
              <a:cs typeface="Helvetica" panose="020B0604020202020204" pitchFamily="34" charset="0"/>
            </a:endParaRPr>
          </a:p>
          <a:p>
            <a:pPr>
              <a:buClr>
                <a:schemeClr val="bg1"/>
              </a:buClr>
            </a:pPr>
            <a:r>
              <a:rPr lang="en-GB" sz="1900" dirty="0">
                <a:latin typeface="Helvetica" panose="020B0604020202020204" pitchFamily="34" charset="0"/>
                <a:cs typeface="Helvetica" panose="020B0604020202020204" pitchFamily="34" charset="0"/>
              </a:rPr>
              <a:t>disease a bad protein develops in the brain causing damage to the brain cells and their </a:t>
            </a:r>
            <a:r>
              <a:rPr lang="en-GB" sz="1900" dirty="0" smtClean="0">
                <a:latin typeface="Helvetica" panose="020B0604020202020204" pitchFamily="34" charset="0"/>
                <a:cs typeface="Helvetica" panose="020B0604020202020204" pitchFamily="34" charset="0"/>
              </a:rPr>
              <a:t>connections</a:t>
            </a:r>
            <a:endParaRPr lang="en-GB" sz="1900" dirty="0">
              <a:latin typeface="Helvetica" panose="020B0604020202020204" pitchFamily="34" charset="0"/>
              <a:cs typeface="Helvetica" panose="020B0604020202020204" pitchFamily="34" charset="0"/>
            </a:endParaRPr>
          </a:p>
        </p:txBody>
      </p:sp>
      <p:sp>
        <p:nvSpPr>
          <p:cNvPr id="6" name="Rectangle 5"/>
          <p:cNvSpPr/>
          <p:nvPr/>
        </p:nvSpPr>
        <p:spPr>
          <a:xfrm>
            <a:off x="4707081" y="1854145"/>
            <a:ext cx="4157741"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rgbClr val="002060"/>
                </a:solidFill>
                <a:latin typeface="Helvetica" panose="020B0604020202020204" pitchFamily="34" charset="0"/>
                <a:cs typeface="Helvetica" panose="020B0604020202020204" pitchFamily="34" charset="0"/>
              </a:rPr>
              <a:t>Vascular dementia </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7" name="Rectangle 6"/>
          <p:cNvSpPr/>
          <p:nvPr/>
        </p:nvSpPr>
        <p:spPr>
          <a:xfrm>
            <a:off x="4693186" y="2335437"/>
            <a:ext cx="4173556" cy="2177348"/>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1900" dirty="0">
                <a:latin typeface="Helvetica" panose="020B0604020202020204" pitchFamily="34" charset="0"/>
                <a:cs typeface="Helvetica" panose="020B0604020202020204" pitchFamily="34" charset="0"/>
              </a:rPr>
              <a:t>Vascular dementia is caused by</a:t>
            </a:r>
            <a:endParaRPr lang="en-GB" sz="1900" dirty="0">
              <a:latin typeface="Helvetica" panose="020B0604020202020204" pitchFamily="34" charset="0"/>
              <a:cs typeface="Helvetica" panose="020B0604020202020204" pitchFamily="34" charset="0"/>
            </a:endParaRPr>
          </a:p>
          <a:p>
            <a:pPr>
              <a:buClr>
                <a:schemeClr val="bg1"/>
              </a:buClr>
            </a:pPr>
            <a:r>
              <a:rPr lang="en-GB" sz="1900" dirty="0">
                <a:latin typeface="Helvetica" panose="020B0604020202020204" pitchFamily="34" charset="0"/>
                <a:cs typeface="Helvetica" panose="020B0604020202020204" pitchFamily="34" charset="0"/>
              </a:rPr>
              <a:t>oxygen failing to get to the brain cells as a result of problems with the blood supply (the vascular system</a:t>
            </a:r>
            <a:r>
              <a:rPr lang="en-GB" sz="1900" dirty="0" smtClean="0">
                <a:latin typeface="Helvetica" panose="020B0604020202020204" pitchFamily="34" charset="0"/>
                <a:cs typeface="Helvetica" panose="020B0604020202020204" pitchFamily="34" charset="0"/>
              </a:rPr>
              <a:t>)</a:t>
            </a:r>
            <a:endParaRPr lang="en-GB" sz="1900" dirty="0">
              <a:latin typeface="Helvetica" panose="020B0604020202020204" pitchFamily="34" charset="0"/>
              <a:cs typeface="Helvetica" panose="020B0604020202020204" pitchFamily="34" charset="0"/>
            </a:endParaRPr>
          </a:p>
        </p:txBody>
      </p:sp>
      <p:sp>
        <p:nvSpPr>
          <p:cNvPr id="8" name="Rectangle 7"/>
          <p:cNvSpPr/>
          <p:nvPr/>
        </p:nvSpPr>
        <p:spPr>
          <a:xfrm>
            <a:off x="255325" y="4761771"/>
            <a:ext cx="8598607" cy="830997"/>
          </a:xfrm>
          <a:prstGeom prst="rect">
            <a:avLst/>
          </a:prstGeom>
        </p:spPr>
        <p:txBody>
          <a:bodyPr wrap="square">
            <a:spAutoFit/>
          </a:bodyPr>
          <a:lstStyle/>
          <a:p>
            <a:r>
              <a:rPr lang="en-GB" sz="2400" dirty="0">
                <a:latin typeface="Helvetica" panose="020B0604020202020204" pitchFamily="34" charset="0"/>
                <a:cs typeface="Helvetica" panose="020B0604020202020204" pitchFamily="34" charset="0"/>
              </a:rPr>
              <a:t>Dementia will affect each individual differently depending on the type of dementia they have and the support </a:t>
            </a:r>
            <a:r>
              <a:rPr lang="en-GB" sz="2400" dirty="0" smtClean="0">
                <a:latin typeface="Helvetica" panose="020B0604020202020204" pitchFamily="34" charset="0"/>
                <a:cs typeface="Helvetica" panose="020B0604020202020204" pitchFamily="34" charset="0"/>
              </a:rPr>
              <a:t>they receive</a:t>
            </a:r>
            <a:endParaRPr lang="en-GB" sz="2400" dirty="0">
              <a:latin typeface="Helvetica" panose="020B0604020202020204" pitchFamily="34" charset="0"/>
              <a:cs typeface="Helvetica" panose="020B0604020202020204" pitchFamily="34" charset="0"/>
            </a:endParaRPr>
          </a:p>
        </p:txBody>
      </p:sp>
      <p:sp>
        <p:nvSpPr>
          <p:cNvPr id="10" name="TextBox 9"/>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
              </a:rPr>
              <a:t>http://www.skillsforhealth.org.uk</a:t>
            </a:r>
            <a:r>
              <a:rPr lang="en-IN" sz="800" b="1" u="sng" dirty="0" smtClean="0">
                <a:latin typeface="Helvetica" panose="020B0604020202020204" pitchFamily="34" charset="0"/>
                <a:cs typeface="Helvetica" panose="020B0604020202020204" pitchFamily="34" charset="0"/>
                <a:hlinkClick r:id="rId1"/>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2"/>
              </a:rPr>
              <a:t>http</a:t>
            </a:r>
            <a:r>
              <a:rPr lang="en-IN" sz="800" b="1" u="sng" dirty="0">
                <a:latin typeface="Helvetica" panose="020B0604020202020204" pitchFamily="34" charset="0"/>
                <a:cs typeface="Helvetica" panose="020B0604020202020204" pitchFamily="34" charset="0"/>
                <a:hlinkClick r:id="rId2"/>
              </a:rPr>
              <a:t>://www.skillsforcare.org.uk</a:t>
            </a:r>
            <a:r>
              <a:rPr lang="en-IN" sz="900" b="1" u="sng" dirty="0" smtClean="0">
                <a:latin typeface="Helvetica" panose="020B0604020202020204" pitchFamily="34" charset="0"/>
                <a:cs typeface="Helvetica" panose="020B0604020202020204" pitchFamily="34" charset="0"/>
                <a:hlinkClick r:id="rId2"/>
              </a:rPr>
              <a:t>/</a:t>
            </a:r>
            <a:endParaRPr lang="en-IN" sz="900" b="1" dirty="0">
              <a:latin typeface="Helvetica" panose="020B0604020202020204" pitchFamily="34" charset="0"/>
              <a:cs typeface="Helvetica" panose="020B0604020202020204" pitchFamily="34" charset="0"/>
            </a:endParaRPr>
          </a:p>
        </p:txBody>
      </p:sp>
      <p:sp>
        <p:nvSpPr>
          <p:cNvPr id="11" name="TextBox 10"/>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10</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79728"/>
            <a:ext cx="9143998"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Learning disabilities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446856" y="1254571"/>
            <a:ext cx="8229600" cy="4118645"/>
          </a:xfrm>
        </p:spPr>
        <p:txBody>
          <a:bodyPr>
            <a:normAutofit fontScale="77500" lnSpcReduction="20000"/>
          </a:bodyPr>
          <a:lstStyle/>
          <a:p>
            <a:pPr marL="0" indent="0">
              <a:buNone/>
            </a:pPr>
            <a:r>
              <a:rPr lang="en-GB" sz="3100" dirty="0">
                <a:latin typeface="Helvetica" panose="020B0604020202020204" pitchFamily="34" charset="0"/>
                <a:cs typeface="Helvetica" panose="020B0604020202020204" pitchFamily="34" charset="0"/>
              </a:rPr>
              <a:t>The cause of learning disabilities is not always known but they can be due to: </a:t>
            </a:r>
            <a:endParaRPr lang="en-GB" sz="3100" dirty="0">
              <a:latin typeface="Helvetica" panose="020B0604020202020204" pitchFamily="34" charset="0"/>
              <a:cs typeface="Helvetica" panose="020B0604020202020204" pitchFamily="34" charset="0"/>
            </a:endParaRPr>
          </a:p>
          <a:p>
            <a:r>
              <a:rPr lang="en-GB" sz="3100" dirty="0">
                <a:latin typeface="Helvetica" panose="020B0604020202020204" pitchFamily="34" charset="0"/>
                <a:cs typeface="Helvetica" panose="020B0604020202020204" pitchFamily="34" charset="0"/>
              </a:rPr>
              <a:t>Complications during birth </a:t>
            </a:r>
            <a:endParaRPr lang="en-GB" sz="3100" dirty="0">
              <a:latin typeface="Helvetica" panose="020B0604020202020204" pitchFamily="34" charset="0"/>
              <a:cs typeface="Helvetica" panose="020B0604020202020204" pitchFamily="34" charset="0"/>
            </a:endParaRPr>
          </a:p>
          <a:p>
            <a:r>
              <a:rPr lang="en-GB" sz="3100" dirty="0">
                <a:latin typeface="Helvetica" panose="020B0604020202020204" pitchFamily="34" charset="0"/>
                <a:cs typeface="Helvetica" panose="020B0604020202020204" pitchFamily="34" charset="0"/>
              </a:rPr>
              <a:t>Genetic conditions </a:t>
            </a:r>
            <a:endParaRPr lang="en-GB" sz="3100" dirty="0">
              <a:latin typeface="Helvetica" panose="020B0604020202020204" pitchFamily="34" charset="0"/>
              <a:cs typeface="Helvetica" panose="020B0604020202020204" pitchFamily="34" charset="0"/>
            </a:endParaRPr>
          </a:p>
          <a:p>
            <a:r>
              <a:rPr lang="en-GB" sz="3100" dirty="0">
                <a:latin typeface="Helvetica" panose="020B0604020202020204" pitchFamily="34" charset="0"/>
                <a:cs typeface="Helvetica" panose="020B0604020202020204" pitchFamily="34" charset="0"/>
              </a:rPr>
              <a:t>Illness or injury in childhood</a:t>
            </a:r>
            <a:endParaRPr lang="en-GB" sz="3100" dirty="0">
              <a:latin typeface="Helvetica" panose="020B0604020202020204" pitchFamily="34" charset="0"/>
              <a:cs typeface="Helvetica" panose="020B0604020202020204" pitchFamily="34" charset="0"/>
            </a:endParaRPr>
          </a:p>
          <a:p>
            <a:endParaRPr lang="en-GB" sz="3100" dirty="0">
              <a:latin typeface="Helvetica" panose="020B0604020202020204" pitchFamily="34" charset="0"/>
              <a:cs typeface="Helvetica" panose="020B0604020202020204" pitchFamily="34" charset="0"/>
            </a:endParaRPr>
          </a:p>
          <a:p>
            <a:pPr marL="0" indent="0">
              <a:buNone/>
            </a:pPr>
            <a:r>
              <a:rPr lang="en-GB" sz="3100" dirty="0">
                <a:latin typeface="Helvetica" panose="020B0604020202020204" pitchFamily="34" charset="0"/>
                <a:cs typeface="Helvetica" panose="020B0604020202020204" pitchFamily="34" charset="0"/>
              </a:rPr>
              <a:t>An individual with a learning disability may have difficulty </a:t>
            </a:r>
            <a:endParaRPr lang="en-GB" sz="3100" dirty="0">
              <a:latin typeface="Helvetica" panose="020B0604020202020204" pitchFamily="34" charset="0"/>
              <a:cs typeface="Helvetica" panose="020B0604020202020204" pitchFamily="34" charset="0"/>
            </a:endParaRPr>
          </a:p>
          <a:p>
            <a:r>
              <a:rPr lang="en-GB" sz="3100" dirty="0">
                <a:latin typeface="Helvetica" panose="020B0604020202020204" pitchFamily="34" charset="0"/>
                <a:cs typeface="Helvetica" panose="020B0604020202020204" pitchFamily="34" charset="0"/>
              </a:rPr>
              <a:t>Understanding </a:t>
            </a:r>
            <a:r>
              <a:rPr lang="en-GB" sz="3100" dirty="0" smtClean="0">
                <a:latin typeface="Helvetica" panose="020B0604020202020204" pitchFamily="34" charset="0"/>
                <a:cs typeface="Helvetica" panose="020B0604020202020204" pitchFamily="34" charset="0"/>
              </a:rPr>
              <a:t>information</a:t>
            </a:r>
            <a:endParaRPr lang="en-GB" sz="3100" dirty="0">
              <a:latin typeface="Helvetica" panose="020B0604020202020204" pitchFamily="34" charset="0"/>
              <a:cs typeface="Helvetica" panose="020B0604020202020204" pitchFamily="34" charset="0"/>
            </a:endParaRPr>
          </a:p>
          <a:p>
            <a:r>
              <a:rPr lang="en-GB" sz="3100" dirty="0">
                <a:latin typeface="Helvetica" panose="020B0604020202020204" pitchFamily="34" charset="0"/>
                <a:cs typeface="Helvetica" panose="020B0604020202020204" pitchFamily="34" charset="0"/>
              </a:rPr>
              <a:t>Learning new </a:t>
            </a:r>
            <a:r>
              <a:rPr lang="en-GB" sz="3100" dirty="0" smtClean="0">
                <a:latin typeface="Helvetica" panose="020B0604020202020204" pitchFamily="34" charset="0"/>
                <a:cs typeface="Helvetica" panose="020B0604020202020204" pitchFamily="34" charset="0"/>
              </a:rPr>
              <a:t>skills</a:t>
            </a:r>
            <a:endParaRPr lang="en-GB" sz="3100" dirty="0">
              <a:latin typeface="Helvetica" panose="020B0604020202020204" pitchFamily="34" charset="0"/>
              <a:cs typeface="Helvetica" panose="020B0604020202020204" pitchFamily="34" charset="0"/>
            </a:endParaRPr>
          </a:p>
          <a:p>
            <a:r>
              <a:rPr lang="en-GB" sz="3100" dirty="0" smtClean="0">
                <a:latin typeface="Helvetica" panose="020B0604020202020204" pitchFamily="34" charset="0"/>
                <a:cs typeface="Helvetica" panose="020B0604020202020204" pitchFamily="34" charset="0"/>
              </a:rPr>
              <a:t>Communicating</a:t>
            </a:r>
            <a:endParaRPr lang="en-GB" sz="3100" dirty="0">
              <a:latin typeface="Helvetica" panose="020B0604020202020204" pitchFamily="34" charset="0"/>
              <a:cs typeface="Helvetica" panose="020B0604020202020204" pitchFamily="34" charset="0"/>
            </a:endParaRPr>
          </a:p>
          <a:p>
            <a:r>
              <a:rPr lang="en-GB" sz="3100" dirty="0">
                <a:latin typeface="Helvetica" panose="020B0604020202020204" pitchFamily="34" charset="0"/>
                <a:cs typeface="Helvetica" panose="020B0604020202020204" pitchFamily="34" charset="0"/>
              </a:rPr>
              <a:t>Living </a:t>
            </a:r>
            <a:r>
              <a:rPr lang="en-GB" sz="3100" dirty="0" smtClean="0">
                <a:latin typeface="Helvetica" panose="020B0604020202020204" pitchFamily="34" charset="0"/>
                <a:cs typeface="Helvetica" panose="020B0604020202020204" pitchFamily="34" charset="0"/>
              </a:rPr>
              <a:t>independently</a:t>
            </a:r>
            <a:endParaRPr lang="en-GB" sz="31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5" name="TextBox 4"/>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
              </a:rPr>
              <a:t>http://www.skillsforhealth.org.uk</a:t>
            </a:r>
            <a:r>
              <a:rPr lang="en-IN" sz="800" b="1" u="sng" dirty="0" smtClean="0">
                <a:latin typeface="Helvetica" panose="020B0604020202020204" pitchFamily="34" charset="0"/>
                <a:cs typeface="Helvetica" panose="020B0604020202020204" pitchFamily="34" charset="0"/>
                <a:hlinkClick r:id="rId1"/>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2"/>
              </a:rPr>
              <a:t>http</a:t>
            </a:r>
            <a:r>
              <a:rPr lang="en-IN" sz="800" b="1" u="sng" dirty="0">
                <a:latin typeface="Helvetica" panose="020B0604020202020204" pitchFamily="34" charset="0"/>
                <a:cs typeface="Helvetica" panose="020B0604020202020204" pitchFamily="34" charset="0"/>
                <a:hlinkClick r:id="rId2"/>
              </a:rPr>
              <a:t>://www.skillsforcare.org.uk</a:t>
            </a:r>
            <a:r>
              <a:rPr lang="en-IN" sz="900" b="1" u="sng" dirty="0" smtClean="0">
                <a:latin typeface="Helvetica" panose="020B0604020202020204" pitchFamily="34" charset="0"/>
                <a:cs typeface="Helvetica" panose="020B0604020202020204" pitchFamily="34" charset="0"/>
                <a:hlinkClick r:id="rId2"/>
              </a:rPr>
              <a:t>/</a:t>
            </a:r>
            <a:endParaRPr lang="en-IN" sz="900" b="1"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196"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5196" y="-102576"/>
            <a:ext cx="9138804" cy="1142335"/>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The impact of learning disabilities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320673"/>
            <a:ext cx="8624270" cy="983494"/>
          </a:xfrm>
        </p:spPr>
        <p:txBody>
          <a:bodyPr>
            <a:normAutofit fontScale="85000" lnSpcReduction="20000"/>
          </a:bodyPr>
          <a:lstStyle/>
          <a:p>
            <a:pPr marL="0" indent="0">
              <a:buNone/>
            </a:pPr>
            <a:r>
              <a:rPr lang="en-GB" sz="2800" dirty="0">
                <a:latin typeface="Helvetica" panose="020B0604020202020204" pitchFamily="34" charset="0"/>
                <a:cs typeface="Helvetica" panose="020B0604020202020204" pitchFamily="34" charset="0"/>
              </a:rPr>
              <a:t>An individual’s experience of living with a learning disability and the support </a:t>
            </a:r>
            <a:r>
              <a:rPr lang="en-GB" sz="2800" dirty="0" smtClean="0">
                <a:latin typeface="Helvetica" panose="020B0604020202020204" pitchFamily="34" charset="0"/>
                <a:cs typeface="Helvetica" panose="020B0604020202020204" pitchFamily="34" charset="0"/>
              </a:rPr>
              <a:t>they </a:t>
            </a:r>
            <a:r>
              <a:rPr lang="en-GB" sz="2800" dirty="0">
                <a:latin typeface="Helvetica" panose="020B0604020202020204" pitchFamily="34" charset="0"/>
                <a:cs typeface="Helvetica" panose="020B0604020202020204" pitchFamily="34" charset="0"/>
              </a:rPr>
              <a:t>need will depend on the severity of the </a:t>
            </a:r>
            <a:r>
              <a:rPr lang="en-GB" sz="2800" dirty="0" smtClean="0">
                <a:latin typeface="Helvetica" panose="020B0604020202020204" pitchFamily="34" charset="0"/>
                <a:cs typeface="Helvetica" panose="020B0604020202020204" pitchFamily="34" charset="0"/>
              </a:rPr>
              <a:t>condition</a:t>
            </a:r>
            <a:endParaRPr lang="en-GB" sz="28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4" name="Rectangle 3"/>
          <p:cNvSpPr/>
          <p:nvPr/>
        </p:nvSpPr>
        <p:spPr>
          <a:xfrm>
            <a:off x="255326" y="2549415"/>
            <a:ext cx="3600578" cy="197940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2200" dirty="0">
                <a:latin typeface="Helvetica" panose="020B0604020202020204" pitchFamily="34" charset="0"/>
                <a:cs typeface="Helvetica" panose="020B0604020202020204" pitchFamily="34" charset="0"/>
              </a:rPr>
              <a:t>People with a mild learning disability may only need a little support to be independent</a:t>
            </a:r>
            <a:endParaRPr lang="en-GB" sz="2200" dirty="0">
              <a:latin typeface="Helvetica" panose="020B0604020202020204" pitchFamily="34" charset="0"/>
              <a:cs typeface="Helvetica" panose="020B0604020202020204" pitchFamily="34" charset="0"/>
            </a:endParaRPr>
          </a:p>
        </p:txBody>
      </p:sp>
      <p:sp>
        <p:nvSpPr>
          <p:cNvPr id="5" name="Rectangle 4"/>
          <p:cNvSpPr/>
          <p:nvPr/>
        </p:nvSpPr>
        <p:spPr>
          <a:xfrm>
            <a:off x="5279017" y="2549415"/>
            <a:ext cx="3600578" cy="197940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2200" dirty="0">
                <a:latin typeface="Helvetica" panose="020B0604020202020204" pitchFamily="34" charset="0"/>
                <a:cs typeface="Helvetica" panose="020B0604020202020204" pitchFamily="34" charset="0"/>
              </a:rPr>
              <a:t>Someone with a severe learning disability may not be able to </a:t>
            </a:r>
            <a:r>
              <a:rPr lang="en-GB" sz="2200" dirty="0" smtClean="0">
                <a:latin typeface="Helvetica" panose="020B0604020202020204" pitchFamily="34" charset="0"/>
                <a:cs typeface="Helvetica" panose="020B0604020202020204" pitchFamily="34" charset="0"/>
              </a:rPr>
              <a:t>verbally communicate</a:t>
            </a:r>
            <a:endParaRPr lang="en-GB" sz="2200" dirty="0">
              <a:latin typeface="Helvetica" panose="020B0604020202020204" pitchFamily="34" charset="0"/>
              <a:cs typeface="Helvetica" panose="020B0604020202020204" pitchFamily="34" charset="0"/>
            </a:endParaRPr>
          </a:p>
        </p:txBody>
      </p:sp>
      <p:sp>
        <p:nvSpPr>
          <p:cNvPr id="6" name="Right Arrow 5"/>
          <p:cNvSpPr/>
          <p:nvPr/>
        </p:nvSpPr>
        <p:spPr>
          <a:xfrm>
            <a:off x="4208445" y="3264455"/>
            <a:ext cx="837282" cy="517793"/>
          </a:xfrm>
          <a:prstGeom prst="rightArrow">
            <a:avLst/>
          </a:prstGeom>
          <a:solidFill>
            <a:srgbClr val="0066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 name="Rectangle 6"/>
          <p:cNvSpPr/>
          <p:nvPr/>
        </p:nvSpPr>
        <p:spPr>
          <a:xfrm>
            <a:off x="255325" y="4774070"/>
            <a:ext cx="8624270" cy="769441"/>
          </a:xfrm>
          <a:prstGeom prst="rect">
            <a:avLst/>
          </a:prstGeom>
        </p:spPr>
        <p:txBody>
          <a:bodyPr wrap="square">
            <a:spAutoFit/>
          </a:bodyPr>
          <a:lstStyle/>
          <a:p>
            <a:pPr algn="just"/>
            <a:r>
              <a:rPr lang="en-GB" sz="2200" dirty="0">
                <a:latin typeface="Helvetica" panose="020B0604020202020204" pitchFamily="34" charset="0"/>
                <a:cs typeface="Helvetica" panose="020B0604020202020204" pitchFamily="34" charset="0"/>
              </a:rPr>
              <a:t>Individuals may communicate in ways that others find difficult to </a:t>
            </a:r>
            <a:r>
              <a:rPr lang="en-GB" sz="2200" dirty="0" smtClean="0">
                <a:latin typeface="Helvetica" panose="020B0604020202020204" pitchFamily="34" charset="0"/>
                <a:cs typeface="Helvetica" panose="020B0604020202020204" pitchFamily="34" charset="0"/>
              </a:rPr>
              <a:t>understand, and this </a:t>
            </a:r>
            <a:r>
              <a:rPr lang="en-GB" sz="2200" dirty="0">
                <a:latin typeface="Helvetica" panose="020B0604020202020204" pitchFamily="34" charset="0"/>
                <a:cs typeface="Helvetica" panose="020B0604020202020204" pitchFamily="34" charset="0"/>
              </a:rPr>
              <a:t>can affect how others see and respond </a:t>
            </a:r>
            <a:r>
              <a:rPr lang="en-GB" sz="2200" dirty="0" smtClean="0">
                <a:latin typeface="Helvetica" panose="020B0604020202020204" pitchFamily="34" charset="0"/>
                <a:cs typeface="Helvetica" panose="020B0604020202020204" pitchFamily="34" charset="0"/>
              </a:rPr>
              <a:t>to them</a:t>
            </a:r>
            <a:endParaRPr lang="en-GB" sz="2200" dirty="0">
              <a:latin typeface="Helvetica" panose="020B0604020202020204" pitchFamily="34" charset="0"/>
              <a:cs typeface="Helvetica" panose="020B0604020202020204" pitchFamily="34" charset="0"/>
            </a:endParaRPr>
          </a:p>
        </p:txBody>
      </p:sp>
      <p:sp>
        <p:nvSpPr>
          <p:cNvPr id="9" name="TextBox 8"/>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
              </a:rPr>
              <a:t>http://www.skillsforhealth.org.uk</a:t>
            </a:r>
            <a:r>
              <a:rPr lang="en-IN" sz="800" b="1" u="sng" dirty="0" smtClean="0">
                <a:latin typeface="Helvetica" panose="020B0604020202020204" pitchFamily="34" charset="0"/>
                <a:cs typeface="Helvetica" panose="020B0604020202020204" pitchFamily="34" charset="0"/>
                <a:hlinkClick r:id="rId1"/>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2"/>
              </a:rPr>
              <a:t>http</a:t>
            </a:r>
            <a:r>
              <a:rPr lang="en-IN" sz="800" b="1" u="sng" dirty="0">
                <a:latin typeface="Helvetica" panose="020B0604020202020204" pitchFamily="34" charset="0"/>
                <a:cs typeface="Helvetica" panose="020B0604020202020204" pitchFamily="34" charset="0"/>
                <a:hlinkClick r:id="rId2"/>
              </a:rPr>
              <a:t>://www.skillsforcare.org.uk</a:t>
            </a:r>
            <a:r>
              <a:rPr lang="en-IN" sz="900" b="1" u="sng" dirty="0" smtClean="0">
                <a:latin typeface="Helvetica" panose="020B0604020202020204" pitchFamily="34" charset="0"/>
                <a:cs typeface="Helvetica" panose="020B0604020202020204" pitchFamily="34" charset="0"/>
                <a:hlinkClick r:id="rId2"/>
              </a:rPr>
              <a:t>/</a:t>
            </a:r>
            <a:endParaRPr lang="en-IN" sz="900" b="1" dirty="0">
              <a:latin typeface="Helvetica" panose="020B0604020202020204" pitchFamily="34" charset="0"/>
              <a:cs typeface="Helvetica" panose="020B0604020202020204" pitchFamily="34" charset="0"/>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255325" y="87202"/>
            <a:ext cx="8668338" cy="92023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Supporting people with learning disabilities </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52399" y="1988840"/>
            <a:ext cx="4631985" cy="2739476"/>
          </a:xfrm>
        </p:spPr>
        <p:txBody>
          <a:bodyPr>
            <a:normAutofit/>
          </a:bodyPr>
          <a:lstStyle/>
          <a:p>
            <a:pPr marL="0" indent="0">
              <a:spcBef>
                <a:spcPts val="600"/>
              </a:spcBef>
              <a:buNone/>
            </a:pPr>
            <a:r>
              <a:rPr lang="en-GB" sz="2400" dirty="0" smtClean="0">
                <a:latin typeface="Helvetica" panose="020B0604020202020204" pitchFamily="34" charset="0"/>
                <a:cs typeface="Helvetica" panose="020B0604020202020204" pitchFamily="34" charset="0"/>
              </a:rPr>
              <a:t>The </a:t>
            </a:r>
            <a:r>
              <a:rPr lang="en-GB" sz="2400" dirty="0">
                <a:latin typeface="Helvetica" panose="020B0604020202020204" pitchFamily="34" charset="0"/>
                <a:cs typeface="Helvetica" panose="020B0604020202020204" pitchFamily="34" charset="0"/>
              </a:rPr>
              <a:t>support provided must:</a:t>
            </a:r>
            <a:endParaRPr lang="en-GB" sz="2400" dirty="0">
              <a:latin typeface="Helvetica" panose="020B0604020202020204" pitchFamily="34" charset="0"/>
              <a:cs typeface="Helvetica" panose="020B0604020202020204" pitchFamily="34" charset="0"/>
            </a:endParaRPr>
          </a:p>
          <a:p>
            <a:pPr>
              <a:spcBef>
                <a:spcPts val="600"/>
              </a:spcBef>
            </a:pPr>
            <a:r>
              <a:rPr lang="en-GB" sz="2400" dirty="0">
                <a:latin typeface="Helvetica" panose="020B0604020202020204" pitchFamily="34" charset="0"/>
                <a:cs typeface="Helvetica" panose="020B0604020202020204" pitchFamily="34" charset="0"/>
              </a:rPr>
              <a:t>Be person centred to meet their specific needs</a:t>
            </a:r>
            <a:endParaRPr lang="en-GB" sz="2400" dirty="0">
              <a:latin typeface="Helvetica" panose="020B0604020202020204" pitchFamily="34" charset="0"/>
              <a:cs typeface="Helvetica" panose="020B0604020202020204" pitchFamily="34" charset="0"/>
            </a:endParaRPr>
          </a:p>
          <a:p>
            <a:pPr>
              <a:spcBef>
                <a:spcPts val="600"/>
              </a:spcBef>
            </a:pPr>
            <a:r>
              <a:rPr lang="en-GB" sz="2400" dirty="0">
                <a:latin typeface="Helvetica" panose="020B0604020202020204" pitchFamily="34" charset="0"/>
                <a:cs typeface="Helvetica" panose="020B0604020202020204" pitchFamily="34" charset="0"/>
              </a:rPr>
              <a:t>Develop and enable them to develop their skills and become more </a:t>
            </a:r>
            <a:r>
              <a:rPr lang="en-GB" sz="2400" dirty="0" smtClean="0">
                <a:latin typeface="Helvetica" panose="020B0604020202020204" pitchFamily="34" charset="0"/>
                <a:cs typeface="Helvetica" panose="020B0604020202020204" pitchFamily="34" charset="0"/>
              </a:rPr>
              <a:t>independent</a:t>
            </a:r>
            <a:endParaRPr lang="en-GB" sz="24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1" cstate="email"/>
          <a:srcRect/>
          <a:stretch>
            <a:fillRect/>
          </a:stretch>
        </p:blipFill>
        <p:spPr>
          <a:xfrm>
            <a:off x="5029525" y="1700807"/>
            <a:ext cx="3894463" cy="4752355"/>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373365" y="1126485"/>
            <a:ext cx="8550298" cy="1107996"/>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Every individual is unique with  different needs, preferences, life history and </a:t>
            </a:r>
            <a:r>
              <a:rPr lang="en-GB" sz="2400" dirty="0" smtClean="0">
                <a:latin typeface="Helvetica" panose="020B0604020202020204" pitchFamily="34" charset="0"/>
                <a:cs typeface="Helvetica" panose="020B0604020202020204" pitchFamily="34" charset="0"/>
              </a:rPr>
              <a:t>experiences</a:t>
            </a:r>
            <a:endParaRPr lang="en-GB" dirty="0">
              <a:latin typeface="Helvetica" panose="020B0604020202020204" pitchFamily="34" charset="0"/>
              <a:cs typeface="Helvetica" panose="020B0604020202020204" pitchFamily="34" charset="0"/>
            </a:endParaRPr>
          </a:p>
          <a:p>
            <a:endParaRPr lang="en-SG" dirty="0"/>
          </a:p>
        </p:txBody>
      </p:sp>
      <p:sp>
        <p:nvSpPr>
          <p:cNvPr id="8" name="TextBox 7"/>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a:t>
            </a:r>
            <a:r>
              <a:rPr lang="en-US" sz="1000" dirty="0" smtClean="0">
                <a:latin typeface="Helvetica" panose="020B0604020202020204" pitchFamily="34" charset="0"/>
                <a:cs typeface="Helvetica" panose="020B0604020202020204" pitchFamily="34" charset="0"/>
              </a:rPr>
              <a:t> 3</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79728"/>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Promoting positive attitudes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4355" y="1327375"/>
            <a:ext cx="8635287" cy="3829818"/>
          </a:xfrm>
        </p:spPr>
        <p:txBody>
          <a:bodyPr>
            <a:normAutofit fontScale="85000" lnSpcReduction="20000"/>
          </a:bodyPr>
          <a:lstStyle/>
          <a:p>
            <a:pPr marL="0" indent="0">
              <a:buNone/>
            </a:pPr>
            <a:r>
              <a:rPr lang="en-GB" sz="2800" dirty="0">
                <a:latin typeface="Helvetica" panose="020B0604020202020204" pitchFamily="34" charset="0"/>
                <a:cs typeface="Helvetica" panose="020B0604020202020204" pitchFamily="34" charset="0"/>
              </a:rPr>
              <a:t>The stigma associated with mental health problems, dementia or learning disabilities can lead to feelings of loneliness and being left out of </a:t>
            </a:r>
            <a:r>
              <a:rPr lang="en-GB" sz="2800" dirty="0" smtClean="0">
                <a:latin typeface="Helvetica" panose="020B0604020202020204" pitchFamily="34" charset="0"/>
                <a:cs typeface="Helvetica" panose="020B0604020202020204" pitchFamily="34" charset="0"/>
              </a:rPr>
              <a:t>society </a:t>
            </a:r>
            <a:endParaRPr lang="en-GB" sz="2800" dirty="0" smtClean="0">
              <a:latin typeface="Helvetica" panose="020B0604020202020204" pitchFamily="34" charset="0"/>
              <a:cs typeface="Helvetica" panose="020B0604020202020204" pitchFamily="34" charset="0"/>
            </a:endParaRPr>
          </a:p>
          <a:p>
            <a:pPr marL="0" indent="0">
              <a:buNone/>
            </a:pPr>
            <a:endParaRPr lang="en-GB" sz="2800" dirty="0">
              <a:latin typeface="Helvetica" panose="020B0604020202020204" pitchFamily="34" charset="0"/>
              <a:cs typeface="Helvetica" panose="020B0604020202020204" pitchFamily="34" charset="0"/>
            </a:endParaRPr>
          </a:p>
          <a:p>
            <a:pPr marL="0" indent="0">
              <a:buNone/>
            </a:pPr>
            <a:r>
              <a:rPr lang="en-GB" sz="2800" dirty="0" smtClean="0">
                <a:latin typeface="Helvetica" panose="020B0604020202020204" pitchFamily="34" charset="0"/>
                <a:cs typeface="Helvetica" panose="020B0604020202020204" pitchFamily="34" charset="0"/>
              </a:rPr>
              <a:t>Positive </a:t>
            </a:r>
            <a:r>
              <a:rPr lang="en-GB" sz="2800" dirty="0">
                <a:latin typeface="Helvetica" panose="020B0604020202020204" pitchFamily="34" charset="0"/>
                <a:cs typeface="Helvetica" panose="020B0604020202020204" pitchFamily="34" charset="0"/>
              </a:rPr>
              <a:t>attitudes can be promoted by:</a:t>
            </a:r>
            <a:endParaRPr lang="en-GB" sz="2800" dirty="0">
              <a:latin typeface="Helvetica" panose="020B0604020202020204" pitchFamily="34" charset="0"/>
              <a:cs typeface="Helvetica" panose="020B0604020202020204" pitchFamily="34" charset="0"/>
            </a:endParaRPr>
          </a:p>
          <a:p>
            <a:r>
              <a:rPr lang="en-GB" sz="2800" dirty="0">
                <a:latin typeface="Helvetica" panose="020B0604020202020204" pitchFamily="34" charset="0"/>
                <a:cs typeface="Helvetica" panose="020B0604020202020204" pitchFamily="34" charset="0"/>
              </a:rPr>
              <a:t>Reducing </a:t>
            </a:r>
            <a:r>
              <a:rPr lang="en-GB" sz="2800" dirty="0" smtClean="0">
                <a:latin typeface="Helvetica" panose="020B0604020202020204" pitchFamily="34" charset="0"/>
                <a:cs typeface="Helvetica" panose="020B0604020202020204" pitchFamily="34" charset="0"/>
              </a:rPr>
              <a:t>stigma </a:t>
            </a:r>
            <a:r>
              <a:rPr lang="en-GB" sz="2800" dirty="0">
                <a:latin typeface="Helvetica" panose="020B0604020202020204" pitchFamily="34" charset="0"/>
                <a:cs typeface="Helvetica" panose="020B0604020202020204" pitchFamily="34" charset="0"/>
              </a:rPr>
              <a:t>by ensuring that individuals are not isolated in social situations</a:t>
            </a:r>
            <a:endParaRPr lang="en-GB" sz="2800" dirty="0">
              <a:latin typeface="Helvetica" panose="020B0604020202020204" pitchFamily="34" charset="0"/>
              <a:cs typeface="Helvetica" panose="020B0604020202020204" pitchFamily="34" charset="0"/>
            </a:endParaRPr>
          </a:p>
          <a:p>
            <a:r>
              <a:rPr lang="en-GB" sz="2800" dirty="0">
                <a:latin typeface="Helvetica" panose="020B0604020202020204" pitchFamily="34" charset="0"/>
                <a:cs typeface="Helvetica" panose="020B0604020202020204" pitchFamily="34" charset="0"/>
              </a:rPr>
              <a:t>Promoting wellbeing for those living with the condition</a:t>
            </a:r>
            <a:endParaRPr lang="en-GB" sz="2800" dirty="0">
              <a:latin typeface="Helvetica" panose="020B0604020202020204" pitchFamily="34" charset="0"/>
              <a:cs typeface="Helvetica" panose="020B0604020202020204" pitchFamily="34" charset="0"/>
            </a:endParaRPr>
          </a:p>
          <a:p>
            <a:r>
              <a:rPr lang="en-GB" sz="2800" dirty="0">
                <a:latin typeface="Helvetica" panose="020B0604020202020204" pitchFamily="34" charset="0"/>
                <a:cs typeface="Helvetica" panose="020B0604020202020204" pitchFamily="34" charset="0"/>
              </a:rPr>
              <a:t>Identifying and building on the individual’s skills and abilities</a:t>
            </a:r>
            <a:endParaRPr lang="en-GB" sz="2800" dirty="0">
              <a:latin typeface="Helvetica" panose="020B0604020202020204" pitchFamily="34" charset="0"/>
              <a:cs typeface="Helvetica" panose="020B0604020202020204" pitchFamily="34" charset="0"/>
            </a:endParaRPr>
          </a:p>
          <a:p>
            <a:r>
              <a:rPr lang="en-GB" sz="2800" dirty="0">
                <a:latin typeface="Helvetica" panose="020B0604020202020204" pitchFamily="34" charset="0"/>
                <a:cs typeface="Helvetica" panose="020B0604020202020204" pitchFamily="34" charset="0"/>
              </a:rPr>
              <a:t>Providing opportunities for individuals to feel empowered and in </a:t>
            </a:r>
            <a:r>
              <a:rPr lang="en-GB" sz="2800" dirty="0" smtClean="0">
                <a:latin typeface="Helvetica" panose="020B0604020202020204" pitchFamily="34" charset="0"/>
                <a:cs typeface="Helvetica" panose="020B0604020202020204" pitchFamily="34" charset="0"/>
              </a:rPr>
              <a:t>control</a:t>
            </a:r>
            <a:endParaRPr lang="en-GB" sz="28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
              </a:rPr>
              <a:t>http://www.skillsforhealth.org.uk</a:t>
            </a:r>
            <a:r>
              <a:rPr lang="en-IN" sz="800" b="1" u="sng" dirty="0" smtClean="0">
                <a:latin typeface="Helvetica" panose="020B0604020202020204" pitchFamily="34" charset="0"/>
                <a:cs typeface="Helvetica" panose="020B0604020202020204" pitchFamily="34" charset="0"/>
                <a:hlinkClick r:id="rId1"/>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2"/>
              </a:rPr>
              <a:t>http</a:t>
            </a:r>
            <a:r>
              <a:rPr lang="en-IN" sz="800" b="1" u="sng" dirty="0">
                <a:latin typeface="Helvetica" panose="020B0604020202020204" pitchFamily="34" charset="0"/>
                <a:cs typeface="Helvetica" panose="020B0604020202020204" pitchFamily="34" charset="0"/>
                <a:hlinkClick r:id="rId2"/>
              </a:rPr>
              <a:t>://www.skillsforcare.org.uk</a:t>
            </a:r>
            <a:r>
              <a:rPr lang="en-IN" sz="900" b="1" u="sng" dirty="0" smtClean="0">
                <a:latin typeface="Helvetica" panose="020B0604020202020204" pitchFamily="34" charset="0"/>
                <a:cs typeface="Helvetica" panose="020B0604020202020204" pitchFamily="34" charset="0"/>
                <a:hlinkClick r:id="rId2"/>
              </a:rPr>
              <a:t>/</a:t>
            </a:r>
            <a:endParaRPr lang="en-IN" sz="900" b="1" dirty="0">
              <a:latin typeface="Helvetica" panose="020B0604020202020204" pitchFamily="34" charset="0"/>
              <a:cs typeface="Helvetica" panose="020B0604020202020204" pitchFamily="34" charset="0"/>
            </a:endParaRPr>
          </a:p>
        </p:txBody>
      </p:sp>
      <p:pic>
        <p:nvPicPr>
          <p:cNvPr id="7" name="Picture 6"/>
          <p:cNvPicPr/>
          <p:nvPr/>
        </p:nvPicPr>
        <p:blipFill rotWithShape="1">
          <a:blip r:embed="rId3" cstate="email"/>
          <a:srcRect l="-8812" t="-35807" r="-8812" b="-35807"/>
          <a:stretch>
            <a:fillRect/>
          </a:stretch>
        </p:blipFill>
        <p:spPr>
          <a:xfrm>
            <a:off x="8173621" y="742808"/>
            <a:ext cx="718859" cy="597960"/>
          </a:xfrm>
          <a:prstGeom prst="ellipse">
            <a:avLst/>
          </a:prstGeom>
          <a:solidFill>
            <a:srgbClr val="002060"/>
          </a:solidFill>
          <a:ln w="31750">
            <a:solidFill>
              <a:schemeClr val="bg1"/>
            </a:solidFill>
          </a:ln>
        </p:spPr>
      </p:pic>
      <p:sp>
        <p:nvSpPr>
          <p:cNvPr id="8" name="TextBox 7"/>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14</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The social model of disability</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16260" y="2564903"/>
            <a:ext cx="4111724" cy="3528393"/>
          </a:xfrm>
        </p:spPr>
        <p:txBody>
          <a:bodyPr>
            <a:normAutofit fontScale="92500"/>
          </a:bodyPr>
          <a:lstStyle/>
          <a:p>
            <a:r>
              <a:rPr lang="en-GB" sz="2600" dirty="0" smtClean="0">
                <a:latin typeface="Helvetica" panose="020B0604020202020204" pitchFamily="34" charset="0"/>
                <a:cs typeface="Helvetica" panose="020B0604020202020204" pitchFamily="34" charset="0"/>
              </a:rPr>
              <a:t>The </a:t>
            </a:r>
            <a:r>
              <a:rPr lang="en-GB" sz="2600" dirty="0">
                <a:latin typeface="Helvetica" panose="020B0604020202020204" pitchFamily="34" charset="0"/>
                <a:cs typeface="Helvetica" panose="020B0604020202020204" pitchFamily="34" charset="0"/>
              </a:rPr>
              <a:t>social model looks for ways of removing barriers that limit life </a:t>
            </a:r>
            <a:r>
              <a:rPr lang="en-GB" sz="2600" dirty="0" smtClean="0">
                <a:latin typeface="Helvetica" panose="020B0604020202020204" pitchFamily="34" charset="0"/>
                <a:cs typeface="Helvetica" panose="020B0604020202020204" pitchFamily="34" charset="0"/>
              </a:rPr>
              <a:t>choices</a:t>
            </a:r>
            <a:endParaRPr lang="en-GB" sz="2600" dirty="0">
              <a:latin typeface="Helvetica" panose="020B0604020202020204" pitchFamily="34" charset="0"/>
              <a:cs typeface="Helvetica" panose="020B0604020202020204" pitchFamily="34" charset="0"/>
            </a:endParaRPr>
          </a:p>
          <a:p>
            <a:r>
              <a:rPr lang="en-GB" sz="2600" dirty="0">
                <a:latin typeface="Helvetica" panose="020B0604020202020204" pitchFamily="34" charset="0"/>
                <a:cs typeface="Helvetica" panose="020B0604020202020204" pitchFamily="34" charset="0"/>
              </a:rPr>
              <a:t>When barriers are removed, people can work towards being as independent as they can be and be included and equal in </a:t>
            </a:r>
            <a:r>
              <a:rPr lang="en-GB" sz="2600" dirty="0" smtClean="0">
                <a:latin typeface="Helvetica" panose="020B0604020202020204" pitchFamily="34" charset="0"/>
                <a:cs typeface="Helvetica" panose="020B0604020202020204" pitchFamily="34" charset="0"/>
              </a:rPr>
              <a:t>society</a:t>
            </a:r>
            <a:endParaRPr lang="en-GB" sz="26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1" cstate="email"/>
          <a:srcRect/>
          <a:stretch>
            <a:fillRect/>
          </a:stretch>
        </p:blipFill>
        <p:spPr>
          <a:xfrm>
            <a:off x="4427984" y="2232567"/>
            <a:ext cx="4228117" cy="4397740"/>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323528" y="1196752"/>
            <a:ext cx="8504251" cy="1477328"/>
          </a:xfrm>
          <a:prstGeom prst="rect">
            <a:avLst/>
          </a:prstGeom>
          <a:noFill/>
        </p:spPr>
        <p:txBody>
          <a:bodyPr wrap="none" rtlCol="0">
            <a:spAutoFit/>
          </a:bodyPr>
          <a:lstStyle/>
          <a:p>
            <a:r>
              <a:rPr lang="en-GB" sz="2400" dirty="0">
                <a:latin typeface="Helvetica" panose="020B0604020202020204" pitchFamily="34" charset="0"/>
                <a:cs typeface="Helvetica" panose="020B0604020202020204" pitchFamily="34" charset="0"/>
              </a:rPr>
              <a:t>The social model of disability says that disability is caused </a:t>
            </a:r>
            <a:r>
              <a:rPr lang="en-GB" sz="2400" dirty="0" smtClean="0">
                <a:latin typeface="Helvetica" panose="020B0604020202020204" pitchFamily="34" charset="0"/>
                <a:cs typeface="Helvetica" panose="020B0604020202020204" pitchFamily="34" charset="0"/>
              </a:rPr>
              <a:t>by</a:t>
            </a:r>
            <a:endParaRPr lang="en-GB" sz="2400" dirty="0" smtClean="0">
              <a:latin typeface="Helvetica" panose="020B0604020202020204" pitchFamily="34" charset="0"/>
              <a:cs typeface="Helvetica" panose="020B0604020202020204" pitchFamily="34" charset="0"/>
            </a:endParaRPr>
          </a:p>
          <a:p>
            <a:r>
              <a:rPr lang="en-GB" sz="2400" dirty="0" smtClean="0">
                <a:latin typeface="Helvetica" panose="020B0604020202020204" pitchFamily="34" charset="0"/>
                <a:cs typeface="Helvetica" panose="020B0604020202020204" pitchFamily="34" charset="0"/>
              </a:rPr>
              <a:t>the </a:t>
            </a:r>
            <a:r>
              <a:rPr lang="en-GB" sz="2400" dirty="0">
                <a:latin typeface="Helvetica" panose="020B0604020202020204" pitchFamily="34" charset="0"/>
                <a:cs typeface="Helvetica" panose="020B0604020202020204" pitchFamily="34" charset="0"/>
              </a:rPr>
              <a:t>way </a:t>
            </a:r>
            <a:r>
              <a:rPr lang="en-GB" sz="2400" dirty="0" smtClean="0">
                <a:latin typeface="Helvetica" panose="020B0604020202020204" pitchFamily="34" charset="0"/>
                <a:cs typeface="Helvetica" panose="020B0604020202020204" pitchFamily="34" charset="0"/>
              </a:rPr>
              <a:t>society </a:t>
            </a:r>
            <a:r>
              <a:rPr lang="en-GB" sz="2400" dirty="0">
                <a:latin typeface="Helvetica" panose="020B0604020202020204" pitchFamily="34" charset="0"/>
                <a:cs typeface="Helvetica" panose="020B0604020202020204" pitchFamily="34" charset="0"/>
              </a:rPr>
              <a:t>is organised, </a:t>
            </a:r>
            <a:r>
              <a:rPr lang="en-GB" sz="2400" dirty="0" smtClean="0">
                <a:latin typeface="Helvetica" panose="020B0604020202020204" pitchFamily="34" charset="0"/>
                <a:cs typeface="Helvetica" panose="020B0604020202020204" pitchFamily="34" charset="0"/>
              </a:rPr>
              <a:t>rather </a:t>
            </a:r>
            <a:r>
              <a:rPr lang="en-GB" sz="2400" dirty="0">
                <a:latin typeface="Helvetica" panose="020B0604020202020204" pitchFamily="34" charset="0"/>
                <a:cs typeface="Helvetica" panose="020B0604020202020204" pitchFamily="34" charset="0"/>
              </a:rPr>
              <a:t>than by a person’s </a:t>
            </a:r>
            <a:endParaRPr lang="en-GB" sz="2400" dirty="0" smtClean="0">
              <a:latin typeface="Helvetica" panose="020B0604020202020204" pitchFamily="34" charset="0"/>
              <a:cs typeface="Helvetica" panose="020B0604020202020204" pitchFamily="34" charset="0"/>
            </a:endParaRPr>
          </a:p>
          <a:p>
            <a:r>
              <a:rPr lang="en-GB" sz="2400" dirty="0" smtClean="0">
                <a:latin typeface="Helvetica" panose="020B0604020202020204" pitchFamily="34" charset="0"/>
                <a:cs typeface="Helvetica" panose="020B0604020202020204" pitchFamily="34" charset="0"/>
              </a:rPr>
              <a:t>impairment </a:t>
            </a:r>
            <a:r>
              <a:rPr lang="en-GB" sz="2400" dirty="0">
                <a:latin typeface="Helvetica" panose="020B0604020202020204" pitchFamily="34" charset="0"/>
                <a:cs typeface="Helvetica" panose="020B0604020202020204" pitchFamily="34" charset="0"/>
              </a:rPr>
              <a:t>or </a:t>
            </a:r>
            <a:r>
              <a:rPr lang="en-GB" sz="2400" dirty="0" smtClean="0">
                <a:latin typeface="Helvetica" panose="020B0604020202020204" pitchFamily="34" charset="0"/>
                <a:cs typeface="Helvetica" panose="020B0604020202020204" pitchFamily="34" charset="0"/>
              </a:rPr>
              <a:t>difference</a:t>
            </a:r>
            <a:endParaRPr lang="en-GB" sz="2400" dirty="0">
              <a:latin typeface="Helvetica" panose="020B0604020202020204" pitchFamily="34" charset="0"/>
              <a:cs typeface="Helvetica" panose="020B0604020202020204" pitchFamily="34" charset="0"/>
            </a:endParaRPr>
          </a:p>
          <a:p>
            <a:endParaRPr lang="en-SG" dirty="0"/>
          </a:p>
        </p:txBody>
      </p:sp>
      <p:sp>
        <p:nvSpPr>
          <p:cNvPr id="8" name="TextBox 7"/>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15</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79728"/>
            <a:ext cx="9143998"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Barriers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67789" y="1320673"/>
            <a:ext cx="8380675" cy="2756399"/>
          </a:xfrm>
        </p:spPr>
        <p:txBody>
          <a:bodyPr>
            <a:normAutofit/>
          </a:bodyPr>
          <a:lstStyle/>
          <a:p>
            <a:pPr marL="0" indent="0">
              <a:buNone/>
            </a:pPr>
            <a:r>
              <a:rPr lang="en-GB" sz="2400" dirty="0" smtClean="0">
                <a:latin typeface="Helvetica" panose="020B0604020202020204" pitchFamily="34" charset="0"/>
                <a:cs typeface="Helvetica" panose="020B0604020202020204" pitchFamily="34" charset="0"/>
              </a:rPr>
              <a:t>The barriers could include:</a:t>
            </a:r>
            <a:endParaRPr lang="en-GB" sz="2400" dirty="0" smtClean="0">
              <a:latin typeface="Helvetica" panose="020B0604020202020204" pitchFamily="34" charset="0"/>
              <a:cs typeface="Helvetica" panose="020B0604020202020204" pitchFamily="34" charset="0"/>
            </a:endParaRPr>
          </a:p>
          <a:p>
            <a:r>
              <a:rPr lang="en-GB" sz="2400" dirty="0" smtClean="0">
                <a:latin typeface="Helvetica" panose="020B0604020202020204" pitchFamily="34" charset="0"/>
                <a:cs typeface="Helvetica" panose="020B0604020202020204" pitchFamily="34" charset="0"/>
              </a:rPr>
              <a:t>The environment – such as signs for information</a:t>
            </a:r>
            <a:endParaRPr lang="en-GB" sz="2400" dirty="0" smtClean="0">
              <a:latin typeface="Helvetica" panose="020B0604020202020204" pitchFamily="34" charset="0"/>
              <a:cs typeface="Helvetica" panose="020B0604020202020204" pitchFamily="34" charset="0"/>
            </a:endParaRPr>
          </a:p>
          <a:p>
            <a:r>
              <a:rPr lang="en-GB" sz="2400" dirty="0" smtClean="0">
                <a:latin typeface="Helvetica" panose="020B0604020202020204" pitchFamily="34" charset="0"/>
                <a:cs typeface="Helvetica" panose="020B0604020202020204" pitchFamily="34" charset="0"/>
              </a:rPr>
              <a:t>The impact of people’s attitudes such as </a:t>
            </a:r>
            <a:r>
              <a:rPr lang="en-GB" sz="2400" dirty="0" smtClean="0">
                <a:solidFill>
                  <a:srgbClr val="3D62AD"/>
                </a:solidFill>
                <a:latin typeface="Helvetica" panose="020B0604020202020204" pitchFamily="34" charset="0"/>
                <a:cs typeface="Helvetica" panose="020B0604020202020204" pitchFamily="34" charset="0"/>
              </a:rPr>
              <a:t>stereotyping</a:t>
            </a:r>
            <a:endParaRPr lang="en-GB" sz="2400" dirty="0" smtClean="0">
              <a:solidFill>
                <a:srgbClr val="3D62AD"/>
              </a:solidFill>
              <a:latin typeface="Helvetica" panose="020B0604020202020204" pitchFamily="34" charset="0"/>
              <a:cs typeface="Helvetica" panose="020B0604020202020204" pitchFamily="34" charset="0"/>
            </a:endParaRPr>
          </a:p>
          <a:p>
            <a:r>
              <a:rPr lang="en-GB" sz="2400" dirty="0" smtClean="0">
                <a:latin typeface="Helvetica" panose="020B0604020202020204" pitchFamily="34" charset="0"/>
                <a:cs typeface="Helvetica" panose="020B0604020202020204" pitchFamily="34" charset="0"/>
              </a:rPr>
              <a:t>The impact of an organisation’s approach such as ways of working that are set to meet the needs of the organisation rather than the individual</a:t>
            </a:r>
            <a:endParaRPr lang="en-GB" sz="2400" dirty="0">
              <a:latin typeface="Helvetica" panose="020B0604020202020204" pitchFamily="34" charset="0"/>
              <a:cs typeface="Helvetica" panose="020B0604020202020204" pitchFamily="34" charset="0"/>
            </a:endParaRPr>
          </a:p>
        </p:txBody>
      </p:sp>
      <p:sp>
        <p:nvSpPr>
          <p:cNvPr id="5" name="TextBox 4"/>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
              </a:rPr>
              <a:t>http://www.skillsforhealth.org.uk</a:t>
            </a:r>
            <a:r>
              <a:rPr lang="en-IN" sz="800" b="1" u="sng" dirty="0" smtClean="0">
                <a:latin typeface="Helvetica" panose="020B0604020202020204" pitchFamily="34" charset="0"/>
                <a:cs typeface="Helvetica" panose="020B0604020202020204" pitchFamily="34" charset="0"/>
                <a:hlinkClick r:id="rId1"/>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2"/>
              </a:rPr>
              <a:t>http</a:t>
            </a:r>
            <a:r>
              <a:rPr lang="en-IN" sz="800" b="1" u="sng" dirty="0">
                <a:latin typeface="Helvetica" panose="020B0604020202020204" pitchFamily="34" charset="0"/>
                <a:cs typeface="Helvetica" panose="020B0604020202020204" pitchFamily="34" charset="0"/>
                <a:hlinkClick r:id="rId2"/>
              </a:rPr>
              <a:t>://www.skillsforcare.org.uk</a:t>
            </a:r>
            <a:r>
              <a:rPr lang="en-IN" sz="900" b="1" u="sng" dirty="0" smtClean="0">
                <a:latin typeface="Helvetica" panose="020B0604020202020204" pitchFamily="34" charset="0"/>
                <a:cs typeface="Helvetica" panose="020B0604020202020204" pitchFamily="34" charset="0"/>
                <a:hlinkClick r:id="rId2"/>
              </a:rPr>
              <a:t>/</a:t>
            </a:r>
            <a:endParaRPr lang="en-IN" sz="900" b="1"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16</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69896"/>
            <a:ext cx="9143998"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Adaptations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320673"/>
            <a:ext cx="8493140" cy="3044431"/>
          </a:xfrm>
        </p:spPr>
        <p:txBody>
          <a:bodyPr>
            <a:normAutofit fontScale="92500" lnSpcReduction="10000"/>
          </a:bodyPr>
          <a:lstStyle/>
          <a:p>
            <a:pPr marL="0" indent="0">
              <a:spcBef>
                <a:spcPts val="600"/>
              </a:spcBef>
              <a:buNone/>
            </a:pPr>
            <a:r>
              <a:rPr lang="en-GB" sz="2600" dirty="0">
                <a:latin typeface="Helvetica" panose="020B0604020202020204" pitchFamily="34" charset="0"/>
                <a:cs typeface="Helvetica" panose="020B0604020202020204" pitchFamily="34" charset="0"/>
              </a:rPr>
              <a:t>The individual’s changing needs may need to be assessed to identify adaptations which can support them to live their lives more </a:t>
            </a:r>
            <a:r>
              <a:rPr lang="en-GB" sz="2600" dirty="0" smtClean="0">
                <a:latin typeface="Helvetica" panose="020B0604020202020204" pitchFamily="34" charset="0"/>
                <a:cs typeface="Helvetica" panose="020B0604020202020204" pitchFamily="34" charset="0"/>
              </a:rPr>
              <a:t>independently</a:t>
            </a:r>
            <a:endParaRPr lang="en-GB" sz="2600" dirty="0" smtClean="0">
              <a:latin typeface="Helvetica" panose="020B0604020202020204" pitchFamily="34" charset="0"/>
              <a:cs typeface="Helvetica" panose="020B0604020202020204" pitchFamily="34" charset="0"/>
            </a:endParaRPr>
          </a:p>
          <a:p>
            <a:pPr marL="0" indent="0">
              <a:spcBef>
                <a:spcPts val="600"/>
              </a:spcBef>
              <a:buNone/>
            </a:pPr>
            <a:endParaRPr lang="en-GB" sz="2400" dirty="0">
              <a:latin typeface="Helvetica" panose="020B0604020202020204" pitchFamily="34" charset="0"/>
              <a:cs typeface="Helvetica" panose="020B0604020202020204" pitchFamily="34" charset="0"/>
            </a:endParaRPr>
          </a:p>
          <a:p>
            <a:pPr marL="0" indent="0">
              <a:spcBef>
                <a:spcPts val="600"/>
              </a:spcBef>
              <a:buNone/>
            </a:pPr>
            <a:r>
              <a:rPr lang="en-GB" sz="2400" dirty="0" smtClean="0">
                <a:latin typeface="Helvetica" panose="020B0604020202020204" pitchFamily="34" charset="0"/>
                <a:cs typeface="Helvetica" panose="020B0604020202020204" pitchFamily="34" charset="0"/>
              </a:rPr>
              <a:t>Adaptations </a:t>
            </a:r>
            <a:r>
              <a:rPr lang="en-GB" sz="2400" dirty="0">
                <a:latin typeface="Helvetica" panose="020B0604020202020204" pitchFamily="34" charset="0"/>
                <a:cs typeface="Helvetica" panose="020B0604020202020204" pitchFamily="34" charset="0"/>
              </a:rPr>
              <a:t>could </a:t>
            </a:r>
            <a:r>
              <a:rPr lang="en-GB" sz="2400" dirty="0" smtClean="0">
                <a:latin typeface="Helvetica" panose="020B0604020202020204" pitchFamily="34" charset="0"/>
                <a:cs typeface="Helvetica" panose="020B0604020202020204" pitchFamily="34" charset="0"/>
              </a:rPr>
              <a:t>include:</a:t>
            </a:r>
            <a:endParaRPr lang="en-GB" sz="2400" dirty="0" smtClean="0">
              <a:latin typeface="Helvetica" panose="020B0604020202020204" pitchFamily="34" charset="0"/>
              <a:cs typeface="Helvetica" panose="020B0604020202020204" pitchFamily="34" charset="0"/>
            </a:endParaRPr>
          </a:p>
          <a:p>
            <a:pPr>
              <a:spcBef>
                <a:spcPts val="600"/>
              </a:spcBef>
            </a:pPr>
            <a:r>
              <a:rPr lang="en-GB" sz="2400" dirty="0" smtClean="0">
                <a:latin typeface="Helvetica" panose="020B0604020202020204" pitchFamily="34" charset="0"/>
                <a:cs typeface="Helvetica" panose="020B0604020202020204" pitchFamily="34" charset="0"/>
              </a:rPr>
              <a:t>environmental </a:t>
            </a:r>
            <a:r>
              <a:rPr lang="en-GB" sz="2400" dirty="0">
                <a:latin typeface="Helvetica" panose="020B0604020202020204" pitchFamily="34" charset="0"/>
                <a:cs typeface="Helvetica" panose="020B0604020202020204" pitchFamily="34" charset="0"/>
              </a:rPr>
              <a:t>support </a:t>
            </a:r>
            <a:endParaRPr lang="en-GB" sz="2400" dirty="0">
              <a:latin typeface="Helvetica" panose="020B0604020202020204" pitchFamily="34" charset="0"/>
              <a:cs typeface="Helvetica" panose="020B0604020202020204" pitchFamily="34" charset="0"/>
            </a:endParaRPr>
          </a:p>
          <a:p>
            <a:pPr>
              <a:spcBef>
                <a:spcPts val="600"/>
              </a:spcBef>
            </a:pPr>
            <a:r>
              <a:rPr lang="en-GB" sz="2400" dirty="0">
                <a:latin typeface="Helvetica" panose="020B0604020202020204" pitchFamily="34" charset="0"/>
                <a:cs typeface="Helvetica" panose="020B0604020202020204" pitchFamily="34" charset="0"/>
              </a:rPr>
              <a:t>e</a:t>
            </a:r>
            <a:r>
              <a:rPr lang="en-GB" sz="2400" dirty="0" smtClean="0">
                <a:latin typeface="Helvetica" panose="020B0604020202020204" pitchFamily="34" charset="0"/>
                <a:cs typeface="Helvetica" panose="020B0604020202020204" pitchFamily="34" charset="0"/>
              </a:rPr>
              <a:t>motional </a:t>
            </a:r>
            <a:r>
              <a:rPr lang="en-GB" sz="2400" dirty="0">
                <a:latin typeface="Helvetica" panose="020B0604020202020204" pitchFamily="34" charset="0"/>
                <a:cs typeface="Helvetica" panose="020B0604020202020204" pitchFamily="34" charset="0"/>
              </a:rPr>
              <a:t>support</a:t>
            </a:r>
            <a:endParaRPr lang="en-GB" sz="2400" dirty="0">
              <a:latin typeface="Helvetica" panose="020B0604020202020204" pitchFamily="34" charset="0"/>
              <a:cs typeface="Helvetica" panose="020B0604020202020204" pitchFamily="34" charset="0"/>
            </a:endParaRPr>
          </a:p>
          <a:p>
            <a:pPr>
              <a:spcBef>
                <a:spcPts val="600"/>
              </a:spcBef>
            </a:pPr>
            <a:r>
              <a:rPr lang="en-GB" sz="2400" dirty="0">
                <a:latin typeface="Helvetica" panose="020B0604020202020204" pitchFamily="34" charset="0"/>
                <a:cs typeface="Helvetica" panose="020B0604020202020204" pitchFamily="34" charset="0"/>
              </a:rPr>
              <a:t>p</a:t>
            </a:r>
            <a:r>
              <a:rPr lang="en-GB" sz="2400" dirty="0" smtClean="0">
                <a:latin typeface="Helvetica" panose="020B0604020202020204" pitchFamily="34" charset="0"/>
                <a:cs typeface="Helvetica" panose="020B0604020202020204" pitchFamily="34" charset="0"/>
              </a:rPr>
              <a:t>ractical </a:t>
            </a:r>
            <a:r>
              <a:rPr lang="en-GB" sz="2400" dirty="0">
                <a:latin typeface="Helvetica" panose="020B0604020202020204" pitchFamily="34" charset="0"/>
                <a:cs typeface="Helvetica" panose="020B0604020202020204" pitchFamily="34" charset="0"/>
              </a:rPr>
              <a:t>information or additional </a:t>
            </a:r>
            <a:r>
              <a:rPr lang="en-GB" sz="2400" dirty="0" smtClean="0">
                <a:latin typeface="Helvetica" panose="020B0604020202020204" pitchFamily="34" charset="0"/>
                <a:cs typeface="Helvetica" panose="020B0604020202020204" pitchFamily="34" charset="0"/>
              </a:rPr>
              <a:t>services</a:t>
            </a:r>
            <a:endParaRPr lang="en-GB" sz="24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5" name="TextBox 4"/>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
              </a:rPr>
              <a:t>http://www.skillsforhealth.org.uk</a:t>
            </a:r>
            <a:r>
              <a:rPr lang="en-IN" sz="800" b="1" u="sng" dirty="0" smtClean="0">
                <a:latin typeface="Helvetica" panose="020B0604020202020204" pitchFamily="34" charset="0"/>
                <a:cs typeface="Helvetica" panose="020B0604020202020204" pitchFamily="34" charset="0"/>
                <a:hlinkClick r:id="rId1"/>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2"/>
              </a:rPr>
              <a:t>http</a:t>
            </a:r>
            <a:r>
              <a:rPr lang="en-IN" sz="800" b="1" u="sng" dirty="0">
                <a:latin typeface="Helvetica" panose="020B0604020202020204" pitchFamily="34" charset="0"/>
                <a:cs typeface="Helvetica" panose="020B0604020202020204" pitchFamily="34" charset="0"/>
                <a:hlinkClick r:id="rId2"/>
              </a:rPr>
              <a:t>://www.skillsforcare.org.uk</a:t>
            </a:r>
            <a:r>
              <a:rPr lang="en-IN" sz="900" b="1" u="sng" dirty="0" smtClean="0">
                <a:latin typeface="Helvetica" panose="020B0604020202020204" pitchFamily="34" charset="0"/>
                <a:cs typeface="Helvetica" panose="020B0604020202020204" pitchFamily="34" charset="0"/>
                <a:hlinkClick r:id="rId2"/>
              </a:rPr>
              <a:t>/</a:t>
            </a:r>
            <a:endParaRPr lang="en-IN" sz="900" b="1"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17</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32503"/>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Reporting concerns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320672"/>
            <a:ext cx="8635287" cy="1990001"/>
          </a:xfrm>
        </p:spPr>
        <p:txBody>
          <a:bodyPr>
            <a:normAutofit fontScale="77500" lnSpcReduction="20000"/>
          </a:bodyPr>
          <a:lstStyle/>
          <a:p>
            <a:r>
              <a:rPr lang="en-GB" sz="3100" dirty="0" smtClean="0">
                <a:latin typeface="Helvetica" panose="020B0604020202020204" pitchFamily="34" charset="0"/>
                <a:cs typeface="Helvetica" panose="020B0604020202020204" pitchFamily="34" charset="0"/>
              </a:rPr>
              <a:t>If </a:t>
            </a:r>
            <a:r>
              <a:rPr lang="en-GB" sz="3100" dirty="0">
                <a:latin typeface="Helvetica" panose="020B0604020202020204" pitchFamily="34" charset="0"/>
                <a:cs typeface="Helvetica" panose="020B0604020202020204" pitchFamily="34" charset="0"/>
              </a:rPr>
              <a:t>you think </a:t>
            </a:r>
            <a:r>
              <a:rPr lang="en-GB" sz="3100" dirty="0" smtClean="0">
                <a:latin typeface="Helvetica" panose="020B0604020202020204" pitchFamily="34" charset="0"/>
                <a:cs typeface="Helvetica" panose="020B0604020202020204" pitchFamily="34" charset="0"/>
              </a:rPr>
              <a:t>someone is developing symptoms of a mental health problem or dementia, or if their care </a:t>
            </a:r>
            <a:r>
              <a:rPr lang="en-GB" sz="3100" dirty="0">
                <a:latin typeface="Helvetica" panose="020B0604020202020204" pitchFamily="34" charset="0"/>
                <a:cs typeface="Helvetica" panose="020B0604020202020204" pitchFamily="34" charset="0"/>
              </a:rPr>
              <a:t>and support needs have changed and need reassessing, you should record this information and pass it </a:t>
            </a:r>
            <a:r>
              <a:rPr lang="en-GB" sz="3100" dirty="0" smtClean="0">
                <a:latin typeface="Helvetica" panose="020B0604020202020204" pitchFamily="34" charset="0"/>
                <a:cs typeface="Helvetica" panose="020B0604020202020204" pitchFamily="34" charset="0"/>
              </a:rPr>
              <a:t>on</a:t>
            </a:r>
            <a:endParaRPr lang="en-GB" sz="3100" dirty="0">
              <a:latin typeface="Helvetica" panose="020B0604020202020204" pitchFamily="34" charset="0"/>
              <a:cs typeface="Helvetica" panose="020B0604020202020204" pitchFamily="34" charset="0"/>
            </a:endParaRPr>
          </a:p>
          <a:p>
            <a:r>
              <a:rPr lang="en-GB" sz="3100" dirty="0">
                <a:latin typeface="Helvetica" panose="020B0604020202020204" pitchFamily="34" charset="0"/>
                <a:cs typeface="Helvetica" panose="020B0604020202020204" pitchFamily="34" charset="0"/>
              </a:rPr>
              <a:t>It is important to follow your </a:t>
            </a:r>
            <a:r>
              <a:rPr lang="en-GB" sz="3100" dirty="0">
                <a:solidFill>
                  <a:srgbClr val="0066CC"/>
                </a:solidFill>
                <a:latin typeface="Helvetica" panose="020B0604020202020204" pitchFamily="34" charset="0"/>
                <a:cs typeface="Helvetica" panose="020B0604020202020204" pitchFamily="34" charset="0"/>
              </a:rPr>
              <a:t>agreed ways of working </a:t>
            </a:r>
            <a:r>
              <a:rPr lang="en-GB" sz="3100" dirty="0">
                <a:latin typeface="Helvetica" panose="020B0604020202020204" pitchFamily="34" charset="0"/>
                <a:cs typeface="Helvetica" panose="020B0604020202020204" pitchFamily="34" charset="0"/>
              </a:rPr>
              <a:t>on recording to reduce lost or </a:t>
            </a:r>
            <a:r>
              <a:rPr lang="en-GB" sz="3100" dirty="0" smtClean="0">
                <a:latin typeface="Helvetica" panose="020B0604020202020204" pitchFamily="34" charset="0"/>
                <a:cs typeface="Helvetica" panose="020B0604020202020204" pitchFamily="34" charset="0"/>
              </a:rPr>
              <a:t>misinterpreted information</a:t>
            </a:r>
            <a:endParaRPr lang="en-GB" sz="31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grpSp>
        <p:nvGrpSpPr>
          <p:cNvPr id="4" name="Group 3"/>
          <p:cNvGrpSpPr/>
          <p:nvPr/>
        </p:nvGrpSpPr>
        <p:grpSpPr>
          <a:xfrm>
            <a:off x="255325" y="3284984"/>
            <a:ext cx="8613252" cy="2092060"/>
            <a:chOff x="2491369" y="5065540"/>
            <a:chExt cx="8613252" cy="2092060"/>
          </a:xfrm>
        </p:grpSpPr>
        <p:sp>
          <p:nvSpPr>
            <p:cNvPr id="5" name="Rectangle 4"/>
            <p:cNvSpPr/>
            <p:nvPr/>
          </p:nvSpPr>
          <p:spPr>
            <a:xfrm>
              <a:off x="2491369" y="5255095"/>
              <a:ext cx="8613252" cy="19025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1" cstate="email"/>
            <a:stretch>
              <a:fillRect/>
            </a:stretch>
          </p:blipFill>
          <p:spPr>
            <a:xfrm>
              <a:off x="2601535" y="5065540"/>
              <a:ext cx="957771" cy="498289"/>
            </a:xfrm>
            <a:prstGeom prst="rect">
              <a:avLst/>
            </a:prstGeom>
          </p:spPr>
        </p:pic>
        <p:sp>
          <p:nvSpPr>
            <p:cNvPr id="7" name="TextBox 6"/>
            <p:cNvSpPr txBox="1"/>
            <p:nvPr/>
          </p:nvSpPr>
          <p:spPr>
            <a:xfrm>
              <a:off x="2601535" y="5780921"/>
              <a:ext cx="8503086" cy="1200329"/>
            </a:xfrm>
            <a:prstGeom prst="rect">
              <a:avLst/>
            </a:prstGeom>
            <a:noFill/>
          </p:spPr>
          <p:txBody>
            <a:bodyPr wrap="square" rtlCol="0">
              <a:spAutoFit/>
            </a:bodyPr>
            <a:lstStyle/>
            <a:p>
              <a:r>
                <a:rPr lang="en-GB" b="1" dirty="0" smtClean="0">
                  <a:solidFill>
                    <a:srgbClr val="0066CC"/>
                  </a:solidFill>
                  <a:latin typeface="Helvetica" panose="020B0604020202020204" pitchFamily="34" charset="0"/>
                  <a:cs typeface="Helvetica" panose="020B0604020202020204" pitchFamily="34" charset="0"/>
                </a:rPr>
                <a:t>Agreed ways of working: </a:t>
              </a:r>
              <a:r>
                <a:rPr lang="en-GB" dirty="0" smtClean="0">
                  <a:latin typeface="Helvetica" panose="020B0604020202020204" pitchFamily="34" charset="0"/>
                  <a:cs typeface="Helvetica" panose="020B0604020202020204" pitchFamily="34" charset="0"/>
                </a:rPr>
                <a:t>This </a:t>
              </a:r>
              <a:r>
                <a:rPr lang="en-GB" dirty="0">
                  <a:latin typeface="Helvetica" panose="020B0604020202020204" pitchFamily="34" charset="0"/>
                  <a:cs typeface="Helvetica" panose="020B0604020202020204" pitchFamily="34" charset="0"/>
                </a:rPr>
                <a:t>refers to organisational policies and procedures. This includes those less formally documented by individual employers and the self-employed as well as formal policies such as the Dignity Code and </a:t>
              </a:r>
              <a:r>
                <a:rPr lang="en-GB" dirty="0" smtClean="0">
                  <a:latin typeface="Helvetica" panose="020B0604020202020204" pitchFamily="34" charset="0"/>
                  <a:cs typeface="Helvetica" panose="020B0604020202020204" pitchFamily="34" charset="0"/>
                </a:rPr>
                <a:t>Compassion in </a:t>
              </a:r>
              <a:r>
                <a:rPr lang="en-GB" dirty="0">
                  <a:latin typeface="Helvetica" panose="020B0604020202020204" pitchFamily="34" charset="0"/>
                  <a:cs typeface="Helvetica" panose="020B0604020202020204" pitchFamily="34" charset="0"/>
                </a:rPr>
                <a:t>Practice.</a:t>
              </a:r>
              <a:endParaRPr lang="en-GB" dirty="0">
                <a:latin typeface="Helvetica" panose="020B0604020202020204" pitchFamily="34" charset="0"/>
                <a:cs typeface="Helvetica" panose="020B0604020202020204" pitchFamily="34" charset="0"/>
              </a:endParaRPr>
            </a:p>
          </p:txBody>
        </p:sp>
      </p:grpSp>
      <p:sp>
        <p:nvSpPr>
          <p:cNvPr id="9" name="TextBox 8"/>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18</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custDataLst>
              <p:tags r:id="rId1"/>
            </p:custDataLst>
          </p:nvPr>
        </p:nvSpPr>
        <p:spPr>
          <a:xfrm>
            <a:off x="0" y="188640"/>
            <a:ext cx="9143999" cy="530764"/>
          </a:xfrm>
        </p:spPr>
        <p:txBody>
          <a:bodyPr>
            <a:noAutofit/>
          </a:bodyPr>
          <a:lstStyle/>
          <a:p>
            <a:r>
              <a:rPr lang="en-GB" sz="3600" b="1" dirty="0" smtClean="0">
                <a:solidFill>
                  <a:schemeClr val="bg1"/>
                </a:solidFill>
                <a:latin typeface="Helvetica" panose="020B0604020202020204" pitchFamily="34" charset="0"/>
                <a:cs typeface="Helvetica" panose="020B0604020202020204" pitchFamily="34" charset="0"/>
              </a:rPr>
              <a:t>Learning outcomes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TextBox 8"/>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1" name="Content Placeholder 2"/>
          <p:cNvSpPr>
            <a:spLocks noGrp="1"/>
          </p:cNvSpPr>
          <p:nvPr>
            <p:ph idx="1"/>
          </p:nvPr>
        </p:nvSpPr>
        <p:spPr>
          <a:xfrm>
            <a:off x="360821" y="1156096"/>
            <a:ext cx="8603667" cy="5266736"/>
          </a:xfrm>
        </p:spPr>
        <p:txBody>
          <a:bodyPr>
            <a:normAutofit fontScale="85000" lnSpcReduction="20000"/>
          </a:bodyPr>
          <a:lstStyle/>
          <a:p>
            <a:pPr marL="0" indent="0">
              <a:lnSpc>
                <a:spcPct val="120000"/>
              </a:lnSpc>
              <a:spcBef>
                <a:spcPts val="600"/>
              </a:spcBef>
              <a:buNone/>
            </a:pPr>
            <a:r>
              <a:rPr lang="en-GB" sz="2600" dirty="0" smtClean="0">
                <a:solidFill>
                  <a:srgbClr val="002060"/>
                </a:solidFill>
                <a:latin typeface="Helvetica" panose="020B0604020202020204" pitchFamily="34" charset="0"/>
                <a:cs typeface="Helvetica" panose="020B0604020202020204" pitchFamily="34" charset="0"/>
              </a:rPr>
              <a:t>1.</a:t>
            </a:r>
            <a:r>
              <a:rPr lang="en-GB" sz="2600" dirty="0" smtClean="0">
                <a:solidFill>
                  <a:srgbClr val="0066CC"/>
                </a:solidFill>
                <a:latin typeface="Helvetica" panose="020B0604020202020204" pitchFamily="34" charset="0"/>
                <a:cs typeface="Helvetica" panose="020B0604020202020204" pitchFamily="34" charset="0"/>
              </a:rPr>
              <a:t> </a:t>
            </a:r>
            <a:r>
              <a:rPr lang="en-GB" sz="2600" dirty="0">
                <a:solidFill>
                  <a:srgbClr val="0066CC"/>
                </a:solidFill>
                <a:latin typeface="Helvetica" panose="020B0604020202020204" pitchFamily="34" charset="0"/>
                <a:cs typeface="Helvetica" panose="020B0604020202020204" pitchFamily="34" charset="0"/>
              </a:rPr>
              <a:t>Understand the </a:t>
            </a:r>
            <a:r>
              <a:rPr lang="en-GB" sz="2600" dirty="0" smtClean="0">
                <a:solidFill>
                  <a:srgbClr val="0066CC"/>
                </a:solidFill>
                <a:latin typeface="Helvetica" panose="020B0604020202020204" pitchFamily="34" charset="0"/>
                <a:cs typeface="Helvetica" panose="020B0604020202020204" pitchFamily="34" charset="0"/>
              </a:rPr>
              <a:t>needs and experiences </a:t>
            </a:r>
            <a:r>
              <a:rPr lang="en-GB" sz="2600" dirty="0">
                <a:solidFill>
                  <a:srgbClr val="0066CC"/>
                </a:solidFill>
                <a:latin typeface="Helvetica" panose="020B0604020202020204" pitchFamily="34" charset="0"/>
                <a:cs typeface="Helvetica" panose="020B0604020202020204" pitchFamily="34" charset="0"/>
              </a:rPr>
              <a:t>of people with mental health </a:t>
            </a:r>
            <a:r>
              <a:rPr lang="en-GB" sz="2600" dirty="0" smtClean="0">
                <a:solidFill>
                  <a:srgbClr val="0066CC"/>
                </a:solidFill>
                <a:latin typeface="Helvetica" panose="020B0604020202020204" pitchFamily="34" charset="0"/>
                <a:cs typeface="Helvetica" panose="020B0604020202020204" pitchFamily="34" charset="0"/>
              </a:rPr>
              <a:t>conditions, </a:t>
            </a:r>
            <a:r>
              <a:rPr lang="en-GB" sz="2600" dirty="0">
                <a:solidFill>
                  <a:srgbClr val="0066CC"/>
                </a:solidFill>
                <a:latin typeface="Helvetica" panose="020B0604020202020204" pitchFamily="34" charset="0"/>
                <a:cs typeface="Helvetica" panose="020B0604020202020204" pitchFamily="34" charset="0"/>
              </a:rPr>
              <a:t>dementia or learning disabilities</a:t>
            </a:r>
            <a:endParaRPr lang="en-GB" sz="2600" dirty="0">
              <a:solidFill>
                <a:srgbClr val="0066CC"/>
              </a:solidFill>
              <a:latin typeface="Helvetica" panose="020B0604020202020204" pitchFamily="34" charset="0"/>
              <a:cs typeface="Helvetica" panose="020B0604020202020204" pitchFamily="34" charset="0"/>
            </a:endParaRPr>
          </a:p>
          <a:p>
            <a:pPr marL="0" indent="0">
              <a:lnSpc>
                <a:spcPct val="120000"/>
              </a:lnSpc>
              <a:spcBef>
                <a:spcPts val="600"/>
              </a:spcBef>
              <a:buNone/>
            </a:pPr>
            <a:r>
              <a:rPr lang="en-GB" sz="2600" dirty="0" smtClean="0">
                <a:solidFill>
                  <a:srgbClr val="002060"/>
                </a:solidFill>
                <a:latin typeface="Helvetica" panose="020B0604020202020204" pitchFamily="34" charset="0"/>
                <a:cs typeface="Helvetica" panose="020B0604020202020204" pitchFamily="34" charset="0"/>
              </a:rPr>
              <a:t>2.</a:t>
            </a:r>
            <a:r>
              <a:rPr lang="en-GB" sz="2600" dirty="0" smtClean="0">
                <a:solidFill>
                  <a:srgbClr val="0066CC"/>
                </a:solidFill>
                <a:latin typeface="Helvetica" panose="020B0604020202020204" pitchFamily="34" charset="0"/>
                <a:cs typeface="Helvetica" panose="020B0604020202020204" pitchFamily="34" charset="0"/>
              </a:rPr>
              <a:t> </a:t>
            </a:r>
            <a:r>
              <a:rPr lang="en-GB" sz="2600" dirty="0">
                <a:solidFill>
                  <a:srgbClr val="0066CC"/>
                </a:solidFill>
                <a:latin typeface="Helvetica" panose="020B0604020202020204" pitchFamily="34" charset="0"/>
                <a:cs typeface="Helvetica" panose="020B0604020202020204" pitchFamily="34" charset="0"/>
              </a:rPr>
              <a:t>Understand the importance of promoting positive </a:t>
            </a:r>
            <a:r>
              <a:rPr lang="en-GB" sz="2600" dirty="0" smtClean="0">
                <a:solidFill>
                  <a:srgbClr val="0066CC"/>
                </a:solidFill>
                <a:latin typeface="Helvetica" panose="020B0604020202020204" pitchFamily="34" charset="0"/>
                <a:cs typeface="Helvetica" panose="020B0604020202020204" pitchFamily="34" charset="0"/>
              </a:rPr>
              <a:t>health </a:t>
            </a:r>
            <a:r>
              <a:rPr lang="en-GB" sz="2600" dirty="0">
                <a:solidFill>
                  <a:srgbClr val="0066CC"/>
                </a:solidFill>
                <a:latin typeface="Helvetica" panose="020B0604020202020204" pitchFamily="34" charset="0"/>
                <a:cs typeface="Helvetica" panose="020B0604020202020204" pitchFamily="34" charset="0"/>
              </a:rPr>
              <a:t>and wellbeing for an individual who may have a mental health </a:t>
            </a:r>
            <a:r>
              <a:rPr lang="en-GB" sz="2600" dirty="0" smtClean="0">
                <a:solidFill>
                  <a:srgbClr val="0066CC"/>
                </a:solidFill>
                <a:latin typeface="Helvetica" panose="020B0604020202020204" pitchFamily="34" charset="0"/>
                <a:cs typeface="Helvetica" panose="020B0604020202020204" pitchFamily="34" charset="0"/>
              </a:rPr>
              <a:t>condition, </a:t>
            </a:r>
            <a:r>
              <a:rPr lang="en-GB" sz="2600" dirty="0">
                <a:solidFill>
                  <a:srgbClr val="0066CC"/>
                </a:solidFill>
                <a:latin typeface="Helvetica" panose="020B0604020202020204" pitchFamily="34" charset="0"/>
                <a:cs typeface="Helvetica" panose="020B0604020202020204" pitchFamily="34" charset="0"/>
              </a:rPr>
              <a:t>dementia or </a:t>
            </a:r>
            <a:r>
              <a:rPr lang="en-GB" sz="2600" dirty="0" smtClean="0">
                <a:solidFill>
                  <a:srgbClr val="0066CC"/>
                </a:solidFill>
                <a:latin typeface="Helvetica" panose="020B0604020202020204" pitchFamily="34" charset="0"/>
                <a:cs typeface="Helvetica" panose="020B0604020202020204" pitchFamily="34" charset="0"/>
              </a:rPr>
              <a:t>a learning disability</a:t>
            </a:r>
            <a:endParaRPr lang="en-GB" sz="2600" dirty="0">
              <a:solidFill>
                <a:srgbClr val="0066CC"/>
              </a:solidFill>
              <a:latin typeface="Helvetica" panose="020B0604020202020204" pitchFamily="34" charset="0"/>
              <a:cs typeface="Helvetica" panose="020B0604020202020204" pitchFamily="34" charset="0"/>
            </a:endParaRPr>
          </a:p>
          <a:p>
            <a:pPr marL="0" indent="0">
              <a:lnSpc>
                <a:spcPct val="120000"/>
              </a:lnSpc>
              <a:spcBef>
                <a:spcPts val="600"/>
              </a:spcBef>
              <a:buNone/>
            </a:pPr>
            <a:r>
              <a:rPr lang="en-GB" sz="2600" dirty="0" smtClean="0">
                <a:solidFill>
                  <a:srgbClr val="002060"/>
                </a:solidFill>
                <a:latin typeface="Helvetica" panose="020B0604020202020204" pitchFamily="34" charset="0"/>
                <a:cs typeface="Helvetica" panose="020B0604020202020204" pitchFamily="34" charset="0"/>
              </a:rPr>
              <a:t>3. </a:t>
            </a:r>
            <a:r>
              <a:rPr lang="en-GB" sz="2600" dirty="0">
                <a:solidFill>
                  <a:srgbClr val="0066CC"/>
                </a:solidFill>
                <a:latin typeface="Helvetica" panose="020B0604020202020204" pitchFamily="34" charset="0"/>
                <a:cs typeface="Helvetica" panose="020B0604020202020204" pitchFamily="34" charset="0"/>
              </a:rPr>
              <a:t>Understand the </a:t>
            </a:r>
            <a:r>
              <a:rPr lang="en-GB" sz="2600" dirty="0" smtClean="0">
                <a:solidFill>
                  <a:srgbClr val="0066CC"/>
                </a:solidFill>
                <a:latin typeface="Helvetica" panose="020B0604020202020204" pitchFamily="34" charset="0"/>
                <a:cs typeface="Helvetica" panose="020B0604020202020204" pitchFamily="34" charset="0"/>
              </a:rPr>
              <a:t>adjustments that may be necessary in </a:t>
            </a:r>
            <a:r>
              <a:rPr lang="en-GB" sz="2600" dirty="0">
                <a:solidFill>
                  <a:srgbClr val="0066CC"/>
                </a:solidFill>
                <a:latin typeface="Helvetica" panose="020B0604020202020204" pitchFamily="34" charset="0"/>
                <a:cs typeface="Helvetica" panose="020B0604020202020204" pitchFamily="34" charset="0"/>
              </a:rPr>
              <a:t>care delivery relating to an individual who may have a mental health </a:t>
            </a:r>
            <a:r>
              <a:rPr lang="en-GB" sz="2600" dirty="0" smtClean="0">
                <a:solidFill>
                  <a:srgbClr val="0066CC"/>
                </a:solidFill>
                <a:latin typeface="Helvetica" panose="020B0604020202020204" pitchFamily="34" charset="0"/>
                <a:cs typeface="Helvetica" panose="020B0604020202020204" pitchFamily="34" charset="0"/>
              </a:rPr>
              <a:t>condition, </a:t>
            </a:r>
            <a:r>
              <a:rPr lang="en-GB" sz="2600" dirty="0">
                <a:solidFill>
                  <a:srgbClr val="0066CC"/>
                </a:solidFill>
                <a:latin typeface="Helvetica" panose="020B0604020202020204" pitchFamily="34" charset="0"/>
                <a:cs typeface="Helvetica" panose="020B0604020202020204" pitchFamily="34" charset="0"/>
              </a:rPr>
              <a:t>dementia or learning </a:t>
            </a:r>
            <a:r>
              <a:rPr lang="en-GB" sz="2600" dirty="0" smtClean="0">
                <a:solidFill>
                  <a:srgbClr val="0066CC"/>
                </a:solidFill>
                <a:latin typeface="Helvetica" panose="020B0604020202020204" pitchFamily="34" charset="0"/>
                <a:cs typeface="Helvetica" panose="020B0604020202020204" pitchFamily="34" charset="0"/>
              </a:rPr>
              <a:t>disability</a:t>
            </a:r>
            <a:endParaRPr lang="en-GB" sz="2600" dirty="0">
              <a:solidFill>
                <a:srgbClr val="0066CC"/>
              </a:solidFill>
              <a:latin typeface="Helvetica" panose="020B0604020202020204" pitchFamily="34" charset="0"/>
              <a:cs typeface="Helvetica" panose="020B0604020202020204" pitchFamily="34" charset="0"/>
            </a:endParaRPr>
          </a:p>
          <a:p>
            <a:pPr marL="0" indent="0">
              <a:lnSpc>
                <a:spcPct val="120000"/>
              </a:lnSpc>
              <a:spcBef>
                <a:spcPts val="600"/>
              </a:spcBef>
              <a:buNone/>
            </a:pPr>
            <a:r>
              <a:rPr lang="en-GB" sz="2600" dirty="0" smtClean="0">
                <a:solidFill>
                  <a:srgbClr val="002060"/>
                </a:solidFill>
                <a:latin typeface="Helvetica" panose="020B0604020202020204" pitchFamily="34" charset="0"/>
                <a:cs typeface="Helvetica" panose="020B0604020202020204" pitchFamily="34" charset="0"/>
              </a:rPr>
              <a:t>4. </a:t>
            </a:r>
            <a:r>
              <a:rPr lang="en-GB" sz="2600" dirty="0">
                <a:solidFill>
                  <a:srgbClr val="0066CC"/>
                </a:solidFill>
                <a:latin typeface="Helvetica" panose="020B0604020202020204" pitchFamily="34" charset="0"/>
                <a:cs typeface="Helvetica" panose="020B0604020202020204" pitchFamily="34" charset="0"/>
              </a:rPr>
              <a:t>Understand the importance of early detection </a:t>
            </a:r>
            <a:r>
              <a:rPr lang="en-GB" sz="2600" dirty="0" smtClean="0">
                <a:solidFill>
                  <a:srgbClr val="0066CC"/>
                </a:solidFill>
                <a:latin typeface="Helvetica" panose="020B0604020202020204" pitchFamily="34" charset="0"/>
                <a:cs typeface="Helvetica" panose="020B0604020202020204" pitchFamily="34" charset="0"/>
              </a:rPr>
              <a:t>of </a:t>
            </a:r>
            <a:br>
              <a:rPr lang="en-GB" sz="2600" dirty="0" smtClean="0">
                <a:solidFill>
                  <a:srgbClr val="0066CC"/>
                </a:solidFill>
                <a:latin typeface="Helvetica" panose="020B0604020202020204" pitchFamily="34" charset="0"/>
                <a:cs typeface="Helvetica" panose="020B0604020202020204" pitchFamily="34" charset="0"/>
              </a:rPr>
            </a:br>
            <a:r>
              <a:rPr lang="en-GB" sz="2600" dirty="0" smtClean="0">
                <a:solidFill>
                  <a:srgbClr val="0066CC"/>
                </a:solidFill>
                <a:latin typeface="Helvetica" panose="020B0604020202020204" pitchFamily="34" charset="0"/>
                <a:cs typeface="Helvetica" panose="020B0604020202020204" pitchFamily="34" charset="0"/>
              </a:rPr>
              <a:t>mental </a:t>
            </a:r>
            <a:r>
              <a:rPr lang="en-GB" sz="2600" dirty="0">
                <a:solidFill>
                  <a:srgbClr val="0066CC"/>
                </a:solidFill>
                <a:latin typeface="Helvetica" panose="020B0604020202020204" pitchFamily="34" charset="0"/>
                <a:cs typeface="Helvetica" panose="020B0604020202020204" pitchFamily="34" charset="0"/>
              </a:rPr>
              <a:t>health needs, dementia and learning disabilities </a:t>
            </a:r>
            <a:endParaRPr lang="en-GB" sz="2600" dirty="0">
              <a:solidFill>
                <a:srgbClr val="0066CC"/>
              </a:solidFill>
              <a:latin typeface="Helvetica" panose="020B0604020202020204" pitchFamily="34" charset="0"/>
              <a:cs typeface="Helvetica" panose="020B0604020202020204" pitchFamily="34" charset="0"/>
            </a:endParaRPr>
          </a:p>
          <a:p>
            <a:pPr marL="0" indent="0">
              <a:lnSpc>
                <a:spcPct val="120000"/>
              </a:lnSpc>
              <a:spcBef>
                <a:spcPts val="600"/>
              </a:spcBef>
              <a:buNone/>
            </a:pPr>
            <a:r>
              <a:rPr lang="en-GB" sz="2600" dirty="0" smtClean="0">
                <a:solidFill>
                  <a:srgbClr val="002060"/>
                </a:solidFill>
                <a:latin typeface="Helvetica" panose="020B0604020202020204" pitchFamily="34" charset="0"/>
                <a:cs typeface="Helvetica" panose="020B0604020202020204" pitchFamily="34" charset="0"/>
              </a:rPr>
              <a:t>5.</a:t>
            </a:r>
            <a:r>
              <a:rPr lang="en-GB" sz="2600" dirty="0" smtClean="0">
                <a:solidFill>
                  <a:srgbClr val="0066CC"/>
                </a:solidFill>
                <a:latin typeface="Helvetica" panose="020B0604020202020204" pitchFamily="34" charset="0"/>
                <a:cs typeface="Helvetica" panose="020B0604020202020204" pitchFamily="34" charset="0"/>
              </a:rPr>
              <a:t> </a:t>
            </a:r>
            <a:r>
              <a:rPr lang="en-GB" sz="2600" dirty="0">
                <a:solidFill>
                  <a:srgbClr val="0066CC"/>
                </a:solidFill>
                <a:latin typeface="Helvetica" panose="020B0604020202020204" pitchFamily="34" charset="0"/>
                <a:cs typeface="Helvetica" panose="020B0604020202020204" pitchFamily="34" charset="0"/>
              </a:rPr>
              <a:t>Understand legal frameworks, </a:t>
            </a:r>
            <a:r>
              <a:rPr lang="en-GB" sz="2600" dirty="0" smtClean="0">
                <a:solidFill>
                  <a:srgbClr val="0066CC"/>
                </a:solidFill>
                <a:latin typeface="Helvetica" panose="020B0604020202020204" pitchFamily="34" charset="0"/>
                <a:cs typeface="Helvetica" panose="020B0604020202020204" pitchFamily="34" charset="0"/>
              </a:rPr>
              <a:t>policy and </a:t>
            </a:r>
            <a:r>
              <a:rPr lang="en-GB" sz="2600" dirty="0">
                <a:solidFill>
                  <a:srgbClr val="0066CC"/>
                </a:solidFill>
                <a:latin typeface="Helvetica" panose="020B0604020202020204" pitchFamily="34" charset="0"/>
                <a:cs typeface="Helvetica" panose="020B0604020202020204" pitchFamily="34" charset="0"/>
              </a:rPr>
              <a:t>guidelines relating to mental health needs, </a:t>
            </a:r>
            <a:r>
              <a:rPr lang="en-GB" sz="2600" dirty="0" smtClean="0">
                <a:solidFill>
                  <a:srgbClr val="0066CC"/>
                </a:solidFill>
                <a:latin typeface="Helvetica" panose="020B0604020202020204" pitchFamily="34" charset="0"/>
                <a:cs typeface="Helvetica" panose="020B0604020202020204" pitchFamily="34" charset="0"/>
              </a:rPr>
              <a:t>dementia </a:t>
            </a:r>
            <a:r>
              <a:rPr lang="en-GB" sz="2600" dirty="0">
                <a:solidFill>
                  <a:srgbClr val="0066CC"/>
                </a:solidFill>
                <a:latin typeface="Helvetica" panose="020B0604020202020204" pitchFamily="34" charset="0"/>
                <a:cs typeface="Helvetica" panose="020B0604020202020204" pitchFamily="34" charset="0"/>
              </a:rPr>
              <a:t>and learning disabilities </a:t>
            </a:r>
            <a:endParaRPr lang="en-GB" sz="2600" dirty="0">
              <a:solidFill>
                <a:srgbClr val="0066CC"/>
              </a:solidFill>
              <a:latin typeface="Helvetica" panose="020B0604020202020204" pitchFamily="34" charset="0"/>
              <a:cs typeface="Helvetica" panose="020B0604020202020204" pitchFamily="34" charset="0"/>
            </a:endParaRPr>
          </a:p>
          <a:p>
            <a:pPr marL="0" indent="0">
              <a:lnSpc>
                <a:spcPct val="120000"/>
              </a:lnSpc>
              <a:spcBef>
                <a:spcPts val="600"/>
              </a:spcBef>
              <a:buNone/>
            </a:pPr>
            <a:r>
              <a:rPr lang="en-GB" sz="2600" dirty="0" smtClean="0">
                <a:solidFill>
                  <a:srgbClr val="002060"/>
                </a:solidFill>
                <a:latin typeface="Helvetica" panose="020B0604020202020204" pitchFamily="34" charset="0"/>
                <a:cs typeface="Helvetica" panose="020B0604020202020204" pitchFamily="34" charset="0"/>
              </a:rPr>
              <a:t>6.</a:t>
            </a:r>
            <a:r>
              <a:rPr lang="en-GB" sz="2600" dirty="0" smtClean="0">
                <a:solidFill>
                  <a:srgbClr val="0066CC"/>
                </a:solidFill>
                <a:latin typeface="Helvetica" panose="020B0604020202020204" pitchFamily="34" charset="0"/>
                <a:cs typeface="Helvetica" panose="020B0604020202020204" pitchFamily="34" charset="0"/>
              </a:rPr>
              <a:t> </a:t>
            </a:r>
            <a:r>
              <a:rPr lang="en-GB" sz="2600" dirty="0">
                <a:solidFill>
                  <a:srgbClr val="0066CC"/>
                </a:solidFill>
                <a:latin typeface="Helvetica" panose="020B0604020202020204" pitchFamily="34" charset="0"/>
                <a:cs typeface="Helvetica" panose="020B0604020202020204" pitchFamily="34" charset="0"/>
              </a:rPr>
              <a:t>Understand </a:t>
            </a:r>
            <a:r>
              <a:rPr lang="en-GB" sz="2600" dirty="0" smtClean="0">
                <a:solidFill>
                  <a:srgbClr val="0066CC"/>
                </a:solidFill>
                <a:latin typeface="Helvetica" panose="020B0604020202020204" pitchFamily="34" charset="0"/>
                <a:cs typeface="Helvetica" panose="020B0604020202020204" pitchFamily="34" charset="0"/>
              </a:rPr>
              <a:t>the meaning of mental capacity</a:t>
            </a:r>
            <a:r>
              <a:rPr lang="en-GB" sz="2600" dirty="0">
                <a:solidFill>
                  <a:srgbClr val="0066CC"/>
                </a:solidFill>
                <a:latin typeface="Helvetica" panose="020B0604020202020204" pitchFamily="34" charset="0"/>
                <a:cs typeface="Helvetica" panose="020B0604020202020204" pitchFamily="34" charset="0"/>
              </a:rPr>
              <a:t> </a:t>
            </a:r>
            <a:r>
              <a:rPr lang="en-GB" sz="2600" dirty="0" smtClean="0">
                <a:solidFill>
                  <a:srgbClr val="0066CC"/>
                </a:solidFill>
                <a:latin typeface="Helvetica" panose="020B0604020202020204" pitchFamily="34" charset="0"/>
                <a:cs typeface="Helvetica" panose="020B0604020202020204" pitchFamily="34" charset="0"/>
              </a:rPr>
              <a:t>in relation to how care is provided</a:t>
            </a:r>
            <a:endParaRPr lang="en-GB" sz="2600" dirty="0">
              <a:solidFill>
                <a:srgbClr val="0066CC"/>
              </a:solidFill>
              <a:latin typeface="Helvetica" panose="020B0604020202020204" pitchFamily="34" charset="0"/>
              <a:cs typeface="Helvetica" panose="020B0604020202020204" pitchFamily="34" charset="0"/>
            </a:endParaRPr>
          </a:p>
          <a:p>
            <a:pPr marL="0" indent="0">
              <a:buNone/>
            </a:pPr>
            <a:endParaRPr lang="en-GB"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500"/>
                                        <p:tgtEl>
                                          <p:spTgt spid="11">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fade">
                                      <p:cBhvr>
                                        <p:cTn id="23" dur="500"/>
                                        <p:tgtEl>
                                          <p:spTgt spid="11">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fade">
                                      <p:cBhvr>
                                        <p:cTn id="2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79728"/>
            <a:ext cx="9144000"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Early diagnosis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178779"/>
            <a:ext cx="8635287" cy="757947"/>
          </a:xfrm>
        </p:spPr>
        <p:txBody>
          <a:bodyPr>
            <a:normAutofit fontScale="92500" lnSpcReduction="10000"/>
          </a:bodyPr>
          <a:lstStyle/>
          <a:p>
            <a:pPr marL="0" indent="0">
              <a:buNone/>
            </a:pPr>
            <a:r>
              <a:rPr lang="en-GB" sz="2600" dirty="0">
                <a:latin typeface="Helvetica" panose="020B0604020202020204" pitchFamily="34" charset="0"/>
                <a:cs typeface="Helvetica" panose="020B0604020202020204" pitchFamily="34" charset="0"/>
              </a:rPr>
              <a:t>Similarities between conditions can mean that conditions are sometimes </a:t>
            </a:r>
            <a:r>
              <a:rPr lang="en-GB" sz="2600" dirty="0" smtClean="0">
                <a:latin typeface="Helvetica" panose="020B0604020202020204" pitchFamily="34" charset="0"/>
                <a:cs typeface="Helvetica" panose="020B0604020202020204" pitchFamily="34" charset="0"/>
              </a:rPr>
              <a:t>mistaken</a:t>
            </a:r>
            <a:endParaRPr lang="en-GB" sz="26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4" name="Rectangle 3"/>
          <p:cNvSpPr/>
          <p:nvPr/>
        </p:nvSpPr>
        <p:spPr>
          <a:xfrm>
            <a:off x="246061" y="2066453"/>
            <a:ext cx="1658109" cy="81498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solidFill>
                  <a:schemeClr val="bg1"/>
                </a:solidFill>
                <a:latin typeface="Helvetica" panose="020B0604020202020204" pitchFamily="34" charset="0"/>
                <a:cs typeface="Helvetica" panose="020B0604020202020204" pitchFamily="34" charset="0"/>
              </a:rPr>
              <a:t>Psychosis</a:t>
            </a:r>
            <a:endParaRPr lang="en-GB" b="1" dirty="0">
              <a:solidFill>
                <a:schemeClr val="bg1"/>
              </a:solidFill>
              <a:latin typeface="Helvetica" panose="020B0604020202020204" pitchFamily="34" charset="0"/>
              <a:cs typeface="Helvetica" panose="020B0604020202020204" pitchFamily="34" charset="0"/>
            </a:endParaRPr>
          </a:p>
        </p:txBody>
      </p:sp>
      <p:sp>
        <p:nvSpPr>
          <p:cNvPr id="5" name="Rectangle 4"/>
          <p:cNvSpPr/>
          <p:nvPr/>
        </p:nvSpPr>
        <p:spPr>
          <a:xfrm>
            <a:off x="1984790" y="2066453"/>
            <a:ext cx="1658109" cy="81498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solidFill>
                  <a:schemeClr val="bg1"/>
                </a:solidFill>
                <a:latin typeface="Helvetica" panose="020B0604020202020204" pitchFamily="34" charset="0"/>
                <a:cs typeface="Helvetica" panose="020B0604020202020204" pitchFamily="34" charset="0"/>
              </a:rPr>
              <a:t>Depression/ mood disorders</a:t>
            </a:r>
            <a:endParaRPr lang="en-GB" b="1" dirty="0">
              <a:solidFill>
                <a:schemeClr val="bg1"/>
              </a:solidFill>
              <a:latin typeface="Helvetica" panose="020B0604020202020204" pitchFamily="34" charset="0"/>
              <a:cs typeface="Helvetica" panose="020B0604020202020204" pitchFamily="34" charset="0"/>
            </a:endParaRPr>
          </a:p>
        </p:txBody>
      </p:sp>
      <p:sp>
        <p:nvSpPr>
          <p:cNvPr id="6" name="Rectangle 5"/>
          <p:cNvSpPr/>
          <p:nvPr/>
        </p:nvSpPr>
        <p:spPr>
          <a:xfrm>
            <a:off x="3708727" y="2066452"/>
            <a:ext cx="1658109" cy="81498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solidFill>
                  <a:schemeClr val="bg1"/>
                </a:solidFill>
                <a:latin typeface="Helvetica" panose="020B0604020202020204" pitchFamily="34" charset="0"/>
                <a:cs typeface="Helvetica" panose="020B0604020202020204" pitchFamily="34" charset="0"/>
              </a:rPr>
              <a:t>Anxiety</a:t>
            </a:r>
            <a:endParaRPr lang="en-GB" b="1" dirty="0">
              <a:solidFill>
                <a:schemeClr val="bg1"/>
              </a:solidFill>
              <a:latin typeface="Helvetica" panose="020B0604020202020204" pitchFamily="34" charset="0"/>
              <a:cs typeface="Helvetica" panose="020B0604020202020204" pitchFamily="34" charset="0"/>
            </a:endParaRPr>
          </a:p>
        </p:txBody>
      </p:sp>
      <p:sp>
        <p:nvSpPr>
          <p:cNvPr id="7" name="Rectangle 6"/>
          <p:cNvSpPr/>
          <p:nvPr/>
        </p:nvSpPr>
        <p:spPr>
          <a:xfrm>
            <a:off x="5469490" y="2066453"/>
            <a:ext cx="1658109" cy="81498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solidFill>
                  <a:schemeClr val="bg1"/>
                </a:solidFill>
                <a:latin typeface="Helvetica" panose="020B0604020202020204" pitchFamily="34" charset="0"/>
                <a:cs typeface="Helvetica" panose="020B0604020202020204" pitchFamily="34" charset="0"/>
              </a:rPr>
              <a:t>Dementia</a:t>
            </a:r>
            <a:endParaRPr lang="en-GB" b="1" dirty="0">
              <a:solidFill>
                <a:schemeClr val="bg1"/>
              </a:solidFill>
              <a:latin typeface="Helvetica" panose="020B0604020202020204" pitchFamily="34" charset="0"/>
              <a:cs typeface="Helvetica" panose="020B0604020202020204" pitchFamily="34" charset="0"/>
            </a:endParaRPr>
          </a:p>
        </p:txBody>
      </p:sp>
      <p:sp>
        <p:nvSpPr>
          <p:cNvPr id="8" name="Rectangle 7"/>
          <p:cNvSpPr/>
          <p:nvPr/>
        </p:nvSpPr>
        <p:spPr>
          <a:xfrm>
            <a:off x="7206381" y="2066451"/>
            <a:ext cx="1754739" cy="81498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solidFill>
                  <a:schemeClr val="bg1"/>
                </a:solidFill>
                <a:latin typeface="Helvetica" panose="020B0604020202020204" pitchFamily="34" charset="0"/>
                <a:cs typeface="Helvetica" panose="020B0604020202020204" pitchFamily="34" charset="0"/>
              </a:rPr>
              <a:t>Learning disabilities</a:t>
            </a:r>
            <a:endParaRPr lang="en-GB" b="1" dirty="0">
              <a:solidFill>
                <a:schemeClr val="bg1"/>
              </a:solidFill>
              <a:latin typeface="Helvetica" panose="020B0604020202020204" pitchFamily="34" charset="0"/>
              <a:cs typeface="Helvetica" panose="020B0604020202020204" pitchFamily="34" charset="0"/>
            </a:endParaRPr>
          </a:p>
        </p:txBody>
      </p:sp>
      <p:sp>
        <p:nvSpPr>
          <p:cNvPr id="9" name="Rectangle 8"/>
          <p:cNvSpPr/>
          <p:nvPr/>
        </p:nvSpPr>
        <p:spPr>
          <a:xfrm>
            <a:off x="268094" y="2929698"/>
            <a:ext cx="1658109" cy="331686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indent="-71755">
              <a:buClr>
                <a:schemeClr val="bg1"/>
              </a:buClr>
              <a:buFont typeface="Arial" panose="020B0604020202020204" pitchFamily="34" charset="0"/>
              <a:buChar char="■"/>
            </a:pPr>
            <a:r>
              <a:rPr lang="en-GB" sz="1700" dirty="0" smtClean="0">
                <a:solidFill>
                  <a:srgbClr val="002060"/>
                </a:solidFill>
                <a:latin typeface="Helvetica" panose="020B0604020202020204" pitchFamily="34" charset="0"/>
                <a:cs typeface="Helvetica" panose="020B0604020202020204" pitchFamily="34" charset="0"/>
              </a:rPr>
              <a:t>Confusion </a:t>
            </a:r>
            <a:r>
              <a:rPr lang="en-GB" sz="1700" dirty="0">
                <a:solidFill>
                  <a:srgbClr val="002060"/>
                </a:solidFill>
                <a:latin typeface="Helvetica" panose="020B0604020202020204" pitchFamily="34" charset="0"/>
                <a:cs typeface="Helvetica" panose="020B0604020202020204" pitchFamily="34" charset="0"/>
              </a:rPr>
              <a:t>as a result of </a:t>
            </a:r>
            <a:r>
              <a:rPr lang="en-GB" sz="1700" dirty="0" smtClean="0">
                <a:solidFill>
                  <a:srgbClr val="002060"/>
                </a:solidFill>
                <a:latin typeface="Helvetica" panose="020B0604020202020204" pitchFamily="34" charset="0"/>
                <a:cs typeface="Helvetica" panose="020B0604020202020204" pitchFamily="34" charset="0"/>
              </a:rPr>
              <a:t>hallucinations and </a:t>
            </a:r>
            <a:r>
              <a:rPr lang="en-GB" sz="1700" dirty="0">
                <a:solidFill>
                  <a:srgbClr val="002060"/>
                </a:solidFill>
                <a:latin typeface="Helvetica" panose="020B0604020202020204" pitchFamily="34" charset="0"/>
                <a:cs typeface="Helvetica" panose="020B0604020202020204" pitchFamily="34" charset="0"/>
              </a:rPr>
              <a:t>delusions</a:t>
            </a:r>
            <a:endParaRPr lang="en-GB" sz="1700" dirty="0">
              <a:solidFill>
                <a:srgbClr val="002060"/>
              </a:solidFill>
              <a:latin typeface="Helvetica" panose="020B0604020202020204" pitchFamily="34" charset="0"/>
              <a:cs typeface="Helvetica" panose="020B0604020202020204" pitchFamily="34" charset="0"/>
            </a:endParaRPr>
          </a:p>
          <a:p>
            <a:pPr indent="-71755">
              <a:buClr>
                <a:schemeClr val="bg1"/>
              </a:buClr>
              <a:buFont typeface="Arial" panose="020B0604020202020204" pitchFamily="34" charset="0"/>
              <a:buChar char="■"/>
            </a:pPr>
            <a:r>
              <a:rPr lang="en-GB" sz="1700" dirty="0" smtClean="0">
                <a:solidFill>
                  <a:srgbClr val="002060"/>
                </a:solidFill>
                <a:latin typeface="Helvetica" panose="020B0604020202020204" pitchFamily="34" charset="0"/>
                <a:cs typeface="Helvetica" panose="020B0604020202020204" pitchFamily="34" charset="0"/>
              </a:rPr>
              <a:t>Lack </a:t>
            </a:r>
            <a:r>
              <a:rPr lang="en-GB" sz="1700" dirty="0">
                <a:solidFill>
                  <a:srgbClr val="002060"/>
                </a:solidFill>
                <a:latin typeface="Helvetica" panose="020B0604020202020204" pitchFamily="34" charset="0"/>
                <a:cs typeface="Helvetica" panose="020B0604020202020204" pitchFamily="34" charset="0"/>
              </a:rPr>
              <a:t>of </a:t>
            </a:r>
            <a:r>
              <a:rPr lang="en-GB" sz="1700" dirty="0" smtClean="0">
                <a:solidFill>
                  <a:srgbClr val="002060"/>
                </a:solidFill>
                <a:latin typeface="Helvetica" panose="020B0604020202020204" pitchFamily="34" charset="0"/>
                <a:cs typeface="Helvetica" panose="020B0604020202020204" pitchFamily="34" charset="0"/>
              </a:rPr>
              <a:t>insight and self-awareness</a:t>
            </a:r>
            <a:endParaRPr lang="en-GB" sz="1700" dirty="0">
              <a:solidFill>
                <a:srgbClr val="002060"/>
              </a:solidFill>
              <a:latin typeface="Helvetica" panose="020B0604020202020204" pitchFamily="34" charset="0"/>
              <a:cs typeface="Helvetica" panose="020B0604020202020204" pitchFamily="34" charset="0"/>
            </a:endParaRPr>
          </a:p>
          <a:p>
            <a:pPr indent="-71755">
              <a:buClr>
                <a:schemeClr val="bg1"/>
              </a:buClr>
              <a:buFont typeface="Arial" panose="020B0604020202020204" pitchFamily="34" charset="0"/>
              <a:buChar char="■"/>
            </a:pPr>
            <a:r>
              <a:rPr lang="en-GB" sz="1700" dirty="0" smtClean="0">
                <a:solidFill>
                  <a:srgbClr val="002060"/>
                </a:solidFill>
                <a:latin typeface="Helvetica" panose="020B0604020202020204" pitchFamily="34" charset="0"/>
                <a:cs typeface="Helvetica" panose="020B0604020202020204" pitchFamily="34" charset="0"/>
              </a:rPr>
              <a:t>Problems with sleeping</a:t>
            </a:r>
            <a:endParaRPr lang="en-GB" sz="1700" dirty="0">
              <a:solidFill>
                <a:srgbClr val="002060"/>
              </a:solidFill>
              <a:latin typeface="Helvetica" panose="020B0604020202020204" pitchFamily="34" charset="0"/>
              <a:cs typeface="Helvetica" panose="020B0604020202020204" pitchFamily="34" charset="0"/>
            </a:endParaRPr>
          </a:p>
        </p:txBody>
      </p:sp>
      <p:sp>
        <p:nvSpPr>
          <p:cNvPr id="10" name="Rectangle 9"/>
          <p:cNvSpPr/>
          <p:nvPr/>
        </p:nvSpPr>
        <p:spPr>
          <a:xfrm>
            <a:off x="1984789" y="2929697"/>
            <a:ext cx="1658109" cy="331686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indent="-71755">
              <a:buClr>
                <a:schemeClr val="bg1"/>
              </a:buClr>
              <a:buFont typeface="Arial" panose="020B0604020202020204" pitchFamily="34" charset="0"/>
              <a:buChar char="■"/>
            </a:pPr>
            <a:r>
              <a:rPr lang="en-GB" sz="1700" dirty="0" smtClean="0">
                <a:solidFill>
                  <a:srgbClr val="002060"/>
                </a:solidFill>
                <a:latin typeface="Helvetica" panose="020B0604020202020204" pitchFamily="34" charset="0"/>
                <a:cs typeface="Helvetica" panose="020B0604020202020204" pitchFamily="34" charset="0"/>
              </a:rPr>
              <a:t>Change </a:t>
            </a:r>
            <a:r>
              <a:rPr lang="en-GB" sz="1700" dirty="0">
                <a:solidFill>
                  <a:srgbClr val="002060"/>
                </a:solidFill>
                <a:latin typeface="Helvetica" panose="020B0604020202020204" pitchFamily="34" charset="0"/>
                <a:cs typeface="Helvetica" panose="020B0604020202020204" pitchFamily="34" charset="0"/>
              </a:rPr>
              <a:t>in </a:t>
            </a:r>
            <a:r>
              <a:rPr lang="en-GB" sz="1700" dirty="0" smtClean="0">
                <a:solidFill>
                  <a:srgbClr val="002060"/>
                </a:solidFill>
                <a:latin typeface="Helvetica" panose="020B0604020202020204" pitchFamily="34" charset="0"/>
                <a:cs typeface="Helvetica" panose="020B0604020202020204" pitchFamily="34" charset="0"/>
              </a:rPr>
              <a:t>mood/ personality </a:t>
            </a:r>
            <a:endParaRPr lang="en-GB" sz="1700" dirty="0">
              <a:solidFill>
                <a:srgbClr val="002060"/>
              </a:solidFill>
              <a:latin typeface="Helvetica" panose="020B0604020202020204" pitchFamily="34" charset="0"/>
              <a:cs typeface="Helvetica" panose="020B0604020202020204" pitchFamily="34" charset="0"/>
            </a:endParaRPr>
          </a:p>
          <a:p>
            <a:pPr indent="-71755">
              <a:buClr>
                <a:schemeClr val="bg1"/>
              </a:buClr>
              <a:buFont typeface="Arial" panose="020B0604020202020204" pitchFamily="34" charset="0"/>
              <a:buChar char="■"/>
            </a:pPr>
            <a:r>
              <a:rPr lang="en-GB" sz="1700" dirty="0" smtClean="0">
                <a:solidFill>
                  <a:srgbClr val="002060"/>
                </a:solidFill>
                <a:latin typeface="Helvetica" panose="020B0604020202020204" pitchFamily="34" charset="0"/>
                <a:cs typeface="Helvetica" panose="020B0604020202020204" pitchFamily="34" charset="0"/>
              </a:rPr>
              <a:t>Problems </a:t>
            </a:r>
            <a:r>
              <a:rPr lang="en-GB" sz="1700" dirty="0">
                <a:solidFill>
                  <a:srgbClr val="002060"/>
                </a:solidFill>
                <a:latin typeface="Helvetica" panose="020B0604020202020204" pitchFamily="34" charset="0"/>
                <a:cs typeface="Helvetica" panose="020B0604020202020204" pitchFamily="34" charset="0"/>
              </a:rPr>
              <a:t>with </a:t>
            </a:r>
            <a:r>
              <a:rPr lang="en-GB" sz="1700" dirty="0" smtClean="0">
                <a:solidFill>
                  <a:srgbClr val="002060"/>
                </a:solidFill>
                <a:latin typeface="Helvetica" panose="020B0604020202020204" pitchFamily="34" charset="0"/>
                <a:cs typeface="Helvetica" panose="020B0604020202020204" pitchFamily="34" charset="0"/>
              </a:rPr>
              <a:t>sleeping</a:t>
            </a:r>
            <a:endParaRPr lang="en-GB" sz="1700" dirty="0">
              <a:solidFill>
                <a:srgbClr val="002060"/>
              </a:solidFill>
              <a:latin typeface="Helvetica" panose="020B0604020202020204" pitchFamily="34" charset="0"/>
              <a:cs typeface="Helvetica" panose="020B0604020202020204" pitchFamily="34" charset="0"/>
            </a:endParaRPr>
          </a:p>
        </p:txBody>
      </p:sp>
      <p:sp>
        <p:nvSpPr>
          <p:cNvPr id="11" name="Rectangle 10"/>
          <p:cNvSpPr/>
          <p:nvPr/>
        </p:nvSpPr>
        <p:spPr>
          <a:xfrm>
            <a:off x="3708726" y="2929698"/>
            <a:ext cx="1658109" cy="331686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indent="-71755">
              <a:buClr>
                <a:schemeClr val="bg1"/>
              </a:buClr>
              <a:buFont typeface="Arial" panose="020B0604020202020204" pitchFamily="34" charset="0"/>
              <a:buChar char="■"/>
            </a:pPr>
            <a:r>
              <a:rPr lang="en-GB" sz="1700" dirty="0">
                <a:solidFill>
                  <a:srgbClr val="002060"/>
                </a:solidFill>
                <a:latin typeface="Helvetica" panose="020B0604020202020204" pitchFamily="34" charset="0"/>
                <a:cs typeface="Helvetica" panose="020B0604020202020204" pitchFamily="34" charset="0"/>
              </a:rPr>
              <a:t>Change in mood/ personality</a:t>
            </a:r>
            <a:endParaRPr lang="en-GB" sz="1700" dirty="0">
              <a:solidFill>
                <a:srgbClr val="002060"/>
              </a:solidFill>
              <a:latin typeface="Helvetica" panose="020B0604020202020204" pitchFamily="34" charset="0"/>
              <a:cs typeface="Helvetica" panose="020B0604020202020204" pitchFamily="34" charset="0"/>
            </a:endParaRPr>
          </a:p>
          <a:p>
            <a:pPr indent="-71755">
              <a:buClr>
                <a:schemeClr val="bg1"/>
              </a:buClr>
              <a:buFont typeface="Arial" panose="020B0604020202020204" pitchFamily="34" charset="0"/>
              <a:buChar char="■"/>
            </a:pPr>
            <a:r>
              <a:rPr lang="en-GB" sz="1700" dirty="0" smtClean="0">
                <a:solidFill>
                  <a:srgbClr val="002060"/>
                </a:solidFill>
                <a:latin typeface="Helvetica" panose="020B0604020202020204" pitchFamily="34" charset="0"/>
                <a:cs typeface="Helvetica" panose="020B0604020202020204" pitchFamily="34" charset="0"/>
              </a:rPr>
              <a:t>Problems </a:t>
            </a:r>
            <a:r>
              <a:rPr lang="en-GB" sz="1700" dirty="0">
                <a:solidFill>
                  <a:srgbClr val="002060"/>
                </a:solidFill>
                <a:latin typeface="Helvetica" panose="020B0604020202020204" pitchFamily="34" charset="0"/>
                <a:cs typeface="Helvetica" panose="020B0604020202020204" pitchFamily="34" charset="0"/>
              </a:rPr>
              <a:t>with </a:t>
            </a:r>
            <a:r>
              <a:rPr lang="en-GB" sz="1700" dirty="0" smtClean="0">
                <a:solidFill>
                  <a:srgbClr val="002060"/>
                </a:solidFill>
                <a:latin typeface="Helvetica" panose="020B0604020202020204" pitchFamily="34" charset="0"/>
                <a:cs typeface="Helvetica" panose="020B0604020202020204" pitchFamily="34" charset="0"/>
              </a:rPr>
              <a:t>sleeping</a:t>
            </a:r>
            <a:endParaRPr lang="en-GB" sz="1700" dirty="0">
              <a:solidFill>
                <a:srgbClr val="002060"/>
              </a:solidFill>
              <a:latin typeface="Helvetica" panose="020B0604020202020204" pitchFamily="34" charset="0"/>
              <a:cs typeface="Helvetica" panose="020B0604020202020204" pitchFamily="34" charset="0"/>
            </a:endParaRPr>
          </a:p>
          <a:p>
            <a:pPr>
              <a:buClr>
                <a:schemeClr val="bg1"/>
              </a:buClr>
            </a:pPr>
            <a:endParaRPr lang="en-GB" sz="1700" dirty="0">
              <a:solidFill>
                <a:srgbClr val="002060"/>
              </a:solidFill>
              <a:latin typeface="Helvetica" panose="020B0604020202020204" pitchFamily="34" charset="0"/>
              <a:cs typeface="Helvetica" panose="020B0604020202020204" pitchFamily="34" charset="0"/>
            </a:endParaRPr>
          </a:p>
        </p:txBody>
      </p:sp>
      <p:sp>
        <p:nvSpPr>
          <p:cNvPr id="12" name="Rectangle 11"/>
          <p:cNvSpPr/>
          <p:nvPr/>
        </p:nvSpPr>
        <p:spPr>
          <a:xfrm>
            <a:off x="5458472" y="2929696"/>
            <a:ext cx="1658109" cy="331686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indent="-71755">
              <a:buClr>
                <a:schemeClr val="bg1"/>
              </a:buClr>
              <a:buFont typeface="Arial" panose="020B0604020202020204" pitchFamily="34" charset="0"/>
              <a:buChar char="■"/>
            </a:pPr>
            <a:r>
              <a:rPr lang="en-GB" sz="1700" dirty="0" smtClean="0">
                <a:solidFill>
                  <a:srgbClr val="002060"/>
                </a:solidFill>
                <a:latin typeface="Helvetica" panose="020B0604020202020204" pitchFamily="34" charset="0"/>
                <a:cs typeface="Helvetica" panose="020B0604020202020204" pitchFamily="34" charset="0"/>
              </a:rPr>
              <a:t>Confusion as </a:t>
            </a:r>
            <a:r>
              <a:rPr lang="en-GB" sz="1700" dirty="0">
                <a:solidFill>
                  <a:srgbClr val="002060"/>
                </a:solidFill>
                <a:latin typeface="Helvetica" panose="020B0604020202020204" pitchFamily="34" charset="0"/>
                <a:cs typeface="Helvetica" panose="020B0604020202020204" pitchFamily="34" charset="0"/>
              </a:rPr>
              <a:t>a result </a:t>
            </a:r>
            <a:r>
              <a:rPr lang="en-GB" sz="1700" dirty="0" smtClean="0">
                <a:solidFill>
                  <a:srgbClr val="002060"/>
                </a:solidFill>
                <a:latin typeface="Helvetica" panose="020B0604020202020204" pitchFamily="34" charset="0"/>
                <a:cs typeface="Helvetica" panose="020B0604020202020204" pitchFamily="34" charset="0"/>
              </a:rPr>
              <a:t>of memory </a:t>
            </a:r>
            <a:r>
              <a:rPr lang="en-GB" sz="1700" dirty="0">
                <a:solidFill>
                  <a:srgbClr val="002060"/>
                </a:solidFill>
                <a:latin typeface="Helvetica" panose="020B0604020202020204" pitchFamily="34" charset="0"/>
                <a:cs typeface="Helvetica" panose="020B0604020202020204" pitchFamily="34" charset="0"/>
              </a:rPr>
              <a:t>loss</a:t>
            </a:r>
            <a:endParaRPr lang="en-GB" sz="1700" dirty="0">
              <a:solidFill>
                <a:srgbClr val="002060"/>
              </a:solidFill>
              <a:latin typeface="Helvetica" panose="020B0604020202020204" pitchFamily="34" charset="0"/>
              <a:cs typeface="Helvetica" panose="020B0604020202020204" pitchFamily="34" charset="0"/>
            </a:endParaRPr>
          </a:p>
          <a:p>
            <a:pPr indent="-71755">
              <a:buClr>
                <a:schemeClr val="bg1"/>
              </a:buClr>
              <a:buFont typeface="Arial" panose="020B0604020202020204" pitchFamily="34" charset="0"/>
              <a:buChar char="■"/>
            </a:pPr>
            <a:r>
              <a:rPr lang="en-GB" sz="1700" dirty="0" smtClean="0">
                <a:solidFill>
                  <a:srgbClr val="002060"/>
                </a:solidFill>
                <a:latin typeface="Helvetica" panose="020B0604020202020204" pitchFamily="34" charset="0"/>
                <a:cs typeface="Helvetica" panose="020B0604020202020204" pitchFamily="34" charset="0"/>
              </a:rPr>
              <a:t>Change </a:t>
            </a:r>
            <a:r>
              <a:rPr lang="en-GB" sz="1700" dirty="0">
                <a:solidFill>
                  <a:srgbClr val="002060"/>
                </a:solidFill>
                <a:latin typeface="Helvetica" panose="020B0604020202020204" pitchFamily="34" charset="0"/>
                <a:cs typeface="Helvetica" panose="020B0604020202020204" pitchFamily="34" charset="0"/>
              </a:rPr>
              <a:t>in </a:t>
            </a:r>
            <a:r>
              <a:rPr lang="en-GB" sz="1700" dirty="0" smtClean="0">
                <a:solidFill>
                  <a:srgbClr val="002060"/>
                </a:solidFill>
                <a:latin typeface="Helvetica" panose="020B0604020202020204" pitchFamily="34" charset="0"/>
                <a:cs typeface="Helvetica" panose="020B0604020202020204" pitchFamily="34" charset="0"/>
              </a:rPr>
              <a:t>mood/ personality</a:t>
            </a:r>
            <a:endParaRPr lang="en-GB" sz="1700" dirty="0">
              <a:solidFill>
                <a:srgbClr val="002060"/>
              </a:solidFill>
              <a:latin typeface="Helvetica" panose="020B0604020202020204" pitchFamily="34" charset="0"/>
              <a:cs typeface="Helvetica" panose="020B0604020202020204" pitchFamily="34" charset="0"/>
            </a:endParaRPr>
          </a:p>
          <a:p>
            <a:pPr indent="-71755">
              <a:buClr>
                <a:schemeClr val="bg1"/>
              </a:buClr>
              <a:buFont typeface="Arial" panose="020B0604020202020204" pitchFamily="34" charset="0"/>
              <a:buChar char="■"/>
            </a:pPr>
            <a:r>
              <a:rPr lang="en-GB" sz="1700" dirty="0" smtClean="0">
                <a:solidFill>
                  <a:srgbClr val="002060"/>
                </a:solidFill>
                <a:latin typeface="Helvetica" panose="020B0604020202020204" pitchFamily="34" charset="0"/>
                <a:cs typeface="Helvetica" panose="020B0604020202020204" pitchFamily="34" charset="0"/>
              </a:rPr>
              <a:t>Problems with </a:t>
            </a:r>
            <a:r>
              <a:rPr lang="en-GB" sz="1700" dirty="0">
                <a:solidFill>
                  <a:srgbClr val="002060"/>
                </a:solidFill>
                <a:latin typeface="Helvetica" panose="020B0604020202020204" pitchFamily="34" charset="0"/>
                <a:cs typeface="Helvetica" panose="020B0604020202020204" pitchFamily="34" charset="0"/>
              </a:rPr>
              <a:t>verbal</a:t>
            </a:r>
            <a:endParaRPr lang="en-GB" sz="1700" dirty="0">
              <a:solidFill>
                <a:srgbClr val="002060"/>
              </a:solidFill>
              <a:latin typeface="Helvetica" panose="020B0604020202020204" pitchFamily="34" charset="0"/>
              <a:cs typeface="Helvetica" panose="020B0604020202020204" pitchFamily="34" charset="0"/>
            </a:endParaRPr>
          </a:p>
          <a:p>
            <a:pPr>
              <a:buClr>
                <a:schemeClr val="bg1"/>
              </a:buClr>
            </a:pPr>
            <a:r>
              <a:rPr lang="en-GB" sz="1700" dirty="0">
                <a:solidFill>
                  <a:srgbClr val="002060"/>
                </a:solidFill>
                <a:latin typeface="Helvetica" panose="020B0604020202020204" pitchFamily="34" charset="0"/>
                <a:cs typeface="Helvetica" panose="020B0604020202020204" pitchFamily="34" charset="0"/>
              </a:rPr>
              <a:t>communication</a:t>
            </a:r>
            <a:endParaRPr lang="en-GB" sz="1700" dirty="0">
              <a:solidFill>
                <a:srgbClr val="002060"/>
              </a:solidFill>
              <a:latin typeface="Helvetica" panose="020B0604020202020204" pitchFamily="34" charset="0"/>
              <a:cs typeface="Helvetica" panose="020B0604020202020204" pitchFamily="34" charset="0"/>
            </a:endParaRPr>
          </a:p>
          <a:p>
            <a:pPr indent="-71755">
              <a:buClr>
                <a:schemeClr val="bg1"/>
              </a:buClr>
              <a:buFont typeface="Arial" panose="020B0604020202020204" pitchFamily="34" charset="0"/>
              <a:buChar char="■"/>
            </a:pPr>
            <a:r>
              <a:rPr lang="en-GB" sz="1700" dirty="0" smtClean="0">
                <a:solidFill>
                  <a:srgbClr val="002060"/>
                </a:solidFill>
                <a:latin typeface="Helvetica" panose="020B0604020202020204" pitchFamily="34" charset="0"/>
                <a:cs typeface="Helvetica" panose="020B0604020202020204" pitchFamily="34" charset="0"/>
              </a:rPr>
              <a:t>Problems with sleeping</a:t>
            </a:r>
            <a:endParaRPr lang="en-GB" sz="1700" dirty="0">
              <a:solidFill>
                <a:srgbClr val="002060"/>
              </a:solidFill>
              <a:latin typeface="Helvetica" panose="020B0604020202020204" pitchFamily="34" charset="0"/>
              <a:cs typeface="Helvetica" panose="020B0604020202020204" pitchFamily="34" charset="0"/>
            </a:endParaRPr>
          </a:p>
        </p:txBody>
      </p:sp>
      <p:sp>
        <p:nvSpPr>
          <p:cNvPr id="13" name="Rectangle 12"/>
          <p:cNvSpPr/>
          <p:nvPr/>
        </p:nvSpPr>
        <p:spPr>
          <a:xfrm>
            <a:off x="7217397" y="2929695"/>
            <a:ext cx="1743723" cy="331686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indent="-71755">
              <a:buClr>
                <a:schemeClr val="bg1"/>
              </a:buClr>
              <a:buFont typeface="Arial" panose="020B0604020202020204" pitchFamily="34" charset="0"/>
              <a:buChar char="■"/>
            </a:pPr>
            <a:r>
              <a:rPr lang="en-GB" sz="1700" dirty="0" smtClean="0">
                <a:solidFill>
                  <a:srgbClr val="002060"/>
                </a:solidFill>
                <a:latin typeface="Helvetica" panose="020B0604020202020204" pitchFamily="34" charset="0"/>
                <a:cs typeface="Helvetica" panose="020B0604020202020204" pitchFamily="34" charset="0"/>
              </a:rPr>
              <a:t>Confusion due to difficulties with </a:t>
            </a:r>
            <a:r>
              <a:rPr lang="en-GB" sz="1700" dirty="0">
                <a:solidFill>
                  <a:srgbClr val="002060"/>
                </a:solidFill>
                <a:latin typeface="Helvetica" panose="020B0604020202020204" pitchFamily="34" charset="0"/>
                <a:cs typeface="Helvetica" panose="020B0604020202020204" pitchFamily="34" charset="0"/>
              </a:rPr>
              <a:t>memory or relating to information</a:t>
            </a:r>
            <a:endParaRPr lang="en-GB" sz="1700" dirty="0">
              <a:solidFill>
                <a:srgbClr val="002060"/>
              </a:solidFill>
              <a:latin typeface="Helvetica" panose="020B0604020202020204" pitchFamily="34" charset="0"/>
              <a:cs typeface="Helvetica" panose="020B0604020202020204" pitchFamily="34" charset="0"/>
            </a:endParaRPr>
          </a:p>
          <a:p>
            <a:pPr indent="-71755">
              <a:buClr>
                <a:schemeClr val="bg1"/>
              </a:buClr>
              <a:buFont typeface="Arial" panose="020B0604020202020204" pitchFamily="34" charset="0"/>
              <a:buChar char="■"/>
            </a:pPr>
            <a:r>
              <a:rPr lang="en-GB" sz="1700" dirty="0" smtClean="0">
                <a:solidFill>
                  <a:srgbClr val="002060"/>
                </a:solidFill>
                <a:latin typeface="Helvetica" panose="020B0604020202020204" pitchFamily="34" charset="0"/>
                <a:cs typeface="Helvetica" panose="020B0604020202020204" pitchFamily="34" charset="0"/>
              </a:rPr>
              <a:t>Lack </a:t>
            </a:r>
            <a:r>
              <a:rPr lang="en-GB" sz="1700" dirty="0">
                <a:solidFill>
                  <a:srgbClr val="002060"/>
                </a:solidFill>
                <a:latin typeface="Helvetica" panose="020B0604020202020204" pitchFamily="34" charset="0"/>
                <a:cs typeface="Helvetica" panose="020B0604020202020204" pitchFamily="34" charset="0"/>
              </a:rPr>
              <a:t>of </a:t>
            </a:r>
            <a:r>
              <a:rPr lang="en-GB" sz="1700" dirty="0" smtClean="0">
                <a:solidFill>
                  <a:srgbClr val="002060"/>
                </a:solidFill>
                <a:latin typeface="Helvetica" panose="020B0604020202020204" pitchFamily="34" charset="0"/>
                <a:cs typeface="Helvetica" panose="020B0604020202020204" pitchFamily="34" charset="0"/>
              </a:rPr>
              <a:t>insight and  self-awareness</a:t>
            </a:r>
            <a:endParaRPr lang="en-GB" sz="1700" dirty="0">
              <a:solidFill>
                <a:srgbClr val="002060"/>
              </a:solidFill>
              <a:latin typeface="Helvetica" panose="020B0604020202020204" pitchFamily="34" charset="0"/>
              <a:cs typeface="Helvetica" panose="020B0604020202020204" pitchFamily="34" charset="0"/>
            </a:endParaRPr>
          </a:p>
          <a:p>
            <a:pPr indent="-71755">
              <a:buClr>
                <a:schemeClr val="bg1"/>
              </a:buClr>
              <a:buFont typeface="Arial" panose="020B0604020202020204" pitchFamily="34" charset="0"/>
              <a:buChar char="■"/>
            </a:pPr>
            <a:r>
              <a:rPr lang="en-GB" sz="1700" dirty="0" smtClean="0">
                <a:solidFill>
                  <a:srgbClr val="002060"/>
                </a:solidFill>
                <a:latin typeface="Helvetica" panose="020B0604020202020204" pitchFamily="34" charset="0"/>
                <a:cs typeface="Helvetica" panose="020B0604020202020204" pitchFamily="34" charset="0"/>
              </a:rPr>
              <a:t>Problems with </a:t>
            </a:r>
            <a:r>
              <a:rPr lang="en-GB" sz="1700" dirty="0">
                <a:solidFill>
                  <a:srgbClr val="002060"/>
                </a:solidFill>
                <a:latin typeface="Helvetica" panose="020B0604020202020204" pitchFamily="34" charset="0"/>
                <a:cs typeface="Helvetica" panose="020B0604020202020204" pitchFamily="34" charset="0"/>
              </a:rPr>
              <a:t>verbal</a:t>
            </a:r>
            <a:endParaRPr lang="en-GB" sz="1700" dirty="0">
              <a:solidFill>
                <a:srgbClr val="002060"/>
              </a:solidFill>
              <a:latin typeface="Helvetica" panose="020B0604020202020204" pitchFamily="34" charset="0"/>
              <a:cs typeface="Helvetica" panose="020B0604020202020204" pitchFamily="34" charset="0"/>
            </a:endParaRPr>
          </a:p>
          <a:p>
            <a:pPr>
              <a:buClr>
                <a:schemeClr val="bg1"/>
              </a:buClr>
            </a:pPr>
            <a:r>
              <a:rPr lang="en-GB" sz="1700" dirty="0" smtClean="0">
                <a:solidFill>
                  <a:srgbClr val="002060"/>
                </a:solidFill>
                <a:latin typeface="Helvetica" panose="020B0604020202020204" pitchFamily="34" charset="0"/>
                <a:cs typeface="Helvetica" panose="020B0604020202020204" pitchFamily="34" charset="0"/>
              </a:rPr>
              <a:t>communication</a:t>
            </a:r>
            <a:endParaRPr lang="en-GB" sz="1700" dirty="0">
              <a:solidFill>
                <a:srgbClr val="002060"/>
              </a:solidFill>
              <a:latin typeface="Helvetica" panose="020B0604020202020204" pitchFamily="34" charset="0"/>
              <a:cs typeface="Helvetica" panose="020B0604020202020204" pitchFamily="34" charset="0"/>
            </a:endParaRPr>
          </a:p>
        </p:txBody>
      </p:sp>
      <p:pic>
        <p:nvPicPr>
          <p:cNvPr id="14" name="Picture 13"/>
          <p:cNvPicPr/>
          <p:nvPr/>
        </p:nvPicPr>
        <p:blipFill rotWithShape="1">
          <a:blip r:embed="rId1"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16" name="TextBox 1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7" name="TextBox 16"/>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19</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69896"/>
            <a:ext cx="9143998" cy="1142335"/>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Adapting care and support</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457200" y="1196752"/>
            <a:ext cx="8291264" cy="4133056"/>
          </a:xfrm>
        </p:spPr>
        <p:txBody>
          <a:bodyPr>
            <a:normAutofit lnSpcReduction="10000"/>
          </a:bodyPr>
          <a:lstStyle/>
          <a:p>
            <a:pPr marL="0" indent="0">
              <a:buNone/>
            </a:pPr>
            <a:r>
              <a:rPr lang="en-GB" sz="2600" dirty="0">
                <a:latin typeface="Helvetica" panose="020B0604020202020204" pitchFamily="34" charset="0"/>
                <a:cs typeface="Helvetica" panose="020B0604020202020204" pitchFamily="34" charset="0"/>
              </a:rPr>
              <a:t>Care and support must be person centred and will need to be reviewed and adapted to meet the changing needs of the </a:t>
            </a:r>
            <a:r>
              <a:rPr lang="en-GB" sz="2600" dirty="0" smtClean="0">
                <a:latin typeface="Helvetica" panose="020B0604020202020204" pitchFamily="34" charset="0"/>
                <a:cs typeface="Helvetica" panose="020B0604020202020204" pitchFamily="34" charset="0"/>
              </a:rPr>
              <a:t>individual</a:t>
            </a:r>
            <a:endParaRPr lang="en-GB" sz="2600" dirty="0">
              <a:latin typeface="Helvetica" panose="020B0604020202020204" pitchFamily="34" charset="0"/>
              <a:cs typeface="Helvetica" panose="020B0604020202020204" pitchFamily="34" charset="0"/>
            </a:endParaRPr>
          </a:p>
          <a:p>
            <a:endParaRPr lang="en-GB" sz="1100" dirty="0">
              <a:latin typeface="Helvetica" panose="020B0604020202020204" pitchFamily="34" charset="0"/>
              <a:cs typeface="Helvetica" panose="020B0604020202020204" pitchFamily="34" charset="0"/>
            </a:endParaRPr>
          </a:p>
          <a:p>
            <a:pPr marL="0" indent="0">
              <a:buNone/>
            </a:pPr>
            <a:r>
              <a:rPr lang="en-GB" sz="2400" dirty="0">
                <a:latin typeface="Helvetica" panose="020B0604020202020204" pitchFamily="34" charset="0"/>
                <a:cs typeface="Helvetica" panose="020B0604020202020204" pitchFamily="34" charset="0"/>
              </a:rPr>
              <a:t>It may be necessary to develop your skills so that you can provide effective care and support. For </a:t>
            </a:r>
            <a:r>
              <a:rPr lang="en-GB" sz="2400" dirty="0" smtClean="0">
                <a:latin typeface="Helvetica" panose="020B0604020202020204" pitchFamily="34" charset="0"/>
                <a:cs typeface="Helvetica" panose="020B0604020202020204" pitchFamily="34" charset="0"/>
              </a:rPr>
              <a:t>example: </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D</a:t>
            </a:r>
            <a:r>
              <a:rPr lang="en-GB" sz="2400" dirty="0" smtClean="0">
                <a:latin typeface="Helvetica" panose="020B0604020202020204" pitchFamily="34" charset="0"/>
                <a:cs typeface="Helvetica" panose="020B0604020202020204" pitchFamily="34" charset="0"/>
              </a:rPr>
              <a:t>eveloping </a:t>
            </a:r>
            <a:r>
              <a:rPr lang="en-GB" sz="2400" dirty="0">
                <a:latin typeface="Helvetica" panose="020B0604020202020204" pitchFamily="34" charset="0"/>
                <a:cs typeface="Helvetica" panose="020B0604020202020204" pitchFamily="34" charset="0"/>
              </a:rPr>
              <a:t>skills to support people to </a:t>
            </a:r>
            <a:r>
              <a:rPr lang="en-GB" sz="2400" dirty="0" smtClean="0">
                <a:latin typeface="Helvetica" panose="020B0604020202020204" pitchFamily="34" charset="0"/>
                <a:cs typeface="Helvetica" panose="020B0604020202020204" pitchFamily="34" charset="0"/>
              </a:rPr>
              <a:t>communicate such as </a:t>
            </a:r>
            <a:r>
              <a:rPr lang="en-GB" sz="2400" dirty="0" err="1" smtClean="0">
                <a:solidFill>
                  <a:schemeClr val="tx2">
                    <a:lumMod val="60000"/>
                    <a:lumOff val="40000"/>
                  </a:schemeClr>
                </a:solidFill>
                <a:latin typeface="Helvetica" panose="020B0604020202020204" pitchFamily="34" charset="0"/>
                <a:cs typeface="Helvetica" panose="020B0604020202020204" pitchFamily="34" charset="0"/>
              </a:rPr>
              <a:t>Makaton</a:t>
            </a:r>
            <a:endParaRPr lang="en-GB" sz="2400" dirty="0">
              <a:solidFill>
                <a:schemeClr val="tx2">
                  <a:lumMod val="60000"/>
                  <a:lumOff val="40000"/>
                </a:schemeClr>
              </a:solidFill>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L</a:t>
            </a:r>
            <a:r>
              <a:rPr lang="en-GB" sz="2400" dirty="0" smtClean="0">
                <a:latin typeface="Helvetica" panose="020B0604020202020204" pitchFamily="34" charset="0"/>
                <a:cs typeface="Helvetica" panose="020B0604020202020204" pitchFamily="34" charset="0"/>
              </a:rPr>
              <a:t>earning </a:t>
            </a:r>
            <a:r>
              <a:rPr lang="en-GB" sz="2400" dirty="0">
                <a:latin typeface="Helvetica" panose="020B0604020202020204" pitchFamily="34" charset="0"/>
                <a:cs typeface="Helvetica" panose="020B0604020202020204" pitchFamily="34" charset="0"/>
              </a:rPr>
              <a:t>how to use assistive </a:t>
            </a:r>
            <a:r>
              <a:rPr lang="en-GB" sz="2400" dirty="0" smtClean="0">
                <a:latin typeface="Helvetica" panose="020B0604020202020204" pitchFamily="34" charset="0"/>
                <a:cs typeface="Helvetica" panose="020B0604020202020204" pitchFamily="34" charset="0"/>
              </a:rPr>
              <a:t>technology</a:t>
            </a:r>
            <a:endParaRPr lang="en-GB" sz="2400" dirty="0" smtClean="0">
              <a:latin typeface="Helvetica" panose="020B0604020202020204" pitchFamily="34" charset="0"/>
              <a:cs typeface="Helvetica" panose="020B0604020202020204" pitchFamily="34" charset="0"/>
            </a:endParaRPr>
          </a:p>
          <a:p>
            <a:pPr marL="0" indent="0">
              <a:buNone/>
            </a:pPr>
            <a:r>
              <a:rPr lang="en-GB" sz="2200" dirty="0" smtClean="0">
                <a:latin typeface="Helvetica" panose="020B0604020202020204" pitchFamily="34" charset="0"/>
                <a:cs typeface="Helvetica" panose="020B0604020202020204" pitchFamily="34" charset="0"/>
              </a:rPr>
              <a:t>Individuals also need support </a:t>
            </a:r>
            <a:r>
              <a:rPr lang="en-GB" sz="2200" dirty="0">
                <a:latin typeface="Helvetica" panose="020B0604020202020204" pitchFamily="34" charset="0"/>
                <a:cs typeface="Helvetica" panose="020B0604020202020204" pitchFamily="34" charset="0"/>
              </a:rPr>
              <a:t>to learn how to use this technology in order to live </a:t>
            </a:r>
            <a:r>
              <a:rPr lang="en-GB" sz="2200" dirty="0" smtClean="0">
                <a:latin typeface="Helvetica" panose="020B0604020202020204" pitchFamily="34" charset="0"/>
                <a:cs typeface="Helvetica" panose="020B0604020202020204" pitchFamily="34" charset="0"/>
              </a:rPr>
              <a:t>independently</a:t>
            </a:r>
            <a:endParaRPr lang="en-GB" sz="22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5" name="TextBox 4"/>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
              </a:rPr>
              <a:t>http://www.skillsforhealth.org.uk</a:t>
            </a:r>
            <a:r>
              <a:rPr lang="en-IN" sz="800" b="1" u="sng" dirty="0" smtClean="0">
                <a:latin typeface="Helvetica" panose="020B0604020202020204" pitchFamily="34" charset="0"/>
                <a:cs typeface="Helvetica" panose="020B0604020202020204" pitchFamily="34" charset="0"/>
                <a:hlinkClick r:id="rId1"/>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2"/>
              </a:rPr>
              <a:t>http</a:t>
            </a:r>
            <a:r>
              <a:rPr lang="en-IN" sz="800" b="1" u="sng" dirty="0">
                <a:latin typeface="Helvetica" panose="020B0604020202020204" pitchFamily="34" charset="0"/>
                <a:cs typeface="Helvetica" panose="020B0604020202020204" pitchFamily="34" charset="0"/>
                <a:hlinkClick r:id="rId2"/>
              </a:rPr>
              <a:t>://www.skillsforcare.org.uk</a:t>
            </a:r>
            <a:r>
              <a:rPr lang="en-IN" sz="900" b="1" u="sng" dirty="0" smtClean="0">
                <a:latin typeface="Helvetica" panose="020B0604020202020204" pitchFamily="34" charset="0"/>
                <a:cs typeface="Helvetica" panose="020B0604020202020204" pitchFamily="34" charset="0"/>
                <a:hlinkClick r:id="rId2"/>
              </a:rPr>
              <a:t>/</a:t>
            </a:r>
            <a:endParaRPr lang="en-IN" sz="900" b="1" dirty="0">
              <a:latin typeface="Helvetica" panose="020B0604020202020204" pitchFamily="34" charset="0"/>
              <a:cs typeface="Helvetica" panose="020B0604020202020204" pitchFamily="34" charset="0"/>
            </a:endParaRPr>
          </a:p>
        </p:txBody>
      </p:sp>
      <p:sp>
        <p:nvSpPr>
          <p:cNvPr id="7" name="Rectangle 6"/>
          <p:cNvSpPr/>
          <p:nvPr/>
        </p:nvSpPr>
        <p:spPr>
          <a:xfrm>
            <a:off x="530748" y="5157192"/>
            <a:ext cx="8217716" cy="129614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cstate="email"/>
          <a:stretch>
            <a:fillRect/>
          </a:stretch>
        </p:blipFill>
        <p:spPr>
          <a:xfrm>
            <a:off x="635855" y="4941168"/>
            <a:ext cx="913788" cy="498289"/>
          </a:xfrm>
          <a:prstGeom prst="rect">
            <a:avLst/>
          </a:prstGeom>
        </p:spPr>
      </p:pic>
      <p:sp>
        <p:nvSpPr>
          <p:cNvPr id="9" name="TextBox 8"/>
          <p:cNvSpPr txBox="1"/>
          <p:nvPr/>
        </p:nvSpPr>
        <p:spPr>
          <a:xfrm>
            <a:off x="635855" y="5373216"/>
            <a:ext cx="8112609" cy="923330"/>
          </a:xfrm>
          <a:prstGeom prst="rect">
            <a:avLst/>
          </a:prstGeom>
          <a:noFill/>
        </p:spPr>
        <p:txBody>
          <a:bodyPr wrap="square" rtlCol="0">
            <a:spAutoFit/>
          </a:bodyPr>
          <a:lstStyle/>
          <a:p>
            <a:r>
              <a:rPr lang="en-GB" b="1" dirty="0" smtClean="0">
                <a:solidFill>
                  <a:srgbClr val="0066CC"/>
                </a:solidFill>
                <a:latin typeface="Helvetica" panose="020B0604020202020204" pitchFamily="34" charset="0"/>
                <a:cs typeface="Helvetica" panose="020B0604020202020204" pitchFamily="34" charset="0"/>
              </a:rPr>
              <a:t>Legislation: </a:t>
            </a:r>
            <a:r>
              <a:rPr lang="en-GB" dirty="0" smtClean="0">
                <a:latin typeface="Helvetica" panose="020B0604020202020204" pitchFamily="34" charset="0"/>
                <a:cs typeface="Helvetica" panose="020B0604020202020204" pitchFamily="34" charset="0"/>
              </a:rPr>
              <a:t>polices to </a:t>
            </a:r>
            <a:r>
              <a:rPr lang="en-GB" dirty="0">
                <a:latin typeface="Helvetica" panose="020B0604020202020204" pitchFamily="34" charset="0"/>
                <a:cs typeface="Helvetica" panose="020B0604020202020204" pitchFamily="34" charset="0"/>
              </a:rPr>
              <a:t>promote human rights, inclusion, equal life chances and citizenship of individuals with mental health needs, dementia or learning </a:t>
            </a:r>
            <a:r>
              <a:rPr lang="en-GB" dirty="0" smtClean="0">
                <a:latin typeface="Helvetica" panose="020B0604020202020204" pitchFamily="34" charset="0"/>
                <a:cs typeface="Helvetica" panose="020B0604020202020204" pitchFamily="34" charset="0"/>
              </a:rPr>
              <a:t>disabilities are a part of legislation in many countries. </a:t>
            </a:r>
            <a:endParaRPr lang="en-GB" dirty="0">
              <a:latin typeface="Helvetica" panose="020B0604020202020204" pitchFamily="34" charset="0"/>
              <a:cs typeface="Helvetica" panose="020B0604020202020204" pitchFamily="34" charset="0"/>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20</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74678"/>
            <a:ext cx="9143998"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Mental capacity</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35885" y="2132857"/>
            <a:ext cx="4505861" cy="4032448"/>
          </a:xfrm>
        </p:spPr>
        <p:txBody>
          <a:bodyPr>
            <a:normAutofit/>
          </a:bodyPr>
          <a:lstStyle/>
          <a:p>
            <a:pPr marL="0" indent="0">
              <a:buNone/>
            </a:pPr>
            <a:r>
              <a:rPr lang="en-GB" sz="2200" dirty="0" smtClean="0">
                <a:latin typeface="Helvetica" panose="020B0604020202020204" pitchFamily="34" charset="0"/>
                <a:cs typeface="Helvetica" panose="020B0604020202020204" pitchFamily="34" charset="0"/>
              </a:rPr>
              <a:t>When </a:t>
            </a:r>
            <a:r>
              <a:rPr lang="en-GB" sz="2200" dirty="0">
                <a:latin typeface="Helvetica" panose="020B0604020202020204" pitchFamily="34" charset="0"/>
                <a:cs typeface="Helvetica" panose="020B0604020202020204" pitchFamily="34" charset="0"/>
              </a:rPr>
              <a:t>assessing a person's capacity ask yourself:</a:t>
            </a:r>
            <a:endParaRPr lang="en-GB" sz="2200" dirty="0">
              <a:latin typeface="Helvetica" panose="020B0604020202020204" pitchFamily="34" charset="0"/>
              <a:cs typeface="Helvetica" panose="020B0604020202020204" pitchFamily="34" charset="0"/>
            </a:endParaRPr>
          </a:p>
          <a:p>
            <a:r>
              <a:rPr lang="en-GB" sz="2200" dirty="0">
                <a:latin typeface="Helvetica" panose="020B0604020202020204" pitchFamily="34" charset="0"/>
                <a:cs typeface="Helvetica" panose="020B0604020202020204" pitchFamily="34" charset="0"/>
              </a:rPr>
              <a:t>Does the person have an impairment, or a disturbance in the </a:t>
            </a:r>
            <a:r>
              <a:rPr lang="en-GB" sz="2200" dirty="0" smtClean="0">
                <a:latin typeface="Helvetica" panose="020B0604020202020204" pitchFamily="34" charset="0"/>
                <a:cs typeface="Helvetica" panose="020B0604020202020204" pitchFamily="34" charset="0"/>
              </a:rPr>
              <a:t>functioning of </a:t>
            </a:r>
            <a:r>
              <a:rPr lang="en-GB" sz="2200" dirty="0">
                <a:latin typeface="Helvetica" panose="020B0604020202020204" pitchFamily="34" charset="0"/>
                <a:cs typeface="Helvetica" panose="020B0604020202020204" pitchFamily="34" charset="0"/>
              </a:rPr>
              <a:t>their mind or brain? </a:t>
            </a:r>
            <a:endParaRPr lang="en-GB" sz="2200" dirty="0">
              <a:latin typeface="Helvetica" panose="020B0604020202020204" pitchFamily="34" charset="0"/>
              <a:cs typeface="Helvetica" panose="020B0604020202020204" pitchFamily="34" charset="0"/>
            </a:endParaRPr>
          </a:p>
          <a:p>
            <a:r>
              <a:rPr lang="en-GB" sz="2200" dirty="0">
                <a:latin typeface="Helvetica" panose="020B0604020202020204" pitchFamily="34" charset="0"/>
                <a:cs typeface="Helvetica" panose="020B0604020202020204" pitchFamily="34" charset="0"/>
              </a:rPr>
              <a:t>Does the impairment or disturbance mean that the person is unable to make a specific decision when they need to? </a:t>
            </a:r>
            <a:endParaRPr lang="en-GB" sz="2200" dirty="0">
              <a:latin typeface="Helvetica" panose="020B0604020202020204" pitchFamily="34" charset="0"/>
              <a:cs typeface="Helvetica" panose="020B0604020202020204" pitchFamily="34" charset="0"/>
            </a:endParaRPr>
          </a:p>
          <a:p>
            <a:pPr marL="0" indent="0">
              <a:buNone/>
            </a:pPr>
            <a:endParaRPr lang="en-GB" sz="2200"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a:blip r:embed="rId1" cstate="email"/>
          <a:stretch>
            <a:fillRect/>
          </a:stretch>
        </p:blipFill>
        <p:spPr>
          <a:xfrm>
            <a:off x="5364088" y="1844824"/>
            <a:ext cx="3300248" cy="4700686"/>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348668" y="1268760"/>
            <a:ext cx="8032968" cy="1107996"/>
          </a:xfrm>
          <a:prstGeom prst="rect">
            <a:avLst/>
          </a:prstGeom>
          <a:noFill/>
        </p:spPr>
        <p:txBody>
          <a:bodyPr wrap="none" rtlCol="0">
            <a:spAutoFit/>
          </a:bodyPr>
          <a:lstStyle/>
          <a:p>
            <a:r>
              <a:rPr lang="en-GB" sz="2400" dirty="0" smtClean="0">
                <a:latin typeface="Helvetica" panose="020B0604020202020204" pitchFamily="34" charset="0"/>
                <a:cs typeface="Helvetica" panose="020B0604020202020204" pitchFamily="34" charset="0"/>
              </a:rPr>
              <a:t>Mental capacity is a term used to describe an individual's </a:t>
            </a:r>
            <a:endParaRPr lang="en-GB" sz="2400" dirty="0" smtClean="0">
              <a:latin typeface="Helvetica" panose="020B0604020202020204" pitchFamily="34" charset="0"/>
              <a:cs typeface="Helvetica" panose="020B0604020202020204" pitchFamily="34" charset="0"/>
            </a:endParaRPr>
          </a:p>
          <a:p>
            <a:r>
              <a:rPr lang="en-GB" sz="2400" dirty="0" smtClean="0">
                <a:latin typeface="Helvetica" panose="020B0604020202020204" pitchFamily="34" charset="0"/>
                <a:cs typeface="Helvetica" panose="020B0604020202020204" pitchFamily="34" charset="0"/>
              </a:rPr>
              <a:t>ability to make their own decisions</a:t>
            </a:r>
            <a:endParaRPr lang="en-GB" sz="2400" dirty="0" smtClean="0">
              <a:latin typeface="Helvetica" panose="020B0604020202020204" pitchFamily="34" charset="0"/>
              <a:cs typeface="Helvetica" panose="020B0604020202020204" pitchFamily="34" charset="0"/>
            </a:endParaRPr>
          </a:p>
          <a:p>
            <a:endParaRPr lang="en-SG" dirty="0"/>
          </a:p>
        </p:txBody>
      </p:sp>
      <p:sp>
        <p:nvSpPr>
          <p:cNvPr id="8" name="TextBox 7"/>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6"/>
            <a:ext cx="9619013" cy="975749"/>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6" name="Rectangle 5"/>
          <p:cNvSpPr/>
          <p:nvPr/>
        </p:nvSpPr>
        <p:spPr>
          <a:xfrm>
            <a:off x="255324" y="1316257"/>
            <a:ext cx="8639293" cy="769441"/>
          </a:xfrm>
          <a:prstGeom prst="rect">
            <a:avLst/>
          </a:prstGeom>
        </p:spPr>
        <p:txBody>
          <a:bodyPr wrap="square">
            <a:spAutoFit/>
          </a:bodyPr>
          <a:lstStyle/>
          <a:p>
            <a:r>
              <a:rPr lang="en-GB" sz="2200" dirty="0">
                <a:solidFill>
                  <a:prstClr val="white"/>
                </a:solidFill>
                <a:latin typeface="Helvetica" panose="020B0604020202020204" pitchFamily="34" charset="0"/>
                <a:cs typeface="Helvetica" panose="020B0604020202020204" pitchFamily="34" charset="0"/>
              </a:rPr>
              <a:t>Which of the answers below describes the emotions experienced by someone living with major depression? </a:t>
            </a:r>
            <a:endParaRPr lang="en-GB" sz="2200" dirty="0">
              <a:solidFill>
                <a:prstClr val="white"/>
              </a:solidFill>
              <a:latin typeface="Helvetica" panose="020B0604020202020204" pitchFamily="34" charset="0"/>
              <a:cs typeface="Helvetica" panose="020B0604020202020204" pitchFamily="34" charset="0"/>
            </a:endParaRPr>
          </a:p>
        </p:txBody>
      </p:sp>
      <p:sp>
        <p:nvSpPr>
          <p:cNvPr id="22" name="TextBox 21"/>
          <p:cNvSpPr txBox="1"/>
          <p:nvPr/>
        </p:nvSpPr>
        <p:spPr>
          <a:xfrm>
            <a:off x="1046578" y="2750590"/>
            <a:ext cx="5318595"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Hallucinations and delusions</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3" name="TextBox 22"/>
          <p:cNvSpPr txBox="1"/>
          <p:nvPr/>
        </p:nvSpPr>
        <p:spPr>
          <a:xfrm>
            <a:off x="1046578" y="3515196"/>
            <a:ext cx="5971167"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Feelings of sadness that </a:t>
            </a:r>
            <a:br>
              <a:rPr lang="en-GB" sz="2200" b="1" dirty="0" smtClean="0">
                <a:solidFill>
                  <a:prstClr val="black"/>
                </a:solidFill>
                <a:latin typeface="Helvetica" panose="020B0604020202020204" pitchFamily="34" charset="0"/>
                <a:cs typeface="Helvetica" panose="020B0604020202020204" pitchFamily="34" charset="0"/>
              </a:rPr>
            </a:br>
            <a:r>
              <a:rPr lang="en-GB" sz="2200" b="1" dirty="0" smtClean="0">
                <a:solidFill>
                  <a:prstClr val="black"/>
                </a:solidFill>
                <a:latin typeface="Helvetica" panose="020B0604020202020204" pitchFamily="34" charset="0"/>
                <a:cs typeface="Helvetica" panose="020B0604020202020204" pitchFamily="34" charset="0"/>
              </a:rPr>
              <a:t>don’t </a:t>
            </a:r>
            <a:r>
              <a:rPr lang="en-GB" sz="2200" b="1" dirty="0">
                <a:solidFill>
                  <a:prstClr val="black"/>
                </a:solidFill>
                <a:latin typeface="Helvetica" panose="020B0604020202020204" pitchFamily="34" charset="0"/>
                <a:cs typeface="Helvetica" panose="020B0604020202020204" pitchFamily="34" charset="0"/>
              </a:rPr>
              <a:t>last long</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4" name="TextBox 23"/>
          <p:cNvSpPr txBox="1"/>
          <p:nvPr/>
        </p:nvSpPr>
        <p:spPr>
          <a:xfrm>
            <a:off x="1047901" y="4393915"/>
            <a:ext cx="5210396"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Feelings of hopelessness that do </a:t>
            </a:r>
            <a:br>
              <a:rPr lang="en-GB" sz="2200" b="1" dirty="0" smtClean="0">
                <a:solidFill>
                  <a:prstClr val="black"/>
                </a:solidFill>
                <a:latin typeface="Helvetica" panose="020B0604020202020204" pitchFamily="34" charset="0"/>
                <a:cs typeface="Helvetica" panose="020B0604020202020204" pitchFamily="34" charset="0"/>
              </a:rPr>
            </a:br>
            <a:r>
              <a:rPr lang="en-GB" sz="2200" b="1" dirty="0" smtClean="0">
                <a:solidFill>
                  <a:prstClr val="black"/>
                </a:solidFill>
                <a:latin typeface="Helvetica" panose="020B0604020202020204" pitchFamily="34" charset="0"/>
                <a:cs typeface="Helvetica" panose="020B0604020202020204" pitchFamily="34" charset="0"/>
              </a:rPr>
              <a:t>not </a:t>
            </a:r>
            <a:r>
              <a:rPr lang="en-GB" sz="2200" b="1" dirty="0">
                <a:solidFill>
                  <a:prstClr val="black"/>
                </a:solidFill>
                <a:latin typeface="Helvetica" panose="020B0604020202020204" pitchFamily="34" charset="0"/>
                <a:cs typeface="Helvetica" panose="020B0604020202020204" pitchFamily="34" charset="0"/>
              </a:rPr>
              <a:t>go away</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5" name="TextBox 24"/>
          <p:cNvSpPr txBox="1"/>
          <p:nvPr/>
        </p:nvSpPr>
        <p:spPr>
          <a:xfrm>
            <a:off x="1046579" y="5404601"/>
            <a:ext cx="5472974"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Extreme happiness followed </a:t>
            </a:r>
            <a:br>
              <a:rPr lang="en-GB" sz="2200" b="1" dirty="0" smtClean="0">
                <a:solidFill>
                  <a:prstClr val="black"/>
                </a:solidFill>
                <a:latin typeface="Helvetica" panose="020B0604020202020204" pitchFamily="34" charset="0"/>
                <a:cs typeface="Helvetica" panose="020B0604020202020204" pitchFamily="34" charset="0"/>
              </a:rPr>
            </a:br>
            <a:r>
              <a:rPr lang="en-GB" sz="2200" b="1" dirty="0" smtClean="0">
                <a:solidFill>
                  <a:prstClr val="black"/>
                </a:solidFill>
                <a:latin typeface="Helvetica" panose="020B0604020202020204" pitchFamily="34" charset="0"/>
                <a:cs typeface="Helvetica" panose="020B0604020202020204" pitchFamily="34" charset="0"/>
              </a:rPr>
              <a:t>by </a:t>
            </a:r>
            <a:r>
              <a:rPr lang="en-GB" sz="2200" b="1" dirty="0">
                <a:solidFill>
                  <a:prstClr val="black"/>
                </a:solidFill>
                <a:latin typeface="Helvetica" panose="020B0604020202020204" pitchFamily="34" charset="0"/>
                <a:cs typeface="Helvetica" panose="020B0604020202020204" pitchFamily="34" charset="0"/>
              </a:rPr>
              <a:t>sadness</a:t>
            </a:r>
            <a:endParaRPr lang="en-GB" sz="2200" b="1" dirty="0">
              <a:solidFill>
                <a:prstClr val="black"/>
              </a:solidFill>
              <a:latin typeface="Helvetica" panose="020B0604020202020204" pitchFamily="34" charset="0"/>
              <a:cs typeface="Helvetica" panose="020B0604020202020204" pitchFamily="34" charset="0"/>
            </a:endParaRPr>
          </a:p>
        </p:txBody>
      </p:sp>
      <p:pic>
        <p:nvPicPr>
          <p:cNvPr id="36" name="Picture 35"/>
          <p:cNvPicPr>
            <a:picLocks noChangeAspect="1"/>
          </p:cNvPicPr>
          <p:nvPr/>
        </p:nvPicPr>
        <p:blipFill>
          <a:blip r:embed="rId1" cstate="email"/>
          <a:stretch>
            <a:fillRect/>
          </a:stretch>
        </p:blipFill>
        <p:spPr>
          <a:xfrm>
            <a:off x="310895" y="2542593"/>
            <a:ext cx="617417" cy="872258"/>
          </a:xfrm>
          <a:prstGeom prst="rect">
            <a:avLst/>
          </a:prstGeom>
        </p:spPr>
      </p:pic>
      <p:pic>
        <p:nvPicPr>
          <p:cNvPr id="37" name="Picture 36"/>
          <p:cNvPicPr>
            <a:picLocks noChangeAspect="1"/>
          </p:cNvPicPr>
          <p:nvPr/>
        </p:nvPicPr>
        <p:blipFill>
          <a:blip r:embed="rId2" cstate="email"/>
          <a:stretch>
            <a:fillRect/>
          </a:stretch>
        </p:blipFill>
        <p:spPr>
          <a:xfrm>
            <a:off x="310895" y="3486859"/>
            <a:ext cx="617417" cy="872258"/>
          </a:xfrm>
          <a:prstGeom prst="rect">
            <a:avLst/>
          </a:prstGeom>
        </p:spPr>
      </p:pic>
      <p:pic>
        <p:nvPicPr>
          <p:cNvPr id="38" name="Picture 37"/>
          <p:cNvPicPr>
            <a:picLocks noChangeAspect="1"/>
          </p:cNvPicPr>
          <p:nvPr/>
        </p:nvPicPr>
        <p:blipFill>
          <a:blip r:embed="rId3" cstate="email"/>
          <a:stretch>
            <a:fillRect/>
          </a:stretch>
        </p:blipFill>
        <p:spPr>
          <a:xfrm>
            <a:off x="310895" y="4422963"/>
            <a:ext cx="617417" cy="872258"/>
          </a:xfrm>
          <a:prstGeom prst="rect">
            <a:avLst/>
          </a:prstGeom>
        </p:spPr>
      </p:pic>
      <p:pic>
        <p:nvPicPr>
          <p:cNvPr id="39" name="Picture 38"/>
          <p:cNvPicPr>
            <a:picLocks noChangeAspect="1"/>
          </p:cNvPicPr>
          <p:nvPr/>
        </p:nvPicPr>
        <p:blipFill>
          <a:blip r:embed="rId4" cstate="email"/>
          <a:stretch>
            <a:fillRect/>
          </a:stretch>
        </p:blipFill>
        <p:spPr>
          <a:xfrm>
            <a:off x="310895" y="5350905"/>
            <a:ext cx="617417" cy="872258"/>
          </a:xfrm>
          <a:prstGeom prst="rect">
            <a:avLst/>
          </a:prstGeom>
        </p:spPr>
      </p:pic>
      <p:grpSp>
        <p:nvGrpSpPr>
          <p:cNvPr id="17" name="Group 16"/>
          <p:cNvGrpSpPr/>
          <p:nvPr/>
        </p:nvGrpSpPr>
        <p:grpSpPr>
          <a:xfrm>
            <a:off x="5721854" y="2952402"/>
            <a:ext cx="3711396" cy="4564662"/>
            <a:chOff x="4716116" y="2392730"/>
            <a:chExt cx="3711396" cy="4564662"/>
          </a:xfrm>
        </p:grpSpPr>
        <p:pic>
          <p:nvPicPr>
            <p:cNvPr id="18" name="Picture 17"/>
            <p:cNvPicPr>
              <a:picLocks noChangeAspect="1"/>
            </p:cNvPicPr>
            <p:nvPr/>
          </p:nvPicPr>
          <p:blipFill>
            <a:blip r:embed="rId5" cstate="email"/>
            <a:stretch>
              <a:fillRect/>
            </a:stretch>
          </p:blipFill>
          <p:spPr>
            <a:xfrm rot="282173">
              <a:off x="4716116" y="2392730"/>
              <a:ext cx="3711396" cy="4564662"/>
            </a:xfrm>
            <a:prstGeom prst="rect">
              <a:avLst/>
            </a:prstGeom>
            <a:effectLst>
              <a:outerShdw blurRad="63500" sx="102000" sy="102000" algn="ctr" rotWithShape="0">
                <a:schemeClr val="tx1">
                  <a:lumMod val="65000"/>
                  <a:lumOff val="35000"/>
                  <a:alpha val="40000"/>
                </a:schemeClr>
              </a:outerShdw>
            </a:effectLst>
          </p:spPr>
        </p:pic>
        <p:pic>
          <p:nvPicPr>
            <p:cNvPr id="19" name="Picture 18"/>
            <p:cNvPicPr>
              <a:picLocks noChangeAspect="1"/>
            </p:cNvPicPr>
            <p:nvPr/>
          </p:nvPicPr>
          <p:blipFill rotWithShape="1">
            <a:blip r:embed="rId6" cstate="email"/>
            <a:srcRect/>
            <a:stretch>
              <a:fillRect/>
            </a:stretch>
          </p:blipFill>
          <p:spPr>
            <a:xfrm rot="308198">
              <a:off x="5875925" y="2534840"/>
              <a:ext cx="1636750" cy="2465804"/>
            </a:xfrm>
            <a:prstGeom prst="rect">
              <a:avLst/>
            </a:prstGeom>
          </p:spPr>
        </p:pic>
      </p:grpSp>
      <p:sp>
        <p:nvSpPr>
          <p:cNvPr id="20" name="Rectangle 19"/>
          <p:cNvSpPr/>
          <p:nvPr/>
        </p:nvSpPr>
        <p:spPr>
          <a:xfrm>
            <a:off x="6237027" y="2324550"/>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Helvetica" panose="020B0604020202020204" pitchFamily="34" charset="0"/>
                <a:cs typeface="Helvetica" panose="020B0604020202020204" pitchFamily="34" charset="0"/>
              </a:rPr>
              <a:t>Click to reveal </a:t>
            </a:r>
            <a:r>
              <a:rPr lang="en-GB" b="1" dirty="0">
                <a:latin typeface="Helvetica" panose="020B0604020202020204" pitchFamily="34" charset="0"/>
                <a:cs typeface="Helvetica" panose="020B0604020202020204" pitchFamily="34" charset="0"/>
              </a:rPr>
              <a:t>a</a:t>
            </a:r>
            <a:r>
              <a:rPr lang="en-GB" b="1" dirty="0" smtClean="0">
                <a:latin typeface="Helvetica" panose="020B0604020202020204" pitchFamily="34" charset="0"/>
                <a:cs typeface="Helvetica" panose="020B0604020202020204" pitchFamily="34" charset="0"/>
              </a:rPr>
              <a:t>nswer</a:t>
            </a:r>
            <a:endParaRPr lang="en-GB" b="1" dirty="0">
              <a:latin typeface="Helvetica" panose="020B0604020202020204" pitchFamily="34" charset="0"/>
              <a:cs typeface="Helvetica" panose="020B0604020202020204" pitchFamily="34" charset="0"/>
            </a:endParaRPr>
          </a:p>
        </p:txBody>
      </p:sp>
      <p:sp>
        <p:nvSpPr>
          <p:cNvPr id="21" name="Rectangle 2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itle 1"/>
          <p:cNvSpPr>
            <a:spLocks noGrp="1"/>
          </p:cNvSpPr>
          <p:nvPr>
            <p:ph type="title"/>
          </p:nvPr>
        </p:nvSpPr>
        <p:spPr>
          <a:xfrm>
            <a:off x="1" y="-18256"/>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a:t>
            </a:r>
            <a:r>
              <a:rPr lang="en-GB" sz="3600" b="1" dirty="0" smtClean="0">
                <a:solidFill>
                  <a:schemeClr val="bg1"/>
                </a:solidFill>
                <a:latin typeface="Helvetica" panose="020B0604020202020204" pitchFamily="34" charset="0"/>
                <a:cs typeface="Helvetica" panose="020B0604020202020204" pitchFamily="34" charset="0"/>
              </a:rPr>
              <a:t>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7" name="Picture 26"/>
          <p:cNvPicPr/>
          <p:nvPr/>
        </p:nvPicPr>
        <p:blipFill rotWithShape="1">
          <a:blip r:embed="rId7" cstate="email"/>
          <a:srcRect l="-27624" t="-13361" r="-27624" b="-13361"/>
          <a:stretch>
            <a:fillRect/>
          </a:stretch>
        </p:blipFill>
        <p:spPr>
          <a:xfrm>
            <a:off x="8223706" y="554081"/>
            <a:ext cx="740782" cy="628380"/>
          </a:xfrm>
          <a:prstGeom prst="ellipse">
            <a:avLst/>
          </a:prstGeom>
          <a:solidFill>
            <a:srgbClr val="002060"/>
          </a:solidFill>
          <a:ln w="31750">
            <a:solidFill>
              <a:schemeClr val="bg1"/>
            </a:solidFill>
          </a:ln>
        </p:spPr>
      </p:pic>
      <p:sp>
        <p:nvSpPr>
          <p:cNvPr id="28" name="TextBox 27"/>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8"/>
              </a:rPr>
              <a:t>http://www.skillsforhealth.org.uk</a:t>
            </a:r>
            <a:r>
              <a:rPr lang="en-IN" sz="800" b="1" u="sng" dirty="0" smtClean="0">
                <a:latin typeface="Helvetica" panose="020B0604020202020204" pitchFamily="34" charset="0"/>
                <a:cs typeface="Helvetica" panose="020B0604020202020204" pitchFamily="34" charset="0"/>
                <a:hlinkClick r:id="rId8"/>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9"/>
              </a:rPr>
              <a:t>http</a:t>
            </a:r>
            <a:r>
              <a:rPr lang="en-IN" sz="800" b="1" u="sng" dirty="0">
                <a:latin typeface="Helvetica" panose="020B0604020202020204" pitchFamily="34" charset="0"/>
                <a:cs typeface="Helvetica" panose="020B0604020202020204" pitchFamily="34" charset="0"/>
                <a:hlinkClick r:id="rId9"/>
              </a:rPr>
              <a:t>://www.skillsforcare.org.uk</a:t>
            </a:r>
            <a:r>
              <a:rPr lang="en-IN" sz="900" b="1" u="sng" dirty="0" smtClean="0">
                <a:latin typeface="Helvetica" panose="020B0604020202020204" pitchFamily="34" charset="0"/>
                <a:cs typeface="Helvetica" panose="020B0604020202020204" pitchFamily="34" charset="0"/>
                <a:hlinkClick r:id="rId9"/>
              </a:rPr>
              <a:t>/</a:t>
            </a:r>
            <a:endParaRPr lang="en-IN" sz="900" b="1" dirty="0">
              <a:latin typeface="Helvetica" panose="020B0604020202020204" pitchFamily="34" charset="0"/>
              <a:cs typeface="Helvetica" panose="020B0604020202020204" pitchFamily="34" charset="0"/>
            </a:endParaRPr>
          </a:p>
        </p:txBody>
      </p:sp>
      <p:sp>
        <p:nvSpPr>
          <p:cNvPr id="29" name="TextBox 28"/>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4" grpId="0"/>
      <p:bldP spid="25" grpId="0"/>
      <p:bldP spid="25" grpId="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45007"/>
            <a:ext cx="9619013" cy="958147"/>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6" name="Rectangle 5"/>
          <p:cNvSpPr/>
          <p:nvPr/>
        </p:nvSpPr>
        <p:spPr>
          <a:xfrm>
            <a:off x="178205" y="1342013"/>
            <a:ext cx="9045804" cy="830997"/>
          </a:xfrm>
          <a:prstGeom prst="rect">
            <a:avLst/>
          </a:prstGeom>
        </p:spPr>
        <p:txBody>
          <a:bodyPr wrap="square">
            <a:spAutoFit/>
          </a:bodyPr>
          <a:lstStyle/>
          <a:p>
            <a:r>
              <a:rPr lang="en-GB" sz="2300" dirty="0">
                <a:solidFill>
                  <a:prstClr val="white"/>
                </a:solidFill>
                <a:latin typeface="Helvetica" panose="020B0604020202020204" pitchFamily="34" charset="0"/>
                <a:cs typeface="Helvetica" panose="020B0604020202020204" pitchFamily="34" charset="0"/>
              </a:rPr>
              <a:t>What should you do if you are concerned that </a:t>
            </a:r>
            <a:r>
              <a:rPr lang="en-GB" sz="2300" dirty="0" smtClean="0">
                <a:solidFill>
                  <a:prstClr val="white"/>
                </a:solidFill>
                <a:latin typeface="Helvetica" panose="020B0604020202020204" pitchFamily="34" charset="0"/>
                <a:cs typeface="Helvetica" panose="020B0604020202020204" pitchFamily="34" charset="0"/>
              </a:rPr>
              <a:t>an individual’s </a:t>
            </a:r>
            <a:r>
              <a:rPr lang="en-GB" sz="2300" dirty="0">
                <a:solidFill>
                  <a:prstClr val="white"/>
                </a:solidFill>
                <a:latin typeface="Helvetica" panose="020B0604020202020204" pitchFamily="34" charset="0"/>
                <a:cs typeface="Helvetica" panose="020B0604020202020204" pitchFamily="34" charset="0"/>
              </a:rPr>
              <a:t>needs have changed and need to be reassessed? </a:t>
            </a:r>
            <a:endParaRPr lang="en-GB" sz="2300" dirty="0">
              <a:solidFill>
                <a:prstClr val="white"/>
              </a:solidFill>
              <a:latin typeface="Helvetica" panose="020B0604020202020204" pitchFamily="34" charset="0"/>
              <a:cs typeface="Helvetica" panose="020B0604020202020204" pitchFamily="34" charset="0"/>
            </a:endParaRPr>
          </a:p>
        </p:txBody>
      </p:sp>
      <p:sp>
        <p:nvSpPr>
          <p:cNvPr id="22" name="TextBox 21"/>
          <p:cNvSpPr txBox="1"/>
          <p:nvPr/>
        </p:nvSpPr>
        <p:spPr>
          <a:xfrm>
            <a:off x="1034703" y="2544699"/>
            <a:ext cx="4867333" cy="1107996"/>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Raise your concerns following reporting procedures and agreed ways of working</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3" name="TextBox 22"/>
          <p:cNvSpPr txBox="1"/>
          <p:nvPr/>
        </p:nvSpPr>
        <p:spPr>
          <a:xfrm>
            <a:off x="1046578" y="3718303"/>
            <a:ext cx="6054865"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Do nothing, the matter is </a:t>
            </a:r>
            <a:r>
              <a:rPr lang="en-GB" sz="2200" b="1" dirty="0" smtClean="0">
                <a:solidFill>
                  <a:prstClr val="black"/>
                </a:solidFill>
                <a:latin typeface="Helvetica" panose="020B0604020202020204" pitchFamily="34" charset="0"/>
                <a:cs typeface="Helvetica" panose="020B0604020202020204" pitchFamily="34" charset="0"/>
              </a:rPr>
              <a:t>confidential</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4" name="TextBox 23"/>
          <p:cNvSpPr txBox="1"/>
          <p:nvPr/>
        </p:nvSpPr>
        <p:spPr>
          <a:xfrm>
            <a:off x="1047900" y="4500790"/>
            <a:ext cx="5768535"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Discuss your concerns with </a:t>
            </a:r>
            <a:br>
              <a:rPr lang="en-GB" sz="2200" b="1" dirty="0" smtClean="0">
                <a:solidFill>
                  <a:prstClr val="black"/>
                </a:solidFill>
                <a:latin typeface="Helvetica" panose="020B0604020202020204" pitchFamily="34" charset="0"/>
                <a:cs typeface="Helvetica" panose="020B0604020202020204" pitchFamily="34" charset="0"/>
              </a:rPr>
            </a:br>
            <a:r>
              <a:rPr lang="en-GB" sz="2200" b="1" dirty="0" smtClean="0">
                <a:solidFill>
                  <a:prstClr val="black"/>
                </a:solidFill>
                <a:latin typeface="Helvetica" panose="020B0604020202020204" pitchFamily="34" charset="0"/>
                <a:cs typeface="Helvetica" panose="020B0604020202020204" pitchFamily="34" charset="0"/>
              </a:rPr>
              <a:t>your </a:t>
            </a:r>
            <a:r>
              <a:rPr lang="en-GB" sz="2200" b="1" dirty="0">
                <a:solidFill>
                  <a:prstClr val="black"/>
                </a:solidFill>
                <a:latin typeface="Helvetica" panose="020B0604020202020204" pitchFamily="34" charset="0"/>
                <a:cs typeface="Helvetica" panose="020B0604020202020204" pitchFamily="34" charset="0"/>
              </a:rPr>
              <a:t>family or </a:t>
            </a:r>
            <a:r>
              <a:rPr lang="en-GB" sz="2200" b="1" dirty="0" smtClean="0">
                <a:solidFill>
                  <a:prstClr val="black"/>
                </a:solidFill>
                <a:latin typeface="Helvetica" panose="020B0604020202020204" pitchFamily="34" charset="0"/>
                <a:cs typeface="Helvetica" panose="020B0604020202020204" pitchFamily="34" charset="0"/>
              </a:rPr>
              <a:t>friends </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5" name="TextBox 24"/>
          <p:cNvSpPr txBox="1"/>
          <p:nvPr/>
        </p:nvSpPr>
        <p:spPr>
          <a:xfrm>
            <a:off x="1047900" y="5414188"/>
            <a:ext cx="5472974"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Contact the </a:t>
            </a:r>
            <a:r>
              <a:rPr lang="en-GB" sz="2200" b="1" dirty="0" smtClean="0">
                <a:solidFill>
                  <a:prstClr val="black"/>
                </a:solidFill>
                <a:latin typeface="Helvetica" panose="020B0604020202020204" pitchFamily="34" charset="0"/>
                <a:cs typeface="Helvetica" panose="020B0604020202020204" pitchFamily="34" charset="0"/>
              </a:rPr>
              <a:t>local police to </a:t>
            </a:r>
            <a:r>
              <a:rPr lang="en-GB" sz="2200" b="1" dirty="0">
                <a:solidFill>
                  <a:prstClr val="black"/>
                </a:solidFill>
                <a:latin typeface="Helvetica" panose="020B0604020202020204" pitchFamily="34" charset="0"/>
                <a:cs typeface="Helvetica" panose="020B0604020202020204" pitchFamily="34" charset="0"/>
              </a:rPr>
              <a:t>report your concerns </a:t>
            </a:r>
            <a:r>
              <a:rPr lang="en-GB" sz="2200" b="1" dirty="0" smtClean="0">
                <a:solidFill>
                  <a:prstClr val="black"/>
                </a:solidFill>
                <a:latin typeface="Helvetica" panose="020B0604020202020204" pitchFamily="34" charset="0"/>
                <a:cs typeface="Helvetica" panose="020B0604020202020204" pitchFamily="34" charset="0"/>
              </a:rPr>
              <a:t>immediately</a:t>
            </a:r>
            <a:endParaRPr lang="en-GB" sz="2200" b="1" dirty="0">
              <a:solidFill>
                <a:prstClr val="black"/>
              </a:solidFill>
              <a:latin typeface="Helvetica" panose="020B0604020202020204" pitchFamily="34" charset="0"/>
              <a:cs typeface="Helvetica" panose="020B0604020202020204" pitchFamily="34" charset="0"/>
            </a:endParaRPr>
          </a:p>
        </p:txBody>
      </p:sp>
      <p:pic>
        <p:nvPicPr>
          <p:cNvPr id="36" name="Picture 35"/>
          <p:cNvPicPr>
            <a:picLocks noChangeAspect="1"/>
          </p:cNvPicPr>
          <p:nvPr/>
        </p:nvPicPr>
        <p:blipFill>
          <a:blip r:embed="rId1" cstate="email"/>
          <a:stretch>
            <a:fillRect/>
          </a:stretch>
        </p:blipFill>
        <p:spPr>
          <a:xfrm>
            <a:off x="310895" y="2542593"/>
            <a:ext cx="617417" cy="872258"/>
          </a:xfrm>
          <a:prstGeom prst="rect">
            <a:avLst/>
          </a:prstGeom>
        </p:spPr>
      </p:pic>
      <p:pic>
        <p:nvPicPr>
          <p:cNvPr id="37" name="Picture 36"/>
          <p:cNvPicPr>
            <a:picLocks noChangeAspect="1"/>
          </p:cNvPicPr>
          <p:nvPr/>
        </p:nvPicPr>
        <p:blipFill>
          <a:blip r:embed="rId2" cstate="email"/>
          <a:stretch>
            <a:fillRect/>
          </a:stretch>
        </p:blipFill>
        <p:spPr>
          <a:xfrm>
            <a:off x="310895" y="3486859"/>
            <a:ext cx="617417" cy="872258"/>
          </a:xfrm>
          <a:prstGeom prst="rect">
            <a:avLst/>
          </a:prstGeom>
        </p:spPr>
      </p:pic>
      <p:pic>
        <p:nvPicPr>
          <p:cNvPr id="38" name="Picture 37"/>
          <p:cNvPicPr>
            <a:picLocks noChangeAspect="1"/>
          </p:cNvPicPr>
          <p:nvPr/>
        </p:nvPicPr>
        <p:blipFill>
          <a:blip r:embed="rId3" cstate="email"/>
          <a:stretch>
            <a:fillRect/>
          </a:stretch>
        </p:blipFill>
        <p:spPr>
          <a:xfrm>
            <a:off x="310895" y="4422963"/>
            <a:ext cx="617417" cy="872258"/>
          </a:xfrm>
          <a:prstGeom prst="rect">
            <a:avLst/>
          </a:prstGeom>
        </p:spPr>
      </p:pic>
      <p:pic>
        <p:nvPicPr>
          <p:cNvPr id="39" name="Picture 38"/>
          <p:cNvPicPr>
            <a:picLocks noChangeAspect="1"/>
          </p:cNvPicPr>
          <p:nvPr/>
        </p:nvPicPr>
        <p:blipFill>
          <a:blip r:embed="rId4" cstate="email"/>
          <a:stretch>
            <a:fillRect/>
          </a:stretch>
        </p:blipFill>
        <p:spPr>
          <a:xfrm>
            <a:off x="310895" y="5350905"/>
            <a:ext cx="617417" cy="872258"/>
          </a:xfrm>
          <a:prstGeom prst="rect">
            <a:avLst/>
          </a:prstGeom>
        </p:spPr>
      </p:pic>
      <p:grpSp>
        <p:nvGrpSpPr>
          <p:cNvPr id="16" name="Group 15"/>
          <p:cNvGrpSpPr/>
          <p:nvPr/>
        </p:nvGrpSpPr>
        <p:grpSpPr>
          <a:xfrm>
            <a:off x="5408854" y="3006144"/>
            <a:ext cx="3711396" cy="4564662"/>
            <a:chOff x="5432604" y="2420888"/>
            <a:chExt cx="3711396" cy="4564662"/>
          </a:xfrm>
        </p:grpSpPr>
        <p:pic>
          <p:nvPicPr>
            <p:cNvPr id="17" name="Picture 16"/>
            <p:cNvPicPr>
              <a:picLocks noChangeAspect="1"/>
            </p:cNvPicPr>
            <p:nvPr/>
          </p:nvPicPr>
          <p:blipFill>
            <a:blip r:embed="rId5" cstate="email"/>
            <a:stretch>
              <a:fillRect/>
            </a:stretch>
          </p:blipFill>
          <p:spPr>
            <a:xfrm rot="282173">
              <a:off x="5432604"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8" name="Picture 2" descr="\\DESIGNARCHIVE\Archive\PowerPoints\PPT symbols and documents\ABCD cards\A.png"/>
            <p:cNvPicPr>
              <a:picLocks noChangeAspect="1" noChangeArrowheads="1"/>
            </p:cNvPicPr>
            <p:nvPr/>
          </p:nvPicPr>
          <p:blipFill rotWithShape="1">
            <a:blip r:embed="rId6" cstate="email"/>
            <a:srcRect t="4624"/>
            <a:stretch>
              <a:fillRect/>
            </a:stretch>
          </p:blipFill>
          <p:spPr bwMode="auto">
            <a:xfrm rot="385857">
              <a:off x="6473422" y="2556201"/>
              <a:ext cx="1897871" cy="2557254"/>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Rectangle 19"/>
          <p:cNvSpPr/>
          <p:nvPr/>
        </p:nvSpPr>
        <p:spPr>
          <a:xfrm>
            <a:off x="6237027" y="2324550"/>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Helvetica" panose="020B0604020202020204" pitchFamily="34" charset="0"/>
                <a:cs typeface="Helvetica" panose="020B0604020202020204" pitchFamily="34" charset="0"/>
              </a:rPr>
              <a:t>Click to reveal </a:t>
            </a:r>
            <a:r>
              <a:rPr lang="en-GB" b="1" dirty="0">
                <a:latin typeface="Helvetica" panose="020B0604020202020204" pitchFamily="34" charset="0"/>
                <a:cs typeface="Helvetica" panose="020B0604020202020204" pitchFamily="34" charset="0"/>
              </a:rPr>
              <a:t>a</a:t>
            </a:r>
            <a:r>
              <a:rPr lang="en-GB" b="1" dirty="0" smtClean="0">
                <a:latin typeface="Helvetica" panose="020B0604020202020204" pitchFamily="34" charset="0"/>
                <a:cs typeface="Helvetica" panose="020B0604020202020204" pitchFamily="34" charset="0"/>
              </a:rPr>
              <a:t>nswer</a:t>
            </a:r>
            <a:endParaRPr lang="en-GB" b="1" dirty="0">
              <a:latin typeface="Helvetica" panose="020B0604020202020204" pitchFamily="34" charset="0"/>
              <a:cs typeface="Helvetica" panose="020B0604020202020204" pitchFamily="34" charset="0"/>
            </a:endParaRPr>
          </a:p>
        </p:txBody>
      </p:sp>
      <p:sp>
        <p:nvSpPr>
          <p:cNvPr id="21" name="Rectangle 2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itle 1"/>
          <p:cNvSpPr>
            <a:spLocks noGrp="1"/>
          </p:cNvSpPr>
          <p:nvPr>
            <p:ph type="title"/>
          </p:nvPr>
        </p:nvSpPr>
        <p:spPr>
          <a:xfrm>
            <a:off x="1" y="-18256"/>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a:t>
            </a:r>
            <a:r>
              <a:rPr lang="en-GB" sz="3600" b="1" dirty="0" smtClean="0">
                <a:solidFill>
                  <a:schemeClr val="bg1"/>
                </a:solidFill>
                <a:latin typeface="Helvetica" panose="020B0604020202020204" pitchFamily="34" charset="0"/>
                <a:cs typeface="Helvetica" panose="020B0604020202020204" pitchFamily="34" charset="0"/>
              </a:rPr>
              <a:t>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7" name="Picture 26"/>
          <p:cNvPicPr/>
          <p:nvPr/>
        </p:nvPicPr>
        <p:blipFill rotWithShape="1">
          <a:blip r:embed="rId7" cstate="email"/>
          <a:srcRect l="-27624" t="-13361" r="-27624" b="-13361"/>
          <a:stretch>
            <a:fillRect/>
          </a:stretch>
        </p:blipFill>
        <p:spPr>
          <a:xfrm>
            <a:off x="8223706" y="554081"/>
            <a:ext cx="740782" cy="628380"/>
          </a:xfrm>
          <a:prstGeom prst="ellipse">
            <a:avLst/>
          </a:prstGeom>
          <a:solidFill>
            <a:srgbClr val="002060"/>
          </a:solidFill>
          <a:ln w="31750">
            <a:solidFill>
              <a:schemeClr val="bg1"/>
            </a:solidFill>
          </a:ln>
        </p:spPr>
      </p:pic>
      <p:sp>
        <p:nvSpPr>
          <p:cNvPr id="19" name="TextBox 18"/>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8"/>
              </a:rPr>
              <a:t>http://www.skillsforhealth.org.uk</a:t>
            </a:r>
            <a:r>
              <a:rPr lang="en-IN" sz="800" b="1" u="sng" dirty="0" smtClean="0">
                <a:latin typeface="Helvetica" panose="020B0604020202020204" pitchFamily="34" charset="0"/>
                <a:cs typeface="Helvetica" panose="020B0604020202020204" pitchFamily="34" charset="0"/>
                <a:hlinkClick r:id="rId8"/>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9"/>
              </a:rPr>
              <a:t>http</a:t>
            </a:r>
            <a:r>
              <a:rPr lang="en-IN" sz="800" b="1" u="sng" dirty="0">
                <a:latin typeface="Helvetica" panose="020B0604020202020204" pitchFamily="34" charset="0"/>
                <a:cs typeface="Helvetica" panose="020B0604020202020204" pitchFamily="34" charset="0"/>
                <a:hlinkClick r:id="rId9"/>
              </a:rPr>
              <a:t>://www.skillsforcare.org.uk</a:t>
            </a:r>
            <a:r>
              <a:rPr lang="en-IN" sz="900" b="1" u="sng" dirty="0" smtClean="0">
                <a:latin typeface="Helvetica" panose="020B0604020202020204" pitchFamily="34" charset="0"/>
                <a:cs typeface="Helvetica" panose="020B0604020202020204" pitchFamily="34" charset="0"/>
                <a:hlinkClick r:id="rId9"/>
              </a:rPr>
              <a:t>/</a:t>
            </a:r>
            <a:endParaRPr lang="en-IN" sz="900" b="1" dirty="0">
              <a:latin typeface="Helvetica" panose="020B0604020202020204" pitchFamily="34" charset="0"/>
              <a:cs typeface="Helvetica" panose="020B0604020202020204" pitchFamily="34" charset="0"/>
            </a:endParaRPr>
          </a:p>
        </p:txBody>
      </p:sp>
      <p:sp>
        <p:nvSpPr>
          <p:cNvPr id="28" name="TextBox 27"/>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23</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3" grpId="1"/>
      <p:bldP spid="24" grpId="0"/>
      <p:bldP spid="24" grpId="1"/>
      <p:bldP spid="25" grpId="0"/>
      <p:bldP spid="25" grpId="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6"/>
            <a:ext cx="9619013" cy="1203067"/>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6" name="Rectangle 5"/>
          <p:cNvSpPr/>
          <p:nvPr/>
        </p:nvSpPr>
        <p:spPr>
          <a:xfrm>
            <a:off x="255324" y="1425375"/>
            <a:ext cx="8639293" cy="769441"/>
          </a:xfrm>
          <a:prstGeom prst="rect">
            <a:avLst/>
          </a:prstGeom>
        </p:spPr>
        <p:txBody>
          <a:bodyPr wrap="square">
            <a:spAutoFit/>
          </a:bodyPr>
          <a:lstStyle/>
          <a:p>
            <a:r>
              <a:rPr lang="en-GB" sz="2200" dirty="0">
                <a:solidFill>
                  <a:prstClr val="white"/>
                </a:solidFill>
                <a:latin typeface="Helvetica" panose="020B0604020202020204" pitchFamily="34" charset="0"/>
                <a:cs typeface="Helvetica" panose="020B0604020202020204" pitchFamily="34" charset="0"/>
              </a:rPr>
              <a:t>Which of the following is a benefit of the early diagnosis of a mental health condition, dementia or a learning disability important? </a:t>
            </a:r>
            <a:endParaRPr lang="en-GB" sz="2200" dirty="0">
              <a:solidFill>
                <a:prstClr val="white"/>
              </a:solidFill>
              <a:latin typeface="Helvetica" panose="020B0604020202020204" pitchFamily="34" charset="0"/>
              <a:cs typeface="Helvetica" panose="020B0604020202020204" pitchFamily="34" charset="0"/>
            </a:endParaRPr>
          </a:p>
        </p:txBody>
      </p:sp>
      <p:sp>
        <p:nvSpPr>
          <p:cNvPr id="22" name="TextBox 21"/>
          <p:cNvSpPr txBox="1"/>
          <p:nvPr/>
        </p:nvSpPr>
        <p:spPr>
          <a:xfrm>
            <a:off x="1046578" y="2624462"/>
            <a:ext cx="5318595"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It allows people to develop </a:t>
            </a:r>
            <a:br>
              <a:rPr lang="en-GB" sz="2200" b="1" dirty="0" smtClean="0">
                <a:solidFill>
                  <a:prstClr val="black"/>
                </a:solidFill>
                <a:latin typeface="Helvetica" panose="020B0604020202020204" pitchFamily="34" charset="0"/>
                <a:cs typeface="Helvetica" panose="020B0604020202020204" pitchFamily="34" charset="0"/>
              </a:rPr>
            </a:br>
            <a:r>
              <a:rPr lang="en-GB" sz="2200" b="1" dirty="0" smtClean="0">
                <a:solidFill>
                  <a:prstClr val="black"/>
                </a:solidFill>
                <a:latin typeface="Helvetica" panose="020B0604020202020204" pitchFamily="34" charset="0"/>
                <a:cs typeface="Helvetica" panose="020B0604020202020204" pitchFamily="34" charset="0"/>
              </a:rPr>
              <a:t>stigma </a:t>
            </a:r>
            <a:r>
              <a:rPr lang="en-GB" sz="2200" b="1" dirty="0">
                <a:solidFill>
                  <a:prstClr val="black"/>
                </a:solidFill>
                <a:latin typeface="Helvetica" panose="020B0604020202020204" pitchFamily="34" charset="0"/>
                <a:cs typeface="Helvetica" panose="020B0604020202020204" pitchFamily="34" charset="0"/>
              </a:rPr>
              <a:t>and stereotypes</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3" name="TextBox 22"/>
          <p:cNvSpPr txBox="1"/>
          <p:nvPr/>
        </p:nvSpPr>
        <p:spPr>
          <a:xfrm>
            <a:off x="1046578" y="3505546"/>
            <a:ext cx="5971167"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It enables the social model of </a:t>
            </a:r>
            <a:br>
              <a:rPr lang="en-GB" sz="2200" b="1" dirty="0" smtClean="0">
                <a:solidFill>
                  <a:prstClr val="black"/>
                </a:solidFill>
                <a:latin typeface="Helvetica" panose="020B0604020202020204" pitchFamily="34" charset="0"/>
                <a:cs typeface="Helvetica" panose="020B0604020202020204" pitchFamily="34" charset="0"/>
              </a:rPr>
            </a:br>
            <a:r>
              <a:rPr lang="en-GB" sz="2200" b="1" dirty="0" smtClean="0">
                <a:solidFill>
                  <a:prstClr val="black"/>
                </a:solidFill>
                <a:latin typeface="Helvetica" panose="020B0604020202020204" pitchFamily="34" charset="0"/>
                <a:cs typeface="Helvetica" panose="020B0604020202020204" pitchFamily="34" charset="0"/>
              </a:rPr>
              <a:t>disability </a:t>
            </a:r>
            <a:r>
              <a:rPr lang="en-GB" sz="2200" b="1" dirty="0">
                <a:solidFill>
                  <a:prstClr val="black"/>
                </a:solidFill>
                <a:latin typeface="Helvetica" panose="020B0604020202020204" pitchFamily="34" charset="0"/>
                <a:cs typeface="Helvetica" panose="020B0604020202020204" pitchFamily="34" charset="0"/>
              </a:rPr>
              <a:t>to be put in place</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4" name="TextBox 23"/>
          <p:cNvSpPr txBox="1"/>
          <p:nvPr/>
        </p:nvSpPr>
        <p:spPr>
          <a:xfrm>
            <a:off x="1047901" y="4346617"/>
            <a:ext cx="5210396" cy="1107996"/>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It enables the individual and their family to plan for their future care and support needs</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5" name="TextBox 24"/>
          <p:cNvSpPr txBox="1"/>
          <p:nvPr/>
        </p:nvSpPr>
        <p:spPr>
          <a:xfrm>
            <a:off x="1046579" y="5467871"/>
            <a:ext cx="5472974"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It allows the individual to </a:t>
            </a:r>
            <a:r>
              <a:rPr lang="en-GB" sz="2200" b="1" dirty="0" smtClean="0">
                <a:solidFill>
                  <a:prstClr val="black"/>
                </a:solidFill>
                <a:latin typeface="Helvetica" panose="020B0604020202020204" pitchFamily="34" charset="0"/>
                <a:cs typeface="Helvetica" panose="020B0604020202020204" pitchFamily="34" charset="0"/>
              </a:rPr>
              <a:t>get</a:t>
            </a:r>
            <a:br>
              <a:rPr lang="en-GB" sz="2200" b="1" dirty="0" smtClean="0">
                <a:solidFill>
                  <a:prstClr val="black"/>
                </a:solidFill>
                <a:latin typeface="Helvetica" panose="020B0604020202020204" pitchFamily="34" charset="0"/>
                <a:cs typeface="Helvetica" panose="020B0604020202020204" pitchFamily="34" charset="0"/>
              </a:rPr>
            </a:br>
            <a:r>
              <a:rPr lang="en-GB" sz="2200" b="1" dirty="0" smtClean="0">
                <a:solidFill>
                  <a:prstClr val="black"/>
                </a:solidFill>
                <a:latin typeface="Helvetica" panose="020B0604020202020204" pitchFamily="34" charset="0"/>
                <a:cs typeface="Helvetica" panose="020B0604020202020204" pitchFamily="34" charset="0"/>
              </a:rPr>
              <a:t>a </a:t>
            </a:r>
            <a:r>
              <a:rPr lang="en-GB" sz="2200" b="1" dirty="0">
                <a:solidFill>
                  <a:prstClr val="black"/>
                </a:solidFill>
                <a:latin typeface="Helvetica" panose="020B0604020202020204" pitchFamily="34" charset="0"/>
                <a:cs typeface="Helvetica" panose="020B0604020202020204" pitchFamily="34" charset="0"/>
              </a:rPr>
              <a:t>second opinion</a:t>
            </a:r>
            <a:endParaRPr lang="en-GB" sz="2200" b="1" dirty="0">
              <a:solidFill>
                <a:prstClr val="black"/>
              </a:solidFill>
              <a:latin typeface="Helvetica" panose="020B0604020202020204" pitchFamily="34" charset="0"/>
              <a:cs typeface="Helvetica" panose="020B0604020202020204" pitchFamily="34" charset="0"/>
            </a:endParaRPr>
          </a:p>
        </p:txBody>
      </p:sp>
      <p:pic>
        <p:nvPicPr>
          <p:cNvPr id="36" name="Picture 35"/>
          <p:cNvPicPr>
            <a:picLocks noChangeAspect="1"/>
          </p:cNvPicPr>
          <p:nvPr/>
        </p:nvPicPr>
        <p:blipFill>
          <a:blip r:embed="rId1" cstate="email"/>
          <a:stretch>
            <a:fillRect/>
          </a:stretch>
        </p:blipFill>
        <p:spPr>
          <a:xfrm>
            <a:off x="310895" y="2542593"/>
            <a:ext cx="617417" cy="872258"/>
          </a:xfrm>
          <a:prstGeom prst="rect">
            <a:avLst/>
          </a:prstGeom>
        </p:spPr>
      </p:pic>
      <p:pic>
        <p:nvPicPr>
          <p:cNvPr id="37" name="Picture 36"/>
          <p:cNvPicPr>
            <a:picLocks noChangeAspect="1"/>
          </p:cNvPicPr>
          <p:nvPr/>
        </p:nvPicPr>
        <p:blipFill>
          <a:blip r:embed="rId2" cstate="email"/>
          <a:stretch>
            <a:fillRect/>
          </a:stretch>
        </p:blipFill>
        <p:spPr>
          <a:xfrm>
            <a:off x="310895" y="3486859"/>
            <a:ext cx="617417" cy="872258"/>
          </a:xfrm>
          <a:prstGeom prst="rect">
            <a:avLst/>
          </a:prstGeom>
        </p:spPr>
      </p:pic>
      <p:pic>
        <p:nvPicPr>
          <p:cNvPr id="38" name="Picture 37"/>
          <p:cNvPicPr>
            <a:picLocks noChangeAspect="1"/>
          </p:cNvPicPr>
          <p:nvPr/>
        </p:nvPicPr>
        <p:blipFill>
          <a:blip r:embed="rId3" cstate="email"/>
          <a:stretch>
            <a:fillRect/>
          </a:stretch>
        </p:blipFill>
        <p:spPr>
          <a:xfrm>
            <a:off x="310895" y="4422963"/>
            <a:ext cx="617417" cy="872258"/>
          </a:xfrm>
          <a:prstGeom prst="rect">
            <a:avLst/>
          </a:prstGeom>
        </p:spPr>
      </p:pic>
      <p:pic>
        <p:nvPicPr>
          <p:cNvPr id="39" name="Picture 38"/>
          <p:cNvPicPr>
            <a:picLocks noChangeAspect="1"/>
          </p:cNvPicPr>
          <p:nvPr/>
        </p:nvPicPr>
        <p:blipFill>
          <a:blip r:embed="rId4" cstate="email"/>
          <a:stretch>
            <a:fillRect/>
          </a:stretch>
        </p:blipFill>
        <p:spPr>
          <a:xfrm>
            <a:off x="310895" y="5350905"/>
            <a:ext cx="617417" cy="872258"/>
          </a:xfrm>
          <a:prstGeom prst="rect">
            <a:avLst/>
          </a:prstGeom>
        </p:spPr>
      </p:pic>
      <p:grpSp>
        <p:nvGrpSpPr>
          <p:cNvPr id="17" name="Group 16"/>
          <p:cNvGrpSpPr/>
          <p:nvPr/>
        </p:nvGrpSpPr>
        <p:grpSpPr>
          <a:xfrm>
            <a:off x="5721854" y="3043940"/>
            <a:ext cx="3711396" cy="4564662"/>
            <a:chOff x="4716116" y="2392730"/>
            <a:chExt cx="3711396" cy="4564662"/>
          </a:xfrm>
        </p:grpSpPr>
        <p:pic>
          <p:nvPicPr>
            <p:cNvPr id="18" name="Picture 17"/>
            <p:cNvPicPr>
              <a:picLocks noChangeAspect="1"/>
            </p:cNvPicPr>
            <p:nvPr/>
          </p:nvPicPr>
          <p:blipFill>
            <a:blip r:embed="rId5" cstate="email"/>
            <a:stretch>
              <a:fillRect/>
            </a:stretch>
          </p:blipFill>
          <p:spPr>
            <a:xfrm rot="282173">
              <a:off x="4716116" y="2392730"/>
              <a:ext cx="3711396" cy="4564662"/>
            </a:xfrm>
            <a:prstGeom prst="rect">
              <a:avLst/>
            </a:prstGeom>
            <a:effectLst>
              <a:outerShdw blurRad="63500" sx="102000" sy="102000" algn="ctr" rotWithShape="0">
                <a:schemeClr val="tx1">
                  <a:lumMod val="65000"/>
                  <a:lumOff val="35000"/>
                  <a:alpha val="40000"/>
                </a:schemeClr>
              </a:outerShdw>
            </a:effectLst>
          </p:spPr>
        </p:pic>
        <p:pic>
          <p:nvPicPr>
            <p:cNvPr id="19" name="Picture 18"/>
            <p:cNvPicPr>
              <a:picLocks noChangeAspect="1"/>
            </p:cNvPicPr>
            <p:nvPr/>
          </p:nvPicPr>
          <p:blipFill rotWithShape="1">
            <a:blip r:embed="rId6" cstate="email"/>
            <a:srcRect/>
            <a:stretch>
              <a:fillRect/>
            </a:stretch>
          </p:blipFill>
          <p:spPr>
            <a:xfrm rot="308198">
              <a:off x="5875925" y="2534840"/>
              <a:ext cx="1636750" cy="2465804"/>
            </a:xfrm>
            <a:prstGeom prst="rect">
              <a:avLst/>
            </a:prstGeom>
          </p:spPr>
        </p:pic>
      </p:grpSp>
      <p:sp>
        <p:nvSpPr>
          <p:cNvPr id="20" name="Rectangle 19"/>
          <p:cNvSpPr/>
          <p:nvPr/>
        </p:nvSpPr>
        <p:spPr>
          <a:xfrm>
            <a:off x="6237027" y="2488326"/>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Helvetica" panose="020B0604020202020204" pitchFamily="34" charset="0"/>
                <a:cs typeface="Helvetica" panose="020B0604020202020204" pitchFamily="34" charset="0"/>
              </a:rPr>
              <a:t>Click to reveal </a:t>
            </a:r>
            <a:r>
              <a:rPr lang="en-GB" b="1" dirty="0">
                <a:latin typeface="Helvetica" panose="020B0604020202020204" pitchFamily="34" charset="0"/>
                <a:cs typeface="Helvetica" panose="020B0604020202020204" pitchFamily="34" charset="0"/>
              </a:rPr>
              <a:t>a</a:t>
            </a:r>
            <a:r>
              <a:rPr lang="en-GB" b="1" dirty="0" smtClean="0">
                <a:latin typeface="Helvetica" panose="020B0604020202020204" pitchFamily="34" charset="0"/>
                <a:cs typeface="Helvetica" panose="020B0604020202020204" pitchFamily="34" charset="0"/>
              </a:rPr>
              <a:t>nswer</a:t>
            </a:r>
            <a:endParaRPr lang="en-GB" b="1" dirty="0">
              <a:latin typeface="Helvetica" panose="020B0604020202020204" pitchFamily="34" charset="0"/>
              <a:cs typeface="Helvetica" panose="020B0604020202020204" pitchFamily="34" charset="0"/>
            </a:endParaRPr>
          </a:p>
        </p:txBody>
      </p:sp>
      <p:sp>
        <p:nvSpPr>
          <p:cNvPr id="21" name="Rectangle 2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itle 1"/>
          <p:cNvSpPr>
            <a:spLocks noGrp="1"/>
          </p:cNvSpPr>
          <p:nvPr>
            <p:ph type="title"/>
          </p:nvPr>
        </p:nvSpPr>
        <p:spPr>
          <a:xfrm>
            <a:off x="1" y="-18256"/>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a:t>
            </a:r>
            <a:r>
              <a:rPr lang="en-GB" sz="3600" b="1" dirty="0" smtClean="0">
                <a:solidFill>
                  <a:schemeClr val="bg1"/>
                </a:solidFill>
                <a:latin typeface="Helvetica" panose="020B0604020202020204" pitchFamily="34" charset="0"/>
                <a:cs typeface="Helvetica" panose="020B0604020202020204" pitchFamily="34" charset="0"/>
              </a:rPr>
              <a:t>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7" name="Picture 26"/>
          <p:cNvPicPr/>
          <p:nvPr/>
        </p:nvPicPr>
        <p:blipFill rotWithShape="1">
          <a:blip r:embed="rId7" cstate="email"/>
          <a:srcRect l="-27624" t="-13361" r="-27624" b="-13361"/>
          <a:stretch>
            <a:fillRect/>
          </a:stretch>
        </p:blipFill>
        <p:spPr>
          <a:xfrm>
            <a:off x="8223706" y="554081"/>
            <a:ext cx="740782" cy="628380"/>
          </a:xfrm>
          <a:prstGeom prst="ellipse">
            <a:avLst/>
          </a:prstGeom>
          <a:solidFill>
            <a:srgbClr val="002060"/>
          </a:solidFill>
          <a:ln w="31750">
            <a:solidFill>
              <a:schemeClr val="bg1"/>
            </a:solidFill>
          </a:ln>
        </p:spPr>
      </p:pic>
      <p:sp>
        <p:nvSpPr>
          <p:cNvPr id="28" name="TextBox 27"/>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8"/>
              </a:rPr>
              <a:t>http://www.skillsforhealth.org.uk</a:t>
            </a:r>
            <a:r>
              <a:rPr lang="en-IN" sz="800" b="1" u="sng" dirty="0" smtClean="0">
                <a:latin typeface="Helvetica" panose="020B0604020202020204" pitchFamily="34" charset="0"/>
                <a:cs typeface="Helvetica" panose="020B0604020202020204" pitchFamily="34" charset="0"/>
                <a:hlinkClick r:id="rId8"/>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9"/>
              </a:rPr>
              <a:t>http</a:t>
            </a:r>
            <a:r>
              <a:rPr lang="en-IN" sz="800" b="1" u="sng" dirty="0">
                <a:latin typeface="Helvetica" panose="020B0604020202020204" pitchFamily="34" charset="0"/>
                <a:cs typeface="Helvetica" panose="020B0604020202020204" pitchFamily="34" charset="0"/>
                <a:hlinkClick r:id="rId9"/>
              </a:rPr>
              <a:t>://www.skillsforcare.org.uk</a:t>
            </a:r>
            <a:r>
              <a:rPr lang="en-IN" sz="900" b="1" u="sng" dirty="0" smtClean="0">
                <a:latin typeface="Helvetica" panose="020B0604020202020204" pitchFamily="34" charset="0"/>
                <a:cs typeface="Helvetica" panose="020B0604020202020204" pitchFamily="34" charset="0"/>
                <a:hlinkClick r:id="rId9"/>
              </a:rPr>
              <a:t>/</a:t>
            </a:r>
            <a:endParaRPr lang="en-IN" sz="900" b="1" dirty="0">
              <a:latin typeface="Helvetica" panose="020B0604020202020204" pitchFamily="34" charset="0"/>
              <a:cs typeface="Helvetica" panose="020B0604020202020204" pitchFamily="34" charset="0"/>
            </a:endParaRPr>
          </a:p>
        </p:txBody>
      </p:sp>
      <p:sp>
        <p:nvSpPr>
          <p:cNvPr id="29" name="TextBox 28"/>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24</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4" grpId="0"/>
      <p:bldP spid="25" grpId="0"/>
      <p:bldP spid="25" grpId="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23677" y="1020038"/>
            <a:ext cx="9180511" cy="120392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IN" sz="3600" dirty="0">
                <a:latin typeface="Helvetica" panose="020B0604020202020204" pitchFamily="34" charset="0"/>
                <a:cs typeface="Helvetica" panose="020B0604020202020204" pitchFamily="34" charset="0"/>
              </a:rPr>
              <a:t>Mental Health and Wellbeing</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9.2 </a:t>
            </a:r>
            <a:endParaRPr lang="en-GB" sz="3600" dirty="0">
              <a:latin typeface="Helvetica" panose="020B0604020202020204" pitchFamily="34" charset="0"/>
              <a:cs typeface="Helvetica" panose="020B0604020202020204" pitchFamily="34" charset="0"/>
            </a:endParaRPr>
          </a:p>
        </p:txBody>
      </p:sp>
      <p:sp>
        <p:nvSpPr>
          <p:cNvPr id="8" name="Title Placeholder 1"/>
          <p:cNvSpPr txBox="1"/>
          <p:nvPr>
            <p:custDataLst>
              <p:tags r:id="rId4"/>
            </p:custDataLst>
          </p:nvPr>
        </p:nvSpPr>
        <p:spPr>
          <a:xfrm>
            <a:off x="-36515" y="299958"/>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Viewing of Modules </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Identifying &amp; Handling Dementia </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457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70836" y="1752600"/>
            <a:ext cx="8229583" cy="3170099"/>
          </a:xfrm>
          <a:prstGeom prst="rect">
            <a:avLst/>
          </a:prstGeom>
        </p:spPr>
        <p:txBody>
          <a:bodyPr wrap="square">
            <a:spAutoFit/>
          </a:bodyPr>
          <a:lstStyle/>
          <a:p>
            <a:pPr marL="342900" lvl="0" indent="-342900">
              <a:lnSpc>
                <a:spcPct val="200000"/>
              </a:lnSpc>
              <a:buFont typeface="Arial" panose="020B0604020202020204" pitchFamily="34" charset="0"/>
              <a:buChar char="•"/>
            </a:pPr>
            <a:r>
              <a:rPr lang="en-US" sz="2000" dirty="0">
                <a:latin typeface="Helvetica" panose="020B0604020202020204" pitchFamily="34" charset="0"/>
              </a:rPr>
              <a:t>What is dementia</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r>
              <a:rPr lang="en-US" sz="2000" dirty="0">
                <a:latin typeface="Helvetica" panose="020B0604020202020204" pitchFamily="34" charset="0"/>
              </a:rPr>
              <a:t>The symptoms of early stage of dementia</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r>
              <a:rPr lang="en-US" sz="2000" dirty="0">
                <a:latin typeface="Helvetica" panose="020B0604020202020204" pitchFamily="34" charset="0"/>
              </a:rPr>
              <a:t>How elders react with the onset of dementia</a:t>
            </a:r>
            <a:endParaRPr lang="en-US" sz="2000" dirty="0">
              <a:latin typeface="Helvetica" panose="020B0604020202020204" pitchFamily="34" charset="0"/>
            </a:endParaRPr>
          </a:p>
          <a:p>
            <a:pPr marL="342900" indent="-342900">
              <a:lnSpc>
                <a:spcPct val="200000"/>
              </a:lnSpc>
              <a:buFont typeface="Arial" panose="020B0604020202020204" pitchFamily="34" charset="0"/>
              <a:buChar char="•"/>
            </a:pPr>
            <a:r>
              <a:rPr lang="en-US" sz="2000" dirty="0">
                <a:latin typeface="Helvetica" panose="020B0604020202020204" pitchFamily="34" charset="0"/>
              </a:rPr>
              <a:t>The symptoms of severe dementia</a:t>
            </a:r>
            <a:endParaRPr lang="en-US" sz="2000" dirty="0">
              <a:latin typeface="Helvetica" panose="020B0604020202020204" pitchFamily="34" charset="0"/>
            </a:endParaRPr>
          </a:p>
          <a:p>
            <a:pPr marL="342900" indent="-342900">
              <a:lnSpc>
                <a:spcPct val="200000"/>
              </a:lnSpc>
              <a:buFont typeface="Arial" panose="020B0604020202020204" pitchFamily="34" charset="0"/>
              <a:buChar char="•"/>
            </a:pPr>
            <a:r>
              <a:rPr lang="en-US" sz="2000" dirty="0">
                <a:latin typeface="Helvetica" panose="020B0604020202020204" pitchFamily="34" charset="0"/>
              </a:rPr>
              <a:t>How you should react while taking care of a person with dementia</a:t>
            </a:r>
            <a:endParaRPr lang="en-US" sz="2000" dirty="0">
              <a:latin typeface="Helvetica"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pic>
        <p:nvPicPr>
          <p:cNvPr id="7" name="Picture 6"/>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152400" y="2797200"/>
            <a:ext cx="8668072" cy="1440000"/>
          </a:xfrm>
          <a:prstGeom prst="rect">
            <a:avLst/>
          </a:prstGeom>
        </p:spPr>
      </p:pic>
      <p:sp>
        <p:nvSpPr>
          <p:cNvPr id="8" name="Rectangle 7"/>
          <p:cNvSpPr/>
          <p:nvPr/>
        </p:nvSpPr>
        <p:spPr>
          <a:xfrm>
            <a:off x="541416" y="3276834"/>
            <a:ext cx="8000999"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Identifying &amp; Handling Dementia in Elders</a:t>
            </a:r>
            <a:endParaRPr lang="en-US" sz="3000" b="1" dirty="0">
              <a:latin typeface="Helvetica" panose="020B0604020202020204" pitchFamily="34" charset="0"/>
              <a:cs typeface="Arial"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 </a:t>
            </a:r>
            <a:endParaRPr lang="en-IN" sz="1000" b="1" dirty="0">
              <a:latin typeface="Helvetica" panose="020B0604020202020204" pitchFamily="34" charset="0"/>
              <a:cs typeface="Helvetica"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87202"/>
            <a:ext cx="9143999" cy="92023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Awareness of Mental Health, Dementia &amp; Learning Disability </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31511" y="1628801"/>
            <a:ext cx="4340488" cy="4032448"/>
          </a:xfrm>
        </p:spPr>
        <p:txBody>
          <a:bodyPr>
            <a:normAutofit fontScale="77500" lnSpcReduction="20000"/>
          </a:bodyPr>
          <a:lstStyle/>
          <a:p>
            <a:pPr algn="l">
              <a:spcBef>
                <a:spcPts val="600"/>
              </a:spcBef>
            </a:pPr>
            <a:r>
              <a:rPr lang="en-GB" sz="2800" b="0" dirty="0">
                <a:latin typeface="Helvetica" panose="020B0604020202020204" pitchFamily="34" charset="0"/>
                <a:cs typeface="Helvetica" panose="020B0604020202020204" pitchFamily="34" charset="0"/>
              </a:rPr>
              <a:t>Your role may not include providing direct support to individuals with </a:t>
            </a:r>
            <a:r>
              <a:rPr lang="en-GB" sz="2800" b="0" dirty="0" smtClean="0">
                <a:latin typeface="Helvetica" panose="020B0604020202020204" pitchFamily="34" charset="0"/>
                <a:cs typeface="Helvetica" panose="020B0604020202020204" pitchFamily="34" charset="0"/>
              </a:rPr>
              <a:t>mental ill- health, </a:t>
            </a:r>
            <a:r>
              <a:rPr lang="en-GB" sz="2800" b="0" dirty="0">
                <a:latin typeface="Helvetica" panose="020B0604020202020204" pitchFamily="34" charset="0"/>
                <a:cs typeface="Helvetica" panose="020B0604020202020204" pitchFamily="34" charset="0"/>
              </a:rPr>
              <a:t>dementia </a:t>
            </a:r>
            <a:r>
              <a:rPr lang="en-GB" sz="2800" b="0" dirty="0" smtClean="0">
                <a:latin typeface="Helvetica" panose="020B0604020202020204" pitchFamily="34" charset="0"/>
                <a:cs typeface="Helvetica" panose="020B0604020202020204" pitchFamily="34" charset="0"/>
              </a:rPr>
              <a:t>or </a:t>
            </a:r>
            <a:r>
              <a:rPr lang="en-GB" sz="2800" b="0" dirty="0">
                <a:latin typeface="Helvetica" panose="020B0604020202020204" pitchFamily="34" charset="0"/>
                <a:cs typeface="Helvetica" panose="020B0604020202020204" pitchFamily="34" charset="0"/>
              </a:rPr>
              <a:t>learning </a:t>
            </a:r>
            <a:r>
              <a:rPr lang="en-GB" sz="2800" b="0" dirty="0" smtClean="0">
                <a:latin typeface="Helvetica" panose="020B0604020202020204" pitchFamily="34" charset="0"/>
                <a:cs typeface="Helvetica" panose="020B0604020202020204" pitchFamily="34" charset="0"/>
              </a:rPr>
              <a:t>disabilities</a:t>
            </a:r>
            <a:endParaRPr lang="en-GB" sz="2800" b="0" dirty="0" smtClean="0">
              <a:latin typeface="Helvetica" panose="020B0604020202020204" pitchFamily="34" charset="0"/>
              <a:cs typeface="Helvetica" panose="020B0604020202020204" pitchFamily="34" charset="0"/>
            </a:endParaRPr>
          </a:p>
          <a:p>
            <a:pPr marL="0" indent="0" algn="l">
              <a:spcBef>
                <a:spcPts val="600"/>
              </a:spcBef>
              <a:buNone/>
            </a:pPr>
            <a:endParaRPr lang="en-GB" sz="2800" b="0" dirty="0">
              <a:latin typeface="Helvetica" panose="020B0604020202020204" pitchFamily="34" charset="0"/>
              <a:cs typeface="Helvetica" panose="020B0604020202020204" pitchFamily="34" charset="0"/>
            </a:endParaRPr>
          </a:p>
          <a:p>
            <a:pPr algn="l">
              <a:spcBef>
                <a:spcPts val="600"/>
              </a:spcBef>
            </a:pPr>
            <a:r>
              <a:rPr lang="en-GB" sz="2800" b="0" dirty="0" smtClean="0">
                <a:latin typeface="Helvetica" panose="020B0604020202020204" pitchFamily="34" charset="0"/>
                <a:cs typeface="Helvetica" panose="020B0604020202020204" pitchFamily="34" charset="0"/>
              </a:rPr>
              <a:t>Having </a:t>
            </a:r>
            <a:r>
              <a:rPr lang="en-GB" sz="2800" b="0" dirty="0">
                <a:latin typeface="Helvetica" panose="020B0604020202020204" pitchFamily="34" charset="0"/>
                <a:cs typeface="Helvetica" panose="020B0604020202020204" pitchFamily="34" charset="0"/>
              </a:rPr>
              <a:t>an awareness of the experiences of others can help you to identify any signs and symptoms as well as enabling you to work in ways that show compassion and </a:t>
            </a:r>
            <a:r>
              <a:rPr lang="en-GB" sz="2800" b="0" dirty="0" smtClean="0">
                <a:latin typeface="Helvetica" panose="020B0604020202020204" pitchFamily="34" charset="0"/>
                <a:cs typeface="Helvetica" panose="020B0604020202020204" pitchFamily="34" charset="0"/>
              </a:rPr>
              <a:t>understanding</a:t>
            </a:r>
            <a:endParaRPr lang="en-GB" sz="2800" b="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1" cstate="email"/>
          <a:srcRect/>
          <a:stretch>
            <a:fillRect/>
          </a:stretch>
        </p:blipFill>
        <p:spPr>
          <a:xfrm>
            <a:off x="4991131" y="1243921"/>
            <a:ext cx="3888463" cy="5014991"/>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Importance of Exercise for an Elder</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5 </a:t>
            </a:r>
            <a:endParaRPr lang="en-IN" sz="1000" dirty="0">
              <a:latin typeface="Helvetica" panose="020B0604020202020204" pitchFamily="34" charset="0"/>
              <a:cs typeface="Helvetica" panose="020B0604020202020204" pitchFamily="34" charset="0"/>
            </a:endParaRPr>
          </a:p>
        </p:txBody>
      </p:sp>
      <p:sp>
        <p:nvSpPr>
          <p:cNvPr id="13" name="Title 3"/>
          <p:cNvSpPr txBox="1"/>
          <p:nvPr/>
        </p:nvSpPr>
        <p:spPr>
          <a:xfrm>
            <a:off x="550783" y="383344"/>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14" name="Rectangle 13"/>
          <p:cNvSpPr/>
          <p:nvPr/>
        </p:nvSpPr>
        <p:spPr>
          <a:xfrm>
            <a:off x="554794" y="1219200"/>
            <a:ext cx="8229583" cy="4708981"/>
          </a:xfrm>
          <a:prstGeom prst="rect">
            <a:avLst/>
          </a:prstGeom>
        </p:spPr>
        <p:txBody>
          <a:bodyPr wrap="square">
            <a:spAutoFit/>
          </a:bodyPr>
          <a:lstStyle/>
          <a:p>
            <a:pPr marL="457200" lvl="0" indent="-457200">
              <a:lnSpc>
                <a:spcPct val="200000"/>
              </a:lnSpc>
              <a:buFont typeface="Arial" panose="020B0604020202020204" pitchFamily="34" charset="0"/>
              <a:buChar char="•"/>
            </a:pPr>
            <a:r>
              <a:rPr lang="en-US" sz="3000" dirty="0">
                <a:latin typeface="Helvetica" panose="020B0604020202020204" pitchFamily="34" charset="0"/>
              </a:rPr>
              <a:t>How exercise is related to joint movement and functioning of organs in an elder’s body</a:t>
            </a:r>
            <a:endParaRPr lang="en-US" sz="3000" dirty="0">
              <a:latin typeface="Helvetica" panose="020B0604020202020204" pitchFamily="34" charset="0"/>
            </a:endParaRPr>
          </a:p>
          <a:p>
            <a:pPr marL="457200" lvl="0" indent="-457200">
              <a:lnSpc>
                <a:spcPct val="200000"/>
              </a:lnSpc>
              <a:buFont typeface="Arial" panose="020B0604020202020204" pitchFamily="34" charset="0"/>
              <a:buChar char="•"/>
            </a:pPr>
            <a:r>
              <a:rPr lang="en-US" sz="3000" dirty="0">
                <a:latin typeface="Helvetica" panose="020B0604020202020204" pitchFamily="34" charset="0"/>
              </a:rPr>
              <a:t>The ill effects of lack of exercise on an elder’s body</a:t>
            </a:r>
            <a:endParaRPr lang="en-US" sz="3000" dirty="0">
              <a:latin typeface="Helvetica" panose="020B0604020202020204" pitchFamily="34" charset="0"/>
            </a:endParaRPr>
          </a:p>
          <a:p>
            <a:pPr marL="457200" indent="-457200">
              <a:lnSpc>
                <a:spcPct val="200000"/>
              </a:lnSpc>
              <a:buFont typeface="Arial" panose="020B0604020202020204" pitchFamily="34" charset="0"/>
              <a:buChar char="•"/>
            </a:pPr>
            <a:r>
              <a:rPr lang="en-US" sz="3000" dirty="0">
                <a:latin typeface="Helvetica" panose="020B0604020202020204" pitchFamily="34" charset="0"/>
              </a:rPr>
              <a:t>The benefits of exercising for an elder</a:t>
            </a:r>
            <a:endParaRPr lang="en-US" sz="3000" b="1" dirty="0">
              <a:latin typeface="Helvetica"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6 </a:t>
            </a:r>
            <a:endParaRPr lang="en-IN" sz="1000" dirty="0">
              <a:latin typeface="Helvetica" panose="020B0604020202020204" pitchFamily="34" charset="0"/>
              <a:cs typeface="Helvetica" panose="020B0604020202020204" pitchFamily="34" charset="0"/>
            </a:endParaRPr>
          </a:p>
        </p:txBody>
      </p:sp>
      <p:sp>
        <p:nvSpPr>
          <p:cNvPr id="8" name="Title 1"/>
          <p:cNvSpPr txBox="1"/>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pic>
        <p:nvPicPr>
          <p:cNvPr id="15" name="Picture 14"/>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6" name="Rectangle 15"/>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Importance of Exercise for an Elder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Various types of Exercise for an Elder</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 </a:t>
            </a:r>
            <a:endParaRPr lang="en-IN" sz="1000" b="1" dirty="0">
              <a:latin typeface="Helvetica" panose="020B0604020202020204" pitchFamily="34" charset="0"/>
              <a:cs typeface="Helvetica" panose="020B0604020202020204" pitchFamily="34" charset="0"/>
            </a:endParaRPr>
          </a:p>
        </p:txBody>
      </p:sp>
      <p:sp>
        <p:nvSpPr>
          <p:cNvPr id="13" name="Title 3"/>
          <p:cNvSpPr txBox="1"/>
          <p:nvPr/>
        </p:nvSpPr>
        <p:spPr>
          <a:xfrm>
            <a:off x="550783" y="383344"/>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14" name="Rectangle 13"/>
          <p:cNvSpPr/>
          <p:nvPr/>
        </p:nvSpPr>
        <p:spPr>
          <a:xfrm>
            <a:off x="550783" y="1752600"/>
            <a:ext cx="8229583" cy="3785652"/>
          </a:xfrm>
          <a:prstGeom prst="rect">
            <a:avLst/>
          </a:prstGeom>
        </p:spPr>
        <p:txBody>
          <a:bodyPr wrap="square">
            <a:spAutoFit/>
          </a:bodyPr>
          <a:lstStyle/>
          <a:p>
            <a:pPr marL="457200" lvl="0" indent="-457200">
              <a:buFont typeface="Arial" panose="020B0604020202020204" pitchFamily="34" charset="0"/>
              <a:buChar char="•"/>
            </a:pPr>
            <a:r>
              <a:rPr lang="en-US" sz="3000" dirty="0">
                <a:latin typeface="Helvetica" panose="020B0604020202020204" pitchFamily="34" charset="0"/>
              </a:rPr>
              <a:t>The exercises suitable for independent elders</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r>
              <a:rPr lang="en-US" sz="3000" dirty="0">
                <a:latin typeface="Helvetica" panose="020B0604020202020204" pitchFamily="34" charset="0"/>
              </a:rPr>
              <a:t>The exercises suitable for partially dependent elders</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r>
              <a:rPr lang="en-US" sz="3000" dirty="0">
                <a:latin typeface="Helvetica" panose="020B0604020202020204" pitchFamily="34" charset="0"/>
              </a:rPr>
              <a:t>The exercises suitable for fully dependent elders</a:t>
            </a:r>
            <a:endParaRPr lang="en-US" sz="3000" dirty="0">
              <a:latin typeface="Helvetica"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 </a:t>
            </a:r>
            <a:endParaRPr lang="en-IN" sz="1000" b="1" dirty="0">
              <a:latin typeface="Helvetica" panose="020B0604020202020204" pitchFamily="34" charset="0"/>
              <a:cs typeface="Helvetica" panose="020B0604020202020204" pitchFamily="34" charset="0"/>
            </a:endParaRPr>
          </a:p>
        </p:txBody>
      </p:sp>
      <p:sp>
        <p:nvSpPr>
          <p:cNvPr id="8" name="Title 1"/>
          <p:cNvSpPr txBox="1"/>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pic>
        <p:nvPicPr>
          <p:cNvPr id="15" name="Picture 14"/>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6" name="Rectangle 15"/>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Various types of Exercise for an Elder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Precautions with Exercise</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 </a:t>
            </a:r>
            <a:endParaRPr lang="en-IN" sz="1000" b="1" dirty="0">
              <a:latin typeface="Helvetica" panose="020B0604020202020204" pitchFamily="34" charset="0"/>
              <a:cs typeface="Helvetica" panose="020B0604020202020204" pitchFamily="34" charset="0"/>
            </a:endParaRPr>
          </a:p>
        </p:txBody>
      </p:sp>
      <p:sp>
        <p:nvSpPr>
          <p:cNvPr id="13" name="Title 3"/>
          <p:cNvSpPr txBox="1"/>
          <p:nvPr/>
        </p:nvSpPr>
        <p:spPr>
          <a:xfrm>
            <a:off x="550783" y="383344"/>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14" name="Rectangle 13"/>
          <p:cNvSpPr/>
          <p:nvPr/>
        </p:nvSpPr>
        <p:spPr>
          <a:xfrm>
            <a:off x="550783" y="1905000"/>
            <a:ext cx="8229583" cy="3323987"/>
          </a:xfrm>
          <a:prstGeom prst="rect">
            <a:avLst/>
          </a:prstGeom>
        </p:spPr>
        <p:txBody>
          <a:bodyPr wrap="square">
            <a:spAutoFit/>
          </a:bodyPr>
          <a:lstStyle/>
          <a:p>
            <a:pPr marL="457200" lvl="0" indent="-457200">
              <a:buFont typeface="Arial" panose="020B0604020202020204" pitchFamily="34" charset="0"/>
              <a:buChar char="•"/>
            </a:pPr>
            <a:r>
              <a:rPr lang="en-US" sz="3000" dirty="0">
                <a:latin typeface="Helvetica" panose="020B0604020202020204" pitchFamily="34" charset="0"/>
              </a:rPr>
              <a:t>The essential items of an elder’s exercise kit</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r>
              <a:rPr lang="en-US" sz="3000" dirty="0">
                <a:latin typeface="Helvetica" panose="020B0604020202020204" pitchFamily="34" charset="0"/>
              </a:rPr>
              <a:t>The precautions to take when the elder is exercising</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indent="-457200">
              <a:buFont typeface="Arial" panose="020B0604020202020204" pitchFamily="34" charset="0"/>
              <a:buChar char="•"/>
            </a:pPr>
            <a:r>
              <a:rPr lang="en-US" sz="3000" dirty="0">
                <a:latin typeface="Helvetica" panose="020B0604020202020204" pitchFamily="34" charset="0"/>
              </a:rPr>
              <a:t>The way in which an elder’s body reacts to exercising</a:t>
            </a:r>
            <a:endParaRPr lang="en-US" sz="3000" b="1" dirty="0">
              <a:latin typeface="Helvetica"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 </a:t>
            </a:r>
            <a:endParaRPr lang="en-IN" sz="1000" b="1" dirty="0">
              <a:latin typeface="Helvetica" panose="020B0604020202020204" pitchFamily="34" charset="0"/>
              <a:cs typeface="Helvetica" panose="020B0604020202020204" pitchFamily="34" charset="0"/>
            </a:endParaRPr>
          </a:p>
        </p:txBody>
      </p:sp>
      <p:sp>
        <p:nvSpPr>
          <p:cNvPr id="8" name="Title 1"/>
          <p:cNvSpPr txBox="1"/>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pic>
        <p:nvPicPr>
          <p:cNvPr id="13" name="Picture 12"/>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4" name="Rectangle 13"/>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Precautions with Exercise</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911" y="12901"/>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18256"/>
            <a:ext cx="913208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Mental Health Conditions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179512" y="1143000"/>
            <a:ext cx="8890611" cy="4706605"/>
          </a:xfrm>
        </p:spPr>
        <p:txBody>
          <a:bodyPr/>
          <a:lstStyle/>
          <a:p>
            <a:pPr marL="0" indent="0">
              <a:buNone/>
            </a:pPr>
            <a:r>
              <a:rPr lang="en-GB" sz="2400" dirty="0">
                <a:latin typeface="Helvetica" panose="020B0604020202020204" pitchFamily="34" charset="0"/>
                <a:cs typeface="Helvetica" panose="020B0604020202020204" pitchFamily="34" charset="0"/>
              </a:rPr>
              <a:t>1 in 4 adults </a:t>
            </a:r>
            <a:r>
              <a:rPr lang="en-GB" sz="2400" dirty="0" smtClean="0">
                <a:latin typeface="Helvetica" panose="020B0604020202020204" pitchFamily="34" charset="0"/>
                <a:cs typeface="Helvetica" panose="020B0604020202020204" pitchFamily="34" charset="0"/>
              </a:rPr>
              <a:t>experience </a:t>
            </a:r>
            <a:r>
              <a:rPr lang="en-GB" sz="2400" dirty="0">
                <a:latin typeface="Helvetica" panose="020B0604020202020204" pitchFamily="34" charset="0"/>
                <a:cs typeface="Helvetica" panose="020B0604020202020204" pitchFamily="34" charset="0"/>
              </a:rPr>
              <a:t>at least one </a:t>
            </a:r>
            <a:r>
              <a:rPr lang="en-GB" sz="2400" dirty="0">
                <a:solidFill>
                  <a:srgbClr val="0066CC"/>
                </a:solidFill>
                <a:latin typeface="Helvetica" panose="020B0604020202020204" pitchFamily="34" charset="0"/>
                <a:cs typeface="Helvetica" panose="020B0604020202020204" pitchFamily="34" charset="0"/>
              </a:rPr>
              <a:t>mental health </a:t>
            </a:r>
            <a:r>
              <a:rPr lang="en-GB" sz="2400" dirty="0">
                <a:latin typeface="Helvetica" panose="020B0604020202020204" pitchFamily="34" charset="0"/>
                <a:cs typeface="Helvetica" panose="020B0604020202020204" pitchFamily="34" charset="0"/>
              </a:rPr>
              <a:t>need in any </a:t>
            </a:r>
            <a:r>
              <a:rPr lang="en-GB" sz="2400" dirty="0" smtClean="0">
                <a:latin typeface="Helvetica" panose="020B0604020202020204" pitchFamily="34" charset="0"/>
                <a:cs typeface="Helvetica" panose="020B0604020202020204" pitchFamily="34" charset="0"/>
              </a:rPr>
              <a:t>year</a:t>
            </a:r>
            <a:endParaRPr lang="en-GB" sz="2400" dirty="0" smtClean="0">
              <a:latin typeface="Helvetica" panose="020B0604020202020204" pitchFamily="34" charset="0"/>
              <a:cs typeface="Helvetica" panose="020B0604020202020204" pitchFamily="34" charset="0"/>
            </a:endParaRPr>
          </a:p>
          <a:p>
            <a:pPr marL="0" indent="0">
              <a:buNone/>
            </a:pPr>
            <a:r>
              <a:rPr lang="en-GB" sz="2400" dirty="0" smtClean="0">
                <a:latin typeface="Helvetica" panose="020B0604020202020204" pitchFamily="34" charset="0"/>
                <a:cs typeface="Helvetica" panose="020B0604020202020204" pitchFamily="34" charset="0"/>
              </a:rPr>
              <a:t>Examples </a:t>
            </a:r>
            <a:r>
              <a:rPr lang="en-GB" sz="2400" dirty="0">
                <a:latin typeface="Helvetica" panose="020B0604020202020204" pitchFamily="34" charset="0"/>
                <a:cs typeface="Helvetica" panose="020B0604020202020204" pitchFamily="34" charset="0"/>
              </a:rPr>
              <a:t>of mental health problems include:</a:t>
            </a:r>
            <a:endParaRPr lang="en-GB" sz="2400" dirty="0">
              <a:latin typeface="Helvetica" panose="020B0604020202020204" pitchFamily="34" charset="0"/>
              <a:cs typeface="Helvetica" panose="020B0604020202020204" pitchFamily="34" charset="0"/>
            </a:endParaRPr>
          </a:p>
          <a:p>
            <a:r>
              <a:rPr lang="en-GB" sz="2200" dirty="0">
                <a:latin typeface="Helvetica" panose="020B0604020202020204" pitchFamily="34" charset="0"/>
                <a:cs typeface="Helvetica" panose="020B0604020202020204" pitchFamily="34" charset="0"/>
              </a:rPr>
              <a:t>Depression</a:t>
            </a:r>
            <a:endParaRPr lang="en-GB" sz="2200" dirty="0">
              <a:latin typeface="Helvetica" panose="020B0604020202020204" pitchFamily="34" charset="0"/>
              <a:cs typeface="Helvetica" panose="020B0604020202020204" pitchFamily="34" charset="0"/>
            </a:endParaRPr>
          </a:p>
          <a:p>
            <a:r>
              <a:rPr lang="en-GB" sz="2200" dirty="0" smtClean="0">
                <a:latin typeface="Helvetica" panose="020B0604020202020204" pitchFamily="34" charset="0"/>
                <a:cs typeface="Helvetica" panose="020B0604020202020204" pitchFamily="34" charset="0"/>
              </a:rPr>
              <a:t>Anxiety</a:t>
            </a:r>
            <a:endParaRPr lang="en-GB" sz="2200" dirty="0">
              <a:latin typeface="Helvetica" panose="020B0604020202020204" pitchFamily="34" charset="0"/>
              <a:cs typeface="Helvetica" panose="020B0604020202020204" pitchFamily="34" charset="0"/>
            </a:endParaRPr>
          </a:p>
          <a:p>
            <a:r>
              <a:rPr lang="en-GB" sz="2200" dirty="0" smtClean="0">
                <a:latin typeface="Helvetica" panose="020B0604020202020204" pitchFamily="34" charset="0"/>
                <a:cs typeface="Helvetica" panose="020B0604020202020204" pitchFamily="34" charset="0"/>
              </a:rPr>
              <a:t>Psychosis</a:t>
            </a:r>
            <a:endParaRPr lang="en-GB" sz="22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grpSp>
        <p:nvGrpSpPr>
          <p:cNvPr id="4" name="Group 3"/>
          <p:cNvGrpSpPr/>
          <p:nvPr/>
        </p:nvGrpSpPr>
        <p:grpSpPr>
          <a:xfrm>
            <a:off x="2051720" y="2255017"/>
            <a:ext cx="6902350" cy="1534021"/>
            <a:chOff x="2491369" y="5048723"/>
            <a:chExt cx="6418509" cy="1177740"/>
          </a:xfrm>
        </p:grpSpPr>
        <p:sp>
          <p:nvSpPr>
            <p:cNvPr id="5" name="Rectangle 4"/>
            <p:cNvSpPr/>
            <p:nvPr/>
          </p:nvSpPr>
          <p:spPr>
            <a:xfrm>
              <a:off x="2491369" y="5237414"/>
              <a:ext cx="6387238" cy="92757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1" cstate="email"/>
            <a:stretch>
              <a:fillRect/>
            </a:stretch>
          </p:blipFill>
          <p:spPr>
            <a:xfrm>
              <a:off x="2601536" y="5048723"/>
              <a:ext cx="957771" cy="420892"/>
            </a:xfrm>
            <a:prstGeom prst="rect">
              <a:avLst/>
            </a:prstGeom>
          </p:spPr>
        </p:pic>
        <p:sp>
          <p:nvSpPr>
            <p:cNvPr id="7" name="TextBox 6"/>
            <p:cNvSpPr txBox="1"/>
            <p:nvPr/>
          </p:nvSpPr>
          <p:spPr>
            <a:xfrm>
              <a:off x="2632806" y="5375071"/>
              <a:ext cx="6277072" cy="851392"/>
            </a:xfrm>
            <a:prstGeom prst="rect">
              <a:avLst/>
            </a:prstGeom>
            <a:noFill/>
          </p:spPr>
          <p:txBody>
            <a:bodyPr wrap="square" rtlCol="0">
              <a:spAutoFit/>
            </a:bodyPr>
            <a:lstStyle/>
            <a:p>
              <a:r>
                <a:rPr lang="en-GB" sz="1600" b="1" dirty="0" smtClean="0">
                  <a:solidFill>
                    <a:srgbClr val="0066CC"/>
                  </a:solidFill>
                  <a:latin typeface="Arial" panose="020B0604020202020204" pitchFamily="34" charset="0"/>
                  <a:cs typeface="Arial" panose="020B0604020202020204" pitchFamily="34" charset="0"/>
                </a:rPr>
                <a:t>Mental health: </a:t>
              </a:r>
              <a:r>
                <a:rPr lang="en-GB" sz="1500" dirty="0" smtClean="0">
                  <a:latin typeface="Arial" panose="020B0604020202020204" pitchFamily="34" charset="0"/>
                  <a:cs typeface="Arial" panose="020B0604020202020204" pitchFamily="34" charset="0"/>
                </a:rPr>
                <a:t>Mental </a:t>
              </a:r>
              <a:r>
                <a:rPr lang="en-GB" sz="1500" dirty="0">
                  <a:latin typeface="Arial" panose="020B0604020202020204" pitchFamily="34" charset="0"/>
                  <a:cs typeface="Arial" panose="020B0604020202020204" pitchFamily="34" charset="0"/>
                </a:rPr>
                <a:t>health can be seen positively to identify a positive state of mental wellbeing or negatively, to identify a negative state of mental wellbeing, for example, </a:t>
              </a:r>
              <a:r>
                <a:rPr lang="en-GB" sz="1500" dirty="0" smtClean="0">
                  <a:latin typeface="Arial" panose="020B0604020202020204" pitchFamily="34" charset="0"/>
                  <a:cs typeface="Arial" panose="020B0604020202020204" pitchFamily="34" charset="0"/>
                </a:rPr>
                <a:t>experiencing mental </a:t>
              </a:r>
              <a:r>
                <a:rPr lang="en-GB" sz="1500" dirty="0">
                  <a:latin typeface="Arial" panose="020B0604020202020204" pitchFamily="34" charset="0"/>
                  <a:cs typeface="Arial" panose="020B0604020202020204" pitchFamily="34" charset="0"/>
                </a:rPr>
                <a:t>health problems </a:t>
              </a:r>
              <a:r>
                <a:rPr lang="en-GB" sz="1500" dirty="0" smtClean="0">
                  <a:latin typeface="Arial" panose="020B0604020202020204" pitchFamily="34" charset="0"/>
                  <a:cs typeface="Arial" panose="020B0604020202020204" pitchFamily="34" charset="0"/>
                </a:rPr>
                <a:t>that cause distress and affect an individual’s functioning.</a:t>
              </a:r>
              <a:endParaRPr lang="en-GB" sz="1500" dirty="0">
                <a:latin typeface="Arial" panose="020B0604020202020204" pitchFamily="34" charset="0"/>
                <a:cs typeface="Arial" panose="020B0604020202020204" pitchFamily="34" charset="0"/>
              </a:endParaRPr>
            </a:p>
          </p:txBody>
        </p:sp>
      </p:grpSp>
      <p:pic>
        <p:nvPicPr>
          <p:cNvPr id="10" name="Picture 9"/>
          <p:cNvPicPr>
            <a:picLocks noChangeAspect="1"/>
          </p:cNvPicPr>
          <p:nvPr/>
        </p:nvPicPr>
        <p:blipFill rotWithShape="1">
          <a:blip r:embed="rId2" cstate="email"/>
          <a:srcRect/>
          <a:stretch>
            <a:fillRect/>
          </a:stretch>
        </p:blipFill>
        <p:spPr>
          <a:xfrm>
            <a:off x="246320" y="3789040"/>
            <a:ext cx="8674122" cy="2485637"/>
          </a:xfrm>
          <a:prstGeom prst="rect">
            <a:avLst/>
          </a:prstGeom>
        </p:spPr>
      </p:pic>
      <p:sp>
        <p:nvSpPr>
          <p:cNvPr id="11" name="TextBox 10"/>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12" name="TextBox 1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89560"/>
            <a:ext cx="9144000"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Depression</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265588"/>
            <a:ext cx="8624270" cy="723252"/>
          </a:xfrm>
        </p:spPr>
        <p:txBody>
          <a:bodyPr>
            <a:normAutofit fontScale="77500" lnSpcReduction="20000"/>
          </a:bodyPr>
          <a:lstStyle/>
          <a:p>
            <a:pPr marL="0" indent="0">
              <a:buNone/>
            </a:pPr>
            <a:r>
              <a:rPr lang="en-GB" sz="3100" dirty="0">
                <a:latin typeface="Helvetica" panose="020B0604020202020204" pitchFamily="34" charset="0"/>
                <a:cs typeface="Helvetica" panose="020B0604020202020204" pitchFamily="34" charset="0"/>
              </a:rPr>
              <a:t>An individual experiencing depression will feel emotions such as hopelessness and negativity that don’t go </a:t>
            </a:r>
            <a:r>
              <a:rPr lang="en-GB" sz="3100" dirty="0" smtClean="0">
                <a:latin typeface="Helvetica" panose="020B0604020202020204" pitchFamily="34" charset="0"/>
                <a:cs typeface="Helvetica" panose="020B0604020202020204" pitchFamily="34" charset="0"/>
              </a:rPr>
              <a:t>away</a:t>
            </a:r>
            <a:endParaRPr lang="en-GB" sz="31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4" name="Rectangle 3"/>
          <p:cNvSpPr/>
          <p:nvPr/>
        </p:nvSpPr>
        <p:spPr>
          <a:xfrm>
            <a:off x="255326" y="2082187"/>
            <a:ext cx="8471387" cy="2282917"/>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smtClean="0">
              <a:solidFill>
                <a:srgbClr val="000090"/>
              </a:solidFill>
              <a:latin typeface="Helvetica" panose="020B0604020202020204" pitchFamily="34" charset="0"/>
              <a:cs typeface="Helvetica" panose="020B0604020202020204" pitchFamily="34" charset="0"/>
            </a:endParaRPr>
          </a:p>
          <a:p>
            <a:r>
              <a:rPr lang="en-US" sz="2400" dirty="0" smtClean="0">
                <a:solidFill>
                  <a:srgbClr val="000090"/>
                </a:solidFill>
                <a:latin typeface="Helvetica" panose="020B0604020202020204" pitchFamily="34" charset="0"/>
                <a:cs typeface="Helvetica" panose="020B0604020202020204" pitchFamily="34" charset="0"/>
              </a:rPr>
              <a:t>The symptoms of depression: </a:t>
            </a:r>
            <a:endParaRPr lang="en-US" sz="2400" dirty="0" smtClean="0">
              <a:solidFill>
                <a:srgbClr val="000090"/>
              </a:solidFill>
              <a:latin typeface="Helvetica" panose="020B0604020202020204" pitchFamily="34" charset="0"/>
              <a:cs typeface="Helvetica" panose="020B0604020202020204" pitchFamily="34" charset="0"/>
            </a:endParaRPr>
          </a:p>
          <a:p>
            <a:pPr marL="285750" indent="-285750">
              <a:buFont typeface="Arial" panose="020B0604020202020204"/>
              <a:buChar char="•"/>
            </a:pPr>
            <a:r>
              <a:rPr lang="en-US" sz="2400" dirty="0" smtClean="0">
                <a:solidFill>
                  <a:srgbClr val="000090"/>
                </a:solidFill>
                <a:latin typeface="Helvetica" panose="020B0604020202020204" pitchFamily="34" charset="0"/>
                <a:cs typeface="Helvetica" panose="020B0604020202020204" pitchFamily="34" charset="0"/>
              </a:rPr>
              <a:t>Can </a:t>
            </a:r>
            <a:r>
              <a:rPr lang="en-US" sz="2400" dirty="0">
                <a:solidFill>
                  <a:srgbClr val="000090"/>
                </a:solidFill>
                <a:latin typeface="Helvetica" panose="020B0604020202020204" pitchFamily="34" charset="0"/>
                <a:cs typeface="Helvetica" panose="020B0604020202020204" pitchFamily="34" charset="0"/>
              </a:rPr>
              <a:t>last weeks, months or longer </a:t>
            </a:r>
            <a:endParaRPr lang="en-US" sz="2400" dirty="0" smtClean="0">
              <a:solidFill>
                <a:srgbClr val="000090"/>
              </a:solidFill>
              <a:latin typeface="Helvetica" panose="020B0604020202020204" pitchFamily="34" charset="0"/>
              <a:cs typeface="Helvetica" panose="020B0604020202020204" pitchFamily="34" charset="0"/>
            </a:endParaRPr>
          </a:p>
          <a:p>
            <a:pPr marL="285750" indent="-285750">
              <a:buFont typeface="Arial" panose="020B0604020202020204"/>
              <a:buChar char="•"/>
            </a:pPr>
            <a:r>
              <a:rPr lang="en-US" sz="2400" dirty="0" smtClean="0">
                <a:solidFill>
                  <a:srgbClr val="000090"/>
                </a:solidFill>
                <a:latin typeface="Helvetica" panose="020B0604020202020204" pitchFamily="34" charset="0"/>
                <a:cs typeface="Helvetica" panose="020B0604020202020204" pitchFamily="34" charset="0"/>
              </a:rPr>
              <a:t>Affects </a:t>
            </a:r>
            <a:r>
              <a:rPr lang="en-US" sz="2400" dirty="0">
                <a:solidFill>
                  <a:srgbClr val="000090"/>
                </a:solidFill>
                <a:latin typeface="Helvetica" panose="020B0604020202020204" pitchFamily="34" charset="0"/>
                <a:cs typeface="Helvetica" panose="020B0604020202020204" pitchFamily="34" charset="0"/>
              </a:rPr>
              <a:t>how individuals see </a:t>
            </a:r>
            <a:r>
              <a:rPr lang="en-US" sz="2400" dirty="0" smtClean="0">
                <a:solidFill>
                  <a:srgbClr val="000090"/>
                </a:solidFill>
                <a:latin typeface="Helvetica" panose="020B0604020202020204" pitchFamily="34" charset="0"/>
                <a:cs typeface="Helvetica" panose="020B0604020202020204" pitchFamily="34" charset="0"/>
              </a:rPr>
              <a:t>themselves</a:t>
            </a:r>
            <a:endParaRPr lang="en-US" sz="2400" dirty="0" smtClean="0">
              <a:solidFill>
                <a:srgbClr val="000090"/>
              </a:solidFill>
              <a:latin typeface="Helvetica" panose="020B0604020202020204" pitchFamily="34" charset="0"/>
              <a:cs typeface="Helvetica" panose="020B0604020202020204" pitchFamily="34" charset="0"/>
            </a:endParaRPr>
          </a:p>
          <a:p>
            <a:pPr marL="285750" indent="-285750">
              <a:buFont typeface="Arial" panose="020B0604020202020204"/>
              <a:buChar char="•"/>
            </a:pPr>
            <a:r>
              <a:rPr lang="en-US" sz="2400" dirty="0" smtClean="0">
                <a:solidFill>
                  <a:srgbClr val="000090"/>
                </a:solidFill>
                <a:latin typeface="Helvetica" panose="020B0604020202020204" pitchFamily="34" charset="0"/>
                <a:cs typeface="Helvetica" panose="020B0604020202020204" pitchFamily="34" charset="0"/>
              </a:rPr>
              <a:t>Can </a:t>
            </a:r>
            <a:r>
              <a:rPr lang="en-US" sz="2400" dirty="0">
                <a:solidFill>
                  <a:srgbClr val="000090"/>
                </a:solidFill>
                <a:latin typeface="Helvetica" panose="020B0604020202020204" pitchFamily="34" charset="0"/>
                <a:cs typeface="Helvetica" panose="020B0604020202020204" pitchFamily="34" charset="0"/>
              </a:rPr>
              <a:t>lead to people stopping engagement in social life, family life or work</a:t>
            </a:r>
            <a:endParaRPr lang="en-US" sz="2400" dirty="0">
              <a:solidFill>
                <a:srgbClr val="000090"/>
              </a:solidFill>
              <a:latin typeface="Helvetica" panose="020B0604020202020204" pitchFamily="34" charset="0"/>
              <a:cs typeface="Helvetica" panose="020B0604020202020204" pitchFamily="34" charset="0"/>
            </a:endParaRPr>
          </a:p>
          <a:p>
            <a:endParaRPr lang="en-GB" sz="2400" b="1" dirty="0">
              <a:solidFill>
                <a:srgbClr val="002060"/>
              </a:solidFill>
              <a:latin typeface="Arial" panose="020B0604020202020204" pitchFamily="34" charset="0"/>
              <a:cs typeface="Arial" panose="020B0604020202020204" pitchFamily="34" charset="0"/>
            </a:endParaRPr>
          </a:p>
        </p:txBody>
      </p:sp>
      <p:sp>
        <p:nvSpPr>
          <p:cNvPr id="7" name="TextBox 6"/>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
              </a:rPr>
              <a:t>http://www.skillsforhealth.org.uk</a:t>
            </a:r>
            <a:r>
              <a:rPr lang="en-IN" sz="800" b="1" u="sng" dirty="0" smtClean="0">
                <a:latin typeface="Helvetica" panose="020B0604020202020204" pitchFamily="34" charset="0"/>
                <a:cs typeface="Helvetica" panose="020B0604020202020204" pitchFamily="34" charset="0"/>
                <a:hlinkClick r:id="rId1"/>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2"/>
              </a:rPr>
              <a:t>http</a:t>
            </a:r>
            <a:r>
              <a:rPr lang="en-IN" sz="800" b="1" u="sng" dirty="0">
                <a:latin typeface="Helvetica" panose="020B0604020202020204" pitchFamily="34" charset="0"/>
                <a:cs typeface="Helvetica" panose="020B0604020202020204" pitchFamily="34" charset="0"/>
                <a:hlinkClick r:id="rId2"/>
              </a:rPr>
              <a:t>://www.skillsforcare.org.uk</a:t>
            </a:r>
            <a:r>
              <a:rPr lang="en-IN" sz="900" b="1" u="sng" dirty="0" smtClean="0">
                <a:latin typeface="Helvetica" panose="020B0604020202020204" pitchFamily="34" charset="0"/>
                <a:cs typeface="Helvetica" panose="020B0604020202020204" pitchFamily="34" charset="0"/>
                <a:hlinkClick r:id="rId2"/>
              </a:rPr>
              <a:t>/</a:t>
            </a:r>
            <a:endParaRPr lang="en-IN" sz="9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4</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28088"/>
            <a:ext cx="9143998"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Anxiety</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276605"/>
            <a:ext cx="8613253" cy="2247447"/>
          </a:xfrm>
        </p:spPr>
        <p:txBody>
          <a:bodyPr>
            <a:normAutofit fontScale="85000" lnSpcReduction="20000"/>
          </a:bodyPr>
          <a:lstStyle/>
          <a:p>
            <a:pPr marL="0" indent="0">
              <a:buNone/>
            </a:pPr>
            <a:r>
              <a:rPr lang="en-GB" sz="2800" dirty="0">
                <a:latin typeface="Helvetica" panose="020B0604020202020204" pitchFamily="34" charset="0"/>
                <a:cs typeface="Helvetica" panose="020B0604020202020204" pitchFamily="34" charset="0"/>
              </a:rPr>
              <a:t>Individuals living with anxiety find it hard to control their worries. Symptoms can be:</a:t>
            </a:r>
            <a:endParaRPr lang="en-GB" sz="2800" dirty="0">
              <a:latin typeface="Helvetica" panose="020B0604020202020204" pitchFamily="34" charset="0"/>
              <a:cs typeface="Helvetica" panose="020B0604020202020204" pitchFamily="34" charset="0"/>
            </a:endParaRPr>
          </a:p>
          <a:p>
            <a:r>
              <a:rPr lang="en-GB" sz="2800" dirty="0">
                <a:latin typeface="Helvetica" panose="020B0604020202020204" pitchFamily="34" charset="0"/>
                <a:cs typeface="Helvetica" panose="020B0604020202020204" pitchFamily="34" charset="0"/>
              </a:rPr>
              <a:t>Physical </a:t>
            </a:r>
            <a:endParaRPr lang="en-GB" sz="2800" dirty="0">
              <a:latin typeface="Helvetica" panose="020B0604020202020204" pitchFamily="34" charset="0"/>
              <a:cs typeface="Helvetica" panose="020B0604020202020204" pitchFamily="34" charset="0"/>
            </a:endParaRPr>
          </a:p>
          <a:p>
            <a:r>
              <a:rPr lang="en-GB" sz="2800" dirty="0">
                <a:latin typeface="Helvetica" panose="020B0604020202020204" pitchFamily="34" charset="0"/>
                <a:cs typeface="Helvetica" panose="020B0604020202020204" pitchFamily="34" charset="0"/>
              </a:rPr>
              <a:t>Psychological </a:t>
            </a:r>
            <a:endParaRPr lang="en-GB" sz="2800" dirty="0">
              <a:latin typeface="Helvetica" panose="020B0604020202020204" pitchFamily="34" charset="0"/>
              <a:cs typeface="Helvetica" panose="020B0604020202020204" pitchFamily="34" charset="0"/>
            </a:endParaRPr>
          </a:p>
          <a:p>
            <a:r>
              <a:rPr lang="en-GB" sz="2800" dirty="0">
                <a:latin typeface="Helvetica" panose="020B0604020202020204" pitchFamily="34" charset="0"/>
                <a:cs typeface="Helvetica" panose="020B0604020202020204" pitchFamily="34" charset="0"/>
              </a:rPr>
              <a:t>Cognitive </a:t>
            </a:r>
            <a:endParaRPr lang="en-GB" sz="2800" dirty="0">
              <a:latin typeface="Helvetica" panose="020B0604020202020204" pitchFamily="34" charset="0"/>
              <a:cs typeface="Helvetica" panose="020B0604020202020204" pitchFamily="34" charset="0"/>
            </a:endParaRPr>
          </a:p>
          <a:p>
            <a:r>
              <a:rPr lang="en-GB" sz="2800" dirty="0">
                <a:latin typeface="Helvetica" panose="020B0604020202020204" pitchFamily="34" charset="0"/>
                <a:cs typeface="Helvetica" panose="020B0604020202020204" pitchFamily="34" charset="0"/>
              </a:rPr>
              <a:t>Behavioural or </a:t>
            </a:r>
            <a:r>
              <a:rPr lang="en-GB" sz="2800" dirty="0" smtClean="0">
                <a:latin typeface="Helvetica" panose="020B0604020202020204" pitchFamily="34" charset="0"/>
                <a:cs typeface="Helvetica" panose="020B0604020202020204" pitchFamily="34" charset="0"/>
              </a:rPr>
              <a:t>social.</a:t>
            </a:r>
            <a:endParaRPr lang="en-GB" sz="28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grpSp>
        <p:nvGrpSpPr>
          <p:cNvPr id="4" name="Group 3"/>
          <p:cNvGrpSpPr/>
          <p:nvPr/>
        </p:nvGrpSpPr>
        <p:grpSpPr>
          <a:xfrm>
            <a:off x="255325" y="3699399"/>
            <a:ext cx="8613252" cy="1247578"/>
            <a:chOff x="2491369" y="5065540"/>
            <a:chExt cx="8613252" cy="1247578"/>
          </a:xfrm>
        </p:grpSpPr>
        <p:sp>
          <p:nvSpPr>
            <p:cNvPr id="5" name="Rectangle 4"/>
            <p:cNvSpPr/>
            <p:nvPr/>
          </p:nvSpPr>
          <p:spPr>
            <a:xfrm>
              <a:off x="2491369" y="5255095"/>
              <a:ext cx="8613252" cy="105802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1" cstate="email"/>
            <a:stretch>
              <a:fillRect/>
            </a:stretch>
          </p:blipFill>
          <p:spPr>
            <a:xfrm>
              <a:off x="2601535" y="5065540"/>
              <a:ext cx="957771" cy="498289"/>
            </a:xfrm>
            <a:prstGeom prst="rect">
              <a:avLst/>
            </a:prstGeom>
          </p:spPr>
        </p:pic>
        <p:sp>
          <p:nvSpPr>
            <p:cNvPr id="7" name="TextBox 6"/>
            <p:cNvSpPr txBox="1"/>
            <p:nvPr/>
          </p:nvSpPr>
          <p:spPr>
            <a:xfrm>
              <a:off x="2601535" y="5512899"/>
              <a:ext cx="8348851" cy="800219"/>
            </a:xfrm>
            <a:prstGeom prst="rect">
              <a:avLst/>
            </a:prstGeom>
            <a:noFill/>
          </p:spPr>
          <p:txBody>
            <a:bodyPr wrap="square" rtlCol="0">
              <a:spAutoFit/>
            </a:bodyPr>
            <a:lstStyle/>
            <a:p>
              <a:r>
                <a:rPr lang="en-GB" sz="1600" b="1" dirty="0" smtClean="0">
                  <a:solidFill>
                    <a:srgbClr val="0066CC"/>
                  </a:solidFill>
                  <a:latin typeface="Helvetica" panose="020B0604020202020204" pitchFamily="34" charset="0"/>
                  <a:cs typeface="Helvetica" panose="020B0604020202020204" pitchFamily="34" charset="0"/>
                </a:rPr>
                <a:t>Psychological</a:t>
              </a:r>
              <a:endParaRPr lang="en-GB" sz="1600" b="1" dirty="0" smtClean="0">
                <a:solidFill>
                  <a:srgbClr val="0066CC"/>
                </a:solidFill>
                <a:latin typeface="Helvetica" panose="020B0604020202020204" pitchFamily="34" charset="0"/>
                <a:cs typeface="Helvetica" panose="020B0604020202020204" pitchFamily="34" charset="0"/>
              </a:endParaRPr>
            </a:p>
            <a:p>
              <a:r>
                <a:rPr lang="en-GB" sz="1500" dirty="0">
                  <a:latin typeface="Helvetica" panose="020B0604020202020204" pitchFamily="34" charset="0"/>
                  <a:cs typeface="Helvetica" panose="020B0604020202020204" pitchFamily="34" charset="0"/>
                </a:rPr>
                <a:t>Psychological symptoms relate to feelings and emotions, it includes how the mind looks at things and how this can affect behaviour.</a:t>
              </a:r>
              <a:endParaRPr lang="en-GB" sz="1500" dirty="0">
                <a:latin typeface="Helvetica" panose="020B0604020202020204" pitchFamily="34" charset="0"/>
                <a:cs typeface="Helvetica" panose="020B0604020202020204" pitchFamily="34" charset="0"/>
              </a:endParaRPr>
            </a:p>
          </p:txBody>
        </p:sp>
      </p:grpSp>
      <p:grpSp>
        <p:nvGrpSpPr>
          <p:cNvPr id="8" name="Group 7"/>
          <p:cNvGrpSpPr/>
          <p:nvPr/>
        </p:nvGrpSpPr>
        <p:grpSpPr>
          <a:xfrm>
            <a:off x="266341" y="5004641"/>
            <a:ext cx="8613252" cy="1258595"/>
            <a:chOff x="2491369" y="5065540"/>
            <a:chExt cx="8613252" cy="1258595"/>
          </a:xfrm>
        </p:grpSpPr>
        <p:sp>
          <p:nvSpPr>
            <p:cNvPr id="9" name="Rectangle 8"/>
            <p:cNvSpPr/>
            <p:nvPr/>
          </p:nvSpPr>
          <p:spPr>
            <a:xfrm>
              <a:off x="2491369" y="5255095"/>
              <a:ext cx="8613252" cy="10690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pic>
          <p:nvPicPr>
            <p:cNvPr id="10" name="Picture 9"/>
            <p:cNvPicPr>
              <a:picLocks noChangeAspect="1"/>
            </p:cNvPicPr>
            <p:nvPr/>
          </p:nvPicPr>
          <p:blipFill>
            <a:blip r:embed="rId1" cstate="email"/>
            <a:stretch>
              <a:fillRect/>
            </a:stretch>
          </p:blipFill>
          <p:spPr>
            <a:xfrm>
              <a:off x="2601535" y="5065540"/>
              <a:ext cx="957771" cy="498289"/>
            </a:xfrm>
            <a:prstGeom prst="rect">
              <a:avLst/>
            </a:prstGeom>
          </p:spPr>
        </p:pic>
        <p:sp>
          <p:nvSpPr>
            <p:cNvPr id="11" name="TextBox 10"/>
            <p:cNvSpPr txBox="1"/>
            <p:nvPr/>
          </p:nvSpPr>
          <p:spPr>
            <a:xfrm>
              <a:off x="2601535" y="5523916"/>
              <a:ext cx="8348851" cy="800219"/>
            </a:xfrm>
            <a:prstGeom prst="rect">
              <a:avLst/>
            </a:prstGeom>
            <a:noFill/>
          </p:spPr>
          <p:txBody>
            <a:bodyPr wrap="square" rtlCol="0">
              <a:spAutoFit/>
            </a:bodyPr>
            <a:lstStyle/>
            <a:p>
              <a:r>
                <a:rPr lang="en-GB" sz="1600" b="1" dirty="0" smtClean="0">
                  <a:solidFill>
                    <a:srgbClr val="0066CC"/>
                  </a:solidFill>
                  <a:latin typeface="Helvetica" panose="020B0604020202020204" pitchFamily="34" charset="0"/>
                  <a:cs typeface="Helvetica" panose="020B0604020202020204" pitchFamily="34" charset="0"/>
                </a:rPr>
                <a:t>Cognitive</a:t>
              </a:r>
              <a:endParaRPr lang="en-GB" sz="1600" b="1" dirty="0" smtClean="0">
                <a:solidFill>
                  <a:srgbClr val="0066CC"/>
                </a:solidFill>
                <a:latin typeface="Helvetica" panose="020B0604020202020204" pitchFamily="34" charset="0"/>
                <a:cs typeface="Helvetica" panose="020B0604020202020204" pitchFamily="34" charset="0"/>
              </a:endParaRPr>
            </a:p>
            <a:p>
              <a:r>
                <a:rPr lang="en-GB" sz="1500" dirty="0">
                  <a:latin typeface="Helvetica" panose="020B0604020202020204" pitchFamily="34" charset="0"/>
                  <a:cs typeface="Helvetica" panose="020B0604020202020204" pitchFamily="34" charset="0"/>
                </a:rPr>
                <a:t>Cognitive or cognition refers to our brains and how we think about things; how we process, use and store information we take in through our senses.</a:t>
              </a:r>
              <a:endParaRPr lang="en-GB" sz="1500" dirty="0">
                <a:latin typeface="Helvetica" panose="020B0604020202020204" pitchFamily="34" charset="0"/>
                <a:cs typeface="Helvetica" panose="020B0604020202020204" pitchFamily="34" charset="0"/>
              </a:endParaRPr>
            </a:p>
          </p:txBody>
        </p:sp>
      </p:grpSp>
      <p:sp>
        <p:nvSpPr>
          <p:cNvPr id="13" name="TextBox 12"/>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4" name="TextBox 13"/>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5</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79728"/>
            <a:ext cx="9143998" cy="1143000"/>
          </a:xfrm>
        </p:spPr>
        <p:txBody>
          <a:bodyPr>
            <a:normAutofit/>
          </a:bodyPr>
          <a:lstStyle/>
          <a:p>
            <a:r>
              <a:rPr lang="en-GB" sz="3600" b="1" smtClean="0">
                <a:solidFill>
                  <a:schemeClr val="bg1"/>
                </a:solidFill>
                <a:latin typeface="Helvetica" panose="020B0604020202020204" pitchFamily="34" charset="0"/>
                <a:cs typeface="Helvetica" panose="020B0604020202020204" pitchFamily="34" charset="0"/>
              </a:rPr>
              <a:t>Psychosis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95536" y="1968744"/>
            <a:ext cx="4190551" cy="3315124"/>
          </a:xfrm>
        </p:spPr>
        <p:txBody>
          <a:bodyPr>
            <a:normAutofit/>
          </a:bodyPr>
          <a:lstStyle/>
          <a:p>
            <a:pPr marL="0" indent="0">
              <a:spcBef>
                <a:spcPts val="600"/>
              </a:spcBef>
              <a:buNone/>
            </a:pPr>
            <a:r>
              <a:rPr lang="en-GB" sz="2200" dirty="0" smtClean="0">
                <a:latin typeface="Helvetica" panose="020B0604020202020204" pitchFamily="34" charset="0"/>
                <a:cs typeface="Helvetica" panose="020B0604020202020204" pitchFamily="34" charset="0"/>
              </a:rPr>
              <a:t>Two significant signs </a:t>
            </a:r>
            <a:r>
              <a:rPr lang="en-GB" sz="2200" dirty="0">
                <a:latin typeface="Helvetica" panose="020B0604020202020204" pitchFamily="34" charset="0"/>
                <a:cs typeface="Helvetica" panose="020B0604020202020204" pitchFamily="34" charset="0"/>
              </a:rPr>
              <a:t>of psychosis are:</a:t>
            </a:r>
            <a:endParaRPr lang="en-GB" sz="2200" dirty="0">
              <a:latin typeface="Helvetica" panose="020B0604020202020204" pitchFamily="34" charset="0"/>
              <a:cs typeface="Helvetica" panose="020B0604020202020204" pitchFamily="34" charset="0"/>
            </a:endParaRPr>
          </a:p>
          <a:p>
            <a:pPr lvl="1">
              <a:spcBef>
                <a:spcPts val="600"/>
              </a:spcBef>
              <a:buFont typeface="Arial" panose="020B0604020202020204" pitchFamily="34" charset="0"/>
              <a:buChar char="■"/>
            </a:pPr>
            <a:r>
              <a:rPr lang="en-GB" sz="2200" dirty="0">
                <a:latin typeface="Helvetica" panose="020B0604020202020204" pitchFamily="34" charset="0"/>
                <a:cs typeface="Helvetica" panose="020B0604020202020204" pitchFamily="34" charset="0"/>
              </a:rPr>
              <a:t>Hallucinations</a:t>
            </a:r>
            <a:endParaRPr lang="en-GB" sz="2200" dirty="0">
              <a:latin typeface="Helvetica" panose="020B0604020202020204" pitchFamily="34" charset="0"/>
              <a:cs typeface="Helvetica" panose="020B0604020202020204" pitchFamily="34" charset="0"/>
            </a:endParaRPr>
          </a:p>
          <a:p>
            <a:pPr lvl="1">
              <a:spcBef>
                <a:spcPts val="600"/>
              </a:spcBef>
              <a:buFont typeface="Arial" panose="020B0604020202020204" pitchFamily="34" charset="0"/>
              <a:buChar char="■"/>
            </a:pPr>
            <a:r>
              <a:rPr lang="en-GB" sz="2200" dirty="0">
                <a:latin typeface="Helvetica" panose="020B0604020202020204" pitchFamily="34" charset="0"/>
                <a:cs typeface="Helvetica" panose="020B0604020202020204" pitchFamily="34" charset="0"/>
              </a:rPr>
              <a:t>Delusions</a:t>
            </a:r>
            <a:endParaRPr lang="en-GB" sz="2200" dirty="0">
              <a:latin typeface="Helvetica" panose="020B0604020202020204" pitchFamily="34" charset="0"/>
              <a:cs typeface="Helvetica" panose="020B0604020202020204" pitchFamily="34" charset="0"/>
            </a:endParaRPr>
          </a:p>
          <a:p>
            <a:pPr>
              <a:spcBef>
                <a:spcPts val="600"/>
              </a:spcBef>
            </a:pPr>
            <a:r>
              <a:rPr lang="en-GB" sz="2200" dirty="0">
                <a:latin typeface="Helvetica" panose="020B0604020202020204" pitchFamily="34" charset="0"/>
                <a:cs typeface="Helvetica" panose="020B0604020202020204" pitchFamily="34" charset="0"/>
              </a:rPr>
              <a:t>Experiencing </a:t>
            </a:r>
            <a:r>
              <a:rPr lang="en-GB" sz="2200" dirty="0" smtClean="0">
                <a:latin typeface="Helvetica" panose="020B0604020202020204" pitchFamily="34" charset="0"/>
                <a:cs typeface="Helvetica" panose="020B0604020202020204" pitchFamily="34" charset="0"/>
              </a:rPr>
              <a:t>these symptoms </a:t>
            </a:r>
            <a:r>
              <a:rPr lang="en-GB" sz="2200" dirty="0">
                <a:latin typeface="Helvetica" panose="020B0604020202020204" pitchFamily="34" charset="0"/>
                <a:cs typeface="Helvetica" panose="020B0604020202020204" pitchFamily="34" charset="0"/>
              </a:rPr>
              <a:t>can be </a:t>
            </a:r>
            <a:r>
              <a:rPr lang="en-GB" sz="2200" dirty="0" smtClean="0">
                <a:latin typeface="Helvetica" panose="020B0604020202020204" pitchFamily="34" charset="0"/>
                <a:cs typeface="Helvetica" panose="020B0604020202020204" pitchFamily="34" charset="0"/>
              </a:rPr>
              <a:t>frightening</a:t>
            </a:r>
            <a:endParaRPr lang="en-GB" sz="2200" dirty="0" smtClean="0">
              <a:latin typeface="Helvetica" panose="020B0604020202020204" pitchFamily="34" charset="0"/>
              <a:cs typeface="Helvetica" panose="020B0604020202020204" pitchFamily="34" charset="0"/>
            </a:endParaRPr>
          </a:p>
          <a:p>
            <a:pPr>
              <a:spcBef>
                <a:spcPts val="600"/>
              </a:spcBef>
            </a:pPr>
            <a:r>
              <a:rPr lang="en-GB" sz="2200" dirty="0" smtClean="0">
                <a:latin typeface="Helvetica" panose="020B0604020202020204" pitchFamily="34" charset="0"/>
                <a:cs typeface="Helvetica" panose="020B0604020202020204" pitchFamily="34" charset="0"/>
              </a:rPr>
              <a:t>Reassure </a:t>
            </a:r>
            <a:r>
              <a:rPr lang="en-GB" sz="2200" dirty="0">
                <a:latin typeface="Helvetica" panose="020B0604020202020204" pitchFamily="34" charset="0"/>
                <a:cs typeface="Helvetica" panose="020B0604020202020204" pitchFamily="34" charset="0"/>
              </a:rPr>
              <a:t>the individual that you </a:t>
            </a:r>
            <a:r>
              <a:rPr lang="en-GB" sz="2200" dirty="0" smtClean="0">
                <a:latin typeface="Helvetica" panose="020B0604020202020204" pitchFamily="34" charset="0"/>
                <a:cs typeface="Helvetica" panose="020B0604020202020204" pitchFamily="34" charset="0"/>
              </a:rPr>
              <a:t>are safe</a:t>
            </a:r>
            <a:endParaRPr lang="en-GB" sz="2200" dirty="0">
              <a:latin typeface="Helvetica" panose="020B0604020202020204" pitchFamily="34" charset="0"/>
              <a:cs typeface="Helvetica" panose="020B0604020202020204" pitchFamily="34" charset="0"/>
            </a:endParaRPr>
          </a:p>
          <a:p>
            <a:pPr marL="0" indent="0">
              <a:buNone/>
            </a:pPr>
            <a:endParaRPr lang="en-GB" sz="2200"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1" cstate="email"/>
          <a:srcRect/>
          <a:stretch>
            <a:fillRect/>
          </a:stretch>
        </p:blipFill>
        <p:spPr>
          <a:xfrm>
            <a:off x="4586087" y="1636372"/>
            <a:ext cx="4090369" cy="4528932"/>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395536" y="1124744"/>
            <a:ext cx="8456161" cy="1107996"/>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Psychosis is a symptom of conditions such as schizophrenia </a:t>
            </a:r>
            <a:r>
              <a:rPr lang="en-GB" sz="2400" dirty="0" smtClean="0">
                <a:latin typeface="Helvetica" panose="020B0604020202020204" pitchFamily="34" charset="0"/>
                <a:cs typeface="Helvetica" panose="020B0604020202020204" pitchFamily="34" charset="0"/>
              </a:rPr>
              <a:t>  and </a:t>
            </a:r>
            <a:r>
              <a:rPr lang="en-GB" sz="2400" dirty="0">
                <a:latin typeface="Helvetica" panose="020B0604020202020204" pitchFamily="34" charset="0"/>
                <a:cs typeface="Helvetica" panose="020B0604020202020204" pitchFamily="34" charset="0"/>
              </a:rPr>
              <a:t>bipolar disorder</a:t>
            </a:r>
            <a:endParaRPr lang="en-GB" sz="2400" dirty="0">
              <a:latin typeface="Helvetica" panose="020B0604020202020204" pitchFamily="34" charset="0"/>
              <a:cs typeface="Helvetica" panose="020B0604020202020204" pitchFamily="34" charset="0"/>
            </a:endParaRPr>
          </a:p>
          <a:p>
            <a:endParaRPr lang="en-SG" dirty="0"/>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9392"/>
            <a:ext cx="9144000"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Causes of mental health problems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320673"/>
            <a:ext cx="8613253" cy="1892303"/>
          </a:xfrm>
        </p:spPr>
        <p:txBody>
          <a:bodyPr>
            <a:normAutofit fontScale="77500" lnSpcReduction="20000"/>
          </a:bodyPr>
          <a:lstStyle/>
          <a:p>
            <a:pPr marL="0" indent="0">
              <a:buNone/>
            </a:pPr>
            <a:r>
              <a:rPr lang="en-GB" sz="3100" dirty="0">
                <a:latin typeface="Helvetica" panose="020B0604020202020204" pitchFamily="34" charset="0"/>
                <a:cs typeface="Helvetica" panose="020B0604020202020204" pitchFamily="34" charset="0"/>
              </a:rPr>
              <a:t>An individual may experience a mental health need as a </a:t>
            </a:r>
            <a:br>
              <a:rPr lang="en-GB" sz="3100" dirty="0" smtClean="0">
                <a:latin typeface="Helvetica" panose="020B0604020202020204" pitchFamily="34" charset="0"/>
                <a:cs typeface="Helvetica" panose="020B0604020202020204" pitchFamily="34" charset="0"/>
              </a:rPr>
            </a:br>
            <a:r>
              <a:rPr lang="en-GB" sz="3100" dirty="0" smtClean="0">
                <a:latin typeface="Helvetica" panose="020B0604020202020204" pitchFamily="34" charset="0"/>
                <a:cs typeface="Helvetica" panose="020B0604020202020204" pitchFamily="34" charset="0"/>
              </a:rPr>
              <a:t>result </a:t>
            </a:r>
            <a:r>
              <a:rPr lang="en-GB" sz="3100" dirty="0">
                <a:latin typeface="Helvetica" panose="020B0604020202020204" pitchFamily="34" charset="0"/>
                <a:cs typeface="Helvetica" panose="020B0604020202020204" pitchFamily="34" charset="0"/>
              </a:rPr>
              <a:t>of:</a:t>
            </a:r>
            <a:endParaRPr lang="en-GB" sz="3100" dirty="0">
              <a:latin typeface="Helvetica" panose="020B0604020202020204" pitchFamily="34" charset="0"/>
              <a:cs typeface="Helvetica" panose="020B0604020202020204" pitchFamily="34" charset="0"/>
            </a:endParaRPr>
          </a:p>
          <a:p>
            <a:r>
              <a:rPr lang="en-GB" sz="3100" dirty="0">
                <a:latin typeface="Helvetica" panose="020B0604020202020204" pitchFamily="34" charset="0"/>
                <a:cs typeface="Helvetica" panose="020B0604020202020204" pitchFamily="34" charset="0"/>
              </a:rPr>
              <a:t>a</a:t>
            </a:r>
            <a:r>
              <a:rPr lang="en-GB" sz="3100" dirty="0" smtClean="0">
                <a:latin typeface="Helvetica" panose="020B0604020202020204" pitchFamily="34" charset="0"/>
                <a:cs typeface="Helvetica" panose="020B0604020202020204" pitchFamily="34" charset="0"/>
              </a:rPr>
              <a:t> </a:t>
            </a:r>
            <a:r>
              <a:rPr lang="en-GB" sz="3100" dirty="0">
                <a:latin typeface="Helvetica" panose="020B0604020202020204" pitchFamily="34" charset="0"/>
                <a:cs typeface="Helvetica" panose="020B0604020202020204" pitchFamily="34" charset="0"/>
              </a:rPr>
              <a:t>traumatic event </a:t>
            </a:r>
            <a:endParaRPr lang="en-GB" sz="3100" dirty="0">
              <a:latin typeface="Helvetica" panose="020B0604020202020204" pitchFamily="34" charset="0"/>
              <a:cs typeface="Helvetica" panose="020B0604020202020204" pitchFamily="34" charset="0"/>
            </a:endParaRPr>
          </a:p>
          <a:p>
            <a:r>
              <a:rPr lang="en-GB" sz="3100" dirty="0">
                <a:latin typeface="Helvetica" panose="020B0604020202020204" pitchFamily="34" charset="0"/>
                <a:cs typeface="Helvetica" panose="020B0604020202020204" pitchFamily="34" charset="0"/>
              </a:rPr>
              <a:t>a</a:t>
            </a:r>
            <a:r>
              <a:rPr lang="en-GB" sz="3100" dirty="0" smtClean="0">
                <a:latin typeface="Helvetica" panose="020B0604020202020204" pitchFamily="34" charset="0"/>
                <a:cs typeface="Helvetica" panose="020B0604020202020204" pitchFamily="34" charset="0"/>
              </a:rPr>
              <a:t> </a:t>
            </a:r>
            <a:r>
              <a:rPr lang="en-GB" sz="3100" dirty="0">
                <a:solidFill>
                  <a:srgbClr val="0066CC"/>
                </a:solidFill>
                <a:latin typeface="Helvetica" panose="020B0604020202020204" pitchFamily="34" charset="0"/>
                <a:cs typeface="Helvetica" panose="020B0604020202020204" pitchFamily="34" charset="0"/>
              </a:rPr>
              <a:t>chemical imbalance </a:t>
            </a:r>
            <a:r>
              <a:rPr lang="en-GB" sz="3100" dirty="0">
                <a:latin typeface="Helvetica" panose="020B0604020202020204" pitchFamily="34" charset="0"/>
                <a:cs typeface="Helvetica" panose="020B0604020202020204" pitchFamily="34" charset="0"/>
              </a:rPr>
              <a:t>in the brain</a:t>
            </a:r>
            <a:endParaRPr lang="en-GB" sz="3100" dirty="0">
              <a:latin typeface="Helvetica" panose="020B0604020202020204" pitchFamily="34" charset="0"/>
              <a:cs typeface="Helvetica" panose="020B0604020202020204" pitchFamily="34" charset="0"/>
            </a:endParaRPr>
          </a:p>
          <a:p>
            <a:r>
              <a:rPr lang="en-GB" sz="3100" dirty="0" smtClean="0">
                <a:latin typeface="Helvetica" panose="020B0604020202020204" pitchFamily="34" charset="0"/>
                <a:cs typeface="Helvetica" panose="020B0604020202020204" pitchFamily="34" charset="0"/>
              </a:rPr>
              <a:t>genetics</a:t>
            </a:r>
            <a:endParaRPr lang="en-GB" sz="31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6" name="Rectangle 5"/>
          <p:cNvSpPr/>
          <p:nvPr/>
        </p:nvSpPr>
        <p:spPr>
          <a:xfrm>
            <a:off x="290861" y="3573016"/>
            <a:ext cx="8613252" cy="115212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pic>
        <p:nvPicPr>
          <p:cNvPr id="7" name="Picture 6"/>
          <p:cNvPicPr>
            <a:picLocks noChangeAspect="1"/>
          </p:cNvPicPr>
          <p:nvPr/>
        </p:nvPicPr>
        <p:blipFill>
          <a:blip r:embed="rId1" cstate="email"/>
          <a:stretch>
            <a:fillRect/>
          </a:stretch>
        </p:blipFill>
        <p:spPr>
          <a:xfrm>
            <a:off x="401027" y="3356992"/>
            <a:ext cx="957771" cy="498289"/>
          </a:xfrm>
          <a:prstGeom prst="rect">
            <a:avLst/>
          </a:prstGeom>
        </p:spPr>
      </p:pic>
      <p:sp>
        <p:nvSpPr>
          <p:cNvPr id="8" name="TextBox 7"/>
          <p:cNvSpPr txBox="1"/>
          <p:nvPr/>
        </p:nvSpPr>
        <p:spPr>
          <a:xfrm>
            <a:off x="401027" y="3789040"/>
            <a:ext cx="8348851" cy="646331"/>
          </a:xfrm>
          <a:prstGeom prst="rect">
            <a:avLst/>
          </a:prstGeom>
          <a:noFill/>
        </p:spPr>
        <p:txBody>
          <a:bodyPr wrap="square" rtlCol="0">
            <a:spAutoFit/>
          </a:bodyPr>
          <a:lstStyle/>
          <a:p>
            <a:r>
              <a:rPr lang="en-GB" sz="1600" b="1" dirty="0" smtClean="0">
                <a:solidFill>
                  <a:srgbClr val="0066CC"/>
                </a:solidFill>
                <a:latin typeface="Helvetica" panose="020B0604020202020204" pitchFamily="34" charset="0"/>
                <a:cs typeface="Helvetica" panose="020B0604020202020204" pitchFamily="34" charset="0"/>
              </a:rPr>
              <a:t>Chemical imbalance: </a:t>
            </a:r>
            <a:r>
              <a:rPr lang="en-GB" dirty="0" smtClean="0">
                <a:latin typeface="Helvetica" panose="020B0604020202020204" pitchFamily="34" charset="0"/>
                <a:cs typeface="Helvetica" panose="020B0604020202020204" pitchFamily="34" charset="0"/>
              </a:rPr>
              <a:t>The </a:t>
            </a:r>
            <a:r>
              <a:rPr lang="en-GB" dirty="0">
                <a:latin typeface="Helvetica" panose="020B0604020202020204" pitchFamily="34" charset="0"/>
                <a:cs typeface="Helvetica" panose="020B0604020202020204" pitchFamily="34" charset="0"/>
              </a:rPr>
              <a:t>chemicals or hormones that affect our emotions and behaviour may be lower or higher than they should be.</a:t>
            </a:r>
            <a:endParaRPr lang="en-GB" dirty="0">
              <a:latin typeface="Helvetica" panose="020B0604020202020204" pitchFamily="34" charset="0"/>
              <a:cs typeface="Helvetica" panose="020B0604020202020204" pitchFamily="34" charset="0"/>
            </a:endParaRPr>
          </a:p>
        </p:txBody>
      </p:sp>
      <p:sp>
        <p:nvSpPr>
          <p:cNvPr id="10" name="TextBox 9"/>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1" name="TextBox 10"/>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7</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79728"/>
            <a:ext cx="9143998"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Dementia</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56737" y="2079710"/>
            <a:ext cx="4143255" cy="2933466"/>
          </a:xfrm>
        </p:spPr>
        <p:txBody>
          <a:bodyPr>
            <a:normAutofit/>
          </a:bodyPr>
          <a:lstStyle/>
          <a:p>
            <a:pPr marL="0" indent="0">
              <a:buNone/>
            </a:pPr>
            <a:r>
              <a:rPr lang="en-GB" sz="2200" dirty="0" smtClean="0">
                <a:latin typeface="Helvetica" panose="020B0604020202020204" pitchFamily="34" charset="0"/>
                <a:cs typeface="Helvetica" panose="020B0604020202020204" pitchFamily="34" charset="0"/>
              </a:rPr>
              <a:t>These </a:t>
            </a:r>
            <a:r>
              <a:rPr lang="en-GB" sz="2200" dirty="0">
                <a:latin typeface="Helvetica" panose="020B0604020202020204" pitchFamily="34" charset="0"/>
                <a:cs typeface="Helvetica" panose="020B0604020202020204" pitchFamily="34" charset="0"/>
              </a:rPr>
              <a:t>conditions cause a decline or reduction in abilities, including:</a:t>
            </a:r>
            <a:endParaRPr lang="en-GB" sz="2200" dirty="0">
              <a:latin typeface="Helvetica" panose="020B0604020202020204" pitchFamily="34" charset="0"/>
              <a:cs typeface="Helvetica" panose="020B0604020202020204" pitchFamily="34" charset="0"/>
            </a:endParaRPr>
          </a:p>
          <a:p>
            <a:r>
              <a:rPr lang="en-GB" sz="2200" dirty="0" smtClean="0">
                <a:latin typeface="Helvetica" panose="020B0604020202020204" pitchFamily="34" charset="0"/>
                <a:cs typeface="Helvetica" panose="020B0604020202020204" pitchFamily="34" charset="0"/>
              </a:rPr>
              <a:t>memory</a:t>
            </a:r>
            <a:endParaRPr lang="en-GB" sz="2200" dirty="0">
              <a:latin typeface="Helvetica" panose="020B0604020202020204" pitchFamily="34" charset="0"/>
              <a:cs typeface="Helvetica" panose="020B0604020202020204" pitchFamily="34" charset="0"/>
            </a:endParaRPr>
          </a:p>
          <a:p>
            <a:r>
              <a:rPr lang="en-GB" sz="2200" dirty="0" smtClean="0">
                <a:latin typeface="Helvetica" panose="020B0604020202020204" pitchFamily="34" charset="0"/>
                <a:cs typeface="Helvetica" panose="020B0604020202020204" pitchFamily="34" charset="0"/>
              </a:rPr>
              <a:t>thinking</a:t>
            </a:r>
            <a:endParaRPr lang="en-GB" sz="2200" dirty="0">
              <a:latin typeface="Helvetica" panose="020B0604020202020204" pitchFamily="34" charset="0"/>
              <a:cs typeface="Helvetica" panose="020B0604020202020204" pitchFamily="34" charset="0"/>
            </a:endParaRPr>
          </a:p>
          <a:p>
            <a:r>
              <a:rPr lang="en-GB" sz="2200" dirty="0" smtClean="0">
                <a:latin typeface="Helvetica" panose="020B0604020202020204" pitchFamily="34" charset="0"/>
                <a:cs typeface="Helvetica" panose="020B0604020202020204" pitchFamily="34" charset="0"/>
              </a:rPr>
              <a:t>reasoning</a:t>
            </a:r>
            <a:endParaRPr lang="en-GB" sz="2200" dirty="0">
              <a:latin typeface="Helvetica" panose="020B0604020202020204" pitchFamily="34" charset="0"/>
              <a:cs typeface="Helvetica" panose="020B0604020202020204" pitchFamily="34" charset="0"/>
            </a:endParaRPr>
          </a:p>
          <a:p>
            <a:r>
              <a:rPr lang="en-GB" sz="2200" dirty="0" smtClean="0">
                <a:latin typeface="Helvetica" panose="020B0604020202020204" pitchFamily="34" charset="0"/>
                <a:cs typeface="Helvetica" panose="020B0604020202020204" pitchFamily="34" charset="0"/>
              </a:rPr>
              <a:t>communicating</a:t>
            </a:r>
            <a:endParaRPr lang="en-GB" sz="22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1" cstate="email"/>
          <a:srcRect/>
          <a:stretch>
            <a:fillRect/>
          </a:stretch>
        </p:blipFill>
        <p:spPr>
          <a:xfrm>
            <a:off x="4571999" y="1601461"/>
            <a:ext cx="4316832" cy="4880628"/>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323529" y="1124744"/>
            <a:ext cx="8565302" cy="830997"/>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A word </a:t>
            </a:r>
            <a:r>
              <a:rPr lang="en-GB" sz="2400" dirty="0" smtClean="0">
                <a:latin typeface="Helvetica" panose="020B0604020202020204" pitchFamily="34" charset="0"/>
                <a:cs typeface="Helvetica" panose="020B0604020202020204" pitchFamily="34" charset="0"/>
              </a:rPr>
              <a:t>commonly used to </a:t>
            </a:r>
            <a:r>
              <a:rPr lang="en-GB" sz="2400" dirty="0">
                <a:latin typeface="Helvetica" panose="020B0604020202020204" pitchFamily="34" charset="0"/>
                <a:cs typeface="Helvetica" panose="020B0604020202020204" pitchFamily="34" charset="0"/>
              </a:rPr>
              <a:t>cover many different conditions that affect the </a:t>
            </a:r>
            <a:r>
              <a:rPr lang="en-GB" sz="2400" dirty="0" smtClean="0">
                <a:latin typeface="Helvetica" panose="020B0604020202020204" pitchFamily="34" charset="0"/>
                <a:cs typeface="Helvetica" panose="020B0604020202020204" pitchFamily="34" charset="0"/>
              </a:rPr>
              <a:t>brain</a:t>
            </a:r>
            <a:endParaRPr lang="en-SG" sz="2400" dirty="0"/>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4.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5.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6.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7.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8.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9.xml><?xml version="1.0" encoding="utf-8"?>
<p:tagLst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quot;/&gt;&lt;property id=&quot;20307&quot; value=&quot;269&quot;/&gt;&lt;/object&gt;&lt;object type=&quot;3&quot; unique_id=&quot;10004&quot;&gt;&lt;property id=&quot;20148&quot; value=&quot;5&quot;/&gt;&lt;property id=&quot;20300&quot; value=&quot;Slide 2 - &amp;quot;Learning outcomes&amp;quot;&quot;/&gt;&lt;property id=&quot;20307&quot; value=&quot;270&quot;/&gt;&lt;/object&gt;&lt;object type=&quot;3&quot; unique_id=&quot;36640&quot;&gt;&lt;property id=&quot;20148&quot; value=&quot;5&quot;/&gt;&lt;property id=&quot;20300&quot; value=&quot;Slide 3 - &amp;quot;Awareness of Mental Health, Dementia &amp;amp; Learning Disability &amp;quot;&quot;/&gt;&lt;property id=&quot;20307&quot; value=&quot;273&quot;/&gt;&lt;/object&gt;&lt;object type=&quot;3&quot; unique_id=&quot;36641&quot;&gt;&lt;property id=&quot;20148&quot; value=&quot;5&quot;/&gt;&lt;property id=&quot;20300&quot; value=&quot;Slide 4 - &amp;quot;Mental Health Conditions&amp;quot;&quot;/&gt;&lt;property id=&quot;20307&quot; value=&quot;274&quot;/&gt;&lt;/object&gt;&lt;object type=&quot;3&quot; unique_id=&quot;36642&quot;&gt;&lt;property id=&quot;20148&quot; value=&quot;5&quot;/&gt;&lt;property id=&quot;20300&quot; value=&quot;Slide 5 - &amp;quot;Depression&amp;quot;&quot;/&gt;&lt;property id=&quot;20307&quot; value=&quot;275&quot;/&gt;&lt;/object&gt;&lt;object type=&quot;3&quot; unique_id=&quot;36643&quot;&gt;&lt;property id=&quot;20148&quot; value=&quot;5&quot;/&gt;&lt;property id=&quot;20300&quot; value=&quot;Slide 6 - &amp;quot;Anxiety&amp;quot;&quot;/&gt;&lt;property id=&quot;20307&quot; value=&quot;276&quot;/&gt;&lt;/object&gt;&lt;object type=&quot;3&quot; unique_id=&quot;36644&quot;&gt;&lt;property id=&quot;20148&quot; value=&quot;5&quot;/&gt;&lt;property id=&quot;20300&quot; value=&quot;Slide 7 - &amp;quot;Psychosis&amp;quot;&quot;/&gt;&lt;property id=&quot;20307&quot; value=&quot;277&quot;/&gt;&lt;/object&gt;&lt;object type=&quot;3&quot; unique_id=&quot;36645&quot;&gt;&lt;property id=&quot;20148&quot; value=&quot;5&quot;/&gt;&lt;property id=&quot;20300&quot; value=&quot;Slide 8 - &amp;quot;Causes of mental health problems&amp;quot;&quot;/&gt;&lt;property id=&quot;20307&quot; value=&quot;278&quot;/&gt;&lt;/object&gt;&lt;object type=&quot;3&quot; unique_id=&quot;36646&quot;&gt;&lt;property id=&quot;20148&quot; value=&quot;5&quot;/&gt;&lt;property id=&quot;20300&quot; value=&quot;Slide 9 - &amp;quot;Dementia&amp;quot;&quot;/&gt;&lt;property id=&quot;20307&quot; value=&quot;279&quot;/&gt;&lt;/object&gt;&lt;object type=&quot;3&quot; unique_id=&quot;36647&quot;&gt;&lt;property id=&quot;20148&quot; value=&quot;5&quot;/&gt;&lt;property id=&quot;20300&quot; value=&quot;Slide 10 - &amp;quot;Supporting individuals with dementia&amp;quot;&quot;/&gt;&lt;property id=&quot;20307&quot; value=&quot;280&quot;/&gt;&lt;/object&gt;&lt;object type=&quot;3&quot; unique_id=&quot;36648&quot;&gt;&lt;property id=&quot;20148&quot; value=&quot;5&quot;/&gt;&lt;property id=&quot;20300&quot; value=&quot;Slide 11 - &amp;quot;Types of dementia&amp;quot;&quot;/&gt;&lt;property id=&quot;20307&quot; value=&quot;281&quot;/&gt;&lt;/object&gt;&lt;object type=&quot;3&quot; unique_id=&quot;36649&quot;&gt;&lt;property id=&quot;20148&quot; value=&quot;5&quot;/&gt;&lt;property id=&quot;20300&quot; value=&quot;Slide 12 - &amp;quot;Learning disabilities&amp;quot;&quot;/&gt;&lt;property id=&quot;20307&quot; value=&quot;282&quot;/&gt;&lt;/object&gt;&lt;object type=&quot;3&quot; unique_id=&quot;36650&quot;&gt;&lt;property id=&quot;20148&quot; value=&quot;5&quot;/&gt;&lt;property id=&quot;20300&quot; value=&quot;Slide 13 - &amp;quot;The impact of learning disabilities&amp;quot;&quot;/&gt;&lt;property id=&quot;20307&quot; value=&quot;283&quot;/&gt;&lt;/object&gt;&lt;object type=&quot;3&quot; unique_id=&quot;36651&quot;&gt;&lt;property id=&quot;20148&quot; value=&quot;5&quot;/&gt;&lt;property id=&quot;20300&quot; value=&quot;Slide 14 - &amp;quot;Supporting people with learning disabilities &amp;quot;&quot;/&gt;&lt;property id=&quot;20307&quot; value=&quot;284&quot;/&gt;&lt;/object&gt;&lt;object type=&quot;3&quot; unique_id=&quot;36652&quot;&gt;&lt;property id=&quot;20148&quot; value=&quot;5&quot;/&gt;&lt;property id=&quot;20300&quot; value=&quot;Slide 15 - &amp;quot;Promoting positive attitudes&amp;quot;&quot;/&gt;&lt;property id=&quot;20307&quot; value=&quot;285&quot;/&gt;&lt;/object&gt;&lt;object type=&quot;3&quot; unique_id=&quot;36653&quot;&gt;&lt;property id=&quot;20148&quot; value=&quot;5&quot;/&gt;&lt;property id=&quot;20300&quot; value=&quot;Slide 16 - &amp;quot;The social model of disability&amp;quot;&quot;/&gt;&lt;property id=&quot;20307&quot; value=&quot;286&quot;/&gt;&lt;/object&gt;&lt;object type=&quot;3&quot; unique_id=&quot;36654&quot;&gt;&lt;property id=&quot;20148&quot; value=&quot;5&quot;/&gt;&lt;property id=&quot;20300&quot; value=&quot;Slide 17 - &amp;quot;Barriers&amp;quot;&quot;/&gt;&lt;property id=&quot;20307&quot; value=&quot;287&quot;/&gt;&lt;/object&gt;&lt;object type=&quot;3&quot; unique_id=&quot;36655&quot;&gt;&lt;property id=&quot;20148&quot; value=&quot;5&quot;/&gt;&lt;property id=&quot;20300&quot; value=&quot;Slide 18 - &amp;quot;Adaptations&amp;quot;&quot;/&gt;&lt;property id=&quot;20307&quot; value=&quot;288&quot;/&gt;&lt;/object&gt;&lt;object type=&quot;3&quot; unique_id=&quot;36656&quot;&gt;&lt;property id=&quot;20148&quot; value=&quot;5&quot;/&gt;&lt;property id=&quot;20300&quot; value=&quot;Slide 19 - &amp;quot;Reporting concerns&amp;quot;&quot;/&gt;&lt;property id=&quot;20307&quot; value=&quot;289&quot;/&gt;&lt;/object&gt;&lt;object type=&quot;3&quot; unique_id=&quot;36657&quot;&gt;&lt;property id=&quot;20148&quot; value=&quot;5&quot;/&gt;&lt;property id=&quot;20300&quot; value=&quot;Slide 20 - &amp;quot;Early diagnosis&amp;quot;&quot;/&gt;&lt;property id=&quot;20307&quot; value=&quot;290&quot;/&gt;&lt;/object&gt;&lt;object type=&quot;3&quot; unique_id=&quot;36658&quot;&gt;&lt;property id=&quot;20148&quot; value=&quot;5&quot;/&gt;&lt;property id=&quot;20300&quot; value=&quot;Slide 21 - &amp;quot;Adapting care and support&amp;quot;&quot;/&gt;&lt;property id=&quot;20307&quot; value=&quot;291&quot;/&gt;&lt;/object&gt;&lt;object type=&quot;3&quot; unique_id=&quot;36660&quot;&gt;&lt;property id=&quot;20148&quot; value=&quot;5&quot;/&gt;&lt;property id=&quot;20300&quot; value=&quot;Slide 22 - &amp;quot;Mental capacity&amp;quot;&quot;/&gt;&lt;property id=&quot;20307&quot; value=&quot;293&quot;/&gt;&lt;/object&gt;&lt;object type=&quot;3&quot; unique_id=&quot;36662&quot;&gt;&lt;property id=&quot;20148&quot; value=&quot;5&quot;/&gt;&lt;property id=&quot;20300&quot; value=&quot;Slide 23 - &amp;quot;Knowledge check&amp;quot;&quot;/&gt;&lt;property id=&quot;20307&quot; value=&quot;295&quot;/&gt;&lt;/object&gt;&lt;object type=&quot;3&quot; unique_id=&quot;36663&quot;&gt;&lt;property id=&quot;20148&quot; value=&quot;5&quot;/&gt;&lt;property id=&quot;20300&quot; value=&quot;Slide 24 - &amp;quot;Knowledge check&amp;quot;&quot;/&gt;&lt;property id=&quot;20307&quot; value=&quot;296&quot;/&gt;&lt;/object&gt;&lt;object type=&quot;3&quot; unique_id=&quot;36664&quot;&gt;&lt;property id=&quot;20148&quot; value=&quot;5&quot;/&gt;&lt;property id=&quot;20300&quot; value=&quot;Slide 25 - &amp;quot;Knowledge check&amp;quot;&quot;/&gt;&lt;property id=&quot;20307&quot; value=&quot;297&quot;/&gt;&lt;/object&gt;&lt;object type=&quot;3&quot; unique_id=&quot;37197&quot;&gt;&lt;property id=&quot;20148&quot; value=&quot;5&quot;/&gt;&lt;property id=&quot;20300&quot; value=&quot;Slide 26&quot;/&gt;&lt;property id=&quot;20307&quot; value=&quot;299&quot;/&gt;&lt;/object&gt;&lt;object type=&quot;3&quot; unique_id=&quot;37198&quot;&gt;&lt;property id=&quot;20148&quot; value=&quot;5&quot;/&gt;&lt;property id=&quot;20300&quot; value=&quot;Slide 27&quot;/&gt;&lt;property id=&quot;20307&quot; value=&quot;300&quot;/&gt;&lt;/object&gt;&lt;object type=&quot;3&quot; unique_id=&quot;37199&quot;&gt;&lt;property id=&quot;20148&quot; value=&quot;5&quot;/&gt;&lt;property id=&quot;20300&quot; value=&quot;Slide 28&quot;/&gt;&lt;property id=&quot;20307&quot; value=&quot;301&quot;/&gt;&lt;/object&gt;&lt;object type=&quot;3&quot; unique_id=&quot;37200&quot;&gt;&lt;property id=&quot;20148&quot; value=&quot;5&quot;/&gt;&lt;property id=&quot;20300&quot; value=&quot;Slide 29&quot;/&gt;&lt;property id=&quot;20307&quot; value=&quot;302&quot;/&gt;&lt;/object&gt;&lt;object type=&quot;3&quot; unique_id=&quot;37201&quot;&gt;&lt;property id=&quot;20148&quot; value=&quot;5&quot;/&gt;&lt;property id=&quot;20300&quot; value=&quot;Slide 30&quot;/&gt;&lt;property id=&quot;20307&quot; value=&quot;303&quot;/&gt;&lt;/object&gt;&lt;object type=&quot;3&quot; unique_id=&quot;37202&quot;&gt;&lt;property id=&quot;20148&quot; value=&quot;5&quot;/&gt;&lt;property id=&quot;20300&quot; value=&quot;Slide 31&quot;/&gt;&lt;property id=&quot;20307&quot; value=&quot;304&quot;/&gt;&lt;/object&gt;&lt;object type=&quot;3&quot; unique_id=&quot;37203&quot;&gt;&lt;property id=&quot;20148&quot; value=&quot;5&quot;/&gt;&lt;property id=&quot;20300&quot; value=&quot;Slide 32&quot;/&gt;&lt;property id=&quot;20307&quot; value=&quot;305&quot;/&gt;&lt;/object&gt;&lt;object type=&quot;3&quot; unique_id=&quot;37204&quot;&gt;&lt;property id=&quot;20148&quot; value=&quot;5&quot;/&gt;&lt;property id=&quot;20300&quot; value=&quot;Slide 33&quot;/&gt;&lt;property id=&quot;20307&quot; value=&quot;306&quot;/&gt;&lt;/object&gt;&lt;object type=&quot;3&quot; unique_id=&quot;37205&quot;&gt;&lt;property id=&quot;20148&quot; value=&quot;5&quot;/&gt;&lt;property id=&quot;20300&quot; value=&quot;Slide 34&quot;/&gt;&lt;property id=&quot;20307&quot; value=&quot;307&quot;/&gt;&lt;/object&gt;&lt;object type=&quot;3&quot; unique_id=&quot;37206&quot;&gt;&lt;property id=&quot;20148&quot; value=&quot;5&quot;/&gt;&lt;property id=&quot;20300&quot; value=&quot;Slide 35&quot;/&gt;&lt;property id=&quot;20307&quot; value=&quot;308&quot;/&gt;&lt;/object&gt;&lt;object type=&quot;3&quot; unique_id=&quot;37207&quot;&gt;&lt;property id=&quot;20148&quot; value=&quot;5&quot;/&gt;&lt;property id=&quot;20300&quot; value=&quot;Slide 36&quot;/&gt;&lt;property id=&quot;20307&quot; value=&quot;309&quot;/&gt;&lt;/object&gt;&lt;object type=&quot;3&quot; unique_id=&quot;37208&quot;&gt;&lt;property id=&quot;20148&quot; value=&quot;5&quot;/&gt;&lt;property id=&quot;20300&quot; value=&quot;Slide 37&quot;/&gt;&lt;property id=&quot;20307&quot; value=&quot;310&quot;/&gt;&lt;/object&gt;&lt;object type=&quot;3&quot; unique_id=&quot;37209&quot;&gt;&lt;property id=&quot;20148&quot; value=&quot;5&quot;/&gt;&lt;property id=&quot;20300&quot; value=&quot;Slide 38&quot;/&gt;&lt;property id=&quot;20307&quot; value=&quot;311&quot;/&gt;&lt;/object&gt;&lt;object type=&quot;3&quot; unique_id=&quot;37210&quot;&gt;&lt;property id=&quot;20148&quot; value=&quot;5&quot;/&gt;&lt;property id=&quot;20300&quot; value=&quot;Slide 39&quot;/&gt;&lt;property id=&quot;20307&quot; value=&quot;312&quot;/&gt;&lt;/object&gt;&lt;/object&gt;&lt;object type=&quot;8&quot; unique_id=&quot;10028&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16528</Words>
  <Application>WPS Presentation</Application>
  <PresentationFormat>On-screen Show (4:3)</PresentationFormat>
  <Paragraphs>543</Paragraphs>
  <Slides>39</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Arial</vt:lpstr>
      <vt:lpstr>SimSun</vt:lpstr>
      <vt:lpstr>Wingdings</vt:lpstr>
      <vt:lpstr>Helvetica</vt:lpstr>
      <vt:lpstr>Arial</vt:lpstr>
      <vt:lpstr>Microsoft YaHei</vt:lpstr>
      <vt:lpstr>Arial Unicode MS</vt:lpstr>
      <vt:lpstr>Calibri</vt:lpstr>
      <vt:lpstr>Helvetica Neue</vt:lpstr>
      <vt:lpstr>Office Theme</vt:lpstr>
      <vt:lpstr>PowerPoint 演示文稿</vt:lpstr>
      <vt:lpstr>Learning outcomes</vt:lpstr>
      <vt:lpstr>Awareness of Mental Health, Dementia &amp; Learning Disability </vt:lpstr>
      <vt:lpstr>Mental Health Conditions</vt:lpstr>
      <vt:lpstr>Depression</vt:lpstr>
      <vt:lpstr>Anxiety</vt:lpstr>
      <vt:lpstr>Psychosis</vt:lpstr>
      <vt:lpstr>Causes of mental health problems</vt:lpstr>
      <vt:lpstr>Dementia</vt:lpstr>
      <vt:lpstr>Supporting individuals with dementia</vt:lpstr>
      <vt:lpstr>Types of dementia</vt:lpstr>
      <vt:lpstr>Learning disabilities</vt:lpstr>
      <vt:lpstr>The impact of learning disabilities</vt:lpstr>
      <vt:lpstr>Supporting people with learning disabilities </vt:lpstr>
      <vt:lpstr>Promoting positive attitudes</vt:lpstr>
      <vt:lpstr>The social model of disability</vt:lpstr>
      <vt:lpstr>Barriers</vt:lpstr>
      <vt:lpstr>Adaptations</vt:lpstr>
      <vt:lpstr>Reporting concerns</vt:lpstr>
      <vt:lpstr>Early diagnosis</vt:lpstr>
      <vt:lpstr>Adapting care and support</vt:lpstr>
      <vt:lpstr>Mental capacity</vt:lpstr>
      <vt:lpstr>Knowledge check</vt:lpstr>
      <vt:lpstr>Knowledge check</vt:lpstr>
      <vt:lpstr>Knowledge check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Dell</cp:lastModifiedBy>
  <cp:revision>37</cp:revision>
  <dcterms:created xsi:type="dcterms:W3CDTF">2016-08-28T17:16:00Z</dcterms:created>
  <dcterms:modified xsi:type="dcterms:W3CDTF">2023-03-26T14:11:41Z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71F9299B2E1142E3B6CD389E2B360198</vt:lpwstr>
  </property>
  <property fmtid="{D5CDD505-2E9C-101B-9397-08002B2CF9AE}" pid="3" name="KSOProductBuildVer">
    <vt:lpwstr>1033-11.2.0.11516</vt:lpwstr>
  </property>
</Properties>
</file>