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92" r:id="rId3"/>
    <p:sldId id="278" r:id="rId4"/>
    <p:sldId id="279" r:id="rId5"/>
    <p:sldId id="280" r:id="rId7"/>
    <p:sldId id="281" r:id="rId8"/>
    <p:sldId id="282" r:id="rId9"/>
    <p:sldId id="283" r:id="rId10"/>
    <p:sldId id="284" r:id="rId11"/>
    <p:sldId id="285" r:id="rId12"/>
    <p:sldId id="286" r:id="rId13"/>
    <p:sldId id="287" r:id="rId14"/>
    <p:sldId id="288" r:id="rId15"/>
    <p:sldId id="289" r:id="rId16"/>
    <p:sldId id="290" r:id="rId17"/>
    <p:sldId id="291"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312" r:id="rId37"/>
  </p:sldIdLst>
  <p:sldSz cx="9144000" cy="6858000" type="screen4x3"/>
  <p:notesSz cx="6858000" cy="91440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072" autoAdjust="0"/>
  </p:normalViewPr>
  <p:slideViewPr>
    <p:cSldViewPr>
      <p:cViewPr varScale="1">
        <p:scale>
          <a:sx n="82" d="100"/>
          <a:sy n="82" d="100"/>
        </p:scale>
        <p:origin x="245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1" Type="http://schemas.openxmlformats.org/officeDocument/2006/relationships/tags" Target="tags/tag12.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591C7F-0ED6-4E73-8E76-CEA400481036}" type="datetimeFigureOut">
              <a:rPr lang="en-IN"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38E99-1632-4CC7-A882-FE2283C24FA9}"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Discussion:</a:t>
            </a:r>
            <a:r>
              <a:rPr lang="en-GB" b="1" baseline="0" dirty="0" smtClean="0"/>
              <a:t> </a:t>
            </a:r>
            <a:r>
              <a:rPr lang="en-GB" dirty="0" smtClean="0"/>
              <a:t>Ask learners what values they think are important in health and social care work.</a:t>
            </a:r>
            <a:endParaRPr lang="en-GB" dirty="0" smtClean="0"/>
          </a:p>
          <a:p>
            <a:endParaRPr lang="en-GB" dirty="0" smtClean="0"/>
          </a:p>
          <a:p>
            <a:r>
              <a:rPr lang="en-GB" b="1" dirty="0" smtClean="0"/>
              <a:t>Explain what is meant by each (again):</a:t>
            </a:r>
            <a:endParaRPr lang="en-GB" b="1" dirty="0" smtClean="0"/>
          </a:p>
          <a:p>
            <a:endParaRPr lang="en-GB" b="1" dirty="0" smtClean="0"/>
          </a:p>
          <a:p>
            <a:r>
              <a:rPr lang="en-GB" b="1" dirty="0" smtClean="0"/>
              <a:t>Care: </a:t>
            </a:r>
            <a:r>
              <a:rPr lang="en-GB" b="0" dirty="0" smtClean="0"/>
              <a:t>having someone’s best interests at heart and doing what you can to maintain or improve their wellbeing.</a:t>
            </a:r>
            <a:endParaRPr lang="en-GB" b="0" dirty="0" smtClean="0"/>
          </a:p>
          <a:p>
            <a:endParaRPr lang="en-GB" b="1" dirty="0" smtClean="0"/>
          </a:p>
          <a:p>
            <a:r>
              <a:rPr lang="en-GB" b="1" dirty="0" smtClean="0"/>
              <a:t>Compassion: </a:t>
            </a:r>
            <a:r>
              <a:rPr lang="en-GB" dirty="0" smtClean="0"/>
              <a:t>being able to feel for someone, to understand them and their situation.</a:t>
            </a:r>
            <a:endParaRPr lang="en-GB" dirty="0" smtClean="0"/>
          </a:p>
          <a:p>
            <a:endParaRPr lang="en-GB" b="1" dirty="0" smtClean="0"/>
          </a:p>
          <a:p>
            <a:r>
              <a:rPr lang="en-GB" b="1" dirty="0" smtClean="0"/>
              <a:t>Competence: </a:t>
            </a:r>
            <a:r>
              <a:rPr lang="en-GB" dirty="0" smtClean="0"/>
              <a:t>to understand what someone needs and have the knowledge and skills to provide it.</a:t>
            </a:r>
            <a:endParaRPr lang="en-GB" dirty="0" smtClean="0"/>
          </a:p>
          <a:p>
            <a:endParaRPr lang="en-GB" b="1" dirty="0" smtClean="0"/>
          </a:p>
          <a:p>
            <a:r>
              <a:rPr lang="en-GB" b="1" dirty="0" smtClean="0"/>
              <a:t>Communication: </a:t>
            </a:r>
            <a:r>
              <a:rPr lang="en-GB" dirty="0" smtClean="0"/>
              <a:t>to listen carefully but also be able to speak and act in a way that the person can understand.</a:t>
            </a:r>
            <a:endParaRPr lang="en-GB" dirty="0" smtClean="0"/>
          </a:p>
          <a:p>
            <a:endParaRPr lang="en-GB" b="1" dirty="0" smtClean="0"/>
          </a:p>
          <a:p>
            <a:r>
              <a:rPr lang="en-GB" b="1" dirty="0" smtClean="0"/>
              <a:t>Courage: </a:t>
            </a:r>
            <a:r>
              <a:rPr lang="en-GB" dirty="0" smtClean="0"/>
              <a:t>not to have fear to try out new things or to say if you are concerned about anything.</a:t>
            </a:r>
            <a:endParaRPr lang="en-GB" dirty="0" smtClean="0"/>
          </a:p>
          <a:p>
            <a:endParaRPr lang="en-GB" b="1" dirty="0" smtClean="0"/>
          </a:p>
          <a:p>
            <a:r>
              <a:rPr lang="en-GB" b="1" dirty="0" smtClean="0"/>
              <a:t>Commitment: </a:t>
            </a:r>
            <a:r>
              <a:rPr lang="en-GB" dirty="0" smtClean="0"/>
              <a:t>dedication to providing care and support but also understanding the responsibility you have as a health and social care worker.</a:t>
            </a:r>
            <a:endParaRPr lang="en-GB" dirty="0" smtClean="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b="1" baseline="0" dirty="0" smtClean="0"/>
              <a:t>Trainer should ask class why they chose the </a:t>
            </a:r>
            <a:r>
              <a:rPr lang="en-GB" b="1" baseline="0" smtClean="0"/>
              <a:t>correct answer</a:t>
            </a:r>
            <a:endParaRPr lang="en-GB" b="1" dirty="0" smtClean="0"/>
          </a:p>
          <a:p>
            <a:endParaRPr lang="en-GB" b="1" dirty="0" smtClean="0"/>
          </a:p>
          <a:p>
            <a:r>
              <a:rPr lang="en-GB" b="1" dirty="0" smtClean="0"/>
              <a:t>Feedback</a:t>
            </a:r>
            <a:endParaRPr lang="en-GB" b="0" dirty="0" smtClean="0"/>
          </a:p>
          <a:p>
            <a:r>
              <a:rPr lang="en-GB" b="0" dirty="0" smtClean="0"/>
              <a:t>A – Makaton is a form of language that uses a large collection of signs and symbols. It is often used with those who have learning and physical disabilities, or hearing impairment. </a:t>
            </a:r>
            <a:endParaRPr lang="en-GB" b="0" dirty="0" smtClean="0"/>
          </a:p>
          <a:p>
            <a:r>
              <a:rPr lang="en-GB" b="0" dirty="0" smtClean="0"/>
              <a:t>B – Sign language is a way of communicating which uses hand shapes and movements to get a message across. </a:t>
            </a:r>
            <a:endParaRPr lang="en-GB" b="0" dirty="0" smtClean="0"/>
          </a:p>
          <a:p>
            <a:r>
              <a:rPr lang="en-GB" b="0" dirty="0" smtClean="0"/>
              <a:t>C – Is a code of raised dots that are ‘read’ using touch. For people who are visually impaired or who are blind, the system supports reading and writing.</a:t>
            </a:r>
            <a:endParaRPr lang="en-GB" b="0" dirty="0" smtClean="0"/>
          </a:p>
          <a:p>
            <a:r>
              <a:rPr lang="en-GB" b="0" dirty="0" smtClean="0"/>
              <a:t>D – Maintaining good eye contact is an important way for a health and social care worker to show that they are engaged and listening. </a:t>
            </a:r>
            <a:endParaRPr lang="en-GB" b="0" dirty="0" smtClean="0"/>
          </a:p>
        </p:txBody>
      </p:sp>
      <p:sp>
        <p:nvSpPr>
          <p:cNvPr id="4" name="Slide Number Placeholder 3"/>
          <p:cNvSpPr>
            <a:spLocks noGrp="1"/>
          </p:cNvSpPr>
          <p:nvPr>
            <p:ph type="sldNum" sz="quarter" idx="10"/>
          </p:nvPr>
        </p:nvSpPr>
        <p:spPr/>
        <p:txBody>
          <a:bodyPr/>
          <a:lstStyle/>
          <a:p>
            <a:fld id="{CBD536BE-7111-426C-AF6B-9B05D67A5FD6}" type="slidenum">
              <a:rPr lang="en-GB" smtClean="0">
                <a:solidFill>
                  <a:prstClr val="black"/>
                </a:solidFill>
              </a:rPr>
            </a:fld>
            <a:endParaRPr lang="en-GB">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b="1" baseline="0" dirty="0" smtClean="0"/>
              <a:t>Trainer should ask class why they chose the correct answer</a:t>
            </a:r>
            <a:endParaRPr lang="en-GB" b="1" dirty="0" smtClean="0"/>
          </a:p>
          <a:p>
            <a:endParaRPr lang="en-GB" b="1" dirty="0" smtClean="0"/>
          </a:p>
          <a:p>
            <a:r>
              <a:rPr lang="en-GB" b="1" dirty="0" smtClean="0"/>
              <a:t>Feedback</a:t>
            </a:r>
            <a:endParaRPr lang="en-GB" dirty="0" smtClean="0"/>
          </a:p>
          <a:p>
            <a:r>
              <a:rPr lang="en-GB" dirty="0" smtClean="0"/>
              <a:t>A</a:t>
            </a:r>
            <a:r>
              <a:rPr lang="en-GB" baseline="0" dirty="0" smtClean="0"/>
              <a:t> – Poor communication can lead to misunderstandings about an individual’s specific need and support.  Understanding the individual's needs is more likely to result from good communication.</a:t>
            </a:r>
            <a:endParaRPr lang="en-GB" baseline="0" dirty="0" smtClean="0"/>
          </a:p>
          <a:p>
            <a:r>
              <a:rPr lang="en-GB" baseline="0" dirty="0" smtClean="0"/>
              <a:t>B – Poor communication can lead to mixed messages and confusion both between other workers who provide care and support and between the health and social care worker and the individual.</a:t>
            </a:r>
            <a:endParaRPr lang="en-GB" baseline="0" dirty="0" smtClean="0"/>
          </a:p>
          <a:p>
            <a:r>
              <a:rPr lang="en-GB" baseline="0" dirty="0" smtClean="0"/>
              <a:t>C – Poor communication can lead to misunderstandings and poor teamwork between teams of workers providing care. Effective team working of more likely to be a result of good communication.</a:t>
            </a:r>
            <a:endParaRPr lang="en-GB" baseline="0" dirty="0" smtClean="0"/>
          </a:p>
          <a:p>
            <a:r>
              <a:rPr lang="en-GB" baseline="0" dirty="0" smtClean="0"/>
              <a:t>D – Poor communication tends to lead to confusion and misunderstandings that can undermine trust.  Clarity and trust are more commonly the result of good communication.</a:t>
            </a:r>
            <a:endParaRPr lang="en-GB" baseline="0" dirty="0" smtClean="0"/>
          </a:p>
        </p:txBody>
      </p:sp>
      <p:sp>
        <p:nvSpPr>
          <p:cNvPr id="4" name="Slide Number Placeholder 3"/>
          <p:cNvSpPr>
            <a:spLocks noGrp="1"/>
          </p:cNvSpPr>
          <p:nvPr>
            <p:ph type="sldNum" sz="quarter" idx="10"/>
          </p:nvPr>
        </p:nvSpPr>
        <p:spPr/>
        <p:txBody>
          <a:bodyPr/>
          <a:lstStyle/>
          <a:p>
            <a:fld id="{CBD536BE-7111-426C-AF6B-9B05D67A5FD6}" type="slidenum">
              <a:rPr lang="en-GB" smtClean="0">
                <a:solidFill>
                  <a:prstClr val="black"/>
                </a:solidFill>
              </a:rPr>
            </a:fld>
            <a:endParaRPr lang="en-GB">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b="1" baseline="0" dirty="0" smtClean="0"/>
              <a:t>Trainer should ask class why they chose the correct answer</a:t>
            </a:r>
            <a:endParaRPr lang="en-GB" b="1" dirty="0" smtClean="0"/>
          </a:p>
          <a:p>
            <a:endParaRPr lang="en-GB" b="1" dirty="0" smtClean="0"/>
          </a:p>
          <a:p>
            <a:r>
              <a:rPr lang="en-GB" b="1" dirty="0" smtClean="0"/>
              <a:t>Feedback</a:t>
            </a:r>
            <a:endParaRPr lang="en-GB" b="0" dirty="0" smtClean="0"/>
          </a:p>
          <a:p>
            <a:r>
              <a:rPr lang="en-GB" b="0" dirty="0" smtClean="0"/>
              <a:t>A – The health and social care worker should be aware of body language and use it to get clues about how the individual is feeling but this is not the best way to check that you have understood what they have told you.</a:t>
            </a:r>
            <a:endParaRPr lang="en-GB" b="0" dirty="0" smtClean="0"/>
          </a:p>
          <a:p>
            <a:r>
              <a:rPr lang="en-GB" b="0" dirty="0" smtClean="0"/>
              <a:t>B – By summarising the key points of what have been discussed and repeating this back to the individual, the health and social care worker can check that they have fully understood what the individual has said.  The individual has the opportunity to correct them if necessary. </a:t>
            </a:r>
            <a:endParaRPr lang="en-GB" b="0" dirty="0" smtClean="0"/>
          </a:p>
          <a:p>
            <a:r>
              <a:rPr lang="en-GB" b="0" dirty="0" smtClean="0"/>
              <a:t>C – Touch is a way of communicating with an individual who has a hearing impairment.  It is unlikely that a health and social care worker would communicate through touch to confirm understanding if they had been having a verbal conversation.</a:t>
            </a:r>
            <a:endParaRPr lang="en-GB" b="0" dirty="0" smtClean="0"/>
          </a:p>
          <a:p>
            <a:r>
              <a:rPr lang="en-GB" b="0" dirty="0" smtClean="0"/>
              <a:t>D – Stereo-typing involves making assumptions about an individual based on their appearance or characteristics. This is not an effective way for a health and social care worker to check that they have understood what has been said.</a:t>
            </a:r>
            <a:endParaRPr lang="en-GB" b="0" dirty="0" smtClean="0"/>
          </a:p>
        </p:txBody>
      </p:sp>
      <p:sp>
        <p:nvSpPr>
          <p:cNvPr id="4" name="Slide Number Placeholder 3"/>
          <p:cNvSpPr>
            <a:spLocks noGrp="1"/>
          </p:cNvSpPr>
          <p:nvPr>
            <p:ph type="sldNum" sz="quarter" idx="10"/>
          </p:nvPr>
        </p:nvSpPr>
        <p:spPr/>
        <p:txBody>
          <a:bodyPr/>
          <a:lstStyle/>
          <a:p>
            <a:fld id="{CBD536BE-7111-426C-AF6B-9B05D67A5FD6}" type="slidenum">
              <a:rPr lang="en-GB" smtClean="0">
                <a:solidFill>
                  <a:prstClr val="black"/>
                </a:solidFill>
              </a:rPr>
            </a:fld>
            <a:endParaRPr lang="en-GB">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aseline="0" dirty="0"/>
              <a:t>Arrange for a whiteboard and a whiteboard marker.</a:t>
            </a:r>
            <a:endParaRPr lang="en-US" baseline="0" dirty="0"/>
          </a:p>
          <a:p>
            <a:pPr marL="0" marR="0" indent="0" algn="l" defTabSz="914400" rtl="0" eaLnBrk="1" fontAlgn="auto" latinLnBrk="0" hangingPunct="1">
              <a:lnSpc>
                <a:spcPct val="100000"/>
              </a:lnSpc>
              <a:spcBef>
                <a:spcPts val="0"/>
              </a:spcBef>
              <a:spcAft>
                <a:spcPts val="0"/>
              </a:spcAft>
              <a:buClrTx/>
              <a:buSzTx/>
              <a:buFontTx/>
              <a:buNone/>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defRPr/>
            </a:pPr>
            <a:r>
              <a:rPr lang="en-US" baseline="0" dirty="0"/>
              <a:t>Draw the attention of the participants to the image and the callout on the screen. Ask the participants to read the text in the callout and imagine the elder is saying it to them. Read the question on the screen aloud – </a:t>
            </a:r>
            <a:r>
              <a:rPr lang="en-US" sz="1200" dirty="0"/>
              <a:t>What does this person expect/want?</a:t>
            </a:r>
            <a:endParaRPr lang="en-US" sz="1200" dirty="0"/>
          </a:p>
          <a:p>
            <a:pPr marL="0" marR="0" indent="0" algn="l" defTabSz="914400" rtl="0" eaLnBrk="1" fontAlgn="auto" latinLnBrk="0" hangingPunct="1">
              <a:lnSpc>
                <a:spcPct val="100000"/>
              </a:lnSpc>
              <a:spcBef>
                <a:spcPts val="0"/>
              </a:spcBef>
              <a:spcAft>
                <a:spcPts val="0"/>
              </a:spcAft>
              <a:buClrTx/>
              <a:buSzTx/>
              <a:buFontTx/>
              <a:buNone/>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defRPr/>
            </a:pPr>
            <a:r>
              <a:rPr lang="en-US" baseline="0" dirty="0"/>
              <a:t>Ask for responses from the participants. Write all unique responses on the whiteboard. In case no response comes, suggest a few responses like the person expects someone to:</a:t>
            </a:r>
            <a:endParaRPr lang="en-US" baseline="0" dirty="0"/>
          </a:p>
          <a:p>
            <a:pPr marL="0" marR="0" indent="0" algn="l" defTabSz="914400" rtl="0" eaLnBrk="1" fontAlgn="auto" latinLnBrk="0" hangingPunct="1">
              <a:lnSpc>
                <a:spcPct val="100000"/>
              </a:lnSpc>
              <a:spcBef>
                <a:spcPts val="0"/>
              </a:spcBef>
              <a:spcAft>
                <a:spcPts val="0"/>
              </a:spcAft>
              <a:buClrTx/>
              <a:buSzTx/>
              <a:buFontTx/>
              <a:buNone/>
              <a:defRPr/>
            </a:pPr>
            <a:r>
              <a:rPr lang="en-US" baseline="0" dirty="0"/>
              <a:t>Provide medical care</a:t>
            </a:r>
            <a:endParaRPr lang="en-US" baseline="0" dirty="0"/>
          </a:p>
          <a:p>
            <a:pPr marL="0" marR="0" indent="0" algn="l" defTabSz="914400" rtl="0" eaLnBrk="1" fontAlgn="auto" latinLnBrk="0" hangingPunct="1">
              <a:lnSpc>
                <a:spcPct val="100000"/>
              </a:lnSpc>
              <a:spcBef>
                <a:spcPts val="0"/>
              </a:spcBef>
              <a:spcAft>
                <a:spcPts val="0"/>
              </a:spcAft>
              <a:buClrTx/>
              <a:buSzTx/>
              <a:buFontTx/>
              <a:buNone/>
              <a:defRPr/>
            </a:pPr>
            <a:r>
              <a:rPr lang="en-US" baseline="0" dirty="0"/>
              <a:t>Ensure better health</a:t>
            </a:r>
            <a:endParaRPr lang="en-US" baseline="0" dirty="0"/>
          </a:p>
          <a:p>
            <a:pPr marL="0" marR="0" indent="0" algn="l" defTabSz="914400" rtl="0" eaLnBrk="1" fontAlgn="auto" latinLnBrk="0" hangingPunct="1">
              <a:lnSpc>
                <a:spcPct val="100000"/>
              </a:lnSpc>
              <a:spcBef>
                <a:spcPts val="0"/>
              </a:spcBef>
              <a:spcAft>
                <a:spcPts val="0"/>
              </a:spcAft>
              <a:buClrTx/>
              <a:buSzTx/>
              <a:buFontTx/>
              <a:buNone/>
              <a:defRPr/>
            </a:pPr>
            <a:r>
              <a:rPr lang="en-US" baseline="0" dirty="0"/>
              <a:t>Lessen the elder’s fear</a:t>
            </a:r>
            <a:endParaRPr lang="en-US" baseline="0" dirty="0"/>
          </a:p>
          <a:p>
            <a:pPr marL="0" marR="0" indent="0" algn="l" defTabSz="914400" rtl="0" eaLnBrk="1" fontAlgn="auto" latinLnBrk="0" hangingPunct="1">
              <a:lnSpc>
                <a:spcPct val="100000"/>
              </a:lnSpc>
              <a:spcBef>
                <a:spcPts val="0"/>
              </a:spcBef>
              <a:spcAft>
                <a:spcPts val="0"/>
              </a:spcAft>
              <a:buClrTx/>
              <a:buSzTx/>
              <a:buFontTx/>
              <a:buNone/>
              <a:defRPr/>
            </a:pPr>
            <a:r>
              <a:rPr lang="en-US" baseline="0" dirty="0"/>
              <a:t>Provide a solution to their problems</a:t>
            </a:r>
            <a:endParaRPr lang="en-US" baseline="0" dirty="0"/>
          </a:p>
          <a:p>
            <a:pPr marL="0" marR="0" indent="0" algn="l" defTabSz="914400" rtl="0" eaLnBrk="1" fontAlgn="auto" latinLnBrk="0" hangingPunct="1">
              <a:lnSpc>
                <a:spcPct val="100000"/>
              </a:lnSpc>
              <a:spcBef>
                <a:spcPts val="0"/>
              </a:spcBef>
              <a:spcAft>
                <a:spcPts val="0"/>
              </a:spcAft>
              <a:buClrTx/>
              <a:buSzTx/>
              <a:buFontTx/>
              <a:buNone/>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defRPr/>
            </a:pPr>
            <a:r>
              <a:rPr lang="en-US" baseline="0" dirty="0"/>
              <a:t>Accept all responses and move on to the next slide.</a:t>
            </a:r>
            <a:endParaRPr lang="en-US" baseline="0" dirty="0"/>
          </a:p>
          <a:p>
            <a:endParaRPr lang="en-IN"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aseline="0" dirty="0"/>
              <a:t>If ‘listen’ is on the whiteboard, circle it. If not, write ‘Listen’ in caps on the whiteboard. Explain that when an elder speaks to you, the person is not always complaining or expecting you to solve a problem. Most importantly, that person wants you to listen to what the person wants to say. </a:t>
            </a:r>
            <a:endParaRPr lang="en-US" baseline="0" dirty="0"/>
          </a:p>
          <a:p>
            <a:pPr marL="0" marR="0" indent="0" algn="l" defTabSz="914400" rtl="0" eaLnBrk="1" fontAlgn="auto" latinLnBrk="0" hangingPunct="1">
              <a:lnSpc>
                <a:spcPct val="100000"/>
              </a:lnSpc>
              <a:spcBef>
                <a:spcPts val="0"/>
              </a:spcBef>
              <a:spcAft>
                <a:spcPts val="0"/>
              </a:spcAft>
              <a:buClrTx/>
              <a:buSzTx/>
              <a:buFontTx/>
              <a:buNone/>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defRPr/>
            </a:pPr>
            <a:r>
              <a:rPr lang="en-US" baseline="0" dirty="0"/>
              <a:t>Explain that like eating, walking and taking care of someone, listening is also a skill. This skill is required very often when you are caring for an elderly person. Most elderly people are lonely. They may be capable of solving their own problems, but they need someone to talk to about them. By being a good listener, you can not only understand the elder’s problems better, but also form a strong emotional bond with the elder. The following module explains a few simple ways to become a good, attentive listener.</a:t>
            </a:r>
            <a:endParaRPr lang="en-US"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none" dirty="0" smtClean="0"/>
              <a:t>Activity</a:t>
            </a:r>
            <a:r>
              <a:rPr lang="en-GB" b="0" u="none" dirty="0" smtClean="0"/>
              <a:t>:</a:t>
            </a:r>
            <a:r>
              <a:rPr lang="en-GB" b="0" u="none" baseline="0" dirty="0" smtClean="0"/>
              <a:t> A</a:t>
            </a:r>
            <a:r>
              <a:rPr lang="en-GB" b="0" u="none" dirty="0" smtClean="0"/>
              <a:t>sk the learners to think of as many different</a:t>
            </a:r>
            <a:r>
              <a:rPr lang="en-GB" b="0" u="none" baseline="0" dirty="0" smtClean="0"/>
              <a:t> ways of communicating as they can and when they might be useful to support individuals.</a:t>
            </a:r>
            <a:endParaRPr lang="en-GB" b="0" u="none" baseline="0" dirty="0" smtClean="0"/>
          </a:p>
          <a:p>
            <a:endParaRPr lang="en-GB" b="0" u="none" baseline="0" dirty="0" smtClean="0"/>
          </a:p>
          <a:p>
            <a:r>
              <a:rPr lang="en-GB" b="1" u="none" baseline="0" dirty="0" smtClean="0"/>
              <a:t>Answers should include:</a:t>
            </a:r>
            <a:endParaRPr lang="en-GB" b="1" u="none" baseline="0" dirty="0" smtClean="0"/>
          </a:p>
          <a:p>
            <a:endParaRPr lang="en-GB" b="1" u="none" baseline="0" dirty="0" smtClean="0"/>
          </a:p>
          <a:p>
            <a:r>
              <a:rPr lang="en-GB" b="1" u="none" baseline="0" dirty="0" smtClean="0"/>
              <a:t>Written communication: </a:t>
            </a:r>
            <a:r>
              <a:rPr lang="en-GB" b="0" u="none" baseline="0" dirty="0" smtClean="0"/>
              <a:t>This method is used to send messages, keep records, or provide evidence. </a:t>
            </a:r>
            <a:endParaRPr lang="en-GB" b="0" u="none" baseline="0" dirty="0" smtClean="0"/>
          </a:p>
          <a:p>
            <a:endParaRPr lang="en-GB" sz="1200" b="1" i="0" u="none" strike="noStrike" kern="1200" baseline="0" dirty="0" smtClean="0">
              <a:solidFill>
                <a:schemeClr val="tx1"/>
              </a:solidFill>
              <a:latin typeface="+mn-lt"/>
              <a:ea typeface="+mn-ea"/>
              <a:cs typeface="+mn-cs"/>
            </a:endParaRPr>
          </a:p>
          <a:p>
            <a:r>
              <a:rPr lang="en-GB" sz="1200" b="1" i="0" u="none" strike="noStrike" kern="1200" baseline="0" dirty="0" smtClean="0">
                <a:solidFill>
                  <a:schemeClr val="tx1"/>
                </a:solidFill>
                <a:latin typeface="+mn-lt"/>
                <a:ea typeface="+mn-ea"/>
                <a:cs typeface="+mn-cs"/>
              </a:rPr>
              <a:t>Verbal communication: </a:t>
            </a:r>
            <a:r>
              <a:rPr lang="en-GB" sz="1200" b="0" i="0" u="none" strike="noStrike" kern="1200" baseline="0" dirty="0" smtClean="0">
                <a:solidFill>
                  <a:schemeClr val="tx1"/>
                </a:solidFill>
                <a:latin typeface="+mn-lt"/>
                <a:ea typeface="+mn-ea"/>
                <a:cs typeface="+mn-cs"/>
              </a:rPr>
              <a:t>Differences in how you speak, including the tone, pitch and volume of your voice could change how your messages are taken in. Try to avoid using jargon or abbreviations and complicated words and terminology. Make sure you always speak in a respectful way, adjusting your speech to suit the individual. </a:t>
            </a:r>
            <a:endParaRPr lang="en-GB"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en-GB" sz="1200" b="1"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GB" sz="1200" b="1" i="0" u="none" strike="noStrike" kern="1200" baseline="0" dirty="0" smtClean="0">
                <a:solidFill>
                  <a:schemeClr val="tx1"/>
                </a:solidFill>
                <a:latin typeface="+mn-lt"/>
                <a:ea typeface="+mn-ea"/>
                <a:cs typeface="+mn-cs"/>
              </a:rPr>
              <a:t>Body language: </a:t>
            </a:r>
            <a:r>
              <a:rPr lang="en-GB" sz="1200" b="0" i="0" u="none" strike="noStrike" kern="1200" baseline="0" dirty="0" smtClean="0">
                <a:solidFill>
                  <a:schemeClr val="tx1"/>
                </a:solidFill>
                <a:latin typeface="+mn-lt"/>
                <a:ea typeface="+mn-ea"/>
                <a:cs typeface="+mn-cs"/>
              </a:rPr>
              <a:t>This is a type of non-verbal communication. There are many different aspects of body language, including gestures, facial expressions (showing reactions and feeling), eye contact, body positioning and body movements. Each of these will communicate information about an individual or a worker often without them realising it. The way that we stand, sit or hold our arms when we are talking will provide others with clues about our feelings, attitude and emotions.</a:t>
            </a:r>
            <a:endParaRPr lang="en-GB"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en-GB" sz="1200" b="1"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GB" sz="1200" b="1" i="0" u="none" strike="noStrike" kern="1200" baseline="0" dirty="0" smtClean="0">
                <a:solidFill>
                  <a:schemeClr val="tx1"/>
                </a:solidFill>
                <a:latin typeface="+mn-lt"/>
                <a:ea typeface="+mn-ea"/>
                <a:cs typeface="+mn-cs"/>
              </a:rPr>
              <a:t>Gestures: </a:t>
            </a:r>
            <a:r>
              <a:rPr lang="en-GB" sz="1200" b="0" i="0" u="none" strike="noStrike" kern="1200" baseline="0" dirty="0" smtClean="0">
                <a:solidFill>
                  <a:schemeClr val="tx1"/>
                </a:solidFill>
                <a:latin typeface="+mn-lt"/>
                <a:ea typeface="+mn-ea"/>
                <a:cs typeface="+mn-cs"/>
              </a:rPr>
              <a:t>These are hand or arm movements that emphasise what is being said or used as an alternative to speaking. </a:t>
            </a:r>
            <a:endParaRPr lang="en-GB" sz="1200" b="0" i="0" u="none" strike="noStrike" kern="1200" baseline="0" dirty="0" smtClean="0">
              <a:solidFill>
                <a:schemeClr val="tx1"/>
              </a:solidFill>
              <a:latin typeface="+mn-lt"/>
              <a:ea typeface="+mn-ea"/>
              <a:cs typeface="+mn-cs"/>
            </a:endParaRPr>
          </a:p>
          <a:p>
            <a:endParaRPr lang="en-GB" b="0" u="none" dirty="0" smtClean="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Arrange for a whiteboard and whiteboard markers.</a:t>
            </a:r>
            <a:endParaRPr lang="en-US" dirty="0"/>
          </a:p>
          <a:p>
            <a:endParaRPr lang="en-US" dirty="0"/>
          </a:p>
          <a:p>
            <a:r>
              <a:rPr lang="en-US" dirty="0"/>
              <a:t>Draw the participants’ attention to the visual and read aloud the question on the screen: How do you feel when someone gets angry with you?</a:t>
            </a:r>
            <a:r>
              <a:rPr lang="en-US" baseline="0" dirty="0"/>
              <a:t> </a:t>
            </a:r>
            <a:endParaRPr lang="en-US" dirty="0"/>
          </a:p>
          <a:p>
            <a:endParaRPr lang="en-US" dirty="0"/>
          </a:p>
          <a:p>
            <a:r>
              <a:rPr lang="en-US" dirty="0"/>
              <a:t>Invite the participants responses to the question. If there are no responses, ask the following questions aloud:</a:t>
            </a:r>
            <a:endParaRPr lang="en-US" dirty="0"/>
          </a:p>
          <a:p>
            <a:endParaRPr lang="en-US" dirty="0"/>
          </a:p>
          <a:p>
            <a:pPr>
              <a:buFontTx/>
              <a:buChar char="-"/>
            </a:pPr>
            <a:r>
              <a:rPr lang="en-US" dirty="0"/>
              <a:t> Do you feel angry yourself?</a:t>
            </a:r>
            <a:endParaRPr lang="en-US" dirty="0"/>
          </a:p>
          <a:p>
            <a:pPr>
              <a:buFontTx/>
              <a:buChar char="-"/>
            </a:pPr>
            <a:r>
              <a:rPr lang="en-US" dirty="0"/>
              <a:t> Do you feel insulted?</a:t>
            </a:r>
            <a:endParaRPr lang="en-US" dirty="0"/>
          </a:p>
          <a:p>
            <a:pPr>
              <a:buFontTx/>
              <a:buChar char="-"/>
            </a:pPr>
            <a:r>
              <a:rPr lang="en-US" dirty="0"/>
              <a:t> Do you feel afraid?</a:t>
            </a:r>
            <a:endParaRPr lang="en-US" dirty="0"/>
          </a:p>
          <a:p>
            <a:pPr>
              <a:buFontTx/>
              <a:buChar char="-"/>
            </a:pPr>
            <a:r>
              <a:rPr lang="en-US" dirty="0"/>
              <a:t> Do you feel hurt?</a:t>
            </a:r>
            <a:endParaRPr lang="en-US" dirty="0"/>
          </a:p>
          <a:p>
            <a:pPr>
              <a:buFontTx/>
              <a:buChar char="-"/>
            </a:pPr>
            <a:r>
              <a:rPr lang="en-US" dirty="0"/>
              <a:t> Do you feel sad?</a:t>
            </a:r>
            <a:endParaRPr lang="en-US" dirty="0"/>
          </a:p>
          <a:p>
            <a:pPr>
              <a:buFontTx/>
              <a:buNone/>
            </a:pPr>
            <a:endParaRPr lang="en-US" dirty="0"/>
          </a:p>
          <a:p>
            <a:pPr>
              <a:buFontTx/>
              <a:buNone/>
            </a:pPr>
            <a:r>
              <a:rPr lang="en-US" dirty="0"/>
              <a:t>If any of the participant replies in affirmative to a question, ask all others to raise their hands who feel the same. Write the heading Emotions on the white board and under it write the emotions – angry,</a:t>
            </a:r>
            <a:r>
              <a:rPr lang="en-US" baseline="0" dirty="0"/>
              <a:t> insulted, afraid, hurt, sad or any other that the participants come up with – on the whiteboard.</a:t>
            </a:r>
            <a:endParaRPr lang="en-US" baseline="0" dirty="0"/>
          </a:p>
          <a:p>
            <a:pPr>
              <a:buFontTx/>
              <a:buNone/>
            </a:pPr>
            <a:endParaRPr lang="en-US" baseline="0" dirty="0"/>
          </a:p>
          <a:p>
            <a:pPr>
              <a:buFontTx/>
              <a:buNone/>
            </a:pPr>
            <a:r>
              <a:rPr lang="en-US" baseline="0" dirty="0"/>
              <a:t>Now move on to the next slide.</a:t>
            </a:r>
            <a:endParaRPr lang="en-US" dirty="0"/>
          </a:p>
          <a:p>
            <a:pPr>
              <a:buFontTx/>
              <a:buNone/>
            </a:pPr>
            <a:endParaRPr lang="en-US" dirty="0"/>
          </a:p>
          <a:p>
            <a:endParaRPr lang="en-IN"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aloud the question on the screen: What do you do when someone gets angry with you?</a:t>
            </a:r>
            <a:r>
              <a:rPr lang="en-US" baseline="0" dirty="0"/>
              <a:t> </a:t>
            </a:r>
            <a:endParaRPr lang="en-US" dirty="0"/>
          </a:p>
          <a:p>
            <a:endParaRPr lang="en-US" dirty="0"/>
          </a:p>
          <a:p>
            <a:r>
              <a:rPr lang="en-US" dirty="0"/>
              <a:t>Invite the participants responses to the question.</a:t>
            </a:r>
            <a:endParaRPr lang="en-US" dirty="0"/>
          </a:p>
          <a:p>
            <a:endParaRPr lang="en-US" dirty="0"/>
          </a:p>
          <a:p>
            <a:r>
              <a:rPr lang="en-US" dirty="0"/>
              <a:t>If there are no responses, ask the following questions aloud:</a:t>
            </a:r>
            <a:endParaRPr lang="en-US" dirty="0"/>
          </a:p>
          <a:p>
            <a:endParaRPr lang="en-US" dirty="0"/>
          </a:p>
          <a:p>
            <a:pPr>
              <a:buFontTx/>
              <a:buChar char="-"/>
            </a:pPr>
            <a:r>
              <a:rPr lang="en-US" dirty="0"/>
              <a:t> Do you show your own anger?</a:t>
            </a:r>
            <a:endParaRPr lang="en-US" dirty="0"/>
          </a:p>
          <a:p>
            <a:pPr>
              <a:buFontTx/>
              <a:buChar char="-"/>
            </a:pPr>
            <a:r>
              <a:rPr lang="en-US" dirty="0"/>
              <a:t> Do you walk away from the situation?</a:t>
            </a:r>
            <a:endParaRPr lang="en-US" dirty="0"/>
          </a:p>
          <a:p>
            <a:pPr>
              <a:buFontTx/>
              <a:buChar char="-"/>
            </a:pPr>
            <a:r>
              <a:rPr lang="en-US" dirty="0"/>
              <a:t> Do you pick up a fight?</a:t>
            </a:r>
            <a:endParaRPr lang="en-US" dirty="0"/>
          </a:p>
          <a:p>
            <a:pPr>
              <a:buFontTx/>
              <a:buChar char="-"/>
            </a:pPr>
            <a:r>
              <a:rPr lang="en-US" dirty="0"/>
              <a:t> Do you ignore the person?</a:t>
            </a:r>
            <a:endParaRPr lang="en-US" dirty="0"/>
          </a:p>
          <a:p>
            <a:pPr>
              <a:buFontTx/>
              <a:buChar char="-"/>
            </a:pPr>
            <a:r>
              <a:rPr lang="en-US" dirty="0"/>
              <a:t> Do you find the reason why the person is angry?</a:t>
            </a:r>
            <a:endParaRPr lang="en-US" dirty="0"/>
          </a:p>
          <a:p>
            <a:pPr>
              <a:buFontTx/>
              <a:buChar char="-"/>
            </a:pPr>
            <a:r>
              <a:rPr lang="en-US" dirty="0"/>
              <a:t> Do you stay calm and try to calm the other person? </a:t>
            </a:r>
            <a:endParaRPr lang="en-US" dirty="0"/>
          </a:p>
          <a:p>
            <a:pPr>
              <a:buFontTx/>
              <a:buNone/>
            </a:pPr>
            <a:endParaRPr lang="en-US" dirty="0"/>
          </a:p>
          <a:p>
            <a:pPr>
              <a:buFontTx/>
              <a:buNone/>
            </a:pPr>
            <a:r>
              <a:rPr lang="en-US" dirty="0"/>
              <a:t>If any of the participant replies in affirmative to a question, ask all others to raise their hands who feel the same. Write the heading Actions on the whiteboard and under it write the actions – show anger,</a:t>
            </a:r>
            <a:r>
              <a:rPr lang="en-US" baseline="0" dirty="0"/>
              <a:t> walk away, fight, ignore, find the reason, stay calm, calm the person or any other that the participants come up with – on the whiteboard.</a:t>
            </a:r>
            <a:endParaRPr lang="en-US" baseline="0" dirty="0"/>
          </a:p>
          <a:p>
            <a:pPr>
              <a:buFontTx/>
              <a:buNone/>
            </a:pPr>
            <a:endParaRPr lang="en-US" baseline="0" dirty="0"/>
          </a:p>
          <a:p>
            <a:pPr>
              <a:buFontTx/>
              <a:buNone/>
            </a:pPr>
            <a:r>
              <a:rPr lang="en-US" baseline="0" dirty="0"/>
              <a:t>Next tick all the emotions </a:t>
            </a:r>
            <a:r>
              <a:rPr lang="en-US" dirty="0"/>
              <a:t>– angry,</a:t>
            </a:r>
            <a:r>
              <a:rPr lang="en-US" baseline="0" dirty="0"/>
              <a:t> insulted, afraid, hurt, sad or any other – listed while the previous slide was shown. Say – “All these emotions are correct. You may feel one or more of them when someone gets angry with you.”</a:t>
            </a:r>
            <a:endParaRPr lang="en-US" baseline="0" dirty="0"/>
          </a:p>
          <a:p>
            <a:pPr>
              <a:buFontTx/>
              <a:buNone/>
            </a:pPr>
            <a:endParaRPr lang="en-US" baseline="0" dirty="0"/>
          </a:p>
          <a:p>
            <a:pPr>
              <a:buFontTx/>
              <a:buNone/>
            </a:pPr>
            <a:r>
              <a:rPr lang="en-US" baseline="0" dirty="0"/>
              <a:t>Next, tick ‘find the reason, stay calm and calm the person’ under the heading Actions on the whiteboard. Say – “No matter which emotion you feel when a person gets angry with you, these are the recommended actions that you should take – find the reason for the person’s anger, stay calm yourself, and try to calm down the other person. This is all the more important in your role as a caregiver. Let us watch the module and find out why?” </a:t>
            </a:r>
            <a:endParaRPr lang="en-US" baseline="0" dirty="0"/>
          </a:p>
          <a:p>
            <a:endParaRPr lang="en-US" dirty="0"/>
          </a:p>
          <a:p>
            <a:pPr marL="0" marR="0" indent="0" algn="l" defTabSz="914400" rtl="0" eaLnBrk="1" fontAlgn="auto" latinLnBrk="0" hangingPunct="1">
              <a:lnSpc>
                <a:spcPct val="100000"/>
              </a:lnSpc>
              <a:spcBef>
                <a:spcPts val="0"/>
              </a:spcBef>
              <a:spcAft>
                <a:spcPts val="0"/>
              </a:spcAft>
              <a:buClrTx/>
              <a:buSzTx/>
              <a:buFontTx/>
              <a:buNone/>
              <a:defRPr/>
            </a:pPr>
            <a:endParaRPr lang="en-US"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baseline="0" dirty="0" smtClean="0">
                <a:solidFill>
                  <a:schemeClr val="tx1"/>
                </a:solidFill>
                <a:latin typeface="+mn-lt"/>
                <a:ea typeface="+mn-ea"/>
                <a:cs typeface="+mn-cs"/>
              </a:rPr>
              <a:t>Eye contact: </a:t>
            </a:r>
            <a:r>
              <a:rPr lang="en-GB" sz="1200" b="0" i="0" u="none" strike="noStrike" kern="1200" baseline="0" dirty="0" smtClean="0">
                <a:solidFill>
                  <a:schemeClr val="tx1"/>
                </a:solidFill>
                <a:latin typeface="+mn-lt"/>
                <a:ea typeface="+mn-ea"/>
                <a:cs typeface="+mn-cs"/>
              </a:rPr>
              <a:t>Maintaining good eye contact is an important way for a health and social care worker to show that they are engaged and listening. </a:t>
            </a:r>
            <a:endParaRPr lang="en-GB" sz="1200" b="0" i="0" u="none" strike="noStrike" kern="1200" baseline="0" dirty="0" smtClean="0">
              <a:solidFill>
                <a:schemeClr val="tx1"/>
              </a:solidFill>
              <a:latin typeface="+mn-lt"/>
              <a:ea typeface="+mn-ea"/>
              <a:cs typeface="+mn-cs"/>
            </a:endParaRPr>
          </a:p>
          <a:p>
            <a:endParaRPr lang="en-GB" sz="1200" b="1" i="0" u="none" strike="noStrike" kern="1200" baseline="0" dirty="0" smtClean="0">
              <a:solidFill>
                <a:schemeClr val="tx1"/>
              </a:solidFill>
              <a:latin typeface="+mn-lt"/>
              <a:ea typeface="+mn-ea"/>
              <a:cs typeface="+mn-cs"/>
            </a:endParaRPr>
          </a:p>
          <a:p>
            <a:r>
              <a:rPr lang="en-GB" sz="1200" b="1" i="0" u="none" strike="noStrike" kern="1200" baseline="0" dirty="0" smtClean="0">
                <a:solidFill>
                  <a:schemeClr val="tx1"/>
                </a:solidFill>
                <a:latin typeface="+mn-lt"/>
                <a:ea typeface="+mn-ea"/>
                <a:cs typeface="+mn-cs"/>
              </a:rPr>
              <a:t>Sign language</a:t>
            </a:r>
            <a:r>
              <a:rPr lang="en-GB" sz="1200" b="0" i="0" u="sng" strike="noStrike" kern="1200" baseline="0" dirty="0" smtClean="0">
                <a:solidFill>
                  <a:schemeClr val="tx1"/>
                </a:solidFill>
                <a:latin typeface="+mn-lt"/>
                <a:ea typeface="+mn-ea"/>
                <a:cs typeface="+mn-cs"/>
              </a:rPr>
              <a:t>:</a:t>
            </a:r>
            <a:r>
              <a:rPr lang="en-GB" sz="1200" b="0" i="0" u="none" strike="noStrike" kern="1200" baseline="0" dirty="0" smtClean="0">
                <a:solidFill>
                  <a:schemeClr val="tx1"/>
                </a:solidFill>
                <a:latin typeface="+mn-lt"/>
                <a:ea typeface="+mn-ea"/>
                <a:cs typeface="+mn-cs"/>
              </a:rPr>
              <a:t> This is a recognised language throughout the world. British Sign Language (BSL) is used by individuals in this country and there are variations of sign language in different regions. </a:t>
            </a:r>
            <a:endParaRPr lang="en-GB" sz="1200" b="0" i="0" u="none" strike="noStrike" kern="1200" baseline="0" dirty="0" smtClean="0">
              <a:solidFill>
                <a:schemeClr val="tx1"/>
              </a:solidFill>
              <a:latin typeface="+mn-lt"/>
              <a:ea typeface="+mn-ea"/>
              <a:cs typeface="+mn-cs"/>
            </a:endParaRPr>
          </a:p>
          <a:p>
            <a:endParaRPr lang="en-GB" sz="1200" b="1" i="0" u="none" strike="noStrike" kern="1200" baseline="0" dirty="0" smtClean="0">
              <a:solidFill>
                <a:schemeClr val="tx1"/>
              </a:solidFill>
              <a:latin typeface="+mn-lt"/>
              <a:ea typeface="+mn-ea"/>
              <a:cs typeface="+mn-cs"/>
            </a:endParaRPr>
          </a:p>
          <a:p>
            <a:r>
              <a:rPr lang="en-GB" sz="1200" b="1" i="0" u="none" strike="noStrike" kern="1200" baseline="0" dirty="0" smtClean="0">
                <a:solidFill>
                  <a:schemeClr val="tx1"/>
                </a:solidFill>
                <a:latin typeface="+mn-lt"/>
                <a:ea typeface="+mn-ea"/>
                <a:cs typeface="+mn-cs"/>
              </a:rPr>
              <a:t>Makaton: </a:t>
            </a:r>
            <a:r>
              <a:rPr lang="en-GB" sz="1200" b="0" i="0" u="none" strike="noStrike" kern="1200" baseline="0" dirty="0" smtClean="0">
                <a:solidFill>
                  <a:schemeClr val="tx1"/>
                </a:solidFill>
                <a:latin typeface="+mn-lt"/>
                <a:ea typeface="+mn-ea"/>
                <a:cs typeface="+mn-cs"/>
              </a:rPr>
              <a:t>This is a form of language that uses a large collection of signs and symbols. It is often used with those who have learning and physical disabilities, or hearing impairment. </a:t>
            </a:r>
            <a:endParaRPr lang="en-GB" sz="1200" b="0" i="0" u="none" strike="noStrike" kern="1200" baseline="0" dirty="0" smtClean="0">
              <a:solidFill>
                <a:schemeClr val="tx1"/>
              </a:solidFill>
              <a:latin typeface="+mn-lt"/>
              <a:ea typeface="+mn-ea"/>
              <a:cs typeface="+mn-cs"/>
            </a:endParaRPr>
          </a:p>
          <a:p>
            <a:endParaRPr lang="en-GB" sz="1200" b="1" i="0" u="none" strike="noStrike" kern="1200" baseline="0" dirty="0" smtClean="0">
              <a:solidFill>
                <a:schemeClr val="tx1"/>
              </a:solidFill>
              <a:latin typeface="+mn-lt"/>
              <a:ea typeface="+mn-ea"/>
              <a:cs typeface="+mn-cs"/>
            </a:endParaRPr>
          </a:p>
          <a:p>
            <a:r>
              <a:rPr lang="en-GB" sz="1200" b="1" i="0" u="none" strike="noStrike" kern="1200" baseline="0" dirty="0" smtClean="0">
                <a:solidFill>
                  <a:schemeClr val="tx1"/>
                </a:solidFill>
                <a:latin typeface="+mn-lt"/>
                <a:ea typeface="+mn-ea"/>
                <a:cs typeface="+mn-cs"/>
              </a:rPr>
              <a:t>Braille: </a:t>
            </a:r>
            <a:r>
              <a:rPr lang="en-GB" sz="1200" b="0" i="0" u="none" strike="noStrike" kern="1200" baseline="0" dirty="0" smtClean="0">
                <a:solidFill>
                  <a:schemeClr val="tx1"/>
                </a:solidFill>
                <a:latin typeface="+mn-lt"/>
                <a:ea typeface="+mn-ea"/>
                <a:cs typeface="+mn-cs"/>
              </a:rPr>
              <a:t>Is a code of raised dots that are ‘read’ using touch. For people who are visually impaired or who are blind, the system supports reading and writing. </a:t>
            </a:r>
            <a:endParaRPr lang="en-GB" sz="1200" b="0" i="0" u="none" strike="noStrike" kern="1200" baseline="0" dirty="0" smtClean="0">
              <a:solidFill>
                <a:schemeClr val="tx1"/>
              </a:solidFill>
              <a:latin typeface="+mn-lt"/>
              <a:ea typeface="+mn-ea"/>
              <a:cs typeface="+mn-cs"/>
            </a:endParaRPr>
          </a:p>
          <a:p>
            <a:endParaRPr lang="en-GB" b="0" u="none" dirty="0" smtClean="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Additional information</a:t>
            </a:r>
            <a:endParaRPr lang="en-GB" b="1" dirty="0" smtClean="0"/>
          </a:p>
          <a:p>
            <a:r>
              <a:rPr lang="en-GB" dirty="0" smtClean="0"/>
              <a:t>Successful two-way communication is crucial in identifying the care and support needs of individuals as well as to work effectively with carers and other workers who are part of the team providing care.</a:t>
            </a:r>
            <a:endParaRPr lang="en-GB" dirty="0" smtClean="0"/>
          </a:p>
          <a:p>
            <a:endParaRPr lang="en-GB" dirty="0" smtClean="0"/>
          </a:p>
          <a:p>
            <a:r>
              <a:rPr lang="en-GB" dirty="0" smtClean="0"/>
              <a:t>If the information shared is inaccurate, unclear or misleading mistakes can be made.</a:t>
            </a:r>
            <a:endParaRPr lang="en-GB" dirty="0" smtClean="0"/>
          </a:p>
          <a:p>
            <a:endParaRPr lang="en-GB" dirty="0" smtClean="0"/>
          </a:p>
          <a:p>
            <a:r>
              <a:rPr lang="en-GB" dirty="0" smtClean="0"/>
              <a:t>The Learners should be sure to notice non-verbal communication which may indicate when an individual is confused or may be becoming angry, upset, stressed or anxious. This can enable health and social care worker/s to ask the following questions:</a:t>
            </a:r>
            <a:endParaRPr lang="en-GB" dirty="0" smtClean="0"/>
          </a:p>
          <a:p>
            <a:pPr marL="171450" indent="-171450">
              <a:buFont typeface="Arial" panose="020B0604020202020204" pitchFamily="34" charset="0"/>
              <a:buChar char="•"/>
            </a:pPr>
            <a:r>
              <a:rPr lang="en-GB" dirty="0" smtClean="0"/>
              <a:t>Do I need to change the type of communication I am using to help the individual understand? </a:t>
            </a:r>
            <a:endParaRPr lang="en-GB" dirty="0" smtClean="0"/>
          </a:p>
          <a:p>
            <a:pPr marL="171450" indent="-171450">
              <a:buFont typeface="Arial" panose="020B0604020202020204" pitchFamily="34" charset="0"/>
              <a:buChar char="•"/>
            </a:pPr>
            <a:r>
              <a:rPr lang="en-GB" dirty="0" smtClean="0"/>
              <a:t>Do I need to be aware of how the conversation is affecting them? </a:t>
            </a:r>
            <a:endParaRPr lang="en-GB" dirty="0" smtClean="0"/>
          </a:p>
          <a:p>
            <a:pPr marL="171450" indent="-171450">
              <a:buFont typeface="Arial" panose="020B0604020202020204" pitchFamily="34" charset="0"/>
              <a:buChar char="•"/>
            </a:pPr>
            <a:r>
              <a:rPr lang="en-GB" dirty="0" smtClean="0"/>
              <a:t>Is there something that the individual is not communicating to me that may help? </a:t>
            </a:r>
            <a:endParaRPr lang="en-GB" dirty="0" smtClean="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Additional information</a:t>
            </a:r>
            <a:endParaRPr lang="en-GB" b="1" dirty="0" smtClean="0"/>
          </a:p>
          <a:p>
            <a:endParaRPr lang="en-GB" dirty="0" smtClean="0"/>
          </a:p>
          <a:p>
            <a:r>
              <a:rPr lang="en-GB" dirty="0" smtClean="0"/>
              <a:t>The learners will need to find out the best ways of communicating with individuals. Effective ways of communicating will be included in the individual’s care plan. The best source of information about communication needs and preferences is the individual themselves. Where this is not possible friends and family can be a useful source of information. </a:t>
            </a:r>
            <a:endParaRPr lang="en-GB" dirty="0" smtClean="0"/>
          </a:p>
          <a:p>
            <a:endParaRPr lang="en-GB" b="1" dirty="0" smtClean="0"/>
          </a:p>
          <a:p>
            <a:r>
              <a:rPr lang="en-GB" b="1" dirty="0" smtClean="0"/>
              <a:t>Touch</a:t>
            </a:r>
            <a:r>
              <a:rPr lang="en-GB" dirty="0" smtClean="0"/>
              <a:t> is used to communicate with people who are deaf and visually impaired. Health and social care workers sign information onto the individual’s hands as a way of passing on information. </a:t>
            </a:r>
            <a:endParaRPr lang="en-GB" dirty="0" smtClean="0"/>
          </a:p>
          <a:p>
            <a:endParaRPr lang="en-GB" b="1" dirty="0" smtClean="0"/>
          </a:p>
          <a:p>
            <a:r>
              <a:rPr lang="en-GB" b="1" dirty="0" smtClean="0"/>
              <a:t>Technological aids </a:t>
            </a:r>
            <a:r>
              <a:rPr lang="en-GB" dirty="0" smtClean="0"/>
              <a:t>such as hearing aids, hearing loops, text phones, text messaging and magnifiers to communicate with those whose ability to communicate is impaired.</a:t>
            </a:r>
            <a:endParaRPr lang="en-GB" dirty="0" smtClean="0"/>
          </a:p>
          <a:p>
            <a:endParaRPr lang="en-GB" b="1" dirty="0" smtClean="0"/>
          </a:p>
          <a:p>
            <a:r>
              <a:rPr lang="en-GB" b="1" dirty="0" smtClean="0"/>
              <a:t>Word or symbol boards </a:t>
            </a:r>
            <a:r>
              <a:rPr lang="en-GB" dirty="0" smtClean="0"/>
              <a:t>may be used to support speech.  The listener is able to associate the picture or word with the verbal communication in order to understand what is being said.</a:t>
            </a:r>
            <a:endParaRPr lang="en-GB" dirty="0" smtClean="0"/>
          </a:p>
          <a:p>
            <a:endParaRPr lang="en-GB" b="1" dirty="0" smtClean="0"/>
          </a:p>
          <a:p>
            <a:r>
              <a:rPr lang="en-GB" b="1" dirty="0" smtClean="0"/>
              <a:t>Speech synthesisers </a:t>
            </a:r>
            <a:r>
              <a:rPr lang="en-GB" dirty="0" smtClean="0"/>
              <a:t>replace speech either by producing a visual display of written text or synthesised speech. Voice recognition software can be purchased for any computer to translate speech to written text.</a:t>
            </a:r>
            <a:endParaRPr lang="en-GB" dirty="0" smtClean="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Activity:</a:t>
            </a:r>
            <a:r>
              <a:rPr lang="en-GB" b="1" baseline="0" dirty="0" smtClean="0"/>
              <a:t> </a:t>
            </a:r>
            <a:r>
              <a:rPr lang="en-GB" dirty="0" smtClean="0"/>
              <a:t>Ask the learners to come up with examples of things that can make it difficult to communicate effectively and some ways to reduce each of the barriers.</a:t>
            </a:r>
            <a:endParaRPr lang="en-GB" dirty="0" smtClean="0"/>
          </a:p>
          <a:p>
            <a:endParaRPr lang="en-GB" dirty="0" smtClean="0"/>
          </a:p>
          <a:p>
            <a:r>
              <a:rPr lang="en-GB" b="1" dirty="0" smtClean="0"/>
              <a:t>Answers should include:</a:t>
            </a:r>
            <a:endParaRPr lang="en-GB" b="1" dirty="0" smtClean="0"/>
          </a:p>
          <a:p>
            <a:endParaRPr lang="en-GB" b="1" dirty="0" smtClean="0"/>
          </a:p>
          <a:p>
            <a:r>
              <a:rPr lang="en-GB" b="1" dirty="0" smtClean="0"/>
              <a:t>Attitude: </a:t>
            </a:r>
            <a:r>
              <a:rPr lang="en-GB" dirty="0" smtClean="0"/>
              <a:t>When a health and social care worker is abrupt due to time limits, not having enough resources or their mood, the person they are speaking to may feel intimidated or frustrated and not want to communicate.  Allow enough time for each meeting and never let a bad mood affect the standard of care and support provided.</a:t>
            </a:r>
            <a:endParaRPr lang="en-GB" dirty="0" smtClean="0"/>
          </a:p>
          <a:p>
            <a:endParaRPr lang="en-GB" b="1" dirty="0" smtClean="0"/>
          </a:p>
          <a:p>
            <a:r>
              <a:rPr lang="en-GB" b="1" dirty="0" smtClean="0"/>
              <a:t>Limited use of technology: </a:t>
            </a:r>
            <a:r>
              <a:rPr lang="en-GB" dirty="0" smtClean="0"/>
              <a:t>When the technological aids known to be the best way for someone to communicate are not available. Find alternative ways to support communication and raise the issue with a manager or supervisor if necessary.</a:t>
            </a:r>
            <a:endParaRPr lang="en-GB" dirty="0" smtClean="0"/>
          </a:p>
          <a:p>
            <a:endParaRPr lang="en-GB" b="1" dirty="0" smtClean="0"/>
          </a:p>
          <a:p>
            <a:r>
              <a:rPr lang="en-GB" b="1" dirty="0" smtClean="0"/>
              <a:t>Body positioning: </a:t>
            </a:r>
            <a:r>
              <a:rPr lang="en-GB" dirty="0" smtClean="0"/>
              <a:t>Sitting too close could be intimidating and would make an individual feel uncomfortable. Sitting too far away could show lack of interest or concern. Respect the individual’s personal space but ensure that you are close enough for them to see and hear you.</a:t>
            </a:r>
            <a:endParaRPr lang="en-GB" dirty="0" smtClean="0"/>
          </a:p>
          <a:p>
            <a:endParaRPr lang="en-GB" b="1" dirty="0" smtClean="0"/>
          </a:p>
          <a:p>
            <a:r>
              <a:rPr lang="en-GB" b="1" dirty="0" smtClean="0"/>
              <a:t>Emotions: </a:t>
            </a:r>
            <a:r>
              <a:rPr lang="en-GB" dirty="0" smtClean="0"/>
              <a:t>When someone is depressed, angry or upset their emotions may affect their ability to think and communicate in a sensible way. Consider whether there would be a better time to communicate or leave information in a different format to consider when they are less upset.</a:t>
            </a:r>
            <a:endParaRPr lang="en-GB" dirty="0" smtClean="0"/>
          </a:p>
          <a:p>
            <a:endParaRPr lang="en-GB" b="1" dirty="0" smtClean="0"/>
          </a:p>
          <a:p>
            <a:r>
              <a:rPr lang="en-GB" b="1" dirty="0" smtClean="0"/>
              <a:t>Physical: </a:t>
            </a:r>
            <a:r>
              <a:rPr lang="en-GB" dirty="0" smtClean="0"/>
              <a:t>When someone has physical conditions that create communication difficulties, for example, being breathless, not having any teeth or being in pain. Ensure that they are receiving the care and support they need to alleviate pain and manage their condition, communicate in ways that enable them to express themselves, allow plenty of time for the person to communicate, find out if they feel better at a particular time of day.</a:t>
            </a:r>
            <a:endParaRPr lang="en-GB" dirty="0" smtClean="0"/>
          </a:p>
          <a:p>
            <a:endParaRPr lang="en-GB" b="1" dirty="0" smtClean="0"/>
          </a:p>
          <a:p>
            <a:r>
              <a:rPr lang="en-GB" b="1" dirty="0" smtClean="0"/>
              <a:t>Not enough time:</a:t>
            </a:r>
            <a:r>
              <a:rPr lang="en-GB" b="1" baseline="0" dirty="0" smtClean="0"/>
              <a:t> </a:t>
            </a:r>
            <a:r>
              <a:rPr lang="en-GB" dirty="0" smtClean="0"/>
              <a:t>Not giving individuals time to say what they want to may make them feel rushed and reluctant to express their true wishes. Allow plenty of time. If you run out of time it is better to arrange another meeting than to rush.</a:t>
            </a:r>
            <a:endParaRPr lang="en-GB" dirty="0" smtClean="0"/>
          </a:p>
          <a:p>
            <a:endParaRPr lang="en-GB" b="1" dirty="0" smtClean="0"/>
          </a:p>
          <a:p>
            <a:r>
              <a:rPr lang="en-GB" b="1" dirty="0" smtClean="0"/>
              <a:t>Poor or negative body language:</a:t>
            </a:r>
            <a:r>
              <a:rPr lang="en-GB" b="1" baseline="0" dirty="0" smtClean="0"/>
              <a:t> </a:t>
            </a:r>
            <a:r>
              <a:rPr lang="en-GB" dirty="0" smtClean="0"/>
              <a:t>Crossed arms or legs, poor facial expressions, poor body positioning, constant fidgeting or looking at a watch or mobile phone can all make someone less likely to communicate. </a:t>
            </a:r>
            <a:endParaRPr lang="en-GB" dirty="0" smtClean="0"/>
          </a:p>
          <a:p>
            <a:endParaRPr lang="en-GB" b="1" dirty="0" smtClean="0"/>
          </a:p>
          <a:p>
            <a:r>
              <a:rPr lang="en-GB" b="1" dirty="0" smtClean="0"/>
              <a:t>Lack of privacy:</a:t>
            </a:r>
            <a:r>
              <a:rPr lang="en-GB" b="1" baseline="0" dirty="0" smtClean="0"/>
              <a:t> </a:t>
            </a:r>
            <a:r>
              <a:rPr lang="en-GB" dirty="0" smtClean="0"/>
              <a:t>Think carefully about where and when private and confidential conversations should take place. Find a private location to discuss issues which are personal or sensitive. Remember, speaking quietly can be a barrier for individuals with impaired hearing.</a:t>
            </a:r>
            <a:endParaRPr lang="en-GB" dirty="0" smtClean="0"/>
          </a:p>
          <a:p>
            <a:endParaRPr lang="en-GB" b="1" dirty="0" smtClean="0"/>
          </a:p>
          <a:p>
            <a:r>
              <a:rPr lang="en-GB" b="1" dirty="0" smtClean="0"/>
              <a:t>Stereotyping:</a:t>
            </a:r>
            <a:r>
              <a:rPr lang="en-GB" b="1" baseline="0" dirty="0" smtClean="0"/>
              <a:t> </a:t>
            </a:r>
            <a:r>
              <a:rPr lang="en-GB" dirty="0" smtClean="0"/>
              <a:t>Generalisations about a group of people that are wrong and misleading. An example would be that ‘all older people are hard of hearing’. Work in ways that meet the communication needs of the individual- their care plan will tell you the most effective ways of communicating with them.</a:t>
            </a:r>
            <a:endParaRPr lang="en-GB" dirty="0" smtClean="0"/>
          </a:p>
          <a:p>
            <a:endParaRPr lang="en-GB" b="1" dirty="0" smtClean="0"/>
          </a:p>
          <a:p>
            <a:r>
              <a:rPr lang="en-GB" b="1" dirty="0" smtClean="0"/>
              <a:t>Sensory impairments</a:t>
            </a:r>
            <a:r>
              <a:rPr lang="en-GB" dirty="0" smtClean="0"/>
              <a:t>: Health and social care workers should think about whether the individual can see and hear them when they are communicating. Not being able to see or hear the person speaking can be a barrier to effective communication. When you are communicating with individuals who have impaired hearing, make sure the individual can see your face, speak clearly and think about providing written information to help them understand. Consider using large text documents for individuals with impaired vision.</a:t>
            </a:r>
            <a:endParaRPr lang="en-GB" dirty="0" smtClean="0"/>
          </a:p>
          <a:p>
            <a:endParaRPr lang="en-GB" b="1" dirty="0" smtClean="0"/>
          </a:p>
          <a:p>
            <a:r>
              <a:rPr lang="en-GB" b="1" dirty="0" smtClean="0"/>
              <a:t>Language:</a:t>
            </a:r>
            <a:r>
              <a:rPr lang="en-GB" b="1" baseline="0" dirty="0" smtClean="0"/>
              <a:t> </a:t>
            </a:r>
            <a:r>
              <a:rPr lang="en-GB" dirty="0" smtClean="0"/>
              <a:t>This could mean the style of language that the health and social care worker chooses (for example technical terminology and jargon) or could refer to the health and social care worker and individual having different preferred languages. Avoid using jargon. Consider interpreters and translators.</a:t>
            </a:r>
            <a:endParaRPr lang="en-GB" dirty="0" smtClean="0"/>
          </a:p>
          <a:p>
            <a:endParaRPr lang="en-GB" b="1" dirty="0" smtClean="0"/>
          </a:p>
          <a:p>
            <a:r>
              <a:rPr lang="en-GB" b="1" dirty="0" smtClean="0"/>
              <a:t>Environmental factors:</a:t>
            </a:r>
            <a:r>
              <a:rPr lang="en-GB" b="1" baseline="0" dirty="0" smtClean="0"/>
              <a:t> </a:t>
            </a:r>
            <a:r>
              <a:rPr lang="en-GB" baseline="0" dirty="0" smtClean="0"/>
              <a:t>N</a:t>
            </a:r>
            <a:r>
              <a:rPr lang="en-GB" dirty="0" smtClean="0"/>
              <a:t>oise can make it difficult to hear what the other person is saying. Lighting can mean that a person can not see the communicator’s face which can affect lip-reading and mean that they are not able to read facial expressions. Ensure the light is not behind you when talking to a person. Move to a quieter area.</a:t>
            </a:r>
            <a:endParaRPr lang="en-GB" dirty="0" smtClean="0"/>
          </a:p>
          <a:p>
            <a:endParaRPr lang="en-GB" b="1" dirty="0" smtClean="0"/>
          </a:p>
          <a:p>
            <a:r>
              <a:rPr lang="en-GB" b="1" dirty="0" smtClean="0"/>
              <a:t>Substance misuse:</a:t>
            </a:r>
            <a:r>
              <a:rPr lang="en-GB" b="1" baseline="0" dirty="0" smtClean="0"/>
              <a:t> </a:t>
            </a:r>
            <a:r>
              <a:rPr lang="en-GB" baseline="0" dirty="0" smtClean="0"/>
              <a:t>Su</a:t>
            </a:r>
            <a:r>
              <a:rPr lang="en-GB" dirty="0" smtClean="0"/>
              <a:t>bstance misuse can affect a person’s ability to understand and to retain information. Provide information which can be accessed when the person is not affected by substances. Reschedule the meeting when a person is less affected by the substances.</a:t>
            </a:r>
            <a:endParaRPr lang="en-GB" dirty="0" smtClean="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Additional information</a:t>
            </a:r>
            <a:endParaRPr lang="en-GB" b="1" dirty="0" smtClean="0"/>
          </a:p>
          <a:p>
            <a:endParaRPr lang="en-GB" dirty="0" smtClean="0"/>
          </a:p>
          <a:p>
            <a:r>
              <a:rPr lang="en-GB" b="1" dirty="0" smtClean="0"/>
              <a:t>Summarising</a:t>
            </a:r>
            <a:r>
              <a:rPr lang="en-GB" dirty="0" smtClean="0"/>
              <a:t> allows the individual to correct you if necessary.</a:t>
            </a:r>
            <a:endParaRPr lang="en-GB" dirty="0" smtClean="0"/>
          </a:p>
          <a:p>
            <a:endParaRPr lang="en-GB" dirty="0" smtClean="0"/>
          </a:p>
          <a:p>
            <a:r>
              <a:rPr lang="en-GB" b="1" dirty="0" smtClean="0"/>
              <a:t>Questions</a:t>
            </a:r>
            <a:r>
              <a:rPr lang="en-GB" dirty="0" smtClean="0"/>
              <a:t> to check understanding should generally require the individual to give a detailed response, rather than ‘yes’ or ‘no’. E.g. ‘Okay, tell me what you understand about what we’ve just discussed’. </a:t>
            </a:r>
            <a:endParaRPr lang="en-GB" dirty="0" smtClean="0"/>
          </a:p>
          <a:p>
            <a:r>
              <a:rPr lang="en-GB" dirty="0" smtClean="0"/>
              <a:t>Questions that can be answered with ‘yes’ or ‘no’ can be more suitable in some situations.</a:t>
            </a:r>
            <a:endParaRPr lang="en-GB" dirty="0" smtClean="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Additional information</a:t>
            </a:r>
            <a:endParaRPr lang="en-GB" b="1" dirty="0" smtClean="0"/>
          </a:p>
          <a:p>
            <a:endParaRPr lang="en-GB" dirty="0" smtClean="0"/>
          </a:p>
          <a:p>
            <a:pPr marL="171450" indent="-171450">
              <a:buFont typeface="Arial" panose="020B0604020202020204" pitchFamily="34" charset="0"/>
              <a:buChar char="•"/>
            </a:pPr>
            <a:r>
              <a:rPr lang="en-GB" dirty="0" smtClean="0"/>
              <a:t>A befriender could support an individual in overcoming emotional difficulties that are a barrier to their communication</a:t>
            </a:r>
            <a:endParaRPr lang="en-GB" dirty="0" smtClean="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Activity:</a:t>
            </a:r>
            <a:r>
              <a:rPr lang="en-GB" b="1" baseline="0" dirty="0" smtClean="0"/>
              <a:t> </a:t>
            </a:r>
            <a:r>
              <a:rPr lang="en-GB" dirty="0" smtClean="0"/>
              <a:t>Ask the learners for examples of confidentiality in practice</a:t>
            </a:r>
            <a:endParaRPr lang="en-GB" dirty="0" smtClean="0"/>
          </a:p>
          <a:p>
            <a:endParaRPr lang="en-GB" b="1" dirty="0" smtClean="0"/>
          </a:p>
          <a:p>
            <a:r>
              <a:rPr lang="en-GB" b="1" dirty="0" smtClean="0"/>
              <a:t>Examples should include:</a:t>
            </a:r>
            <a:endParaRPr lang="en-GB" b="1" dirty="0" smtClean="0"/>
          </a:p>
          <a:p>
            <a:pPr marL="171450" indent="-171450">
              <a:buFont typeface="Arial" panose="020B0604020202020204" pitchFamily="34" charset="0"/>
              <a:buChar char="•"/>
            </a:pPr>
            <a:r>
              <a:rPr lang="en-GB" dirty="0" smtClean="0"/>
              <a:t>Sharing relevant information with other workers who ‘need to know’</a:t>
            </a:r>
            <a:endParaRPr lang="en-GB" dirty="0" smtClean="0"/>
          </a:p>
          <a:p>
            <a:pPr marL="171450" indent="-171450">
              <a:buFont typeface="Arial" panose="020B0604020202020204" pitchFamily="34" charset="0"/>
              <a:buChar char="•"/>
            </a:pPr>
            <a:r>
              <a:rPr lang="en-GB" dirty="0" smtClean="0"/>
              <a:t>Storing information securely; filing cabinets and cupboards should be kept locked and electronic files should be password protected.</a:t>
            </a:r>
            <a:endParaRPr lang="en-GB" dirty="0" smtClean="0"/>
          </a:p>
          <a:p>
            <a:pPr marL="171450" indent="-171450">
              <a:buFont typeface="Arial" panose="020B0604020202020204" pitchFamily="34" charset="0"/>
              <a:buChar char="•"/>
            </a:pPr>
            <a:r>
              <a:rPr lang="en-GB" dirty="0" smtClean="0"/>
              <a:t>Information should not usually be disclosed without the person’s informed consent. </a:t>
            </a:r>
            <a:endParaRPr lang="en-GB" dirty="0" smtClean="0"/>
          </a:p>
          <a:p>
            <a:pPr marL="171450" indent="-171450">
              <a:buFont typeface="Arial" panose="020B0604020202020204" pitchFamily="34" charset="0"/>
              <a:buChar char="•"/>
            </a:pPr>
            <a:r>
              <a:rPr lang="en-GB" dirty="0" smtClean="0"/>
              <a:t>Private and sensitive information about individuals should not be discussed where others can overhear.</a:t>
            </a:r>
            <a:endParaRPr lang="en-GB" dirty="0" smtClean="0"/>
          </a:p>
          <a:p>
            <a:endParaRPr lang="en-GB" dirty="0" smtClean="0"/>
          </a:p>
          <a:p>
            <a:r>
              <a:rPr lang="en-GB" b="1" dirty="0" smtClean="0"/>
              <a:t>Additional Examples of when information can be shared without consent:</a:t>
            </a:r>
            <a:endParaRPr lang="en-GB" b="1" dirty="0" smtClean="0"/>
          </a:p>
          <a:p>
            <a:pPr marL="171450" indent="-171450">
              <a:buFont typeface="Arial" panose="020B0604020202020204" pitchFamily="34" charset="0"/>
              <a:buChar char="•"/>
            </a:pPr>
            <a:r>
              <a:rPr lang="en-GB" dirty="0" smtClean="0"/>
              <a:t>A person is likely to harm themselves</a:t>
            </a:r>
            <a:endParaRPr lang="en-GB" dirty="0" smtClean="0"/>
          </a:p>
          <a:p>
            <a:pPr marL="171450" indent="-171450">
              <a:buFont typeface="Arial" panose="020B0604020202020204" pitchFamily="34" charset="0"/>
              <a:buChar char="•"/>
            </a:pPr>
            <a:r>
              <a:rPr lang="en-GB" dirty="0" smtClean="0"/>
              <a:t>A person has been, or is likely to be, involved in a serious crime</a:t>
            </a:r>
            <a:endParaRPr lang="en-GB" dirty="0" smtClean="0"/>
          </a:p>
          <a:p>
            <a:pPr marL="171450" indent="-171450">
              <a:buFont typeface="Arial" panose="020B0604020202020204" pitchFamily="34" charset="0"/>
              <a:buChar char="•"/>
            </a:pPr>
            <a:r>
              <a:rPr lang="en-GB" dirty="0" smtClean="0"/>
              <a:t>A person is likely to harm others</a:t>
            </a:r>
            <a:endParaRPr lang="en-GB" dirty="0" smtClean="0"/>
          </a:p>
          <a:p>
            <a:pPr marL="171450" indent="-171450">
              <a:buFont typeface="Arial" panose="020B0604020202020204" pitchFamily="34" charset="0"/>
              <a:buChar char="•"/>
            </a:pPr>
            <a:r>
              <a:rPr lang="en-GB" dirty="0" smtClean="0"/>
              <a:t>Your safety is placed at risk</a:t>
            </a:r>
            <a:endParaRPr lang="en-GB" dirty="0" smtClean="0"/>
          </a:p>
          <a:p>
            <a:pPr marL="171450" indent="-171450">
              <a:buFont typeface="Arial" panose="020B0604020202020204" pitchFamily="34" charset="0"/>
              <a:buChar char="•"/>
            </a:pPr>
            <a:r>
              <a:rPr lang="en-GB" dirty="0" smtClean="0"/>
              <a:t>A child or vulnerable adult has suffered, or is at risk of suffering, significant harm.</a:t>
            </a:r>
            <a:endParaRPr lang="en-GB" dirty="0" smtClean="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1A5B5F30-9B46-4155-984A-38DC4F3DCB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1A5B5F30-9B46-4155-984A-38DC4F3DCBC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A5B5F30-9B46-4155-984A-38DC4F3DCBC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5B5F30-9B46-4155-984A-38DC4F3DCBC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A5B5F30-9B46-4155-984A-38DC4F3DCB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A5B5F30-9B46-4155-984A-38DC4F3DCB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5B5F30-9B46-4155-984A-38DC4F3DCBC9}" type="datetimeFigureOut">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7753ED-12F6-4B09-A57D-23DB00BD076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hyperlink" Target="http://www.skillsforcare.org.uk/" TargetMode="External"/><Relationship Id="rId3" Type="http://schemas.openxmlformats.org/officeDocument/2006/relationships/hyperlink" Target="http://www.skillsforhealth.org.uk/" TargetMode="Externa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hyperlink" Target="http://www.skillsforcare.org.uk/" TargetMode="External"/><Relationship Id="rId7" Type="http://schemas.openxmlformats.org/officeDocument/2006/relationships/hyperlink" Target="http://www.skillsforhealth.org.uk/" TargetMode="Externa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2" Type="http://schemas.openxmlformats.org/officeDocument/2006/relationships/notesSlide" Target="../notesSlides/notesSlide10.xml"/><Relationship Id="rId11" Type="http://schemas.openxmlformats.org/officeDocument/2006/relationships/slideLayout" Target="../slideLayouts/slideLayout2.xml"/><Relationship Id="rId10" Type="http://schemas.openxmlformats.org/officeDocument/2006/relationships/image" Target="../media/image17.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hyperlink" Target="http://www.skillsforcare.org.uk/" TargetMode="External"/><Relationship Id="rId7" Type="http://schemas.openxmlformats.org/officeDocument/2006/relationships/hyperlink" Target="http://www.skillsforhealth.org.uk/" TargetMode="Externa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8.png"/><Relationship Id="rId12" Type="http://schemas.openxmlformats.org/officeDocument/2006/relationships/notesSlide" Target="../notesSlides/notesSlide11.xml"/><Relationship Id="rId11" Type="http://schemas.openxmlformats.org/officeDocument/2006/relationships/slideLayout" Target="../slideLayouts/slideLayout2.xml"/><Relationship Id="rId10" Type="http://schemas.openxmlformats.org/officeDocument/2006/relationships/image" Target="../media/image17.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hyperlink" Target="http://www.skillsforcare.org.uk/" TargetMode="External"/><Relationship Id="rId7" Type="http://schemas.openxmlformats.org/officeDocument/2006/relationships/hyperlink" Target="http://www.skillsforhealth.org.uk/" TargetMode="Externa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8.png"/><Relationship Id="rId12" Type="http://schemas.openxmlformats.org/officeDocument/2006/relationships/notesSlide" Target="../notesSlides/notesSlide12.xml"/><Relationship Id="rId11" Type="http://schemas.openxmlformats.org/officeDocument/2006/relationships/slideLayout" Target="../slideLayouts/slideLayout2.xml"/><Relationship Id="rId10" Type="http://schemas.openxmlformats.org/officeDocument/2006/relationships/image" Target="../media/image17.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image" Target="../media/image21.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24.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image" Target="../media/image21.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25.jpe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hyperlink" Target="http://www.skillsforcare.org.uk/" TargetMode="External"/><Relationship Id="rId3" Type="http://schemas.openxmlformats.org/officeDocument/2006/relationships/hyperlink" Target="http://www.skillsforhealth.org.uk/" TargetMode="External"/><Relationship Id="rId2" Type="http://schemas.openxmlformats.org/officeDocument/2006/relationships/image" Target="../media/image3.jpe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image" Target="../media/image21.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hyperlink" Target="http://www.skillsforcare.org.uk/" TargetMode="External"/><Relationship Id="rId3" Type="http://schemas.openxmlformats.org/officeDocument/2006/relationships/hyperlink" Target="http://www.skillsforhealth.org.uk/" TargetMode="External"/><Relationship Id="rId2" Type="http://schemas.openxmlformats.org/officeDocument/2006/relationships/image" Target="../media/image8.jpe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a:off x="-32400" y="-27384"/>
            <a:ext cx="9189234" cy="6858000"/>
          </a:xfrm>
          <a:prstGeom prst="rect">
            <a:avLst/>
          </a:prstGeom>
        </p:spPr>
      </p:pic>
      <p:sp>
        <p:nvSpPr>
          <p:cNvPr id="5" name="Title Placeholder 1"/>
          <p:cNvSpPr txBox="1"/>
          <p:nvPr>
            <p:custDataLst>
              <p:tags r:id="rId2"/>
            </p:custDataLst>
          </p:nvPr>
        </p:nvSpPr>
        <p:spPr>
          <a:xfrm>
            <a:off x="-36512" y="548680"/>
            <a:ext cx="9180511"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smtClean="0">
                <a:latin typeface="Helvetica" panose="020B0604020202020204" pitchFamily="34" charset="0"/>
                <a:cs typeface="Helvetica" panose="020B0604020202020204" pitchFamily="34" charset="0"/>
              </a:rPr>
              <a:t>Communication</a:t>
            </a:r>
            <a:endParaRPr lang="en-GB" sz="3600" dirty="0" smtClean="0">
              <a:latin typeface="Helvetica" panose="020B0604020202020204" pitchFamily="34" charset="0"/>
              <a:cs typeface="Helvetica" panose="020B0604020202020204" pitchFamily="34" charset="0"/>
            </a:endParaRPr>
          </a:p>
        </p:txBody>
      </p:sp>
      <p:sp>
        <p:nvSpPr>
          <p:cNvPr id="8" name="TextBox 7"/>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3"/>
              </a:rPr>
              <a:t>http://www.skillsforhealth.org.uk</a:t>
            </a:r>
            <a:r>
              <a:rPr lang="en-IN" sz="800" b="1" u="sng" dirty="0" smtClean="0">
                <a:latin typeface="Helvetica" panose="020B0604020202020204" pitchFamily="34" charset="0"/>
                <a:cs typeface="Helvetica" panose="020B0604020202020204" pitchFamily="34" charset="0"/>
                <a:hlinkClick r:id="rId3"/>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4"/>
              </a:rPr>
              <a:t>http</a:t>
            </a:r>
            <a:r>
              <a:rPr lang="en-IN" sz="800" b="1" u="sng" dirty="0">
                <a:latin typeface="Helvetica" panose="020B0604020202020204" pitchFamily="34" charset="0"/>
                <a:cs typeface="Helvetica" panose="020B0604020202020204" pitchFamily="34" charset="0"/>
                <a:hlinkClick r:id="rId4"/>
              </a:rPr>
              <a:t>://www.skillsforcare.org.uk</a:t>
            </a:r>
            <a:r>
              <a:rPr lang="en-IN" sz="900" b="1" u="sng" dirty="0" smtClean="0">
                <a:latin typeface="Helvetica" panose="020B0604020202020204" pitchFamily="34" charset="0"/>
                <a:cs typeface="Helvetica" panose="020B0604020202020204" pitchFamily="34" charset="0"/>
                <a:hlinkClick r:id="rId4"/>
              </a:rPr>
              <a:t>/</a:t>
            </a:r>
            <a:endParaRPr lang="en-IN" sz="900" b="1" dirty="0">
              <a:latin typeface="Helvetica" panose="020B0604020202020204" pitchFamily="34" charset="0"/>
              <a:cs typeface="Helvetica" panose="020B0604020202020204" pitchFamily="34" charset="0"/>
            </a:endParaRPr>
          </a:p>
        </p:txBody>
      </p:sp>
      <p:sp>
        <p:nvSpPr>
          <p:cNvPr id="10" name="Title Placeholder 1"/>
          <p:cNvSpPr txBox="1"/>
          <p:nvPr>
            <p:custDataLst>
              <p:tags r:id="rId5"/>
            </p:custDataLst>
          </p:nvPr>
        </p:nvSpPr>
        <p:spPr>
          <a:xfrm>
            <a:off x="5508104" y="2780928"/>
            <a:ext cx="2780183"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smtClean="0">
                <a:latin typeface="Helvetica" panose="020B0604020202020204" pitchFamily="34" charset="0"/>
                <a:cs typeface="Helvetica" panose="020B0604020202020204" pitchFamily="34" charset="0"/>
              </a:rPr>
              <a:t>Standard </a:t>
            </a:r>
            <a:endParaRPr lang="en-GB" sz="3600" dirty="0" smtClean="0">
              <a:latin typeface="Helvetica" panose="020B0604020202020204" pitchFamily="34" charset="0"/>
              <a:cs typeface="Helvetica" panose="020B0604020202020204" pitchFamily="34" charset="0"/>
            </a:endParaRPr>
          </a:p>
        </p:txBody>
      </p:sp>
      <p:sp>
        <p:nvSpPr>
          <p:cNvPr id="11" name="Title Placeholder 1"/>
          <p:cNvSpPr txBox="1"/>
          <p:nvPr>
            <p:custDataLst>
              <p:tags r:id="rId6"/>
            </p:custDataLst>
          </p:nvPr>
        </p:nvSpPr>
        <p:spPr>
          <a:xfrm>
            <a:off x="7665710" y="2247055"/>
            <a:ext cx="1368152" cy="1224136"/>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8000" dirty="0" smtClean="0">
                <a:latin typeface="Helvetica" panose="020B0604020202020204" pitchFamily="34" charset="0"/>
                <a:cs typeface="Helvetica" panose="020B0604020202020204" pitchFamily="34" charset="0"/>
              </a:rPr>
              <a:t> 9</a:t>
            </a:r>
            <a:endParaRPr lang="en-GB" sz="8000" dirty="0" smtClean="0">
              <a:latin typeface="Helvetica" panose="020B0604020202020204" pitchFamily="34" charset="0"/>
              <a:cs typeface="Helvetica" panose="020B0604020202020204" pitchFamily="34" charset="0"/>
            </a:endParaRPr>
          </a:p>
        </p:txBody>
      </p:sp>
      <p:sp>
        <p:nvSpPr>
          <p:cNvPr id="7" name="Title Placeholder 1"/>
          <p:cNvSpPr txBox="1"/>
          <p:nvPr>
            <p:custDataLst>
              <p:tags r:id="rId7"/>
            </p:custDataLst>
          </p:nvPr>
        </p:nvSpPr>
        <p:spPr>
          <a:xfrm>
            <a:off x="-36512" y="2780928"/>
            <a:ext cx="2352586"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a:latin typeface="Helvetica" panose="020B0604020202020204" pitchFamily="34" charset="0"/>
                <a:cs typeface="Helvetica" panose="020B0604020202020204" pitchFamily="34" charset="0"/>
              </a:rPr>
              <a:t>CR 9.3 </a:t>
            </a:r>
            <a:endParaRPr lang="en-GB" sz="36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99392"/>
            <a:ext cx="9144000"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Information and support</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5" y="1320672"/>
            <a:ext cx="5039689" cy="4856843"/>
          </a:xfrm>
        </p:spPr>
        <p:txBody>
          <a:bodyPr>
            <a:normAutofit fontScale="62500" lnSpcReduction="20000"/>
          </a:bodyPr>
          <a:lstStyle/>
          <a:p>
            <a:pPr marL="0" indent="0">
              <a:lnSpc>
                <a:spcPct val="110000"/>
              </a:lnSpc>
              <a:spcBef>
                <a:spcPts val="600"/>
              </a:spcBef>
              <a:buNone/>
            </a:pPr>
            <a:r>
              <a:rPr lang="en-GB" dirty="0">
                <a:solidFill>
                  <a:srgbClr val="002060"/>
                </a:solidFill>
                <a:latin typeface="Helvetica" panose="020B0604020202020204" pitchFamily="34" charset="0"/>
                <a:cs typeface="Helvetica" panose="020B0604020202020204" pitchFamily="34" charset="0"/>
              </a:rPr>
              <a:t>Sources of information include:</a:t>
            </a:r>
            <a:endParaRPr lang="en-GB" dirty="0">
              <a:solidFill>
                <a:srgbClr val="002060"/>
              </a:solidFill>
              <a:latin typeface="Helvetica" panose="020B0604020202020204" pitchFamily="34" charset="0"/>
              <a:cs typeface="Helvetica" panose="020B0604020202020204" pitchFamily="34" charset="0"/>
            </a:endParaRPr>
          </a:p>
          <a:p>
            <a:pPr>
              <a:lnSpc>
                <a:spcPct val="110000"/>
              </a:lnSpc>
              <a:spcBef>
                <a:spcPts val="600"/>
              </a:spcBef>
            </a:pPr>
            <a:r>
              <a:rPr lang="en-GB" dirty="0">
                <a:latin typeface="Helvetica" panose="020B0604020202020204" pitchFamily="34" charset="0"/>
                <a:cs typeface="Helvetica" panose="020B0604020202020204" pitchFamily="34" charset="0"/>
              </a:rPr>
              <a:t>Specialist charities and associations</a:t>
            </a:r>
            <a:endParaRPr lang="en-GB" dirty="0">
              <a:latin typeface="Helvetica" panose="020B0604020202020204" pitchFamily="34" charset="0"/>
              <a:cs typeface="Helvetica" panose="020B0604020202020204" pitchFamily="34" charset="0"/>
            </a:endParaRPr>
          </a:p>
          <a:p>
            <a:pPr>
              <a:lnSpc>
                <a:spcPct val="110000"/>
              </a:lnSpc>
              <a:spcBef>
                <a:spcPts val="600"/>
              </a:spcBef>
            </a:pPr>
            <a:r>
              <a:rPr lang="en-GB" dirty="0">
                <a:latin typeface="Helvetica" panose="020B0604020202020204" pitchFamily="34" charset="0"/>
                <a:cs typeface="Helvetica" panose="020B0604020202020204" pitchFamily="34" charset="0"/>
              </a:rPr>
              <a:t>Websites and online forums</a:t>
            </a:r>
            <a:endParaRPr lang="en-GB" dirty="0">
              <a:latin typeface="Helvetica" panose="020B0604020202020204" pitchFamily="34" charset="0"/>
              <a:cs typeface="Helvetica" panose="020B0604020202020204" pitchFamily="34" charset="0"/>
            </a:endParaRPr>
          </a:p>
          <a:p>
            <a:pPr>
              <a:lnSpc>
                <a:spcPct val="110000"/>
              </a:lnSpc>
              <a:spcBef>
                <a:spcPts val="600"/>
              </a:spcBef>
            </a:pPr>
            <a:r>
              <a:rPr lang="en-GB" dirty="0">
                <a:latin typeface="Helvetica" panose="020B0604020202020204" pitchFamily="34" charset="0"/>
                <a:cs typeface="Helvetica" panose="020B0604020202020204" pitchFamily="34" charset="0"/>
              </a:rPr>
              <a:t>Local services or groups</a:t>
            </a:r>
            <a:endParaRPr lang="en-GB" dirty="0">
              <a:latin typeface="Helvetica" panose="020B0604020202020204" pitchFamily="34" charset="0"/>
              <a:cs typeface="Helvetica" panose="020B0604020202020204" pitchFamily="34" charset="0"/>
            </a:endParaRPr>
          </a:p>
          <a:p>
            <a:pPr>
              <a:lnSpc>
                <a:spcPct val="110000"/>
              </a:lnSpc>
              <a:spcBef>
                <a:spcPts val="600"/>
              </a:spcBef>
            </a:pPr>
            <a:r>
              <a:rPr lang="en-GB" dirty="0">
                <a:latin typeface="Helvetica" panose="020B0604020202020204" pitchFamily="34" charset="0"/>
                <a:cs typeface="Helvetica" panose="020B0604020202020204" pitchFamily="34" charset="0"/>
              </a:rPr>
              <a:t>Your manager or </a:t>
            </a:r>
            <a:r>
              <a:rPr lang="en-GB" dirty="0" smtClean="0">
                <a:latin typeface="Helvetica" panose="020B0604020202020204" pitchFamily="34" charset="0"/>
                <a:cs typeface="Helvetica" panose="020B0604020202020204" pitchFamily="34" charset="0"/>
              </a:rPr>
              <a:t>supervisor (</a:t>
            </a:r>
            <a:r>
              <a:rPr lang="en-GB" dirty="0" err="1" smtClean="0">
                <a:latin typeface="Helvetica" panose="020B0604020202020204" pitchFamily="34" charset="0"/>
                <a:cs typeface="Helvetica" panose="020B0604020202020204" pitchFamily="34" charset="0"/>
              </a:rPr>
              <a:t>iCare</a:t>
            </a:r>
            <a:r>
              <a:rPr lang="en-GB" dirty="0" smtClean="0">
                <a:latin typeface="Helvetica" panose="020B0604020202020204" pitchFamily="34" charset="0"/>
                <a:cs typeface="Helvetica" panose="020B0604020202020204" pitchFamily="34" charset="0"/>
              </a:rPr>
              <a:t> Life)</a:t>
            </a:r>
            <a:endParaRPr lang="en-GB" dirty="0">
              <a:latin typeface="Helvetica" panose="020B0604020202020204" pitchFamily="34" charset="0"/>
              <a:cs typeface="Helvetica" panose="020B0604020202020204" pitchFamily="34" charset="0"/>
            </a:endParaRPr>
          </a:p>
          <a:p>
            <a:pPr>
              <a:lnSpc>
                <a:spcPct val="110000"/>
              </a:lnSpc>
              <a:spcBef>
                <a:spcPts val="600"/>
              </a:spcBef>
            </a:pPr>
            <a:endParaRPr lang="en-GB" dirty="0">
              <a:latin typeface="Helvetica" panose="020B0604020202020204" pitchFamily="34" charset="0"/>
              <a:cs typeface="Helvetica" panose="020B0604020202020204" pitchFamily="34" charset="0"/>
            </a:endParaRPr>
          </a:p>
          <a:p>
            <a:pPr marL="0" indent="0">
              <a:lnSpc>
                <a:spcPct val="110000"/>
              </a:lnSpc>
              <a:spcBef>
                <a:spcPts val="600"/>
              </a:spcBef>
              <a:buNone/>
            </a:pPr>
            <a:r>
              <a:rPr lang="en-GB" dirty="0">
                <a:solidFill>
                  <a:srgbClr val="002060"/>
                </a:solidFill>
                <a:latin typeface="Helvetica" panose="020B0604020202020204" pitchFamily="34" charset="0"/>
                <a:cs typeface="Helvetica" panose="020B0604020202020204" pitchFamily="34" charset="0"/>
              </a:rPr>
              <a:t>Sources of support include:</a:t>
            </a:r>
            <a:endParaRPr lang="en-GB" dirty="0">
              <a:solidFill>
                <a:srgbClr val="002060"/>
              </a:solidFill>
              <a:latin typeface="Helvetica" panose="020B0604020202020204" pitchFamily="34" charset="0"/>
              <a:cs typeface="Helvetica" panose="020B0604020202020204" pitchFamily="34" charset="0"/>
            </a:endParaRPr>
          </a:p>
          <a:p>
            <a:pPr>
              <a:lnSpc>
                <a:spcPct val="110000"/>
              </a:lnSpc>
              <a:spcBef>
                <a:spcPts val="600"/>
              </a:spcBef>
            </a:pPr>
            <a:r>
              <a:rPr lang="en-GB" dirty="0" smtClean="0">
                <a:latin typeface="Helvetica" panose="020B0604020202020204" pitchFamily="34" charset="0"/>
                <a:cs typeface="Helvetica" panose="020B0604020202020204" pitchFamily="34" charset="0"/>
              </a:rPr>
              <a:t>Befrienders</a:t>
            </a:r>
            <a:r>
              <a:rPr lang="en-GB" dirty="0">
                <a:latin typeface="Helvetica" panose="020B0604020202020204" pitchFamily="34" charset="0"/>
                <a:cs typeface="Helvetica" panose="020B0604020202020204" pitchFamily="34" charset="0"/>
              </a:rPr>
              <a:t>, advocates and </a:t>
            </a:r>
            <a:r>
              <a:rPr lang="en-GB" dirty="0" smtClean="0">
                <a:latin typeface="Helvetica" panose="020B0604020202020204" pitchFamily="34" charset="0"/>
                <a:cs typeface="Helvetica" panose="020B0604020202020204" pitchFamily="34" charset="0"/>
              </a:rPr>
              <a:t>mentors (</a:t>
            </a:r>
            <a:r>
              <a:rPr lang="en-GB" dirty="0" err="1" smtClean="0">
                <a:latin typeface="Helvetica" panose="020B0604020202020204" pitchFamily="34" charset="0"/>
                <a:cs typeface="Helvetica" panose="020B0604020202020204" pitchFamily="34" charset="0"/>
              </a:rPr>
              <a:t>iCare</a:t>
            </a:r>
            <a:r>
              <a:rPr lang="en-GB" dirty="0" smtClean="0">
                <a:latin typeface="Helvetica" panose="020B0604020202020204" pitchFamily="34" charset="0"/>
                <a:cs typeface="Helvetica" panose="020B0604020202020204" pitchFamily="34" charset="0"/>
              </a:rPr>
              <a:t> Life)</a:t>
            </a:r>
            <a:endParaRPr lang="en-GB" dirty="0">
              <a:latin typeface="Helvetica" panose="020B0604020202020204" pitchFamily="34" charset="0"/>
              <a:cs typeface="Helvetica" panose="020B0604020202020204" pitchFamily="34" charset="0"/>
            </a:endParaRPr>
          </a:p>
          <a:p>
            <a:pPr>
              <a:lnSpc>
                <a:spcPct val="110000"/>
              </a:lnSpc>
              <a:spcBef>
                <a:spcPts val="600"/>
              </a:spcBef>
            </a:pPr>
            <a:r>
              <a:rPr lang="en-GB" dirty="0">
                <a:latin typeface="Helvetica" panose="020B0604020202020204" pitchFamily="34" charset="0"/>
                <a:cs typeface="Helvetica" panose="020B0604020202020204" pitchFamily="34" charset="0"/>
              </a:rPr>
              <a:t>Speech and language </a:t>
            </a:r>
            <a:r>
              <a:rPr lang="en-GB" dirty="0" smtClean="0">
                <a:latin typeface="Helvetica" panose="020B0604020202020204" pitchFamily="34" charset="0"/>
                <a:cs typeface="Helvetica" panose="020B0604020202020204" pitchFamily="34" charset="0"/>
              </a:rPr>
              <a:t>therapists </a:t>
            </a:r>
            <a:endParaRPr lang="en-GB" dirty="0">
              <a:latin typeface="Helvetica" panose="020B0604020202020204" pitchFamily="34" charset="0"/>
              <a:cs typeface="Helvetica" panose="020B0604020202020204" pitchFamily="34" charset="0"/>
            </a:endParaRPr>
          </a:p>
          <a:p>
            <a:pPr>
              <a:lnSpc>
                <a:spcPct val="110000"/>
              </a:lnSpc>
              <a:spcBef>
                <a:spcPts val="600"/>
              </a:spcBef>
            </a:pPr>
            <a:r>
              <a:rPr lang="en-GB" dirty="0">
                <a:latin typeface="Helvetica" panose="020B0604020202020204" pitchFamily="34" charset="0"/>
                <a:cs typeface="Helvetica" panose="020B0604020202020204" pitchFamily="34" charset="0"/>
              </a:rPr>
              <a:t>Interpreters and  translators</a:t>
            </a:r>
            <a:endParaRPr lang="en-GB" dirty="0">
              <a:latin typeface="Helvetica" panose="020B0604020202020204" pitchFamily="34" charset="0"/>
              <a:cs typeface="Helvetica" panose="020B0604020202020204" pitchFamily="34" charset="0"/>
            </a:endParaRPr>
          </a:p>
          <a:p>
            <a:pPr>
              <a:lnSpc>
                <a:spcPct val="110000"/>
              </a:lnSpc>
              <a:spcBef>
                <a:spcPts val="600"/>
              </a:spcBef>
            </a:pPr>
            <a:r>
              <a:rPr lang="en-GB" dirty="0">
                <a:latin typeface="Helvetica" panose="020B0604020202020204" pitchFamily="34" charset="0"/>
                <a:cs typeface="Helvetica" panose="020B0604020202020204" pitchFamily="34" charset="0"/>
              </a:rPr>
              <a:t>Clinical psychologists</a:t>
            </a:r>
            <a:endParaRPr lang="en-GB" dirty="0">
              <a:latin typeface="Helvetica" panose="020B0604020202020204" pitchFamily="34" charset="0"/>
              <a:cs typeface="Helvetica" panose="020B0604020202020204" pitchFamily="34" charset="0"/>
            </a:endParaRPr>
          </a:p>
          <a:p>
            <a:pPr>
              <a:lnSpc>
                <a:spcPct val="110000"/>
              </a:lnSpc>
              <a:spcBef>
                <a:spcPts val="600"/>
              </a:spcBef>
            </a:pPr>
            <a:r>
              <a:rPr lang="en-GB" dirty="0" smtClean="0">
                <a:latin typeface="Helvetica" panose="020B0604020202020204" pitchFamily="34" charset="0"/>
                <a:cs typeface="Helvetica" panose="020B0604020202020204" pitchFamily="34" charset="0"/>
              </a:rPr>
              <a:t>Counsellors</a:t>
            </a:r>
            <a:endParaRPr lang="en-GB"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pic>
        <p:nvPicPr>
          <p:cNvPr id="5" name="Picture 4"/>
          <p:cNvPicPr>
            <a:picLocks noChangeAspect="1"/>
          </p:cNvPicPr>
          <p:nvPr/>
        </p:nvPicPr>
        <p:blipFill rotWithShape="1">
          <a:blip r:embed="rId1" cstate="email"/>
          <a:srcRect/>
          <a:stretch>
            <a:fillRect/>
          </a:stretch>
        </p:blipFill>
        <p:spPr>
          <a:xfrm>
            <a:off x="5273755" y="1310039"/>
            <a:ext cx="3604439" cy="4805916"/>
          </a:xfrm>
          <a:prstGeom prst="rect">
            <a:avLst/>
          </a:prstGeom>
        </p:spPr>
      </p:pic>
      <p:sp>
        <p:nvSpPr>
          <p:cNvPr id="7" name="TextBox 6"/>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r>
              <a:rPr lang="en-IN" sz="800" b="1" u="sng" dirty="0" smtClean="0">
                <a:latin typeface="Helvetica" panose="020B0604020202020204" pitchFamily="34" charset="0"/>
                <a:cs typeface="Helvetica" panose="020B0604020202020204" pitchFamily="34" charset="0"/>
                <a:hlinkClick r:id="rId2"/>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3"/>
              </a:rPr>
              <a:t>http</a:t>
            </a:r>
            <a:r>
              <a:rPr lang="en-IN" sz="800" b="1" u="sng" dirty="0">
                <a:latin typeface="Helvetica" panose="020B0604020202020204" pitchFamily="34" charset="0"/>
                <a:cs typeface="Helvetica" panose="020B0604020202020204" pitchFamily="34" charset="0"/>
                <a:hlinkClick r:id="rId3"/>
              </a:rPr>
              <a:t>://www.skillsforcare.org.uk</a:t>
            </a:r>
            <a:r>
              <a:rPr lang="en-IN" sz="900" b="1" u="sng" dirty="0" smtClean="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8" name="TextBox 7"/>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9</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 y="-99392"/>
            <a:ext cx="9143998"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Confidentiality</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159026" y="1225673"/>
            <a:ext cx="8984974" cy="488521"/>
          </a:xfrm>
        </p:spPr>
        <p:txBody>
          <a:bodyPr>
            <a:normAutofit fontScale="85000" lnSpcReduction="10000"/>
          </a:bodyPr>
          <a:lstStyle/>
          <a:p>
            <a:pPr marL="0" indent="0">
              <a:buNone/>
            </a:pPr>
            <a:r>
              <a:rPr lang="en-GB" sz="2800" dirty="0">
                <a:latin typeface="Helvetica" panose="020B0604020202020204" pitchFamily="34" charset="0"/>
                <a:cs typeface="Helvetica" panose="020B0604020202020204" pitchFamily="34" charset="0"/>
              </a:rPr>
              <a:t>Personal and sensitive information must be treated </a:t>
            </a:r>
            <a:r>
              <a:rPr lang="en-GB" sz="2800" dirty="0" smtClean="0">
                <a:latin typeface="Helvetica" panose="020B0604020202020204" pitchFamily="34" charset="0"/>
                <a:cs typeface="Helvetica" panose="020B0604020202020204" pitchFamily="34" charset="0"/>
              </a:rPr>
              <a:t>confidentially</a:t>
            </a:r>
            <a:endParaRPr lang="en-GB" sz="2800"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pic>
        <p:nvPicPr>
          <p:cNvPr id="4" name="Picture 3"/>
          <p:cNvPicPr/>
          <p:nvPr/>
        </p:nvPicPr>
        <p:blipFill rotWithShape="1">
          <a:blip r:embed="rId1" cstate="email"/>
          <a:srcRect l="-8812" t="-35807" r="-8812" b="-35807"/>
          <a:stretch>
            <a:fillRect/>
          </a:stretch>
        </p:blipFill>
        <p:spPr>
          <a:xfrm>
            <a:off x="8110847" y="584501"/>
            <a:ext cx="718859" cy="597960"/>
          </a:xfrm>
          <a:prstGeom prst="ellipse">
            <a:avLst/>
          </a:prstGeom>
          <a:solidFill>
            <a:srgbClr val="002060"/>
          </a:solidFill>
          <a:ln w="31750">
            <a:solidFill>
              <a:schemeClr val="bg1"/>
            </a:solidFill>
          </a:ln>
        </p:spPr>
      </p:pic>
      <p:sp>
        <p:nvSpPr>
          <p:cNvPr id="5" name="Rectangle 4"/>
          <p:cNvSpPr/>
          <p:nvPr/>
        </p:nvSpPr>
        <p:spPr>
          <a:xfrm>
            <a:off x="259156" y="1788224"/>
            <a:ext cx="8570550" cy="803208"/>
          </a:xfrm>
          <a:prstGeom prst="rect">
            <a:avLst/>
          </a:prstGeom>
          <a:solidFill>
            <a:srgbClr val="0066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100" b="1" dirty="0">
                <a:latin typeface="Helvetica" panose="020B0604020202020204" pitchFamily="34" charset="0"/>
                <a:cs typeface="Helvetica" panose="020B0604020202020204" pitchFamily="34" charset="0"/>
              </a:rPr>
              <a:t>Sharing relevant information with other workers who </a:t>
            </a:r>
            <a:br>
              <a:rPr lang="en-GB" sz="2100" b="1" dirty="0" smtClean="0">
                <a:latin typeface="Helvetica" panose="020B0604020202020204" pitchFamily="34" charset="0"/>
                <a:cs typeface="Helvetica" panose="020B0604020202020204" pitchFamily="34" charset="0"/>
              </a:rPr>
            </a:br>
            <a:r>
              <a:rPr lang="en-GB" sz="2100" b="1" dirty="0" smtClean="0">
                <a:latin typeface="Helvetica" panose="020B0604020202020204" pitchFamily="34" charset="0"/>
                <a:cs typeface="Helvetica" panose="020B0604020202020204" pitchFamily="34" charset="0"/>
              </a:rPr>
              <a:t>‘</a:t>
            </a:r>
            <a:r>
              <a:rPr lang="en-GB" sz="2100" b="1" dirty="0">
                <a:latin typeface="Helvetica" panose="020B0604020202020204" pitchFamily="34" charset="0"/>
                <a:cs typeface="Helvetica" panose="020B0604020202020204" pitchFamily="34" charset="0"/>
              </a:rPr>
              <a:t>need to know</a:t>
            </a:r>
            <a:r>
              <a:rPr lang="en-GB" sz="2100" b="1" dirty="0" smtClean="0">
                <a:latin typeface="Helvetica" panose="020B0604020202020204" pitchFamily="34" charset="0"/>
                <a:cs typeface="Helvetica" panose="020B0604020202020204" pitchFamily="34" charset="0"/>
              </a:rPr>
              <a:t>’</a:t>
            </a:r>
            <a:endParaRPr lang="en-GB" sz="2100" b="1" dirty="0">
              <a:latin typeface="Helvetica" panose="020B0604020202020204" pitchFamily="34" charset="0"/>
              <a:cs typeface="Helvetica" panose="020B0604020202020204" pitchFamily="34" charset="0"/>
            </a:endParaRPr>
          </a:p>
        </p:txBody>
      </p:sp>
      <p:sp>
        <p:nvSpPr>
          <p:cNvPr id="6" name="Rectangle 5"/>
          <p:cNvSpPr/>
          <p:nvPr/>
        </p:nvSpPr>
        <p:spPr>
          <a:xfrm>
            <a:off x="255325" y="2660438"/>
            <a:ext cx="8570550" cy="603462"/>
          </a:xfrm>
          <a:prstGeom prst="rect">
            <a:avLst/>
          </a:prstGeom>
          <a:solidFill>
            <a:srgbClr val="0066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100" b="1" dirty="0">
                <a:latin typeface="Helvetica" panose="020B0604020202020204" pitchFamily="34" charset="0"/>
                <a:cs typeface="Helvetica" panose="020B0604020202020204" pitchFamily="34" charset="0"/>
              </a:rPr>
              <a:t>Storing information </a:t>
            </a:r>
            <a:r>
              <a:rPr lang="en-GB" sz="2100" b="1" dirty="0" smtClean="0">
                <a:latin typeface="Helvetica" panose="020B0604020202020204" pitchFamily="34" charset="0"/>
                <a:cs typeface="Helvetica" panose="020B0604020202020204" pitchFamily="34" charset="0"/>
              </a:rPr>
              <a:t>securely</a:t>
            </a:r>
            <a:endParaRPr lang="en-GB" sz="2100" b="1" dirty="0">
              <a:latin typeface="Helvetica" panose="020B0604020202020204" pitchFamily="34" charset="0"/>
              <a:cs typeface="Helvetica" panose="020B0604020202020204" pitchFamily="34" charset="0"/>
            </a:endParaRPr>
          </a:p>
        </p:txBody>
      </p:sp>
      <p:sp>
        <p:nvSpPr>
          <p:cNvPr id="7" name="Rectangle 6"/>
          <p:cNvSpPr/>
          <p:nvPr/>
        </p:nvSpPr>
        <p:spPr>
          <a:xfrm>
            <a:off x="255325" y="3337930"/>
            <a:ext cx="8570550" cy="803208"/>
          </a:xfrm>
          <a:prstGeom prst="rect">
            <a:avLst/>
          </a:prstGeom>
          <a:solidFill>
            <a:srgbClr val="0066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100" b="1" dirty="0">
                <a:latin typeface="Helvetica" panose="020B0604020202020204" pitchFamily="34" charset="0"/>
                <a:cs typeface="Helvetica" panose="020B0604020202020204" pitchFamily="34" charset="0"/>
              </a:rPr>
              <a:t>Information should not usually be disclosed without the person’s informed consent</a:t>
            </a:r>
            <a:endParaRPr lang="en-GB" sz="2100" b="1" dirty="0">
              <a:latin typeface="Helvetica" panose="020B0604020202020204" pitchFamily="34" charset="0"/>
              <a:cs typeface="Helvetica" panose="020B0604020202020204" pitchFamily="34" charset="0"/>
            </a:endParaRPr>
          </a:p>
        </p:txBody>
      </p:sp>
      <p:sp>
        <p:nvSpPr>
          <p:cNvPr id="8" name="Rectangle 7"/>
          <p:cNvSpPr/>
          <p:nvPr/>
        </p:nvSpPr>
        <p:spPr>
          <a:xfrm>
            <a:off x="259155" y="4226004"/>
            <a:ext cx="8570551" cy="603462"/>
          </a:xfrm>
          <a:prstGeom prst="rect">
            <a:avLst/>
          </a:prstGeom>
          <a:solidFill>
            <a:srgbClr val="0066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100" b="1" dirty="0">
                <a:latin typeface="Helvetica" panose="020B0604020202020204" pitchFamily="34" charset="0"/>
                <a:cs typeface="Helvetica" panose="020B0604020202020204" pitchFamily="34" charset="0"/>
              </a:rPr>
              <a:t>Information should not be discussed where others can </a:t>
            </a:r>
            <a:r>
              <a:rPr lang="en-GB" sz="2100" b="1" dirty="0" smtClean="0">
                <a:latin typeface="Helvetica" panose="020B0604020202020204" pitchFamily="34" charset="0"/>
                <a:cs typeface="Helvetica" panose="020B0604020202020204" pitchFamily="34" charset="0"/>
              </a:rPr>
              <a:t>overhear</a:t>
            </a:r>
            <a:endParaRPr lang="en-GB" sz="2100" b="1" dirty="0">
              <a:latin typeface="Helvetica" panose="020B0604020202020204" pitchFamily="34" charset="0"/>
              <a:cs typeface="Helvetica" panose="020B0604020202020204" pitchFamily="34" charset="0"/>
            </a:endParaRPr>
          </a:p>
        </p:txBody>
      </p:sp>
      <p:grpSp>
        <p:nvGrpSpPr>
          <p:cNvPr id="11" name="Group 10"/>
          <p:cNvGrpSpPr/>
          <p:nvPr/>
        </p:nvGrpSpPr>
        <p:grpSpPr>
          <a:xfrm>
            <a:off x="238658" y="5083878"/>
            <a:ext cx="8587217" cy="1110187"/>
            <a:chOff x="238658" y="5083878"/>
            <a:chExt cx="8690092" cy="1110187"/>
          </a:xfrm>
        </p:grpSpPr>
        <p:sp>
          <p:nvSpPr>
            <p:cNvPr id="9" name="Rectangle 8"/>
            <p:cNvSpPr/>
            <p:nvPr/>
          </p:nvSpPr>
          <p:spPr>
            <a:xfrm>
              <a:off x="243856" y="5083878"/>
              <a:ext cx="8684894" cy="409276"/>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smtClean="0">
                  <a:solidFill>
                    <a:srgbClr val="002060"/>
                  </a:solidFill>
                  <a:latin typeface="Helvetica" panose="020B0604020202020204" pitchFamily="34" charset="0"/>
                  <a:cs typeface="Helvetica" panose="020B0604020202020204" pitchFamily="34" charset="0"/>
                </a:rPr>
                <a:t>REMEMBER</a:t>
              </a:r>
              <a:endParaRPr lang="en-GB" sz="2000" dirty="0">
                <a:solidFill>
                  <a:srgbClr val="002060"/>
                </a:solidFill>
                <a:latin typeface="Helvetica" panose="020B0604020202020204" pitchFamily="34" charset="0"/>
                <a:cs typeface="Helvetica" panose="020B0604020202020204" pitchFamily="34" charset="0"/>
              </a:endParaRPr>
            </a:p>
          </p:txBody>
        </p:sp>
        <p:sp>
          <p:nvSpPr>
            <p:cNvPr id="10" name="Rectangle 9"/>
            <p:cNvSpPr/>
            <p:nvPr/>
          </p:nvSpPr>
          <p:spPr>
            <a:xfrm>
              <a:off x="238658" y="5491553"/>
              <a:ext cx="8690092" cy="702512"/>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buClr>
                  <a:schemeClr val="bg1"/>
                </a:buClr>
              </a:pPr>
              <a:r>
                <a:rPr lang="en-GB" sz="2000" b="1" dirty="0">
                  <a:solidFill>
                    <a:prstClr val="white"/>
                  </a:solidFill>
                  <a:latin typeface="Helvetica" panose="020B0604020202020204" pitchFamily="34" charset="0"/>
                  <a:cs typeface="Helvetica" panose="020B0604020202020204" pitchFamily="34" charset="0"/>
                </a:rPr>
                <a:t>In some circumstances information MUST be shared without </a:t>
              </a:r>
              <a:r>
                <a:rPr lang="en-GB" sz="2000" b="1" dirty="0" smtClean="0">
                  <a:solidFill>
                    <a:prstClr val="white"/>
                  </a:solidFill>
                  <a:latin typeface="Helvetica" panose="020B0604020202020204" pitchFamily="34" charset="0"/>
                  <a:cs typeface="Helvetica" panose="020B0604020202020204" pitchFamily="34" charset="0"/>
                </a:rPr>
                <a:t>consent.</a:t>
              </a:r>
              <a:endParaRPr lang="en-GB" sz="2000" b="1" dirty="0">
                <a:solidFill>
                  <a:prstClr val="white"/>
                </a:solidFill>
                <a:latin typeface="Helvetica" panose="020B0604020202020204" pitchFamily="34" charset="0"/>
                <a:cs typeface="Helvetica" panose="020B0604020202020204" pitchFamily="34" charset="0"/>
              </a:endParaRPr>
            </a:p>
          </p:txBody>
        </p:sp>
      </p:grpSp>
      <p:sp>
        <p:nvSpPr>
          <p:cNvPr id="13" name="TextBox 12"/>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10</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 y="-99392"/>
            <a:ext cx="9143998"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Communication in practice</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172200" y="1273173"/>
            <a:ext cx="8698670" cy="1319894"/>
          </a:xfrm>
        </p:spPr>
        <p:txBody>
          <a:bodyPr/>
          <a:lstStyle/>
          <a:p>
            <a:pPr marL="0" indent="0">
              <a:buNone/>
            </a:pPr>
            <a:r>
              <a:rPr lang="en-GB" sz="2400" dirty="0" smtClean="0">
                <a:latin typeface="Helvetica" panose="020B0604020202020204" pitchFamily="34" charset="0"/>
                <a:cs typeface="Helvetica" panose="020B0604020202020204" pitchFamily="34" charset="0"/>
              </a:rPr>
              <a:t>You </a:t>
            </a:r>
            <a:r>
              <a:rPr lang="en-GB" sz="2400" dirty="0">
                <a:latin typeface="Helvetica" panose="020B0604020202020204" pitchFamily="34" charset="0"/>
                <a:cs typeface="Helvetica" panose="020B0604020202020204" pitchFamily="34" charset="0"/>
              </a:rPr>
              <a:t>should always try to match your method of communication to the individual’s needs and be aware of </a:t>
            </a:r>
            <a:r>
              <a:rPr lang="en-GB" sz="2400" dirty="0" smtClean="0">
                <a:latin typeface="Helvetica" panose="020B0604020202020204" pitchFamily="34" charset="0"/>
                <a:cs typeface="Helvetica" panose="020B0604020202020204" pitchFamily="34" charset="0"/>
              </a:rPr>
              <a:t>confidentiality</a:t>
            </a:r>
            <a:endParaRPr lang="en-GB" sz="2400" dirty="0">
              <a:latin typeface="Helvetica" panose="020B0604020202020204" pitchFamily="34" charset="0"/>
              <a:cs typeface="Helvetica" panose="020B0604020202020204" pitchFamily="34" charset="0"/>
            </a:endParaRPr>
          </a:p>
          <a:p>
            <a:pPr marL="0" indent="0">
              <a:buNone/>
            </a:pPr>
            <a:r>
              <a:rPr lang="en-GB" sz="2400" dirty="0" smtClean="0">
                <a:latin typeface="Helvetica" panose="020B0604020202020204" pitchFamily="34" charset="0"/>
                <a:cs typeface="Helvetica" panose="020B0604020202020204" pitchFamily="34" charset="0"/>
              </a:rPr>
              <a:t>Communication </a:t>
            </a:r>
            <a:r>
              <a:rPr lang="en-GB" sz="2400" dirty="0">
                <a:latin typeface="Helvetica" panose="020B0604020202020204" pitchFamily="34" charset="0"/>
                <a:cs typeface="Helvetica" panose="020B0604020202020204" pitchFamily="34" charset="0"/>
              </a:rPr>
              <a:t>can be:</a:t>
            </a:r>
            <a:endParaRPr lang="en-GB" sz="2400"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sp>
        <p:nvSpPr>
          <p:cNvPr id="4" name="Rectangle 3"/>
          <p:cNvSpPr/>
          <p:nvPr/>
        </p:nvSpPr>
        <p:spPr>
          <a:xfrm>
            <a:off x="3659242" y="2593067"/>
            <a:ext cx="5593278" cy="907941"/>
          </a:xfrm>
          <a:prstGeom prst="rect">
            <a:avLst/>
          </a:prstGeom>
        </p:spPr>
        <p:txBody>
          <a:bodyPr wrap="square">
            <a:spAutoFit/>
          </a:bodyPr>
          <a:lstStyle/>
          <a:p>
            <a:pPr marL="342900" indent="-342900">
              <a:spcBef>
                <a:spcPts val="600"/>
              </a:spcBef>
              <a:buClr>
                <a:srgbClr val="0066CC"/>
              </a:buClr>
              <a:buFont typeface="Arial" panose="020B0604020202020204" pitchFamily="34" charset="0"/>
              <a:buChar char="■"/>
            </a:pPr>
            <a:r>
              <a:rPr lang="en-GB" sz="2400" dirty="0">
                <a:latin typeface="Helvetica" panose="020B0604020202020204" pitchFamily="34" charset="0"/>
                <a:cs typeface="Helvetica" panose="020B0604020202020204" pitchFamily="34" charset="0"/>
              </a:rPr>
              <a:t>By email, internet or social </a:t>
            </a:r>
            <a:r>
              <a:rPr lang="en-GB" sz="2400" dirty="0" smtClean="0">
                <a:latin typeface="Helvetica" panose="020B0604020202020204" pitchFamily="34" charset="0"/>
                <a:cs typeface="Helvetica" panose="020B0604020202020204" pitchFamily="34" charset="0"/>
              </a:rPr>
              <a:t>networks </a:t>
            </a:r>
            <a:endParaRPr lang="en-GB" sz="2400" dirty="0">
              <a:latin typeface="Helvetica" panose="020B0604020202020204" pitchFamily="34" charset="0"/>
              <a:cs typeface="Helvetica" panose="020B0604020202020204" pitchFamily="34" charset="0"/>
            </a:endParaRPr>
          </a:p>
          <a:p>
            <a:pPr marL="342900" indent="-342900">
              <a:spcBef>
                <a:spcPts val="600"/>
              </a:spcBef>
              <a:buClr>
                <a:srgbClr val="0066CC"/>
              </a:buClr>
              <a:buFont typeface="Arial" panose="020B0604020202020204" pitchFamily="34" charset="0"/>
              <a:buChar char="■"/>
            </a:pPr>
            <a:r>
              <a:rPr lang="en-GB" sz="2400" dirty="0">
                <a:latin typeface="Helvetica" panose="020B0604020202020204" pitchFamily="34" charset="0"/>
                <a:cs typeface="Helvetica" panose="020B0604020202020204" pitchFamily="34" charset="0"/>
              </a:rPr>
              <a:t>By written reports or letters </a:t>
            </a:r>
            <a:endParaRPr lang="en-GB" sz="2400" dirty="0">
              <a:latin typeface="Helvetica" panose="020B0604020202020204" pitchFamily="34" charset="0"/>
              <a:cs typeface="Helvetica" panose="020B0604020202020204" pitchFamily="34" charset="0"/>
            </a:endParaRPr>
          </a:p>
        </p:txBody>
      </p:sp>
      <p:pic>
        <p:nvPicPr>
          <p:cNvPr id="5" name="Picture 4"/>
          <p:cNvPicPr>
            <a:picLocks noChangeAspect="1"/>
          </p:cNvPicPr>
          <p:nvPr/>
        </p:nvPicPr>
        <p:blipFill rotWithShape="1">
          <a:blip r:embed="rId1" cstate="email"/>
          <a:srcRect/>
          <a:stretch>
            <a:fillRect/>
          </a:stretch>
        </p:blipFill>
        <p:spPr>
          <a:xfrm>
            <a:off x="255324" y="3633987"/>
            <a:ext cx="8615545" cy="2531317"/>
          </a:xfrm>
          <a:prstGeom prst="rect">
            <a:avLst/>
          </a:prstGeom>
        </p:spPr>
      </p:pic>
      <p:sp>
        <p:nvSpPr>
          <p:cNvPr id="7" name="TextBox 6"/>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r>
              <a:rPr lang="en-IN" sz="800" b="1" u="sng" dirty="0" smtClean="0">
                <a:latin typeface="Helvetica" panose="020B0604020202020204" pitchFamily="34" charset="0"/>
                <a:cs typeface="Helvetica" panose="020B0604020202020204" pitchFamily="34" charset="0"/>
                <a:hlinkClick r:id="rId2"/>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3"/>
              </a:rPr>
              <a:t>http</a:t>
            </a:r>
            <a:r>
              <a:rPr lang="en-IN" sz="800" b="1" u="sng" dirty="0">
                <a:latin typeface="Helvetica" panose="020B0604020202020204" pitchFamily="34" charset="0"/>
                <a:cs typeface="Helvetica" panose="020B0604020202020204" pitchFamily="34" charset="0"/>
                <a:hlinkClick r:id="rId3"/>
              </a:rPr>
              <a:t>://www.skillsforcare.org.uk</a:t>
            </a:r>
            <a:r>
              <a:rPr lang="en-IN" sz="900" b="1" u="sng" dirty="0" smtClean="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8" name="Rectangle 7"/>
          <p:cNvSpPr/>
          <p:nvPr/>
        </p:nvSpPr>
        <p:spPr>
          <a:xfrm>
            <a:off x="274866" y="2593067"/>
            <a:ext cx="5593278" cy="1354217"/>
          </a:xfrm>
          <a:prstGeom prst="rect">
            <a:avLst/>
          </a:prstGeom>
        </p:spPr>
        <p:txBody>
          <a:bodyPr wrap="square">
            <a:spAutoFit/>
          </a:bodyPr>
          <a:lstStyle/>
          <a:p>
            <a:pPr marL="342900" indent="-342900">
              <a:spcBef>
                <a:spcPts val="600"/>
              </a:spcBef>
              <a:buClr>
                <a:srgbClr val="0066CC"/>
              </a:buClr>
              <a:buFont typeface="Arial" panose="020B0604020202020204" pitchFamily="34" charset="0"/>
              <a:buChar char="■"/>
            </a:pPr>
            <a:r>
              <a:rPr lang="en-GB" sz="2400" dirty="0" smtClean="0">
                <a:latin typeface="Helvetica" panose="020B0604020202020204" pitchFamily="34" charset="0"/>
                <a:cs typeface="Helvetica" panose="020B0604020202020204" pitchFamily="34" charset="0"/>
              </a:rPr>
              <a:t>Face-to-face</a:t>
            </a:r>
            <a:endParaRPr lang="en-GB" sz="2400" dirty="0" smtClean="0">
              <a:latin typeface="Helvetica" panose="020B0604020202020204" pitchFamily="34" charset="0"/>
              <a:cs typeface="Helvetica" panose="020B0604020202020204" pitchFamily="34" charset="0"/>
            </a:endParaRPr>
          </a:p>
          <a:p>
            <a:pPr marL="342900" indent="-342900">
              <a:spcBef>
                <a:spcPts val="600"/>
              </a:spcBef>
              <a:buClr>
                <a:srgbClr val="0066CC"/>
              </a:buClr>
              <a:buFont typeface="Arial" panose="020B0604020202020204" pitchFamily="34" charset="0"/>
              <a:buChar char="■"/>
            </a:pPr>
            <a:r>
              <a:rPr lang="en-GB" sz="2400" dirty="0" smtClean="0">
                <a:latin typeface="Helvetica" panose="020B0604020202020204" pitchFamily="34" charset="0"/>
                <a:cs typeface="Helvetica" panose="020B0604020202020204" pitchFamily="34" charset="0"/>
              </a:rPr>
              <a:t>By </a:t>
            </a:r>
            <a:r>
              <a:rPr lang="en-GB" sz="2400" dirty="0">
                <a:latin typeface="Helvetica" panose="020B0604020202020204" pitchFamily="34" charset="0"/>
                <a:cs typeface="Helvetica" panose="020B0604020202020204" pitchFamily="34" charset="0"/>
              </a:rPr>
              <a:t>telephone or text</a:t>
            </a:r>
            <a:endParaRPr lang="en-GB" sz="2400" dirty="0">
              <a:latin typeface="Helvetica" panose="020B0604020202020204" pitchFamily="34" charset="0"/>
              <a:cs typeface="Helvetica" panose="020B0604020202020204" pitchFamily="34" charset="0"/>
            </a:endParaRPr>
          </a:p>
          <a:p>
            <a:pPr>
              <a:spcBef>
                <a:spcPts val="600"/>
              </a:spcBef>
              <a:buClr>
                <a:srgbClr val="0066CC"/>
              </a:buClr>
            </a:pPr>
            <a:endParaRPr lang="en-GB" sz="2400" dirty="0">
              <a:latin typeface="Helvetica" panose="020B0604020202020204" pitchFamily="34" charset="0"/>
              <a:cs typeface="Helvetica" panose="020B0604020202020204" pitchFamily="34" charset="0"/>
            </a:endParaRPr>
          </a:p>
        </p:txBody>
      </p:sp>
      <p:sp>
        <p:nvSpPr>
          <p:cNvPr id="9" name="TextBox 8"/>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11</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500"/>
                                        <p:tgtEl>
                                          <p:spTgt spid="8">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8">
                                            <p:txEl>
                                              <p:pRg st="1" end="1"/>
                                            </p:txEl>
                                          </p:spTgt>
                                        </p:tgtEl>
                                        <p:attrNameLst>
                                          <p:attrName>style.visibility</p:attrName>
                                        </p:attrNameLst>
                                      </p:cBhvr>
                                      <p:to>
                                        <p:strVal val="visible"/>
                                      </p:to>
                                    </p:set>
                                    <p:animEffect transition="in" filter="fade">
                                      <p:cBhvr>
                                        <p:cTn id="24"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1880" y="1245008"/>
            <a:ext cx="9619013" cy="1075112"/>
          </a:xfrm>
          <a:prstGeom prst="rect">
            <a:avLst/>
          </a:prstGeom>
          <a:solidFill>
            <a:srgbClr val="2154A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prstClr val="white"/>
              </a:solidFill>
              <a:latin typeface="Helvetica" panose="020B0604020202020204" pitchFamily="34" charset="0"/>
              <a:cs typeface="Helvetica" panose="020B0604020202020204" pitchFamily="34" charset="0"/>
            </a:endParaRPr>
          </a:p>
        </p:txBody>
      </p:sp>
      <p:sp>
        <p:nvSpPr>
          <p:cNvPr id="6" name="Rectangle 5"/>
          <p:cNvSpPr/>
          <p:nvPr/>
        </p:nvSpPr>
        <p:spPr>
          <a:xfrm>
            <a:off x="255324" y="1423132"/>
            <a:ext cx="8639293" cy="830997"/>
          </a:xfrm>
          <a:prstGeom prst="rect">
            <a:avLst/>
          </a:prstGeom>
        </p:spPr>
        <p:txBody>
          <a:bodyPr wrap="square">
            <a:spAutoFit/>
          </a:bodyPr>
          <a:lstStyle/>
          <a:p>
            <a:r>
              <a:rPr lang="en-GB" sz="2400" dirty="0">
                <a:solidFill>
                  <a:prstClr val="white"/>
                </a:solidFill>
                <a:latin typeface="Helvetica" panose="020B0604020202020204" pitchFamily="34" charset="0"/>
                <a:cs typeface="Helvetica" panose="020B0604020202020204" pitchFamily="34" charset="0"/>
              </a:rPr>
              <a:t>Which form of communication uses signs and symbols to convey meaning? </a:t>
            </a:r>
            <a:endParaRPr lang="en-GB" sz="2400" dirty="0">
              <a:solidFill>
                <a:prstClr val="white"/>
              </a:solidFill>
              <a:latin typeface="Helvetica" panose="020B0604020202020204" pitchFamily="34" charset="0"/>
              <a:cs typeface="Helvetica" panose="020B0604020202020204" pitchFamily="34" charset="0"/>
            </a:endParaRPr>
          </a:p>
        </p:txBody>
      </p:sp>
      <p:sp>
        <p:nvSpPr>
          <p:cNvPr id="22" name="TextBox 21"/>
          <p:cNvSpPr txBox="1"/>
          <p:nvPr/>
        </p:nvSpPr>
        <p:spPr>
          <a:xfrm>
            <a:off x="1046578" y="2805949"/>
            <a:ext cx="5769858" cy="430887"/>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Makaton </a:t>
            </a:r>
            <a:endParaRPr lang="en-GB" sz="2200" b="1" dirty="0">
              <a:solidFill>
                <a:prstClr val="black"/>
              </a:solidFill>
              <a:latin typeface="Helvetica" panose="020B0604020202020204" pitchFamily="34" charset="0"/>
              <a:cs typeface="Helvetica" panose="020B0604020202020204" pitchFamily="34" charset="0"/>
            </a:endParaRPr>
          </a:p>
        </p:txBody>
      </p:sp>
      <p:sp>
        <p:nvSpPr>
          <p:cNvPr id="23" name="TextBox 22"/>
          <p:cNvSpPr txBox="1"/>
          <p:nvPr/>
        </p:nvSpPr>
        <p:spPr>
          <a:xfrm>
            <a:off x="1046578" y="3718303"/>
            <a:ext cx="6054865" cy="430887"/>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Sign language </a:t>
            </a:r>
            <a:endParaRPr lang="en-GB" sz="2200" b="1" dirty="0">
              <a:solidFill>
                <a:prstClr val="black"/>
              </a:solidFill>
              <a:latin typeface="Helvetica" panose="020B0604020202020204" pitchFamily="34" charset="0"/>
              <a:cs typeface="Helvetica" panose="020B0604020202020204" pitchFamily="34" charset="0"/>
            </a:endParaRPr>
          </a:p>
        </p:txBody>
      </p:sp>
      <p:sp>
        <p:nvSpPr>
          <p:cNvPr id="24" name="TextBox 23"/>
          <p:cNvSpPr txBox="1"/>
          <p:nvPr/>
        </p:nvSpPr>
        <p:spPr>
          <a:xfrm>
            <a:off x="1047900" y="4631415"/>
            <a:ext cx="5768535" cy="430887"/>
          </a:xfrm>
          <a:prstGeom prst="rect">
            <a:avLst/>
          </a:prstGeom>
          <a:noFill/>
        </p:spPr>
        <p:txBody>
          <a:bodyPr wrap="square" rtlCol="0">
            <a:spAutoFit/>
          </a:bodyPr>
          <a:lstStyle/>
          <a:p>
            <a:r>
              <a:rPr lang="en-GB" sz="2200" b="1" dirty="0" smtClean="0">
                <a:solidFill>
                  <a:prstClr val="black"/>
                </a:solidFill>
                <a:latin typeface="Helvetica" panose="020B0604020202020204" pitchFamily="34" charset="0"/>
                <a:cs typeface="Helvetica" panose="020B0604020202020204" pitchFamily="34" charset="0"/>
              </a:rPr>
              <a:t>Braille </a:t>
            </a:r>
            <a:endParaRPr lang="en-GB" sz="2200" b="1" dirty="0">
              <a:solidFill>
                <a:prstClr val="black"/>
              </a:solidFill>
              <a:latin typeface="Helvetica" panose="020B0604020202020204" pitchFamily="34" charset="0"/>
              <a:cs typeface="Helvetica" panose="020B0604020202020204" pitchFamily="34" charset="0"/>
            </a:endParaRPr>
          </a:p>
        </p:txBody>
      </p:sp>
      <p:sp>
        <p:nvSpPr>
          <p:cNvPr id="25" name="TextBox 24"/>
          <p:cNvSpPr txBox="1"/>
          <p:nvPr/>
        </p:nvSpPr>
        <p:spPr>
          <a:xfrm>
            <a:off x="1046579" y="5603902"/>
            <a:ext cx="5472974" cy="430887"/>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Eye contact</a:t>
            </a:r>
            <a:endParaRPr lang="en-GB" sz="2200" b="1" dirty="0">
              <a:solidFill>
                <a:prstClr val="black"/>
              </a:solidFill>
              <a:latin typeface="Helvetica" panose="020B0604020202020204" pitchFamily="34" charset="0"/>
              <a:cs typeface="Helvetica" panose="020B0604020202020204" pitchFamily="34" charset="0"/>
            </a:endParaRPr>
          </a:p>
        </p:txBody>
      </p:sp>
      <p:pic>
        <p:nvPicPr>
          <p:cNvPr id="36" name="Picture 35"/>
          <p:cNvPicPr>
            <a:picLocks noChangeAspect="1"/>
          </p:cNvPicPr>
          <p:nvPr/>
        </p:nvPicPr>
        <p:blipFill>
          <a:blip r:embed="rId1" cstate="email"/>
          <a:stretch>
            <a:fillRect/>
          </a:stretch>
        </p:blipFill>
        <p:spPr>
          <a:xfrm>
            <a:off x="310895" y="2542593"/>
            <a:ext cx="617417" cy="872258"/>
          </a:xfrm>
          <a:prstGeom prst="rect">
            <a:avLst/>
          </a:prstGeom>
        </p:spPr>
      </p:pic>
      <p:pic>
        <p:nvPicPr>
          <p:cNvPr id="37" name="Picture 36"/>
          <p:cNvPicPr>
            <a:picLocks noChangeAspect="1"/>
          </p:cNvPicPr>
          <p:nvPr/>
        </p:nvPicPr>
        <p:blipFill>
          <a:blip r:embed="rId2" cstate="email"/>
          <a:stretch>
            <a:fillRect/>
          </a:stretch>
        </p:blipFill>
        <p:spPr>
          <a:xfrm>
            <a:off x="310895" y="3486859"/>
            <a:ext cx="617417" cy="872258"/>
          </a:xfrm>
          <a:prstGeom prst="rect">
            <a:avLst/>
          </a:prstGeom>
        </p:spPr>
      </p:pic>
      <p:pic>
        <p:nvPicPr>
          <p:cNvPr id="38" name="Picture 37"/>
          <p:cNvPicPr>
            <a:picLocks noChangeAspect="1"/>
          </p:cNvPicPr>
          <p:nvPr/>
        </p:nvPicPr>
        <p:blipFill>
          <a:blip r:embed="rId3" cstate="email"/>
          <a:stretch>
            <a:fillRect/>
          </a:stretch>
        </p:blipFill>
        <p:spPr>
          <a:xfrm>
            <a:off x="310895" y="4422963"/>
            <a:ext cx="617417" cy="872258"/>
          </a:xfrm>
          <a:prstGeom prst="rect">
            <a:avLst/>
          </a:prstGeom>
        </p:spPr>
      </p:pic>
      <p:pic>
        <p:nvPicPr>
          <p:cNvPr id="39" name="Picture 38"/>
          <p:cNvPicPr>
            <a:picLocks noChangeAspect="1"/>
          </p:cNvPicPr>
          <p:nvPr/>
        </p:nvPicPr>
        <p:blipFill>
          <a:blip r:embed="rId4" cstate="email"/>
          <a:stretch>
            <a:fillRect/>
          </a:stretch>
        </p:blipFill>
        <p:spPr>
          <a:xfrm>
            <a:off x="310895" y="5350905"/>
            <a:ext cx="617417" cy="872258"/>
          </a:xfrm>
          <a:prstGeom prst="rect">
            <a:avLst/>
          </a:prstGeom>
        </p:spPr>
      </p:pic>
      <p:grpSp>
        <p:nvGrpSpPr>
          <p:cNvPr id="16" name="Group 15"/>
          <p:cNvGrpSpPr/>
          <p:nvPr/>
        </p:nvGrpSpPr>
        <p:grpSpPr>
          <a:xfrm>
            <a:off x="5408854" y="2965200"/>
            <a:ext cx="3711396" cy="4564662"/>
            <a:chOff x="5432604" y="2420888"/>
            <a:chExt cx="3711396" cy="4564662"/>
          </a:xfrm>
        </p:grpSpPr>
        <p:pic>
          <p:nvPicPr>
            <p:cNvPr id="17" name="Picture 16"/>
            <p:cNvPicPr>
              <a:picLocks noChangeAspect="1"/>
            </p:cNvPicPr>
            <p:nvPr/>
          </p:nvPicPr>
          <p:blipFill>
            <a:blip r:embed="rId5" cstate="email"/>
            <a:stretch>
              <a:fillRect/>
            </a:stretch>
          </p:blipFill>
          <p:spPr>
            <a:xfrm rot="282173">
              <a:off x="5432604" y="2420888"/>
              <a:ext cx="3711396" cy="4564662"/>
            </a:xfrm>
            <a:prstGeom prst="rect">
              <a:avLst/>
            </a:prstGeom>
            <a:effectLst>
              <a:outerShdw blurRad="63500" sx="102000" sy="102000" algn="ctr" rotWithShape="0">
                <a:schemeClr val="tx1">
                  <a:lumMod val="65000"/>
                  <a:lumOff val="35000"/>
                  <a:alpha val="40000"/>
                </a:schemeClr>
              </a:outerShdw>
            </a:effectLst>
          </p:spPr>
        </p:pic>
        <p:pic>
          <p:nvPicPr>
            <p:cNvPr id="18" name="Picture 2" descr="\\DESIGNARCHIVE\Archive\PowerPoints\PPT symbols and documents\ABCD cards\A.png"/>
            <p:cNvPicPr>
              <a:picLocks noChangeAspect="1" noChangeArrowheads="1"/>
            </p:cNvPicPr>
            <p:nvPr/>
          </p:nvPicPr>
          <p:blipFill rotWithShape="1">
            <a:blip r:embed="rId6" cstate="email"/>
            <a:srcRect t="4624"/>
            <a:stretch>
              <a:fillRect/>
            </a:stretch>
          </p:blipFill>
          <p:spPr bwMode="auto">
            <a:xfrm rot="385857">
              <a:off x="6473422" y="2556201"/>
              <a:ext cx="1897871" cy="2557254"/>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Rectangle 19"/>
          <p:cNvSpPr/>
          <p:nvPr/>
        </p:nvSpPr>
        <p:spPr>
          <a:xfrm>
            <a:off x="6237027" y="2379142"/>
            <a:ext cx="2657590" cy="405864"/>
          </a:xfrm>
          <a:prstGeom prst="rect">
            <a:avLst/>
          </a:prstGeom>
          <a:solidFill>
            <a:srgbClr val="1C5ECA"/>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smtClean="0">
                <a:latin typeface="Helvetica" panose="020B0604020202020204" pitchFamily="34" charset="0"/>
                <a:cs typeface="Helvetica" panose="020B0604020202020204" pitchFamily="34" charset="0"/>
              </a:rPr>
              <a:t>Click to reveal </a:t>
            </a:r>
            <a:r>
              <a:rPr lang="en-GB" b="1" dirty="0">
                <a:latin typeface="Helvetica" panose="020B0604020202020204" pitchFamily="34" charset="0"/>
                <a:cs typeface="Helvetica" panose="020B0604020202020204" pitchFamily="34" charset="0"/>
              </a:rPr>
              <a:t>a</a:t>
            </a:r>
            <a:r>
              <a:rPr lang="en-GB" b="1" dirty="0" smtClean="0">
                <a:latin typeface="Helvetica" panose="020B0604020202020204" pitchFamily="34" charset="0"/>
                <a:cs typeface="Helvetica" panose="020B0604020202020204" pitchFamily="34" charset="0"/>
              </a:rPr>
              <a:t>nswer</a:t>
            </a:r>
            <a:endParaRPr lang="en-GB" b="1" dirty="0">
              <a:latin typeface="Helvetica" panose="020B0604020202020204" pitchFamily="34" charset="0"/>
              <a:cs typeface="Helvetica" panose="020B0604020202020204" pitchFamily="34" charset="0"/>
            </a:endParaRPr>
          </a:p>
        </p:txBody>
      </p:sp>
      <p:sp>
        <p:nvSpPr>
          <p:cNvPr id="21" name="TextBox 20"/>
          <p:cNvSpPr txBox="1"/>
          <p:nvPr/>
        </p:nvSpPr>
        <p:spPr>
          <a:xfrm>
            <a:off x="-36512" y="6453336"/>
            <a:ext cx="3934948" cy="353943"/>
          </a:xfrm>
          <a:prstGeom prst="rect">
            <a:avLst/>
          </a:prstGeom>
          <a:noFill/>
        </p:spPr>
        <p:txBody>
          <a:bodyPr wrap="square" rtlCol="0">
            <a:spAutoFit/>
          </a:bodyPr>
          <a:lstStyle/>
          <a:p>
            <a:r>
              <a:rPr lang="en-US" sz="800" dirty="0" smtClean="0">
                <a:latin typeface="Helvetica" panose="020B0604020202020204" pitchFamily="34" charset="0"/>
                <a:cs typeface="Helvetica" panose="020B0604020202020204" pitchFamily="34" charset="0"/>
              </a:rPr>
              <a:t>Source:  </a:t>
            </a:r>
            <a:r>
              <a:rPr lang="en-IN" sz="800" dirty="0" smtClean="0">
                <a:latin typeface="Helvetica" panose="020B0604020202020204" pitchFamily="34" charset="0"/>
                <a:cs typeface="Helvetica" panose="020B0604020202020204" pitchFamily="34" charset="0"/>
              </a:rPr>
              <a:t>Skills for Health</a:t>
            </a:r>
            <a:r>
              <a:rPr lang="en-US" sz="800" dirty="0">
                <a:latin typeface="Helvetica" panose="020B0604020202020204" pitchFamily="34" charset="0"/>
                <a:cs typeface="Helvetica" panose="020B0604020202020204" pitchFamily="34" charset="0"/>
              </a:rPr>
              <a:t> </a:t>
            </a:r>
            <a:r>
              <a:rPr lang="en-US" sz="800" dirty="0" smtClean="0">
                <a:latin typeface="Helvetica" panose="020B0604020202020204" pitchFamily="34" charset="0"/>
                <a:cs typeface="Helvetica" panose="020B0604020202020204" pitchFamily="34" charset="0"/>
              </a:rPr>
              <a:t>– Website</a:t>
            </a:r>
            <a:r>
              <a:rPr lang="en-IN" sz="800" dirty="0" smtClean="0">
                <a:latin typeface="Helvetica" panose="020B0604020202020204" pitchFamily="34" charset="0"/>
                <a:cs typeface="Helvetica" panose="020B0604020202020204" pitchFamily="34" charset="0"/>
              </a:rPr>
              <a:t> </a:t>
            </a:r>
            <a:r>
              <a:rPr lang="en-IN" sz="800" u="sng" dirty="0">
                <a:latin typeface="Helvetica" panose="020B0604020202020204" pitchFamily="34" charset="0"/>
                <a:cs typeface="Helvetica" panose="020B0604020202020204" pitchFamily="34" charset="0"/>
                <a:hlinkClick r:id="rId7"/>
              </a:rPr>
              <a:t>http://www.skillsforhealth.org.uk</a:t>
            </a:r>
            <a:r>
              <a:rPr lang="en-IN" sz="800" u="sng" dirty="0" smtClean="0">
                <a:latin typeface="Helvetica" panose="020B0604020202020204" pitchFamily="34" charset="0"/>
                <a:cs typeface="Helvetica" panose="020B0604020202020204" pitchFamily="34" charset="0"/>
                <a:hlinkClick r:id="rId7"/>
              </a:rPr>
              <a:t>/</a:t>
            </a:r>
            <a:endParaRPr lang="en-IN" sz="800" dirty="0" smtClean="0">
              <a:latin typeface="Helvetica" panose="020B0604020202020204" pitchFamily="34" charset="0"/>
              <a:cs typeface="Helvetica" panose="020B0604020202020204" pitchFamily="34" charset="0"/>
            </a:endParaRPr>
          </a:p>
          <a:p>
            <a:r>
              <a:rPr lang="en-IN" sz="800" dirty="0">
                <a:latin typeface="Helvetica" panose="020B0604020202020204" pitchFamily="34" charset="0"/>
                <a:cs typeface="Helvetica" panose="020B0604020202020204" pitchFamily="34" charset="0"/>
              </a:rPr>
              <a:t> </a:t>
            </a:r>
            <a:r>
              <a:rPr lang="en-IN" sz="800" dirty="0" smtClean="0">
                <a:latin typeface="Helvetica" panose="020B0604020202020204" pitchFamily="34" charset="0"/>
                <a:cs typeface="Helvetica" panose="020B0604020202020204" pitchFamily="34" charset="0"/>
              </a:rPr>
              <a:t>              Skills for Care </a:t>
            </a:r>
            <a:r>
              <a:rPr lang="en-US" sz="800" dirty="0" smtClean="0">
                <a:latin typeface="Helvetica" panose="020B0604020202020204" pitchFamily="34" charset="0"/>
                <a:cs typeface="Helvetica" panose="020B0604020202020204" pitchFamily="34" charset="0"/>
              </a:rPr>
              <a:t>– Website</a:t>
            </a:r>
            <a:r>
              <a:rPr lang="en-IN" sz="800" dirty="0" smtClean="0">
                <a:latin typeface="Helvetica" panose="020B0604020202020204" pitchFamily="34" charset="0"/>
                <a:cs typeface="Helvetica" panose="020B0604020202020204" pitchFamily="34" charset="0"/>
              </a:rPr>
              <a:t>  </a:t>
            </a:r>
            <a:r>
              <a:rPr lang="en-IN" sz="800" u="sng" dirty="0" smtClean="0">
                <a:latin typeface="Helvetica" panose="020B0604020202020204" pitchFamily="34" charset="0"/>
                <a:cs typeface="Helvetica" panose="020B0604020202020204" pitchFamily="34" charset="0"/>
                <a:hlinkClick r:id="rId8"/>
              </a:rPr>
              <a:t>http</a:t>
            </a:r>
            <a:r>
              <a:rPr lang="en-IN" sz="800" u="sng" dirty="0">
                <a:latin typeface="Helvetica" panose="020B0604020202020204" pitchFamily="34" charset="0"/>
                <a:cs typeface="Helvetica" panose="020B0604020202020204" pitchFamily="34" charset="0"/>
                <a:hlinkClick r:id="rId8"/>
              </a:rPr>
              <a:t>://www.skillsforcare.org.uk</a:t>
            </a:r>
            <a:r>
              <a:rPr lang="en-IN" sz="900" u="sng" dirty="0" smtClean="0">
                <a:latin typeface="Helvetica" panose="020B0604020202020204" pitchFamily="34" charset="0"/>
                <a:cs typeface="Helvetica" panose="020B0604020202020204" pitchFamily="34" charset="0"/>
                <a:hlinkClick r:id="rId8"/>
              </a:rPr>
              <a:t>/</a:t>
            </a:r>
            <a:endParaRPr lang="en-IN" sz="900" dirty="0">
              <a:latin typeface="Helvetica" panose="020B0604020202020204" pitchFamily="34" charset="0"/>
              <a:cs typeface="Helvetica" panose="020B0604020202020204" pitchFamily="34" charset="0"/>
            </a:endParaRPr>
          </a:p>
        </p:txBody>
      </p:sp>
      <p:sp>
        <p:nvSpPr>
          <p:cNvPr id="26" name="Rectangle 25"/>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7" name="Title 1"/>
          <p:cNvSpPr>
            <a:spLocks noGrp="1"/>
          </p:cNvSpPr>
          <p:nvPr>
            <p:ph type="title"/>
            <p:custDataLst>
              <p:tags r:id="rId9"/>
            </p:custDataLst>
          </p:nvPr>
        </p:nvSpPr>
        <p:spPr>
          <a:xfrm>
            <a:off x="0" y="87202"/>
            <a:ext cx="9143999" cy="920234"/>
          </a:xfrm>
        </p:spPr>
        <p:txBody>
          <a:bodyPr>
            <a:normAutofit/>
          </a:bodyPr>
          <a:lstStyle/>
          <a:p>
            <a:r>
              <a:rPr lang="en-GB" sz="3600" b="1" dirty="0" smtClean="0">
                <a:solidFill>
                  <a:schemeClr val="bg1"/>
                </a:solidFill>
                <a:latin typeface="Helvetica" panose="020B0604020202020204" pitchFamily="34" charset="0"/>
                <a:cs typeface="Helvetica" panose="020B0604020202020204" pitchFamily="34" charset="0"/>
              </a:rPr>
              <a:t>Knowledge check</a:t>
            </a:r>
            <a:endParaRPr lang="en-GB" sz="3600" b="1" dirty="0">
              <a:solidFill>
                <a:schemeClr val="bg1"/>
              </a:solidFill>
              <a:latin typeface="Helvetica" panose="020B0604020202020204" pitchFamily="34" charset="0"/>
              <a:cs typeface="Helvetica" panose="020B0604020202020204" pitchFamily="34" charset="0"/>
            </a:endParaRPr>
          </a:p>
        </p:txBody>
      </p:sp>
      <p:pic>
        <p:nvPicPr>
          <p:cNvPr id="28" name="Picture 27"/>
          <p:cNvPicPr/>
          <p:nvPr/>
        </p:nvPicPr>
        <p:blipFill rotWithShape="1">
          <a:blip r:embed="rId10" cstate="email"/>
          <a:srcRect l="-27624" t="-13361" r="-27624" b="-13361"/>
          <a:stretch>
            <a:fillRect/>
          </a:stretch>
        </p:blipFill>
        <p:spPr>
          <a:xfrm>
            <a:off x="8295714" y="682571"/>
            <a:ext cx="740782" cy="628380"/>
          </a:xfrm>
          <a:prstGeom prst="ellipse">
            <a:avLst/>
          </a:prstGeom>
          <a:solidFill>
            <a:srgbClr val="002060"/>
          </a:solidFill>
          <a:ln w="31750">
            <a:solidFill>
              <a:schemeClr val="bg1"/>
            </a:solidFill>
          </a:ln>
        </p:spPr>
      </p:pic>
      <p:sp>
        <p:nvSpPr>
          <p:cNvPr id="29" name="TextBox 28"/>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12</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37"/>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3"/>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38"/>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24"/>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39"/>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5"/>
                                        </p:tgtEl>
                                        <p:attrNameLst>
                                          <p:attrName>style.visibility</p:attrName>
                                        </p:attrNameLst>
                                      </p:cBhvr>
                                      <p:to>
                                        <p:strVal val="hidden"/>
                                      </p:to>
                                    </p:set>
                                  </p:childTnLst>
                                </p:cTn>
                              </p:par>
                              <p:par>
                                <p:cTn id="47" presetID="2" presetClass="entr" presetSubtype="4"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3" grpId="1"/>
      <p:bldP spid="24" grpId="0"/>
      <p:bldP spid="24" grpId="1"/>
      <p:bldP spid="25" grpId="0"/>
      <p:bldP spid="25" grpId="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1880" y="1221187"/>
            <a:ext cx="9619013" cy="987624"/>
          </a:xfrm>
          <a:prstGeom prst="rect">
            <a:avLst/>
          </a:prstGeom>
          <a:solidFill>
            <a:srgbClr val="2154A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prstClr val="white"/>
              </a:solidFill>
              <a:latin typeface="Helvetica" panose="020B0604020202020204" pitchFamily="34" charset="0"/>
              <a:cs typeface="Helvetica" panose="020B0604020202020204" pitchFamily="34" charset="0"/>
            </a:endParaRPr>
          </a:p>
        </p:txBody>
      </p:sp>
      <p:sp>
        <p:nvSpPr>
          <p:cNvPr id="6" name="Rectangle 5"/>
          <p:cNvSpPr/>
          <p:nvPr/>
        </p:nvSpPr>
        <p:spPr>
          <a:xfrm>
            <a:off x="255324" y="1458757"/>
            <a:ext cx="8639293" cy="430887"/>
          </a:xfrm>
          <a:prstGeom prst="rect">
            <a:avLst/>
          </a:prstGeom>
        </p:spPr>
        <p:txBody>
          <a:bodyPr wrap="square">
            <a:spAutoFit/>
          </a:bodyPr>
          <a:lstStyle/>
          <a:p>
            <a:r>
              <a:rPr lang="en-GB" sz="2200" dirty="0">
                <a:solidFill>
                  <a:prstClr val="white"/>
                </a:solidFill>
                <a:latin typeface="Helvetica" panose="020B0604020202020204" pitchFamily="34" charset="0"/>
                <a:cs typeface="Helvetica" panose="020B0604020202020204" pitchFamily="34" charset="0"/>
              </a:rPr>
              <a:t>Which of the following is a result of poor communication?</a:t>
            </a:r>
            <a:endParaRPr lang="en-GB" sz="2200" dirty="0">
              <a:solidFill>
                <a:prstClr val="white"/>
              </a:solidFill>
              <a:latin typeface="Helvetica" panose="020B0604020202020204" pitchFamily="34" charset="0"/>
              <a:cs typeface="Helvetica" panose="020B0604020202020204" pitchFamily="34" charset="0"/>
            </a:endParaRPr>
          </a:p>
        </p:txBody>
      </p:sp>
      <p:sp>
        <p:nvSpPr>
          <p:cNvPr id="11" name="TextBox 10"/>
          <p:cNvSpPr txBox="1"/>
          <p:nvPr/>
        </p:nvSpPr>
        <p:spPr>
          <a:xfrm>
            <a:off x="1046578" y="2872863"/>
            <a:ext cx="7056784" cy="430887"/>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Understanding individual’s needs </a:t>
            </a:r>
            <a:endParaRPr lang="en-GB" sz="2200" b="1" dirty="0">
              <a:solidFill>
                <a:prstClr val="black"/>
              </a:solidFill>
              <a:latin typeface="Helvetica" panose="020B0604020202020204" pitchFamily="34" charset="0"/>
              <a:cs typeface="Helvetica" panose="020B0604020202020204" pitchFamily="34" charset="0"/>
            </a:endParaRPr>
          </a:p>
        </p:txBody>
      </p:sp>
      <p:sp>
        <p:nvSpPr>
          <p:cNvPr id="12" name="TextBox 11"/>
          <p:cNvSpPr txBox="1"/>
          <p:nvPr/>
        </p:nvSpPr>
        <p:spPr>
          <a:xfrm>
            <a:off x="1067421" y="3773274"/>
            <a:ext cx="7056784" cy="430887"/>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Confusion</a:t>
            </a:r>
            <a:endParaRPr lang="en-GB" sz="2200" b="1" dirty="0">
              <a:solidFill>
                <a:prstClr val="black"/>
              </a:solidFill>
              <a:latin typeface="Helvetica" panose="020B0604020202020204" pitchFamily="34" charset="0"/>
              <a:cs typeface="Helvetica" panose="020B0604020202020204" pitchFamily="34" charset="0"/>
            </a:endParaRPr>
          </a:p>
        </p:txBody>
      </p:sp>
      <p:sp>
        <p:nvSpPr>
          <p:cNvPr id="13" name="TextBox 12"/>
          <p:cNvSpPr txBox="1"/>
          <p:nvPr/>
        </p:nvSpPr>
        <p:spPr>
          <a:xfrm>
            <a:off x="1067421" y="4727603"/>
            <a:ext cx="7056784" cy="430887"/>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Effective team working</a:t>
            </a:r>
            <a:endParaRPr lang="en-GB" sz="2200" b="1" dirty="0">
              <a:solidFill>
                <a:prstClr val="black"/>
              </a:solidFill>
              <a:latin typeface="Helvetica" panose="020B0604020202020204" pitchFamily="34" charset="0"/>
              <a:cs typeface="Helvetica" panose="020B0604020202020204" pitchFamily="34" charset="0"/>
            </a:endParaRPr>
          </a:p>
        </p:txBody>
      </p:sp>
      <p:sp>
        <p:nvSpPr>
          <p:cNvPr id="14" name="TextBox 13"/>
          <p:cNvSpPr txBox="1"/>
          <p:nvPr/>
        </p:nvSpPr>
        <p:spPr>
          <a:xfrm>
            <a:off x="1046578" y="5666158"/>
            <a:ext cx="7056784" cy="430887"/>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Clarity and trust</a:t>
            </a:r>
            <a:endParaRPr lang="en-GB" sz="2200" b="1" dirty="0">
              <a:solidFill>
                <a:prstClr val="black"/>
              </a:solidFill>
              <a:latin typeface="Helvetica" panose="020B0604020202020204" pitchFamily="34" charset="0"/>
              <a:cs typeface="Helvetica" panose="020B0604020202020204" pitchFamily="34" charset="0"/>
            </a:endParaRPr>
          </a:p>
        </p:txBody>
      </p:sp>
      <p:grpSp>
        <p:nvGrpSpPr>
          <p:cNvPr id="15" name="Group 14"/>
          <p:cNvGrpSpPr/>
          <p:nvPr/>
        </p:nvGrpSpPr>
        <p:grpSpPr>
          <a:xfrm>
            <a:off x="5543119" y="2940336"/>
            <a:ext cx="3711396" cy="4564662"/>
            <a:chOff x="5469116" y="2420888"/>
            <a:chExt cx="3711396" cy="4564662"/>
          </a:xfrm>
        </p:grpSpPr>
        <p:pic>
          <p:nvPicPr>
            <p:cNvPr id="16" name="Picture 15"/>
            <p:cNvPicPr>
              <a:picLocks noChangeAspect="1"/>
            </p:cNvPicPr>
            <p:nvPr/>
          </p:nvPicPr>
          <p:blipFill>
            <a:blip r:embed="rId1" cstate="email"/>
            <a:stretch>
              <a:fillRect/>
            </a:stretch>
          </p:blipFill>
          <p:spPr>
            <a:xfrm rot="282173">
              <a:off x="5469116" y="2420888"/>
              <a:ext cx="3711396" cy="4564662"/>
            </a:xfrm>
            <a:prstGeom prst="rect">
              <a:avLst/>
            </a:prstGeom>
            <a:effectLst>
              <a:outerShdw blurRad="63500" sx="102000" sy="102000" algn="ctr" rotWithShape="0">
                <a:schemeClr val="tx1">
                  <a:lumMod val="65000"/>
                  <a:lumOff val="35000"/>
                  <a:alpha val="40000"/>
                </a:schemeClr>
              </a:outerShdw>
            </a:effectLst>
          </p:spPr>
        </p:pic>
        <p:pic>
          <p:nvPicPr>
            <p:cNvPr id="17" name="Picture 4" descr="\\DESIGNARCHIVE\Archive\PowerPoints\PPT symbols and documents\ABCD cards\B.png"/>
            <p:cNvPicPr>
              <a:picLocks noChangeAspect="1" noChangeArrowheads="1"/>
            </p:cNvPicPr>
            <p:nvPr/>
          </p:nvPicPr>
          <p:blipFill rotWithShape="1">
            <a:blip r:embed="rId2" cstate="email"/>
            <a:srcRect t="4221" b="7959"/>
            <a:stretch>
              <a:fillRect/>
            </a:stretch>
          </p:blipFill>
          <p:spPr bwMode="auto">
            <a:xfrm rot="302735">
              <a:off x="6457181" y="2617595"/>
              <a:ext cx="1902988" cy="2360978"/>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7"/>
          <p:cNvPicPr>
            <a:picLocks noChangeAspect="1"/>
          </p:cNvPicPr>
          <p:nvPr/>
        </p:nvPicPr>
        <p:blipFill>
          <a:blip r:embed="rId3" cstate="email"/>
          <a:stretch>
            <a:fillRect/>
          </a:stretch>
        </p:blipFill>
        <p:spPr>
          <a:xfrm>
            <a:off x="325523" y="2662173"/>
            <a:ext cx="617417" cy="872258"/>
          </a:xfrm>
          <a:prstGeom prst="rect">
            <a:avLst/>
          </a:prstGeom>
        </p:spPr>
      </p:pic>
      <p:pic>
        <p:nvPicPr>
          <p:cNvPr id="19" name="Picture 18"/>
          <p:cNvPicPr>
            <a:picLocks noChangeAspect="1"/>
          </p:cNvPicPr>
          <p:nvPr/>
        </p:nvPicPr>
        <p:blipFill>
          <a:blip r:embed="rId4" cstate="email"/>
          <a:stretch>
            <a:fillRect/>
          </a:stretch>
        </p:blipFill>
        <p:spPr>
          <a:xfrm>
            <a:off x="325523" y="3606439"/>
            <a:ext cx="617417" cy="872258"/>
          </a:xfrm>
          <a:prstGeom prst="rect">
            <a:avLst/>
          </a:prstGeom>
        </p:spPr>
      </p:pic>
      <p:pic>
        <p:nvPicPr>
          <p:cNvPr id="20" name="Picture 19"/>
          <p:cNvPicPr>
            <a:picLocks noChangeAspect="1"/>
          </p:cNvPicPr>
          <p:nvPr/>
        </p:nvPicPr>
        <p:blipFill>
          <a:blip r:embed="rId5" cstate="email"/>
          <a:stretch>
            <a:fillRect/>
          </a:stretch>
        </p:blipFill>
        <p:spPr>
          <a:xfrm>
            <a:off x="325523" y="4542543"/>
            <a:ext cx="617417" cy="872258"/>
          </a:xfrm>
          <a:prstGeom prst="rect">
            <a:avLst/>
          </a:prstGeom>
        </p:spPr>
      </p:pic>
      <p:pic>
        <p:nvPicPr>
          <p:cNvPr id="21" name="Picture 20"/>
          <p:cNvPicPr>
            <a:picLocks noChangeAspect="1"/>
          </p:cNvPicPr>
          <p:nvPr/>
        </p:nvPicPr>
        <p:blipFill>
          <a:blip r:embed="rId6" cstate="email"/>
          <a:stretch>
            <a:fillRect/>
          </a:stretch>
        </p:blipFill>
        <p:spPr>
          <a:xfrm>
            <a:off x="325523" y="5470485"/>
            <a:ext cx="617417" cy="872258"/>
          </a:xfrm>
          <a:prstGeom prst="rect">
            <a:avLst/>
          </a:prstGeom>
        </p:spPr>
      </p:pic>
      <p:sp>
        <p:nvSpPr>
          <p:cNvPr id="23" name="Rectangle 22"/>
          <p:cNvSpPr/>
          <p:nvPr/>
        </p:nvSpPr>
        <p:spPr>
          <a:xfrm>
            <a:off x="6237027" y="2324550"/>
            <a:ext cx="2657590" cy="405864"/>
          </a:xfrm>
          <a:prstGeom prst="rect">
            <a:avLst/>
          </a:prstGeom>
          <a:solidFill>
            <a:srgbClr val="1C5ECA"/>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smtClean="0">
                <a:latin typeface="Helvetica" panose="020B0604020202020204" pitchFamily="34" charset="0"/>
                <a:cs typeface="Helvetica" panose="020B0604020202020204" pitchFamily="34" charset="0"/>
              </a:rPr>
              <a:t>Click to reveal </a:t>
            </a:r>
            <a:r>
              <a:rPr lang="en-GB" b="1" dirty="0">
                <a:latin typeface="Helvetica" panose="020B0604020202020204" pitchFamily="34" charset="0"/>
                <a:cs typeface="Helvetica" panose="020B0604020202020204" pitchFamily="34" charset="0"/>
              </a:rPr>
              <a:t>a</a:t>
            </a:r>
            <a:r>
              <a:rPr lang="en-GB" b="1" dirty="0" smtClean="0">
                <a:latin typeface="Helvetica" panose="020B0604020202020204" pitchFamily="34" charset="0"/>
                <a:cs typeface="Helvetica" panose="020B0604020202020204" pitchFamily="34" charset="0"/>
              </a:rPr>
              <a:t>nswer</a:t>
            </a:r>
            <a:endParaRPr lang="en-GB" b="1" dirty="0">
              <a:latin typeface="Helvetica" panose="020B0604020202020204" pitchFamily="34" charset="0"/>
              <a:cs typeface="Helvetica" panose="020B0604020202020204" pitchFamily="34" charset="0"/>
            </a:endParaRPr>
          </a:p>
        </p:txBody>
      </p:sp>
      <p:sp>
        <p:nvSpPr>
          <p:cNvPr id="24" name="TextBox 23"/>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7"/>
              </a:rPr>
              <a:t>http://www.skillsforhealth.org.uk</a:t>
            </a:r>
            <a:r>
              <a:rPr lang="en-IN" sz="800" b="1" u="sng" dirty="0" smtClean="0">
                <a:latin typeface="Helvetica" panose="020B0604020202020204" pitchFamily="34" charset="0"/>
                <a:cs typeface="Helvetica" panose="020B0604020202020204" pitchFamily="34" charset="0"/>
                <a:hlinkClick r:id="rId7"/>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8"/>
              </a:rPr>
              <a:t>http</a:t>
            </a:r>
            <a:r>
              <a:rPr lang="en-IN" sz="800" b="1" u="sng" dirty="0">
                <a:latin typeface="Helvetica" panose="020B0604020202020204" pitchFamily="34" charset="0"/>
                <a:cs typeface="Helvetica" panose="020B0604020202020204" pitchFamily="34" charset="0"/>
                <a:hlinkClick r:id="rId8"/>
              </a:rPr>
              <a:t>://www.skillsforcare.org.uk</a:t>
            </a:r>
            <a:r>
              <a:rPr lang="en-IN" sz="900" b="1" u="sng" dirty="0" smtClean="0">
                <a:latin typeface="Helvetica" panose="020B0604020202020204" pitchFamily="34" charset="0"/>
                <a:cs typeface="Helvetica" panose="020B0604020202020204" pitchFamily="34" charset="0"/>
                <a:hlinkClick r:id="rId8"/>
              </a:rPr>
              <a:t>/</a:t>
            </a:r>
            <a:endParaRPr lang="en-IN" sz="900" b="1" dirty="0">
              <a:latin typeface="Helvetica" panose="020B0604020202020204" pitchFamily="34" charset="0"/>
              <a:cs typeface="Helvetica" panose="020B0604020202020204" pitchFamily="34" charset="0"/>
            </a:endParaRPr>
          </a:p>
        </p:txBody>
      </p:sp>
      <p:sp>
        <p:nvSpPr>
          <p:cNvPr id="25" name="Rectangle 24"/>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6" name="Title 1"/>
          <p:cNvSpPr>
            <a:spLocks noGrp="1"/>
          </p:cNvSpPr>
          <p:nvPr>
            <p:ph type="title"/>
            <p:custDataLst>
              <p:tags r:id="rId9"/>
            </p:custDataLst>
          </p:nvPr>
        </p:nvSpPr>
        <p:spPr>
          <a:xfrm>
            <a:off x="0" y="87202"/>
            <a:ext cx="9143999" cy="920234"/>
          </a:xfrm>
        </p:spPr>
        <p:txBody>
          <a:bodyPr>
            <a:normAutofit/>
          </a:bodyPr>
          <a:lstStyle/>
          <a:p>
            <a:r>
              <a:rPr lang="en-GB" sz="3600" b="1" dirty="0" smtClean="0">
                <a:solidFill>
                  <a:schemeClr val="bg1"/>
                </a:solidFill>
                <a:latin typeface="Helvetica" panose="020B0604020202020204" pitchFamily="34" charset="0"/>
                <a:cs typeface="Helvetica" panose="020B0604020202020204" pitchFamily="34" charset="0"/>
              </a:rPr>
              <a:t>Knowledge check</a:t>
            </a:r>
            <a:endParaRPr lang="en-GB" sz="3600" b="1" dirty="0">
              <a:solidFill>
                <a:schemeClr val="bg1"/>
              </a:solidFill>
              <a:latin typeface="Helvetica" panose="020B0604020202020204" pitchFamily="34" charset="0"/>
              <a:cs typeface="Helvetica" panose="020B0604020202020204" pitchFamily="34" charset="0"/>
            </a:endParaRPr>
          </a:p>
        </p:txBody>
      </p:sp>
      <p:pic>
        <p:nvPicPr>
          <p:cNvPr id="27" name="Picture 26"/>
          <p:cNvPicPr/>
          <p:nvPr/>
        </p:nvPicPr>
        <p:blipFill rotWithShape="1">
          <a:blip r:embed="rId10" cstate="email"/>
          <a:srcRect l="-27624" t="-13361" r="-27624" b="-13361"/>
          <a:stretch>
            <a:fillRect/>
          </a:stretch>
        </p:blipFill>
        <p:spPr>
          <a:xfrm>
            <a:off x="8295714" y="682571"/>
            <a:ext cx="740782" cy="628380"/>
          </a:xfrm>
          <a:prstGeom prst="ellipse">
            <a:avLst/>
          </a:prstGeom>
          <a:solidFill>
            <a:srgbClr val="002060"/>
          </a:solidFill>
          <a:ln w="31750">
            <a:solidFill>
              <a:schemeClr val="bg1"/>
            </a:solidFill>
          </a:ln>
        </p:spPr>
      </p:pic>
      <p:sp>
        <p:nvSpPr>
          <p:cNvPr id="22" name="TextBox 21"/>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13</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1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0"/>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3"/>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1"/>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4"/>
                                        </p:tgtEl>
                                        <p:attrNameLst>
                                          <p:attrName>style.visibility</p:attrName>
                                        </p:attrNameLst>
                                      </p:cBhvr>
                                      <p:to>
                                        <p:strVal val="hidden"/>
                                      </p:to>
                                    </p:set>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P spid="13" grpId="0"/>
      <p:bldP spid="13" grpId="1"/>
      <p:bldP spid="14" grpId="0"/>
      <p:bldP spid="14" grpId="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1880" y="1221186"/>
            <a:ext cx="9619013" cy="1177629"/>
          </a:xfrm>
          <a:prstGeom prst="rect">
            <a:avLst/>
          </a:prstGeom>
          <a:solidFill>
            <a:srgbClr val="2154A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prstClr val="white"/>
              </a:solidFill>
              <a:latin typeface="Helvetica" panose="020B0604020202020204" pitchFamily="34" charset="0"/>
              <a:cs typeface="Helvetica" panose="020B0604020202020204" pitchFamily="34" charset="0"/>
            </a:endParaRPr>
          </a:p>
        </p:txBody>
      </p:sp>
      <p:sp>
        <p:nvSpPr>
          <p:cNvPr id="6" name="Rectangle 5"/>
          <p:cNvSpPr/>
          <p:nvPr/>
        </p:nvSpPr>
        <p:spPr>
          <a:xfrm>
            <a:off x="255324" y="1435423"/>
            <a:ext cx="8639293" cy="769441"/>
          </a:xfrm>
          <a:prstGeom prst="rect">
            <a:avLst/>
          </a:prstGeom>
        </p:spPr>
        <p:txBody>
          <a:bodyPr wrap="square">
            <a:spAutoFit/>
          </a:bodyPr>
          <a:lstStyle/>
          <a:p>
            <a:r>
              <a:rPr lang="en-GB" sz="2200" dirty="0">
                <a:solidFill>
                  <a:prstClr val="white"/>
                </a:solidFill>
                <a:latin typeface="Helvetica" panose="020B0604020202020204" pitchFamily="34" charset="0"/>
                <a:cs typeface="Helvetica" panose="020B0604020202020204" pitchFamily="34" charset="0"/>
              </a:rPr>
              <a:t>A health and social care worker is talking to an individual about their needs. What is the best way to check that </a:t>
            </a:r>
            <a:r>
              <a:rPr lang="en-GB" sz="2200" dirty="0" smtClean="0">
                <a:solidFill>
                  <a:prstClr val="white"/>
                </a:solidFill>
                <a:latin typeface="Helvetica" panose="020B0604020202020204" pitchFamily="34" charset="0"/>
                <a:cs typeface="Helvetica" panose="020B0604020202020204" pitchFamily="34" charset="0"/>
              </a:rPr>
              <a:t>they </a:t>
            </a:r>
            <a:r>
              <a:rPr lang="en-GB" sz="2200" dirty="0">
                <a:solidFill>
                  <a:prstClr val="white"/>
                </a:solidFill>
                <a:latin typeface="Helvetica" panose="020B0604020202020204" pitchFamily="34" charset="0"/>
                <a:cs typeface="Helvetica" panose="020B0604020202020204" pitchFamily="34" charset="0"/>
              </a:rPr>
              <a:t>have understood?</a:t>
            </a:r>
            <a:endParaRPr lang="en-GB" sz="2200" dirty="0">
              <a:solidFill>
                <a:prstClr val="white"/>
              </a:solidFill>
              <a:latin typeface="Helvetica" panose="020B0604020202020204" pitchFamily="34" charset="0"/>
              <a:cs typeface="Helvetica" panose="020B0604020202020204" pitchFamily="34" charset="0"/>
            </a:endParaRPr>
          </a:p>
        </p:txBody>
      </p:sp>
      <p:sp>
        <p:nvSpPr>
          <p:cNvPr id="11" name="TextBox 10"/>
          <p:cNvSpPr txBox="1"/>
          <p:nvPr/>
        </p:nvSpPr>
        <p:spPr>
          <a:xfrm>
            <a:off x="1046578" y="2872863"/>
            <a:ext cx="7056784" cy="430887"/>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Body language</a:t>
            </a:r>
            <a:endParaRPr lang="en-GB" sz="2200" b="1" dirty="0">
              <a:solidFill>
                <a:prstClr val="black"/>
              </a:solidFill>
              <a:latin typeface="Helvetica" panose="020B0604020202020204" pitchFamily="34" charset="0"/>
              <a:cs typeface="Helvetica" panose="020B0604020202020204" pitchFamily="34" charset="0"/>
            </a:endParaRPr>
          </a:p>
        </p:txBody>
      </p:sp>
      <p:sp>
        <p:nvSpPr>
          <p:cNvPr id="12" name="TextBox 11"/>
          <p:cNvSpPr txBox="1"/>
          <p:nvPr/>
        </p:nvSpPr>
        <p:spPr>
          <a:xfrm>
            <a:off x="1067421" y="3773274"/>
            <a:ext cx="7056784" cy="430887"/>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Summarising</a:t>
            </a:r>
            <a:endParaRPr lang="en-GB" sz="2200" b="1" dirty="0">
              <a:solidFill>
                <a:prstClr val="black"/>
              </a:solidFill>
              <a:latin typeface="Helvetica" panose="020B0604020202020204" pitchFamily="34" charset="0"/>
              <a:cs typeface="Helvetica" panose="020B0604020202020204" pitchFamily="34" charset="0"/>
            </a:endParaRPr>
          </a:p>
        </p:txBody>
      </p:sp>
      <p:sp>
        <p:nvSpPr>
          <p:cNvPr id="13" name="TextBox 12"/>
          <p:cNvSpPr txBox="1"/>
          <p:nvPr/>
        </p:nvSpPr>
        <p:spPr>
          <a:xfrm>
            <a:off x="1067421" y="4727603"/>
            <a:ext cx="7056784" cy="430887"/>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Touch</a:t>
            </a:r>
            <a:endParaRPr lang="en-GB" sz="2200" b="1" dirty="0">
              <a:solidFill>
                <a:prstClr val="black"/>
              </a:solidFill>
              <a:latin typeface="Helvetica" panose="020B0604020202020204" pitchFamily="34" charset="0"/>
              <a:cs typeface="Helvetica" panose="020B0604020202020204" pitchFamily="34" charset="0"/>
            </a:endParaRPr>
          </a:p>
        </p:txBody>
      </p:sp>
      <p:sp>
        <p:nvSpPr>
          <p:cNvPr id="14" name="TextBox 13"/>
          <p:cNvSpPr txBox="1"/>
          <p:nvPr/>
        </p:nvSpPr>
        <p:spPr>
          <a:xfrm>
            <a:off x="1046578" y="5666158"/>
            <a:ext cx="7056784" cy="430887"/>
          </a:xfrm>
          <a:prstGeom prst="rect">
            <a:avLst/>
          </a:prstGeom>
          <a:noFill/>
        </p:spPr>
        <p:txBody>
          <a:bodyPr wrap="square" rtlCol="0">
            <a:spAutoFit/>
          </a:bodyPr>
          <a:lstStyle/>
          <a:p>
            <a:r>
              <a:rPr lang="en-GB" sz="2200" b="1" dirty="0" smtClean="0">
                <a:solidFill>
                  <a:prstClr val="black"/>
                </a:solidFill>
                <a:latin typeface="Helvetica" panose="020B0604020202020204" pitchFamily="34" charset="0"/>
                <a:cs typeface="Helvetica" panose="020B0604020202020204" pitchFamily="34" charset="0"/>
              </a:rPr>
              <a:t>Stereo-typing</a:t>
            </a:r>
            <a:endParaRPr lang="en-GB" sz="2200" b="1" dirty="0">
              <a:solidFill>
                <a:prstClr val="black"/>
              </a:solidFill>
              <a:latin typeface="Helvetica" panose="020B0604020202020204" pitchFamily="34" charset="0"/>
              <a:cs typeface="Helvetica" panose="020B0604020202020204" pitchFamily="34" charset="0"/>
            </a:endParaRPr>
          </a:p>
        </p:txBody>
      </p:sp>
      <p:grpSp>
        <p:nvGrpSpPr>
          <p:cNvPr id="15" name="Group 14"/>
          <p:cNvGrpSpPr/>
          <p:nvPr/>
        </p:nvGrpSpPr>
        <p:grpSpPr>
          <a:xfrm>
            <a:off x="5543119" y="3035872"/>
            <a:ext cx="3711396" cy="4564662"/>
            <a:chOff x="5469116" y="2420888"/>
            <a:chExt cx="3711396" cy="4564662"/>
          </a:xfrm>
        </p:grpSpPr>
        <p:pic>
          <p:nvPicPr>
            <p:cNvPr id="16" name="Picture 15"/>
            <p:cNvPicPr>
              <a:picLocks noChangeAspect="1"/>
            </p:cNvPicPr>
            <p:nvPr/>
          </p:nvPicPr>
          <p:blipFill>
            <a:blip r:embed="rId1" cstate="email"/>
            <a:stretch>
              <a:fillRect/>
            </a:stretch>
          </p:blipFill>
          <p:spPr>
            <a:xfrm rot="282173">
              <a:off x="5469116" y="2420888"/>
              <a:ext cx="3711396" cy="4564662"/>
            </a:xfrm>
            <a:prstGeom prst="rect">
              <a:avLst/>
            </a:prstGeom>
            <a:effectLst>
              <a:outerShdw blurRad="63500" sx="102000" sy="102000" algn="ctr" rotWithShape="0">
                <a:schemeClr val="tx1">
                  <a:lumMod val="65000"/>
                  <a:lumOff val="35000"/>
                  <a:alpha val="40000"/>
                </a:schemeClr>
              </a:outerShdw>
            </a:effectLst>
          </p:spPr>
        </p:pic>
        <p:pic>
          <p:nvPicPr>
            <p:cNvPr id="17" name="Picture 4" descr="\\DESIGNARCHIVE\Archive\PowerPoints\PPT symbols and documents\ABCD cards\B.png"/>
            <p:cNvPicPr>
              <a:picLocks noChangeAspect="1" noChangeArrowheads="1"/>
            </p:cNvPicPr>
            <p:nvPr/>
          </p:nvPicPr>
          <p:blipFill rotWithShape="1">
            <a:blip r:embed="rId2" cstate="email"/>
            <a:srcRect t="4221" b="7959"/>
            <a:stretch>
              <a:fillRect/>
            </a:stretch>
          </p:blipFill>
          <p:spPr bwMode="auto">
            <a:xfrm rot="302735">
              <a:off x="6457181" y="2617595"/>
              <a:ext cx="1902988" cy="2360978"/>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7"/>
          <p:cNvPicPr>
            <a:picLocks noChangeAspect="1"/>
          </p:cNvPicPr>
          <p:nvPr/>
        </p:nvPicPr>
        <p:blipFill>
          <a:blip r:embed="rId3" cstate="email"/>
          <a:stretch>
            <a:fillRect/>
          </a:stretch>
        </p:blipFill>
        <p:spPr>
          <a:xfrm>
            <a:off x="325523" y="2662173"/>
            <a:ext cx="617417" cy="872258"/>
          </a:xfrm>
          <a:prstGeom prst="rect">
            <a:avLst/>
          </a:prstGeom>
        </p:spPr>
      </p:pic>
      <p:pic>
        <p:nvPicPr>
          <p:cNvPr id="19" name="Picture 18"/>
          <p:cNvPicPr>
            <a:picLocks noChangeAspect="1"/>
          </p:cNvPicPr>
          <p:nvPr/>
        </p:nvPicPr>
        <p:blipFill>
          <a:blip r:embed="rId4" cstate="email"/>
          <a:stretch>
            <a:fillRect/>
          </a:stretch>
        </p:blipFill>
        <p:spPr>
          <a:xfrm>
            <a:off x="325523" y="3606439"/>
            <a:ext cx="617417" cy="872258"/>
          </a:xfrm>
          <a:prstGeom prst="rect">
            <a:avLst/>
          </a:prstGeom>
        </p:spPr>
      </p:pic>
      <p:pic>
        <p:nvPicPr>
          <p:cNvPr id="20" name="Picture 19"/>
          <p:cNvPicPr>
            <a:picLocks noChangeAspect="1"/>
          </p:cNvPicPr>
          <p:nvPr/>
        </p:nvPicPr>
        <p:blipFill>
          <a:blip r:embed="rId5" cstate="email"/>
          <a:stretch>
            <a:fillRect/>
          </a:stretch>
        </p:blipFill>
        <p:spPr>
          <a:xfrm>
            <a:off x="325523" y="4542543"/>
            <a:ext cx="617417" cy="872258"/>
          </a:xfrm>
          <a:prstGeom prst="rect">
            <a:avLst/>
          </a:prstGeom>
        </p:spPr>
      </p:pic>
      <p:pic>
        <p:nvPicPr>
          <p:cNvPr id="21" name="Picture 20"/>
          <p:cNvPicPr>
            <a:picLocks noChangeAspect="1"/>
          </p:cNvPicPr>
          <p:nvPr/>
        </p:nvPicPr>
        <p:blipFill>
          <a:blip r:embed="rId6" cstate="email"/>
          <a:stretch>
            <a:fillRect/>
          </a:stretch>
        </p:blipFill>
        <p:spPr>
          <a:xfrm>
            <a:off x="325523" y="5470485"/>
            <a:ext cx="617417" cy="872258"/>
          </a:xfrm>
          <a:prstGeom prst="rect">
            <a:avLst/>
          </a:prstGeom>
        </p:spPr>
      </p:pic>
      <p:sp>
        <p:nvSpPr>
          <p:cNvPr id="23" name="Rectangle 22"/>
          <p:cNvSpPr/>
          <p:nvPr/>
        </p:nvSpPr>
        <p:spPr>
          <a:xfrm>
            <a:off x="6237027" y="2461030"/>
            <a:ext cx="2657590" cy="405864"/>
          </a:xfrm>
          <a:prstGeom prst="rect">
            <a:avLst/>
          </a:prstGeom>
          <a:solidFill>
            <a:srgbClr val="1C5ECA"/>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smtClean="0">
                <a:latin typeface="Helvetica" panose="020B0604020202020204" pitchFamily="34" charset="0"/>
                <a:cs typeface="Helvetica" panose="020B0604020202020204" pitchFamily="34" charset="0"/>
              </a:rPr>
              <a:t>Click to reveal </a:t>
            </a:r>
            <a:r>
              <a:rPr lang="en-GB" b="1" dirty="0">
                <a:latin typeface="Helvetica" panose="020B0604020202020204" pitchFamily="34" charset="0"/>
                <a:cs typeface="Helvetica" panose="020B0604020202020204" pitchFamily="34" charset="0"/>
              </a:rPr>
              <a:t>a</a:t>
            </a:r>
            <a:r>
              <a:rPr lang="en-GB" b="1" dirty="0" smtClean="0">
                <a:latin typeface="Helvetica" panose="020B0604020202020204" pitchFamily="34" charset="0"/>
                <a:cs typeface="Helvetica" panose="020B0604020202020204" pitchFamily="34" charset="0"/>
              </a:rPr>
              <a:t>nswer</a:t>
            </a:r>
            <a:endParaRPr lang="en-GB" b="1" dirty="0">
              <a:latin typeface="Helvetica" panose="020B0604020202020204" pitchFamily="34" charset="0"/>
              <a:cs typeface="Helvetica" panose="020B0604020202020204" pitchFamily="34" charset="0"/>
            </a:endParaRPr>
          </a:p>
        </p:txBody>
      </p:sp>
      <p:sp>
        <p:nvSpPr>
          <p:cNvPr id="24" name="TextBox 23"/>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7"/>
              </a:rPr>
              <a:t>http://www.skillsforhealth.org.uk</a:t>
            </a:r>
            <a:r>
              <a:rPr lang="en-IN" sz="800" b="1" u="sng" dirty="0" smtClean="0">
                <a:latin typeface="Helvetica" panose="020B0604020202020204" pitchFamily="34" charset="0"/>
                <a:cs typeface="Helvetica" panose="020B0604020202020204" pitchFamily="34" charset="0"/>
                <a:hlinkClick r:id="rId7"/>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8"/>
              </a:rPr>
              <a:t>http</a:t>
            </a:r>
            <a:r>
              <a:rPr lang="en-IN" sz="800" b="1" u="sng" dirty="0">
                <a:latin typeface="Helvetica" panose="020B0604020202020204" pitchFamily="34" charset="0"/>
                <a:cs typeface="Helvetica" panose="020B0604020202020204" pitchFamily="34" charset="0"/>
                <a:hlinkClick r:id="rId8"/>
              </a:rPr>
              <a:t>://www.skillsforcare.org.uk</a:t>
            </a:r>
            <a:r>
              <a:rPr lang="en-IN" sz="900" b="1" u="sng" dirty="0" smtClean="0">
                <a:latin typeface="Helvetica" panose="020B0604020202020204" pitchFamily="34" charset="0"/>
                <a:cs typeface="Helvetica" panose="020B0604020202020204" pitchFamily="34" charset="0"/>
                <a:hlinkClick r:id="rId8"/>
              </a:rPr>
              <a:t>/</a:t>
            </a:r>
            <a:endParaRPr lang="en-IN" sz="900" b="1" dirty="0">
              <a:latin typeface="Helvetica" panose="020B0604020202020204" pitchFamily="34" charset="0"/>
              <a:cs typeface="Helvetica" panose="020B0604020202020204" pitchFamily="34" charset="0"/>
            </a:endParaRPr>
          </a:p>
        </p:txBody>
      </p:sp>
      <p:sp>
        <p:nvSpPr>
          <p:cNvPr id="25" name="Rectangle 24"/>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6" name="Title 1"/>
          <p:cNvSpPr>
            <a:spLocks noGrp="1"/>
          </p:cNvSpPr>
          <p:nvPr>
            <p:ph type="title"/>
            <p:custDataLst>
              <p:tags r:id="rId9"/>
            </p:custDataLst>
          </p:nvPr>
        </p:nvSpPr>
        <p:spPr>
          <a:xfrm>
            <a:off x="0" y="87202"/>
            <a:ext cx="9143999" cy="920234"/>
          </a:xfrm>
        </p:spPr>
        <p:txBody>
          <a:bodyPr>
            <a:normAutofit/>
          </a:bodyPr>
          <a:lstStyle/>
          <a:p>
            <a:r>
              <a:rPr lang="en-GB" sz="3600" b="1" dirty="0" smtClean="0">
                <a:solidFill>
                  <a:schemeClr val="bg1"/>
                </a:solidFill>
                <a:latin typeface="Helvetica" panose="020B0604020202020204" pitchFamily="34" charset="0"/>
                <a:cs typeface="Helvetica" panose="020B0604020202020204" pitchFamily="34" charset="0"/>
              </a:rPr>
              <a:t>Knowledge check</a:t>
            </a:r>
            <a:endParaRPr lang="en-GB" sz="3600" b="1" dirty="0">
              <a:solidFill>
                <a:schemeClr val="bg1"/>
              </a:solidFill>
              <a:latin typeface="Helvetica" panose="020B0604020202020204" pitchFamily="34" charset="0"/>
              <a:cs typeface="Helvetica" panose="020B0604020202020204" pitchFamily="34" charset="0"/>
            </a:endParaRPr>
          </a:p>
        </p:txBody>
      </p:sp>
      <p:pic>
        <p:nvPicPr>
          <p:cNvPr id="27" name="Picture 26"/>
          <p:cNvPicPr/>
          <p:nvPr/>
        </p:nvPicPr>
        <p:blipFill rotWithShape="1">
          <a:blip r:embed="rId10" cstate="email"/>
          <a:srcRect l="-27624" t="-13361" r="-27624" b="-13361"/>
          <a:stretch>
            <a:fillRect/>
          </a:stretch>
        </p:blipFill>
        <p:spPr>
          <a:xfrm>
            <a:off x="8295714" y="682571"/>
            <a:ext cx="740782" cy="628380"/>
          </a:xfrm>
          <a:prstGeom prst="ellipse">
            <a:avLst/>
          </a:prstGeom>
          <a:solidFill>
            <a:srgbClr val="002060"/>
          </a:solidFill>
          <a:ln w="31750">
            <a:solidFill>
              <a:schemeClr val="bg1"/>
            </a:solidFill>
          </a:ln>
        </p:spPr>
      </p:pic>
      <p:sp>
        <p:nvSpPr>
          <p:cNvPr id="22" name="TextBox 21"/>
          <p:cNvSpPr txBox="1"/>
          <p:nvPr/>
        </p:nvSpPr>
        <p:spPr>
          <a:xfrm>
            <a:off x="8820472" y="6597352"/>
            <a:ext cx="325730"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a:t>
            </a:r>
            <a:r>
              <a:rPr lang="en-US" sz="1000" dirty="0">
                <a:latin typeface="Helvetica" panose="020B0604020202020204" pitchFamily="34" charset="0"/>
                <a:cs typeface="Helvetica" panose="020B0604020202020204" pitchFamily="34" charset="0"/>
              </a:rPr>
              <a:t>4</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1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0"/>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3"/>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1"/>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4"/>
                                        </p:tgtEl>
                                        <p:attrNameLst>
                                          <p:attrName>style.visibility</p:attrName>
                                        </p:attrNameLst>
                                      </p:cBhvr>
                                      <p:to>
                                        <p:strVal val="hidden"/>
                                      </p:to>
                                    </p:set>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P spid="13" grpId="0"/>
      <p:bldP spid="13" grpId="1"/>
      <p:bldP spid="14" grpId="0"/>
      <p:bldP spid="14" grpId="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a:off x="-32400" y="-27384"/>
            <a:ext cx="9189234" cy="6858000"/>
          </a:xfrm>
          <a:prstGeom prst="rect">
            <a:avLst/>
          </a:prstGeom>
        </p:spPr>
      </p:pic>
      <p:sp>
        <p:nvSpPr>
          <p:cNvPr id="5" name="Title Placeholder 1"/>
          <p:cNvSpPr txBox="1"/>
          <p:nvPr>
            <p:custDataLst>
              <p:tags r:id="rId2"/>
            </p:custDataLst>
          </p:nvPr>
        </p:nvSpPr>
        <p:spPr>
          <a:xfrm>
            <a:off x="-23677" y="1020038"/>
            <a:ext cx="9180511" cy="120392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IN" sz="3600" dirty="0">
                <a:latin typeface="Helvetica" panose="020B0604020202020204" pitchFamily="34" charset="0"/>
                <a:cs typeface="Helvetica" panose="020B0604020202020204" pitchFamily="34" charset="0"/>
              </a:rPr>
              <a:t>Communication</a:t>
            </a:r>
            <a:endParaRPr lang="en-GB" sz="3600" dirty="0">
              <a:latin typeface="Helvetica" panose="020B0604020202020204" pitchFamily="34" charset="0"/>
              <a:cs typeface="Helvetica" panose="020B0604020202020204" pitchFamily="34" charset="0"/>
            </a:endParaRPr>
          </a:p>
        </p:txBody>
      </p:sp>
      <p:sp>
        <p:nvSpPr>
          <p:cNvPr id="2" name="TextBox 1"/>
          <p:cNvSpPr txBox="1"/>
          <p:nvPr/>
        </p:nvSpPr>
        <p:spPr>
          <a:xfrm>
            <a:off x="-36513" y="6680260"/>
            <a:ext cx="9180511" cy="215444"/>
          </a:xfrm>
          <a:prstGeom prst="rect">
            <a:avLst/>
          </a:prstGeom>
          <a:noFill/>
        </p:spPr>
        <p:txBody>
          <a:bodyPr wrap="square" rtlCol="0">
            <a:spAutoFit/>
          </a:bodyPr>
          <a:lstStyle/>
          <a:p>
            <a:pPr algn="ctr"/>
            <a:r>
              <a:rPr lang="en-US" sz="800" b="1" dirty="0">
                <a:solidFill>
                  <a:schemeClr val="bg1"/>
                </a:solidFill>
                <a:latin typeface="Helvetica" panose="020B0604020202020204" pitchFamily="34" charset="0"/>
                <a:cs typeface="Helvetica" panose="020B0604020202020204" pitchFamily="34" charset="0"/>
              </a:rPr>
              <a:t>Private and Confidential</a:t>
            </a:r>
            <a:endParaRPr lang="en-IN" sz="800" b="1" dirty="0">
              <a:solidFill>
                <a:schemeClr val="bg1"/>
              </a:solidFill>
              <a:latin typeface="Helvetica" panose="020B0604020202020204" pitchFamily="34" charset="0"/>
              <a:cs typeface="Helvetica" panose="020B0604020202020204" pitchFamily="34" charset="0"/>
            </a:endParaRPr>
          </a:p>
        </p:txBody>
      </p:sp>
      <p:sp>
        <p:nvSpPr>
          <p:cNvPr id="7" name="Title Placeholder 1"/>
          <p:cNvSpPr txBox="1"/>
          <p:nvPr>
            <p:custDataLst>
              <p:tags r:id="rId3"/>
            </p:custDataLst>
          </p:nvPr>
        </p:nvSpPr>
        <p:spPr>
          <a:xfrm>
            <a:off x="-36512" y="2780928"/>
            <a:ext cx="2352586"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a:latin typeface="Helvetica" panose="020B0604020202020204" pitchFamily="34" charset="0"/>
                <a:cs typeface="Helvetica" panose="020B0604020202020204" pitchFamily="34" charset="0"/>
              </a:rPr>
              <a:t>CR 9.3 </a:t>
            </a:r>
            <a:endParaRPr lang="en-GB" sz="3600" dirty="0">
              <a:latin typeface="Helvetica" panose="020B0604020202020204" pitchFamily="34" charset="0"/>
              <a:cs typeface="Helvetica" panose="020B0604020202020204" pitchFamily="34" charset="0"/>
            </a:endParaRPr>
          </a:p>
        </p:txBody>
      </p:sp>
      <p:sp>
        <p:nvSpPr>
          <p:cNvPr id="8" name="Title Placeholder 1"/>
          <p:cNvSpPr txBox="1"/>
          <p:nvPr>
            <p:custDataLst>
              <p:tags r:id="rId4"/>
            </p:custDataLst>
          </p:nvPr>
        </p:nvSpPr>
        <p:spPr>
          <a:xfrm>
            <a:off x="-36515" y="299958"/>
            <a:ext cx="9180511"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a:latin typeface="Helvetica" panose="020B0604020202020204" pitchFamily="34" charset="0"/>
                <a:cs typeface="Helvetica" panose="020B0604020202020204" pitchFamily="34" charset="0"/>
              </a:rPr>
              <a:t>Viewing of Modules </a:t>
            </a:r>
            <a:endParaRPr lang="en-GB" sz="3600" dirty="0">
              <a:latin typeface="Helvetica" panose="020B0604020202020204" pitchFamily="34" charset="0"/>
              <a:cs typeface="Helvetica"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pPr>
              <a:buSzPct val="25000"/>
            </a:pPr>
            <a:r>
              <a:rPr lang="en-US" sz="3600" b="1" dirty="0">
                <a:solidFill>
                  <a:schemeClr val="lt1"/>
                </a:solidFill>
                <a:latin typeface="Helvetica Neue"/>
                <a:ea typeface="Helvetica Neue"/>
                <a:cs typeface="Helvetica Neue"/>
              </a:rPr>
              <a:t>Being a Good Listener to the Elder</a:t>
            </a:r>
            <a:endParaRPr lang="en-US" sz="3600" b="1" dirty="0">
              <a:solidFill>
                <a:schemeClr val="lt1"/>
              </a:solidFill>
              <a:latin typeface="Helvetica Neue"/>
              <a:ea typeface="Helvetica Neue"/>
              <a:cs typeface="Helvetica Neue"/>
            </a:endParaRPr>
          </a:p>
          <a:p>
            <a:pPr lvl="0">
              <a:buSzPct val="25000"/>
            </a:pPr>
            <a:endParaRPr lang="en-SG" sz="3600" b="1"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p:nvPr/>
        </p:nvSpPr>
        <p:spPr>
          <a:xfrm>
            <a:off x="533400" y="457200"/>
            <a:ext cx="7772400" cy="612775"/>
          </a:xfrm>
          <a:prstGeom prst="rect">
            <a:avLst/>
          </a:prstGeom>
        </p:spPr>
        <p:txBody>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solidFill>
                  <a:prstClr val="black"/>
                </a:solidFill>
                <a:latin typeface="Helvetica" panose="020B0604020202020204" pitchFamily="34" charset="0"/>
              </a:rPr>
              <a:t>In this module, you will learn about:</a:t>
            </a:r>
            <a:endParaRPr lang="en-US" sz="3000" dirty="0">
              <a:latin typeface="Helvetica" panose="020B0604020202020204" pitchFamily="34" charset="0"/>
            </a:endParaRPr>
          </a:p>
        </p:txBody>
      </p:sp>
      <p:sp>
        <p:nvSpPr>
          <p:cNvPr id="5" name="TextBox 4"/>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57463" y="2133600"/>
            <a:ext cx="8229583" cy="1015663"/>
          </a:xfrm>
          <a:prstGeom prst="rect">
            <a:avLst/>
          </a:prstGeom>
        </p:spPr>
        <p:txBody>
          <a:bodyPr wrap="square">
            <a:spAutoFit/>
          </a:bodyPr>
          <a:lstStyle/>
          <a:p>
            <a:pPr marL="457200" indent="-457200">
              <a:buFont typeface="Arial" panose="020B0604020202020204" pitchFamily="34" charset="0"/>
              <a:buChar char="•"/>
            </a:pPr>
            <a:r>
              <a:rPr lang="en-US" sz="3000" dirty="0"/>
              <a:t>The ways to be a good and attentive listener to the elder</a:t>
            </a:r>
            <a:endParaRPr lang="en-US" sz="3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p:nvPr/>
        </p:nvSpPr>
        <p:spPr>
          <a:xfrm>
            <a:off x="533400" y="457200"/>
            <a:ext cx="7772400" cy="612775"/>
          </a:xfrm>
          <a:prstGeom prst="rect">
            <a:avLst/>
          </a:prstGeom>
        </p:spPr>
        <p:txBody>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solidFill>
                  <a:prstClr val="black"/>
                </a:solidFill>
                <a:latin typeface="Helvetica" panose="020B0604020202020204" pitchFamily="34" charset="0"/>
              </a:rPr>
              <a:t>Pre-Module Activity</a:t>
            </a:r>
            <a:endParaRPr lang="en-US" sz="3000" dirty="0">
              <a:latin typeface="Helvetica" panose="020B0604020202020204" pitchFamily="34" charset="0"/>
            </a:endParaRPr>
          </a:p>
        </p:txBody>
      </p:sp>
      <p:sp>
        <p:nvSpPr>
          <p:cNvPr id="5" name="TextBox 4"/>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1"/>
          <a:srcRect/>
          <a:stretch>
            <a:fillRect/>
          </a:stretch>
        </p:blipFill>
        <p:spPr bwMode="auto">
          <a:xfrm>
            <a:off x="533400" y="1069975"/>
            <a:ext cx="2986368" cy="3795757"/>
          </a:xfrm>
          <a:prstGeom prst="rect">
            <a:avLst/>
          </a:prstGeom>
          <a:noFill/>
          <a:ln w="9525">
            <a:noFill/>
            <a:miter lim="800000"/>
            <a:headEnd/>
            <a:tailEnd/>
          </a:ln>
          <a:effectLst/>
        </p:spPr>
      </p:pic>
      <p:sp>
        <p:nvSpPr>
          <p:cNvPr id="10" name="Content Placeholder 2"/>
          <p:cNvSpPr txBox="1"/>
          <p:nvPr/>
        </p:nvSpPr>
        <p:spPr>
          <a:xfrm>
            <a:off x="533400" y="5029200"/>
            <a:ext cx="8001000" cy="570166"/>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buFont typeface="Arial" panose="020B0604020202020204" pitchFamily="34" charset="0"/>
              <a:buNone/>
            </a:pPr>
            <a:r>
              <a:rPr lang="en-US" sz="3000" dirty="0">
                <a:latin typeface="Helvetica" panose="020B0604020202020204" pitchFamily="34" charset="0"/>
              </a:rPr>
              <a:t>What does this person expect?</a:t>
            </a:r>
            <a:endParaRPr lang="en-US" sz="3000" dirty="0">
              <a:latin typeface="Helvetica" panose="020B0604020202020204" pitchFamily="34" charset="0"/>
            </a:endParaRPr>
          </a:p>
          <a:p>
            <a:endParaRPr lang="en-US" sz="3000" dirty="0">
              <a:latin typeface="Helvetica" panose="020B0604020202020204" pitchFamily="34" charset="0"/>
            </a:endParaRPr>
          </a:p>
          <a:p>
            <a:endParaRPr lang="en-US" sz="3000" dirty="0">
              <a:latin typeface="Helvetica" panose="020B0604020202020204" pitchFamily="34" charset="0"/>
            </a:endParaRPr>
          </a:p>
        </p:txBody>
      </p:sp>
      <p:sp>
        <p:nvSpPr>
          <p:cNvPr id="11" name="Rounded Rectangular Callout 14"/>
          <p:cNvSpPr/>
          <p:nvPr/>
        </p:nvSpPr>
        <p:spPr>
          <a:xfrm>
            <a:off x="5105400" y="1143000"/>
            <a:ext cx="3581400" cy="1600200"/>
          </a:xfrm>
          <a:prstGeom prst="wedgeRoundRectCallout">
            <a:avLst>
              <a:gd name="adj1" fmla="val -92860"/>
              <a:gd name="adj2" fmla="val 317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Helvetica" panose="020B0604020202020204" pitchFamily="34" charset="0"/>
              </a:rPr>
              <a:t>I am really worried these days. I am not keeping too well and there is this sense of fear that is bothering me. I wish someone…</a:t>
            </a:r>
            <a:endParaRPr lang="en-US" sz="2000" dirty="0">
              <a:latin typeface="Helvetica"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 name="Title 1"/>
          <p:cNvSpPr>
            <a:spLocks noGrp="1"/>
          </p:cNvSpPr>
          <p:nvPr>
            <p:ph type="title"/>
            <p:custDataLst>
              <p:tags r:id="rId1"/>
            </p:custDataLst>
          </p:nvPr>
        </p:nvSpPr>
        <p:spPr>
          <a:xfrm>
            <a:off x="0" y="188640"/>
            <a:ext cx="9143999" cy="530764"/>
          </a:xfrm>
        </p:spPr>
        <p:txBody>
          <a:bodyPr>
            <a:noAutofit/>
          </a:bodyPr>
          <a:lstStyle/>
          <a:p>
            <a:r>
              <a:rPr lang="en-GB" sz="3600" b="1" dirty="0" smtClean="0">
                <a:solidFill>
                  <a:schemeClr val="bg1"/>
                </a:solidFill>
                <a:latin typeface="Helvetica" panose="020B0604020202020204" pitchFamily="34" charset="0"/>
                <a:cs typeface="Helvetica" panose="020B0604020202020204" pitchFamily="34" charset="0"/>
              </a:rPr>
              <a:t>Learning outcomes</a:t>
            </a:r>
            <a:endParaRPr lang="en-GB" sz="3600" b="1" dirty="0">
              <a:solidFill>
                <a:schemeClr val="bg1"/>
              </a:solidFill>
              <a:latin typeface="Helvetica" panose="020B0604020202020204" pitchFamily="34" charset="0"/>
              <a:cs typeface="Helvetica" panose="020B0604020202020204" pitchFamily="34" charset="0"/>
            </a:endParaRPr>
          </a:p>
        </p:txBody>
      </p:sp>
      <p:sp>
        <p:nvSpPr>
          <p:cNvPr id="8" name="TextBox 7"/>
          <p:cNvSpPr txBox="1"/>
          <p:nvPr/>
        </p:nvSpPr>
        <p:spPr>
          <a:xfrm>
            <a:off x="8820472" y="6597352"/>
            <a:ext cx="290464"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9" name="TextBox 8"/>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r>
              <a:rPr lang="en-IN" sz="800" b="1" u="sng" dirty="0" smtClean="0">
                <a:latin typeface="Helvetica" panose="020B0604020202020204" pitchFamily="34" charset="0"/>
                <a:cs typeface="Helvetica" panose="020B0604020202020204" pitchFamily="34" charset="0"/>
                <a:hlinkClick r:id="rId2"/>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3"/>
              </a:rPr>
              <a:t>http</a:t>
            </a:r>
            <a:r>
              <a:rPr lang="en-IN" sz="800" b="1" u="sng" dirty="0">
                <a:latin typeface="Helvetica" panose="020B0604020202020204" pitchFamily="34" charset="0"/>
                <a:cs typeface="Helvetica" panose="020B0604020202020204" pitchFamily="34" charset="0"/>
                <a:hlinkClick r:id="rId3"/>
              </a:rPr>
              <a:t>://www.skillsforcare.org.uk</a:t>
            </a:r>
            <a:r>
              <a:rPr lang="en-IN" sz="900" b="1" u="sng" dirty="0" smtClean="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10" name="Content Placeholder 2"/>
          <p:cNvSpPr>
            <a:spLocks noGrp="1"/>
          </p:cNvSpPr>
          <p:nvPr>
            <p:ph idx="1"/>
          </p:nvPr>
        </p:nvSpPr>
        <p:spPr>
          <a:xfrm>
            <a:off x="432829" y="1266266"/>
            <a:ext cx="8603667" cy="4616989"/>
          </a:xfrm>
        </p:spPr>
        <p:txBody>
          <a:bodyPr>
            <a:normAutofit fontScale="77500" lnSpcReduction="20000"/>
          </a:bodyPr>
          <a:lstStyle/>
          <a:p>
            <a:pPr marL="0" indent="0">
              <a:buNone/>
            </a:pPr>
            <a:r>
              <a:rPr lang="en-GB" dirty="0">
                <a:solidFill>
                  <a:srgbClr val="002060"/>
                </a:solidFill>
                <a:latin typeface="Helvetica" panose="020B0604020202020204" pitchFamily="34" charset="0"/>
                <a:cs typeface="Helvetica" panose="020B0604020202020204" pitchFamily="34" charset="0"/>
              </a:rPr>
              <a:t>9</a:t>
            </a:r>
            <a:r>
              <a:rPr lang="en-GB" dirty="0" smtClean="0">
                <a:solidFill>
                  <a:srgbClr val="002060"/>
                </a:solidFill>
                <a:latin typeface="Helvetica" panose="020B0604020202020204" pitchFamily="34" charset="0"/>
                <a:cs typeface="Helvetica" panose="020B0604020202020204" pitchFamily="34" charset="0"/>
              </a:rPr>
              <a:t>.1</a:t>
            </a:r>
            <a:r>
              <a:rPr lang="en-GB" dirty="0" smtClean="0">
                <a:latin typeface="Helvetica" panose="020B0604020202020204" pitchFamily="34" charset="0"/>
                <a:cs typeface="Helvetica" panose="020B0604020202020204" pitchFamily="34" charset="0"/>
              </a:rPr>
              <a:t> </a:t>
            </a:r>
            <a:r>
              <a:rPr lang="en-GB" dirty="0">
                <a:solidFill>
                  <a:srgbClr val="0066CC"/>
                </a:solidFill>
                <a:latin typeface="Helvetica" panose="020B0604020202020204" pitchFamily="34" charset="0"/>
                <a:cs typeface="Helvetica" panose="020B0604020202020204" pitchFamily="34" charset="0"/>
              </a:rPr>
              <a:t>Understand the importance of effective communication </a:t>
            </a:r>
            <a:br>
              <a:rPr lang="en-GB" dirty="0" smtClean="0">
                <a:solidFill>
                  <a:srgbClr val="0066CC"/>
                </a:solidFill>
                <a:latin typeface="Helvetica" panose="020B0604020202020204" pitchFamily="34" charset="0"/>
                <a:cs typeface="Helvetica" panose="020B0604020202020204" pitchFamily="34" charset="0"/>
              </a:rPr>
            </a:br>
            <a:r>
              <a:rPr lang="en-GB" dirty="0" smtClean="0">
                <a:solidFill>
                  <a:srgbClr val="0066CC"/>
                </a:solidFill>
                <a:latin typeface="Helvetica" panose="020B0604020202020204" pitchFamily="34" charset="0"/>
                <a:cs typeface="Helvetica" panose="020B0604020202020204" pitchFamily="34" charset="0"/>
              </a:rPr>
              <a:t>at </a:t>
            </a:r>
            <a:r>
              <a:rPr lang="en-GB" dirty="0">
                <a:solidFill>
                  <a:srgbClr val="0066CC"/>
                </a:solidFill>
                <a:latin typeface="Helvetica" panose="020B0604020202020204" pitchFamily="34" charset="0"/>
                <a:cs typeface="Helvetica" panose="020B0604020202020204" pitchFamily="34" charset="0"/>
              </a:rPr>
              <a:t>work</a:t>
            </a:r>
            <a:endParaRPr lang="en-GB" dirty="0">
              <a:solidFill>
                <a:srgbClr val="0066CC"/>
              </a:solidFill>
              <a:latin typeface="Helvetica" panose="020B0604020202020204" pitchFamily="34" charset="0"/>
              <a:cs typeface="Helvetica" panose="020B0604020202020204" pitchFamily="34" charset="0"/>
            </a:endParaRPr>
          </a:p>
          <a:p>
            <a:pPr marL="0" indent="0">
              <a:buNone/>
            </a:pPr>
            <a:r>
              <a:rPr lang="en-GB" dirty="0">
                <a:solidFill>
                  <a:srgbClr val="002060"/>
                </a:solidFill>
                <a:latin typeface="Helvetica" panose="020B0604020202020204" pitchFamily="34" charset="0"/>
                <a:cs typeface="Helvetica" panose="020B0604020202020204" pitchFamily="34" charset="0"/>
              </a:rPr>
              <a:t>9</a:t>
            </a:r>
            <a:r>
              <a:rPr lang="en-GB" dirty="0" smtClean="0">
                <a:solidFill>
                  <a:srgbClr val="002060"/>
                </a:solidFill>
                <a:latin typeface="Helvetica" panose="020B0604020202020204" pitchFamily="34" charset="0"/>
                <a:cs typeface="Helvetica" panose="020B0604020202020204" pitchFamily="34" charset="0"/>
              </a:rPr>
              <a:t>.2</a:t>
            </a:r>
            <a:r>
              <a:rPr lang="en-GB" dirty="0" smtClean="0">
                <a:solidFill>
                  <a:srgbClr val="0066CC"/>
                </a:solidFill>
                <a:latin typeface="Helvetica" panose="020B0604020202020204" pitchFamily="34" charset="0"/>
                <a:cs typeface="Helvetica" panose="020B0604020202020204" pitchFamily="34" charset="0"/>
              </a:rPr>
              <a:t> </a:t>
            </a:r>
            <a:r>
              <a:rPr lang="en-GB" dirty="0">
                <a:solidFill>
                  <a:srgbClr val="0066CC"/>
                </a:solidFill>
                <a:latin typeface="Helvetica" panose="020B0604020202020204" pitchFamily="34" charset="0"/>
                <a:cs typeface="Helvetica" panose="020B0604020202020204" pitchFamily="34" charset="0"/>
              </a:rPr>
              <a:t>Understand how to meet the communication and language needs, wishes and preferences of individuals</a:t>
            </a:r>
            <a:endParaRPr lang="en-GB" dirty="0">
              <a:solidFill>
                <a:srgbClr val="0066CC"/>
              </a:solidFill>
              <a:latin typeface="Helvetica" panose="020B0604020202020204" pitchFamily="34" charset="0"/>
              <a:cs typeface="Helvetica" panose="020B0604020202020204" pitchFamily="34" charset="0"/>
            </a:endParaRPr>
          </a:p>
          <a:p>
            <a:pPr marL="0" indent="0">
              <a:buNone/>
            </a:pPr>
            <a:r>
              <a:rPr lang="en-GB" dirty="0" smtClean="0">
                <a:solidFill>
                  <a:srgbClr val="002060"/>
                </a:solidFill>
                <a:latin typeface="Helvetica" panose="020B0604020202020204" pitchFamily="34" charset="0"/>
                <a:cs typeface="Helvetica" panose="020B0604020202020204" pitchFamily="34" charset="0"/>
              </a:rPr>
              <a:t>9.3</a:t>
            </a:r>
            <a:r>
              <a:rPr lang="en-GB" dirty="0" smtClean="0">
                <a:solidFill>
                  <a:srgbClr val="0066CC"/>
                </a:solidFill>
                <a:latin typeface="Helvetica" panose="020B0604020202020204" pitchFamily="34" charset="0"/>
                <a:cs typeface="Helvetica" panose="020B0604020202020204" pitchFamily="34" charset="0"/>
              </a:rPr>
              <a:t> </a:t>
            </a:r>
            <a:r>
              <a:rPr lang="en-GB" dirty="0">
                <a:solidFill>
                  <a:srgbClr val="0066CC"/>
                </a:solidFill>
                <a:latin typeface="Helvetica" panose="020B0604020202020204" pitchFamily="34" charset="0"/>
                <a:cs typeface="Helvetica" panose="020B0604020202020204" pitchFamily="34" charset="0"/>
              </a:rPr>
              <a:t>Understand how to promote effective communication</a:t>
            </a:r>
            <a:endParaRPr lang="en-GB" dirty="0">
              <a:solidFill>
                <a:srgbClr val="0066CC"/>
              </a:solidFill>
              <a:latin typeface="Helvetica" panose="020B0604020202020204" pitchFamily="34" charset="0"/>
              <a:cs typeface="Helvetica" panose="020B0604020202020204" pitchFamily="34" charset="0"/>
            </a:endParaRPr>
          </a:p>
          <a:p>
            <a:pPr marL="0" indent="0">
              <a:buNone/>
            </a:pPr>
            <a:r>
              <a:rPr lang="en-GB" dirty="0">
                <a:solidFill>
                  <a:srgbClr val="002060"/>
                </a:solidFill>
                <a:latin typeface="Helvetica" panose="020B0604020202020204" pitchFamily="34" charset="0"/>
                <a:cs typeface="Helvetica" panose="020B0604020202020204" pitchFamily="34" charset="0"/>
              </a:rPr>
              <a:t>9</a:t>
            </a:r>
            <a:r>
              <a:rPr lang="en-GB" dirty="0" smtClean="0">
                <a:solidFill>
                  <a:srgbClr val="002060"/>
                </a:solidFill>
                <a:latin typeface="Helvetica" panose="020B0604020202020204" pitchFamily="34" charset="0"/>
                <a:cs typeface="Helvetica" panose="020B0604020202020204" pitchFamily="34" charset="0"/>
              </a:rPr>
              <a:t>.4</a:t>
            </a:r>
            <a:r>
              <a:rPr lang="en-GB" dirty="0" smtClean="0">
                <a:solidFill>
                  <a:srgbClr val="0066CC"/>
                </a:solidFill>
                <a:latin typeface="Helvetica" panose="020B0604020202020204" pitchFamily="34" charset="0"/>
                <a:cs typeface="Helvetica" panose="020B0604020202020204" pitchFamily="34" charset="0"/>
              </a:rPr>
              <a:t> </a:t>
            </a:r>
            <a:r>
              <a:rPr lang="en-GB" dirty="0">
                <a:solidFill>
                  <a:srgbClr val="0066CC"/>
                </a:solidFill>
                <a:latin typeface="Helvetica" panose="020B0604020202020204" pitchFamily="34" charset="0"/>
                <a:cs typeface="Helvetica" panose="020B0604020202020204" pitchFamily="34" charset="0"/>
              </a:rPr>
              <a:t>Understand the principles and practices relating </a:t>
            </a:r>
            <a:br>
              <a:rPr lang="en-GB" dirty="0" smtClean="0">
                <a:solidFill>
                  <a:srgbClr val="0066CC"/>
                </a:solidFill>
                <a:latin typeface="Helvetica" panose="020B0604020202020204" pitchFamily="34" charset="0"/>
                <a:cs typeface="Helvetica" panose="020B0604020202020204" pitchFamily="34" charset="0"/>
              </a:rPr>
            </a:br>
            <a:r>
              <a:rPr lang="en-GB" dirty="0" smtClean="0">
                <a:solidFill>
                  <a:srgbClr val="0066CC"/>
                </a:solidFill>
                <a:latin typeface="Helvetica" panose="020B0604020202020204" pitchFamily="34" charset="0"/>
                <a:cs typeface="Helvetica" panose="020B0604020202020204" pitchFamily="34" charset="0"/>
              </a:rPr>
              <a:t>to </a:t>
            </a:r>
            <a:r>
              <a:rPr lang="en-GB" dirty="0">
                <a:solidFill>
                  <a:srgbClr val="0066CC"/>
                </a:solidFill>
                <a:latin typeface="Helvetica" panose="020B0604020202020204" pitchFamily="34" charset="0"/>
                <a:cs typeface="Helvetica" panose="020B0604020202020204" pitchFamily="34" charset="0"/>
              </a:rPr>
              <a:t>confidentiality</a:t>
            </a:r>
            <a:endParaRPr lang="en-GB" dirty="0">
              <a:solidFill>
                <a:srgbClr val="0066CC"/>
              </a:solidFill>
              <a:latin typeface="Helvetica" panose="020B0604020202020204" pitchFamily="34" charset="0"/>
              <a:cs typeface="Helvetica" panose="020B0604020202020204" pitchFamily="34" charset="0"/>
            </a:endParaRPr>
          </a:p>
          <a:p>
            <a:pPr marL="0" indent="0">
              <a:buNone/>
            </a:pPr>
            <a:r>
              <a:rPr lang="en-GB" dirty="0">
                <a:solidFill>
                  <a:srgbClr val="002060"/>
                </a:solidFill>
                <a:latin typeface="Helvetica" panose="020B0604020202020204" pitchFamily="34" charset="0"/>
                <a:cs typeface="Helvetica" panose="020B0604020202020204" pitchFamily="34" charset="0"/>
              </a:rPr>
              <a:t>9</a:t>
            </a:r>
            <a:r>
              <a:rPr lang="en-GB" dirty="0" smtClean="0">
                <a:solidFill>
                  <a:srgbClr val="002060"/>
                </a:solidFill>
                <a:latin typeface="Helvetica" panose="020B0604020202020204" pitchFamily="34" charset="0"/>
                <a:cs typeface="Helvetica" panose="020B0604020202020204" pitchFamily="34" charset="0"/>
              </a:rPr>
              <a:t>.5 </a:t>
            </a:r>
            <a:r>
              <a:rPr lang="en-GB" dirty="0">
                <a:solidFill>
                  <a:srgbClr val="0066CC"/>
                </a:solidFill>
                <a:latin typeface="Helvetica" panose="020B0604020202020204" pitchFamily="34" charset="0"/>
                <a:cs typeface="Helvetica" panose="020B0604020202020204" pitchFamily="34" charset="0"/>
              </a:rPr>
              <a:t>Use appropriate verbal and non-verbal </a:t>
            </a:r>
            <a:br>
              <a:rPr lang="en-GB" dirty="0" smtClean="0">
                <a:solidFill>
                  <a:srgbClr val="0066CC"/>
                </a:solidFill>
                <a:latin typeface="Helvetica" panose="020B0604020202020204" pitchFamily="34" charset="0"/>
                <a:cs typeface="Helvetica" panose="020B0604020202020204" pitchFamily="34" charset="0"/>
              </a:rPr>
            </a:br>
            <a:r>
              <a:rPr lang="en-GB" dirty="0" smtClean="0">
                <a:solidFill>
                  <a:srgbClr val="0066CC"/>
                </a:solidFill>
                <a:latin typeface="Helvetica" panose="020B0604020202020204" pitchFamily="34" charset="0"/>
                <a:cs typeface="Helvetica" panose="020B0604020202020204" pitchFamily="34" charset="0"/>
              </a:rPr>
              <a:t>communication</a:t>
            </a:r>
            <a:endParaRPr lang="en-GB" dirty="0">
              <a:solidFill>
                <a:srgbClr val="0066CC"/>
              </a:solidFill>
              <a:latin typeface="Helvetica" panose="020B0604020202020204" pitchFamily="34" charset="0"/>
              <a:cs typeface="Helvetica" panose="020B0604020202020204" pitchFamily="34" charset="0"/>
            </a:endParaRPr>
          </a:p>
          <a:p>
            <a:pPr marL="0" indent="0">
              <a:buNone/>
            </a:pPr>
            <a:r>
              <a:rPr lang="en-GB" dirty="0">
                <a:solidFill>
                  <a:srgbClr val="002060"/>
                </a:solidFill>
                <a:latin typeface="Helvetica" panose="020B0604020202020204" pitchFamily="34" charset="0"/>
                <a:cs typeface="Helvetica" panose="020B0604020202020204" pitchFamily="34" charset="0"/>
              </a:rPr>
              <a:t>9</a:t>
            </a:r>
            <a:r>
              <a:rPr lang="en-GB" dirty="0" smtClean="0">
                <a:solidFill>
                  <a:srgbClr val="002060"/>
                </a:solidFill>
                <a:latin typeface="Helvetica" panose="020B0604020202020204" pitchFamily="34" charset="0"/>
                <a:cs typeface="Helvetica" panose="020B0604020202020204" pitchFamily="34" charset="0"/>
              </a:rPr>
              <a:t>.6</a:t>
            </a:r>
            <a:r>
              <a:rPr lang="en-GB" dirty="0" smtClean="0">
                <a:solidFill>
                  <a:srgbClr val="0066CC"/>
                </a:solidFill>
                <a:latin typeface="Helvetica" panose="020B0604020202020204" pitchFamily="34" charset="0"/>
                <a:cs typeface="Helvetica" panose="020B0604020202020204" pitchFamily="34" charset="0"/>
              </a:rPr>
              <a:t> </a:t>
            </a:r>
            <a:r>
              <a:rPr lang="en-GB" dirty="0">
                <a:solidFill>
                  <a:srgbClr val="0066CC"/>
                </a:solidFill>
                <a:latin typeface="Helvetica" panose="020B0604020202020204" pitchFamily="34" charset="0"/>
                <a:cs typeface="Helvetica" panose="020B0604020202020204" pitchFamily="34" charset="0"/>
              </a:rPr>
              <a:t>Support the use of appropriate </a:t>
            </a:r>
            <a:br>
              <a:rPr lang="en-GB" dirty="0" smtClean="0">
                <a:solidFill>
                  <a:srgbClr val="0066CC"/>
                </a:solidFill>
                <a:latin typeface="Helvetica" panose="020B0604020202020204" pitchFamily="34" charset="0"/>
                <a:cs typeface="Helvetica" panose="020B0604020202020204" pitchFamily="34" charset="0"/>
              </a:rPr>
            </a:br>
            <a:r>
              <a:rPr lang="en-GB" dirty="0" smtClean="0">
                <a:solidFill>
                  <a:srgbClr val="0066CC"/>
                </a:solidFill>
                <a:latin typeface="Helvetica" panose="020B0604020202020204" pitchFamily="34" charset="0"/>
                <a:cs typeface="Helvetica" panose="020B0604020202020204" pitchFamily="34" charset="0"/>
              </a:rPr>
              <a:t>communication aids</a:t>
            </a:r>
            <a:r>
              <a:rPr lang="en-GB" dirty="0">
                <a:solidFill>
                  <a:srgbClr val="0066CC"/>
                </a:solidFill>
                <a:latin typeface="Helvetica" panose="020B0604020202020204" pitchFamily="34" charset="0"/>
                <a:cs typeface="Helvetica" panose="020B0604020202020204" pitchFamily="34" charset="0"/>
              </a:rPr>
              <a:t>/ technologies</a:t>
            </a:r>
            <a:endParaRPr lang="en-GB" dirty="0">
              <a:solidFill>
                <a:srgbClr val="0066CC"/>
              </a:solidFill>
              <a:latin typeface="Helvetica" panose="020B0604020202020204" pitchFamily="34" charset="0"/>
              <a:cs typeface="Helvetica" panose="020B0604020202020204" pitchFamily="34" charset="0"/>
            </a:endParaRPr>
          </a:p>
          <a:p>
            <a:pPr marL="0" indent="0">
              <a:buNone/>
            </a:pPr>
            <a:endParaRPr lang="en-GB"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fade">
                                      <p:cBhvr>
                                        <p:cTn id="16" dur="500"/>
                                        <p:tgtEl>
                                          <p:spTgt spid="10">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Effect transition="in" filter="fade">
                                      <p:cBhvr>
                                        <p:cTn id="19" dur="500"/>
                                        <p:tgtEl>
                                          <p:spTgt spid="10">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fade">
                                      <p:cBhvr>
                                        <p:cTn id="2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p:nvPr/>
        </p:nvSpPr>
        <p:spPr>
          <a:xfrm>
            <a:off x="533400" y="457200"/>
            <a:ext cx="7772400" cy="612775"/>
          </a:xfrm>
          <a:prstGeom prst="rect">
            <a:avLst/>
          </a:prstGeom>
        </p:spPr>
        <p:txBody>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solidFill>
                  <a:prstClr val="black"/>
                </a:solidFill>
                <a:latin typeface="Helvetica" panose="020B0604020202020204" pitchFamily="34" charset="0"/>
              </a:rPr>
              <a:t>Pre-Module Activity</a:t>
            </a:r>
            <a:endParaRPr lang="en-US" sz="3000" dirty="0">
              <a:latin typeface="Helvetica" panose="020B0604020202020204" pitchFamily="34" charset="0"/>
            </a:endParaRPr>
          </a:p>
        </p:txBody>
      </p:sp>
      <p:sp>
        <p:nvSpPr>
          <p:cNvPr id="5" name="TextBox 4"/>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4</a:t>
            </a:r>
            <a:endParaRPr lang="en-IN" sz="1000" dirty="0">
              <a:latin typeface="Helvetica" panose="020B0604020202020204" pitchFamily="34" charset="0"/>
              <a:cs typeface="Helvetica" panose="020B0604020202020204" pitchFamily="34" charset="0"/>
            </a:endParaRPr>
          </a:p>
        </p:txBody>
      </p: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1"/>
          <a:srcRect/>
          <a:stretch>
            <a:fillRect/>
          </a:stretch>
        </p:blipFill>
        <p:spPr bwMode="auto">
          <a:xfrm>
            <a:off x="533400" y="1069975"/>
            <a:ext cx="2986368" cy="3795757"/>
          </a:xfrm>
          <a:prstGeom prst="rect">
            <a:avLst/>
          </a:prstGeom>
          <a:noFill/>
          <a:ln w="9525">
            <a:noFill/>
            <a:miter lim="800000"/>
            <a:headEnd/>
            <a:tailEnd/>
          </a:ln>
          <a:effectLst/>
        </p:spPr>
      </p:pic>
      <p:sp>
        <p:nvSpPr>
          <p:cNvPr id="11" name="Rounded Rectangular Callout 14"/>
          <p:cNvSpPr/>
          <p:nvPr/>
        </p:nvSpPr>
        <p:spPr>
          <a:xfrm>
            <a:off x="4876800" y="1143000"/>
            <a:ext cx="3810000" cy="2057400"/>
          </a:xfrm>
          <a:prstGeom prst="wedgeRoundRectCallout">
            <a:avLst>
              <a:gd name="adj1" fmla="val -92860"/>
              <a:gd name="adj2" fmla="val 317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Helvetica" panose="020B0604020202020204" pitchFamily="34" charset="0"/>
              </a:rPr>
              <a:t>I am really worried these days. I am not keeping too well and there is this sense of fear that is bothering me. I wish someone…</a:t>
            </a:r>
            <a:r>
              <a:rPr lang="en-US" sz="2000" b="1" dirty="0">
                <a:latin typeface="Helvetica" panose="020B0604020202020204" pitchFamily="34" charset="0"/>
              </a:rPr>
              <a:t>Just listens to me!</a:t>
            </a:r>
            <a:endParaRPr lang="en-US" sz="2000" dirty="0">
              <a:latin typeface="Helvetica"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457200" y="274638"/>
            <a:ext cx="8229600" cy="1143000"/>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a:latin typeface="Helvetica" panose="020B0604020202020204" pitchFamily="34" charset="0"/>
                <a:cs typeface="Helvetica" panose="020B0604020202020204" pitchFamily="34" charset="0"/>
              </a:rPr>
              <a:t>Let’s Watch</a:t>
            </a:r>
            <a:endParaRPr lang="en-US" sz="3000" dirty="0">
              <a:latin typeface="Helvetica" panose="020B0604020202020204" pitchFamily="34" charset="0"/>
              <a:cs typeface="Helvetica" panose="020B0604020202020204" pitchFamily="34" charset="0"/>
            </a:endParaRPr>
          </a:p>
        </p:txBody>
      </p:sp>
      <p:sp>
        <p:nvSpPr>
          <p:cNvPr id="6" name="Content Placeholder 2"/>
          <p:cNvSpPr txBox="1"/>
          <p:nvPr/>
        </p:nvSpPr>
        <p:spPr>
          <a:xfrm>
            <a:off x="609600" y="1600200"/>
            <a:ext cx="82296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sz="2000"/>
          </a:p>
          <a:p>
            <a:endParaRPr lang="en-US" sz="2000"/>
          </a:p>
          <a:p>
            <a:endParaRPr lang="en-US" sz="2000"/>
          </a:p>
          <a:p>
            <a:pPr marL="0" indent="0">
              <a:buFont typeface="Arial" panose="020B0604020202020204" pitchFamily="34" charset="0"/>
              <a:buNone/>
            </a:pPr>
            <a:endParaRPr lang="en-US" sz="2000" dirty="0"/>
          </a:p>
        </p:txBody>
      </p:sp>
      <p:pic>
        <p:nvPicPr>
          <p:cNvPr id="7" name="Picture 6"/>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838200" y="2362200"/>
            <a:ext cx="7560000" cy="1440000"/>
          </a:xfrm>
          <a:prstGeom prst="rect">
            <a:avLst/>
          </a:prstGeom>
        </p:spPr>
      </p:pic>
      <p:sp>
        <p:nvSpPr>
          <p:cNvPr id="8" name="Rectangle 7"/>
          <p:cNvSpPr/>
          <p:nvPr/>
        </p:nvSpPr>
        <p:spPr>
          <a:xfrm>
            <a:off x="890825" y="2841834"/>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Being a Good Listener to the Elder</a:t>
            </a:r>
            <a:endParaRPr lang="en-US" sz="3000" b="1" dirty="0">
              <a:latin typeface="Helvetica" panose="020B0604020202020204" pitchFamily="34" charset="0"/>
              <a:cs typeface="Arial" panose="020B0604020202020204" pitchFamily="34" charset="0"/>
            </a:endParaRPr>
          </a:p>
        </p:txBody>
      </p:sp>
      <p:sp>
        <p:nvSpPr>
          <p:cNvPr id="9" name="Rectangle 8"/>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5 </a:t>
            </a:r>
            <a:endParaRPr lang="en-IN" sz="1000" b="1" dirty="0">
              <a:latin typeface="Helvetica" panose="020B0604020202020204" pitchFamily="34" charset="0"/>
              <a:cs typeface="Helvetica"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r>
              <a:rPr lang="en-US" sz="3600" b="1" dirty="0">
                <a:solidFill>
                  <a:schemeClr val="lt1"/>
                </a:solidFill>
                <a:latin typeface="Helvetica Neue"/>
                <a:ea typeface="Helvetica Neue"/>
                <a:cs typeface="Helvetica Neue"/>
              </a:rPr>
              <a:t>Handling Refusal for Help</a:t>
            </a:r>
            <a:endParaRPr lang="en-US" sz="3600" b="1" dirty="0">
              <a:solidFill>
                <a:schemeClr val="lt1"/>
              </a:solidFill>
              <a:latin typeface="Helvetica Neue"/>
              <a:ea typeface="Helvetica Neue"/>
              <a:cs typeface="Helvetica Neue"/>
            </a:endParaRPr>
          </a:p>
          <a:p>
            <a:pPr lvl="0">
              <a:buSzPct val="25000"/>
            </a:pPr>
            <a:endParaRPr lang="en-SG" sz="3600" b="1" dirty="0">
              <a:solidFill>
                <a:schemeClr val="lt1"/>
              </a:solidFill>
              <a:latin typeface="Helvetica Neue"/>
              <a:ea typeface="Helvetica Neue"/>
              <a:cs typeface="Helvetica Neue"/>
              <a:sym typeface="Helvetica Neue"/>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6 </a:t>
            </a:r>
            <a:endParaRPr lang="en-IN" sz="1000" b="1" dirty="0">
              <a:latin typeface="Helvetica" panose="020B0604020202020204" pitchFamily="34" charset="0"/>
              <a:cs typeface="Helvetica" panose="020B0604020202020204" pitchFamily="34" charset="0"/>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p:nvPr/>
        </p:nvSpPr>
        <p:spPr>
          <a:xfrm>
            <a:off x="676436" y="304800"/>
            <a:ext cx="7772400" cy="612775"/>
          </a:xfrm>
          <a:prstGeom prst="rect">
            <a:avLst/>
          </a:prstGeom>
        </p:spPr>
        <p:txBody>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solidFill>
                  <a:prstClr val="black"/>
                </a:solidFill>
                <a:latin typeface="Helvetica" panose="020B0604020202020204" pitchFamily="34" charset="0"/>
              </a:rPr>
              <a:t>In this module, you will learn about:</a:t>
            </a:r>
            <a:endParaRPr lang="en-US" sz="3000" dirty="0">
              <a:latin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7 </a:t>
            </a:r>
            <a:endParaRPr lang="en-IN" sz="1000" b="1" dirty="0">
              <a:latin typeface="Helvetica" panose="020B0604020202020204" pitchFamily="34" charset="0"/>
              <a:cs typeface="Helvetica" panose="020B0604020202020204" pitchFamily="34" charset="0"/>
            </a:endParaRPr>
          </a:p>
        </p:txBody>
      </p:sp>
      <p:sp>
        <p:nvSpPr>
          <p:cNvPr id="2" name="Rectangle 1"/>
          <p:cNvSpPr/>
          <p:nvPr/>
        </p:nvSpPr>
        <p:spPr>
          <a:xfrm>
            <a:off x="450032" y="1876807"/>
            <a:ext cx="8515672" cy="2862322"/>
          </a:xfrm>
          <a:prstGeom prst="rect">
            <a:avLst/>
          </a:prstGeom>
        </p:spPr>
        <p:txBody>
          <a:bodyPr wrap="square">
            <a:spAutoFit/>
          </a:bodyPr>
          <a:lstStyle/>
          <a:p>
            <a:pPr marL="457200" lvl="0" indent="-457200">
              <a:buFont typeface="Arial" panose="020B0604020202020204" pitchFamily="34" charset="0"/>
              <a:buChar char="•"/>
            </a:pPr>
            <a:r>
              <a:rPr lang="en-US" sz="3000" dirty="0">
                <a:latin typeface="Helvetica" panose="020B0604020202020204" pitchFamily="34" charset="0"/>
              </a:rPr>
              <a:t>Why an elderly person refuses help</a:t>
            </a:r>
            <a:endParaRPr lang="en-US" sz="3000" dirty="0">
              <a:latin typeface="Helvetica" panose="020B0604020202020204" pitchFamily="34" charset="0"/>
            </a:endParaRPr>
          </a:p>
          <a:p>
            <a:pPr marL="457200" lvl="0" indent="-457200">
              <a:buFont typeface="Arial" panose="020B0604020202020204" pitchFamily="34" charset="0"/>
              <a:buChar char="•"/>
            </a:pPr>
            <a:endParaRPr lang="en-US" sz="3000" dirty="0">
              <a:latin typeface="Helvetica" panose="020B0604020202020204" pitchFamily="34" charset="0"/>
            </a:endParaRPr>
          </a:p>
          <a:p>
            <a:pPr marL="457200" lvl="0" indent="-457200">
              <a:buFont typeface="Arial" panose="020B0604020202020204" pitchFamily="34" charset="0"/>
              <a:buChar char="•"/>
            </a:pPr>
            <a:r>
              <a:rPr lang="en-US" sz="3000" dirty="0">
                <a:latin typeface="Helvetica" panose="020B0604020202020204" pitchFamily="34" charset="0"/>
              </a:rPr>
              <a:t>The strategies to get the person to accept help</a:t>
            </a:r>
            <a:endParaRPr lang="en-US" sz="3000" dirty="0">
              <a:latin typeface="Helvetica" panose="020B0604020202020204" pitchFamily="34" charset="0"/>
            </a:endParaRPr>
          </a:p>
          <a:p>
            <a:pPr marL="457200" lvl="0" indent="-457200">
              <a:buFont typeface="Arial" panose="020B0604020202020204" pitchFamily="34" charset="0"/>
              <a:buChar char="•"/>
            </a:pPr>
            <a:endParaRPr lang="en-US" sz="3000" dirty="0">
              <a:latin typeface="Helvetica" panose="020B0604020202020204" pitchFamily="34" charset="0"/>
            </a:endParaRPr>
          </a:p>
          <a:p>
            <a:pPr marL="457200" indent="-457200">
              <a:buFont typeface="Arial" panose="020B0604020202020204" pitchFamily="34" charset="0"/>
              <a:buChar char="•"/>
            </a:pPr>
            <a:r>
              <a:rPr lang="en-US" sz="3000" dirty="0">
                <a:latin typeface="Helvetica" panose="020B0604020202020204" pitchFamily="34" charset="0"/>
              </a:rPr>
              <a:t>The strategies to handle your own emotions in these situations </a:t>
            </a:r>
            <a:endParaRPr lang="hi-IN" sz="3000" dirty="0">
              <a:latin typeface="Helvetica"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Let’s Watch</a:t>
            </a:r>
            <a:endParaRPr lang="en-US" sz="3000" dirty="0">
              <a:latin typeface="Helvetica" panose="020B0604020202020204" pitchFamily="34" charset="0"/>
              <a:cs typeface="Helvetica" panose="020B0604020202020204" pitchFamily="34" charset="0"/>
            </a:endParaRPr>
          </a:p>
        </p:txBody>
      </p:sp>
      <p:pic>
        <p:nvPicPr>
          <p:cNvPr id="7" name="Picture 6"/>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8" name="Rectangle 7"/>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Handling Refusal for Help</a:t>
            </a:r>
            <a:endParaRPr lang="en-US" sz="3000" b="1" dirty="0">
              <a:latin typeface="Helvetica" panose="020B0604020202020204" pitchFamily="34" charset="0"/>
              <a:cs typeface="Arial" panose="020B0604020202020204" pitchFamily="34" charset="0"/>
            </a:endParaRPr>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8 </a:t>
            </a:r>
            <a:endParaRPr lang="en-IN" sz="1000" b="1" dirty="0">
              <a:latin typeface="Helvetica" panose="020B0604020202020204" pitchFamily="34" charset="0"/>
              <a:cs typeface="Helvetica"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r>
              <a:rPr lang="en-US" sz="3600" b="1" dirty="0">
                <a:solidFill>
                  <a:schemeClr val="lt1"/>
                </a:solidFill>
                <a:latin typeface="Helvetica Neue"/>
                <a:ea typeface="Helvetica Neue"/>
                <a:cs typeface="Helvetica Neue"/>
              </a:rPr>
              <a:t>Handling Anxious Behavior</a:t>
            </a:r>
            <a:endParaRPr lang="en-US" sz="3600" b="1" dirty="0">
              <a:solidFill>
                <a:schemeClr val="lt1"/>
              </a:solidFill>
              <a:latin typeface="Helvetica Neue"/>
              <a:ea typeface="Helvetica Neue"/>
              <a:cs typeface="Helvetica Neue"/>
            </a:endParaRPr>
          </a:p>
        </p:txBody>
      </p:sp>
      <p:sp>
        <p:nvSpPr>
          <p:cNvPr id="10" name="TextBox 9"/>
          <p:cNvSpPr txBox="1"/>
          <p:nvPr/>
        </p:nvSpPr>
        <p:spPr>
          <a:xfrm>
            <a:off x="8820472" y="6597352"/>
            <a:ext cx="255198" cy="246221"/>
          </a:xfrm>
          <a:prstGeom prst="rect">
            <a:avLst/>
          </a:prstGeom>
          <a:noFill/>
        </p:spPr>
        <p:txBody>
          <a:bodyPr wrap="none" rtlCol="0">
            <a:spAutoFit/>
          </a:bodyPr>
          <a:lstStyle/>
          <a:p>
            <a:r>
              <a:rPr lang="en-IN" sz="1000" b="1" dirty="0">
                <a:latin typeface="Helvetica" panose="020B0604020202020204" pitchFamily="34" charset="0"/>
                <a:cs typeface="Helvetica" panose="020B0604020202020204" pitchFamily="34" charset="0"/>
              </a:rPr>
              <a:t>9</a:t>
            </a:r>
            <a:endParaRPr lang="en-IN" sz="1000" b="1"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p:nvPr/>
        </p:nvSpPr>
        <p:spPr>
          <a:xfrm>
            <a:off x="533400" y="838200"/>
            <a:ext cx="7772400" cy="612775"/>
          </a:xfrm>
          <a:prstGeom prst="rect">
            <a:avLst/>
          </a:prstGeom>
        </p:spPr>
        <p:txBody>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solidFill>
                  <a:prstClr val="black"/>
                </a:solidFill>
                <a:latin typeface="Helvetica" panose="020B0604020202020204" pitchFamily="34" charset="0"/>
              </a:rPr>
              <a:t>In this module, you will learn about:</a:t>
            </a:r>
            <a:endParaRPr lang="en-US" sz="3000" dirty="0">
              <a:latin typeface="Helvetica" panose="020B0604020202020204" pitchFamily="34" charset="0"/>
            </a:endParaRPr>
          </a:p>
        </p:txBody>
      </p:sp>
      <p:sp>
        <p:nvSpPr>
          <p:cNvPr id="5" name="TextBox 4"/>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10</a:t>
            </a:r>
            <a:endParaRPr lang="en-IN" sz="1000" b="1" dirty="0">
              <a:latin typeface="Helvetica" panose="020B0604020202020204" pitchFamily="34" charset="0"/>
              <a:cs typeface="Helvetica" panose="020B0604020202020204" pitchFamily="34" charset="0"/>
            </a:endParaRPr>
          </a:p>
        </p:txBody>
      </p:sp>
      <p:sp>
        <p:nvSpPr>
          <p:cNvPr id="7" name="Rectangle 6"/>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33400" y="1981200"/>
            <a:ext cx="8287072" cy="2862322"/>
          </a:xfrm>
          <a:prstGeom prst="rect">
            <a:avLst/>
          </a:prstGeom>
        </p:spPr>
        <p:txBody>
          <a:bodyPr wrap="square">
            <a:spAutoFit/>
          </a:bodyPr>
          <a:lstStyle/>
          <a:p>
            <a:pPr marL="457200" lvl="0" indent="-457200">
              <a:buFont typeface="Arial" panose="020B0604020202020204" pitchFamily="34" charset="0"/>
              <a:buChar char="•"/>
            </a:pPr>
            <a:r>
              <a:rPr lang="en-US" sz="3000" dirty="0">
                <a:latin typeface="Helvetica" panose="020B0604020202020204" pitchFamily="34" charset="0"/>
              </a:rPr>
              <a:t>The signs of anxious behavior</a:t>
            </a:r>
            <a:endParaRPr lang="en-US" sz="3000" dirty="0">
              <a:latin typeface="Helvetica" panose="020B0604020202020204" pitchFamily="34" charset="0"/>
            </a:endParaRPr>
          </a:p>
          <a:p>
            <a:pPr marL="457200" lvl="0" indent="-457200">
              <a:buFont typeface="Arial" panose="020B0604020202020204" pitchFamily="34" charset="0"/>
              <a:buChar char="•"/>
            </a:pPr>
            <a:endParaRPr lang="en-US" sz="3000" dirty="0">
              <a:latin typeface="Helvetica" panose="020B0604020202020204" pitchFamily="34" charset="0"/>
            </a:endParaRPr>
          </a:p>
          <a:p>
            <a:pPr marL="457200" lvl="0" indent="-457200">
              <a:buFont typeface="Arial" panose="020B0604020202020204" pitchFamily="34" charset="0"/>
              <a:buChar char="•"/>
            </a:pPr>
            <a:r>
              <a:rPr lang="en-US" sz="3000" dirty="0">
                <a:latin typeface="Helvetica" panose="020B0604020202020204" pitchFamily="34" charset="0"/>
              </a:rPr>
              <a:t>Understanding why the elder is anxious</a:t>
            </a:r>
            <a:endParaRPr lang="en-US" sz="3000" dirty="0">
              <a:latin typeface="Helvetica" panose="020B0604020202020204" pitchFamily="34" charset="0"/>
            </a:endParaRPr>
          </a:p>
          <a:p>
            <a:pPr marL="457200" lvl="0" indent="-457200">
              <a:buFont typeface="Arial" panose="020B0604020202020204" pitchFamily="34" charset="0"/>
              <a:buChar char="•"/>
            </a:pPr>
            <a:endParaRPr lang="en-US" sz="3000" dirty="0">
              <a:latin typeface="Helvetica" panose="020B0604020202020204" pitchFamily="34" charset="0"/>
            </a:endParaRPr>
          </a:p>
          <a:p>
            <a:pPr marL="457200" indent="-457200">
              <a:buFont typeface="Arial" panose="020B0604020202020204" pitchFamily="34" charset="0"/>
              <a:buChar char="•"/>
            </a:pPr>
            <a:r>
              <a:rPr lang="en-US" sz="3000" dirty="0">
                <a:latin typeface="Helvetica" panose="020B0604020202020204" pitchFamily="34" charset="0"/>
              </a:rPr>
              <a:t>The strategies to calm down an anxious elder</a:t>
            </a:r>
            <a:endParaRPr lang="hi-IN" sz="3000" dirty="0">
              <a:latin typeface="Helvetica"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11</a:t>
            </a:r>
            <a:endParaRPr lang="en-IN" sz="1000" b="1" dirty="0">
              <a:latin typeface="Helvetica" panose="020B0604020202020204" pitchFamily="34" charset="0"/>
              <a:cs typeface="Helvetica" panose="020B0604020202020204" pitchFamily="34" charset="0"/>
            </a:endParaRPr>
          </a:p>
        </p:txBody>
      </p:sp>
      <p:sp>
        <p:nvSpPr>
          <p:cNvPr id="7" name="Rectangle 6"/>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itle 3"/>
          <p:cNvSpPr txBox="1"/>
          <p:nvPr/>
        </p:nvSpPr>
        <p:spPr>
          <a:xfrm>
            <a:off x="533400" y="457200"/>
            <a:ext cx="7772400" cy="612775"/>
          </a:xfrm>
          <a:prstGeom prst="rect">
            <a:avLst/>
          </a:prstGeom>
        </p:spPr>
        <p:txBody>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solidFill>
                  <a:prstClr val="black"/>
                </a:solidFill>
                <a:latin typeface="Helvetica" panose="020B0604020202020204" pitchFamily="34" charset="0"/>
              </a:rPr>
              <a:t>Pre-Module Activity</a:t>
            </a:r>
            <a:endParaRPr lang="en-US" sz="3000" dirty="0">
              <a:latin typeface="Helvetica" panose="020B0604020202020204" pitchFamily="34" charset="0"/>
            </a:endParaRPr>
          </a:p>
        </p:txBody>
      </p:sp>
      <p:sp>
        <p:nvSpPr>
          <p:cNvPr id="11" name="Content Placeholder 2"/>
          <p:cNvSpPr txBox="1"/>
          <p:nvPr/>
        </p:nvSpPr>
        <p:spPr>
          <a:xfrm>
            <a:off x="152400" y="5068634"/>
            <a:ext cx="8668072" cy="722566"/>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buFont typeface="Arial" panose="020B0604020202020204" pitchFamily="34" charset="0"/>
              <a:buNone/>
            </a:pPr>
            <a:r>
              <a:rPr lang="en-US" sz="3000" dirty="0">
                <a:latin typeface="Helvetica" panose="020B0604020202020204" pitchFamily="34" charset="0"/>
              </a:rPr>
              <a:t>What types of emotions is this Elder showing?</a:t>
            </a:r>
            <a:endParaRPr lang="en-US" sz="3000" dirty="0">
              <a:latin typeface="Helvetica" panose="020B0604020202020204" pitchFamily="34" charset="0"/>
            </a:endParaRPr>
          </a:p>
          <a:p>
            <a:endParaRPr lang="en-US" sz="3000" dirty="0">
              <a:latin typeface="Helvetica" panose="020B0604020202020204" pitchFamily="34" charset="0"/>
            </a:endParaRPr>
          </a:p>
          <a:p>
            <a:endParaRPr lang="en-US" sz="3000" dirty="0">
              <a:latin typeface="Helvetica" panose="020B0604020202020204" pitchFamily="34" charset="0"/>
            </a:endParaRPr>
          </a:p>
        </p:txBody>
      </p:sp>
      <p:pic>
        <p:nvPicPr>
          <p:cNvPr id="12" name="Picture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06053" y="1384340"/>
            <a:ext cx="3494050" cy="334586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Helvetica" panose="020B0604020202020204" pitchFamily="34" charset="0"/>
                <a:cs typeface="Helvetica" panose="020B0604020202020204" pitchFamily="34" charset="0"/>
              </a:rPr>
              <a:t>Let’s Watch</a:t>
            </a:r>
            <a:endParaRPr lang="en-US" sz="36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pPr marL="0" indent="0">
              <a:buNone/>
            </a:pPr>
            <a:endParaRPr lang="en-US" sz="2000" dirty="0"/>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12" name="Rectangle 11"/>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Handling Anxious Behavior</a:t>
            </a:r>
            <a:endParaRPr lang="en-US" sz="3000" b="1" dirty="0">
              <a:latin typeface="Helvetica" panose="020B0604020202020204" pitchFamily="34" charset="0"/>
              <a:cs typeface="Arial" panose="020B0604020202020204" pitchFamily="34" charset="0"/>
            </a:endParaRPr>
          </a:p>
        </p:txBody>
      </p:sp>
      <p:sp>
        <p:nvSpPr>
          <p:cNvPr id="9" name="TextBox 8"/>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12</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r>
              <a:rPr lang="en-US" sz="3600" b="1" dirty="0">
                <a:solidFill>
                  <a:schemeClr val="lt1"/>
                </a:solidFill>
                <a:latin typeface="Helvetica Neue"/>
                <a:ea typeface="Helvetica Neue"/>
                <a:cs typeface="Helvetica Neue"/>
              </a:rPr>
              <a:t>Handling Angry Behavior</a:t>
            </a:r>
            <a:endParaRPr lang="en-US" sz="3600" b="1" dirty="0">
              <a:solidFill>
                <a:schemeClr val="lt1"/>
              </a:solidFill>
              <a:latin typeface="Helvetica Neue"/>
              <a:ea typeface="Helvetica Neue"/>
              <a:cs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 name="Title 1"/>
          <p:cNvSpPr>
            <a:spLocks noGrp="1"/>
          </p:cNvSpPr>
          <p:nvPr>
            <p:ph type="title"/>
          </p:nvPr>
        </p:nvSpPr>
        <p:spPr>
          <a:xfrm>
            <a:off x="0" y="87202"/>
            <a:ext cx="9143999" cy="920234"/>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The importance of communication</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3" y="1171810"/>
            <a:ext cx="8629395" cy="1613919"/>
          </a:xfrm>
        </p:spPr>
        <p:txBody>
          <a:bodyPr>
            <a:normAutofit/>
          </a:bodyPr>
          <a:lstStyle/>
          <a:p>
            <a:pPr marL="0" indent="0">
              <a:buNone/>
            </a:pPr>
            <a:r>
              <a:rPr lang="en-GB" sz="2400" dirty="0">
                <a:latin typeface="Helvetica" panose="020B0604020202020204" pitchFamily="34" charset="0"/>
                <a:cs typeface="Helvetica" panose="020B0604020202020204" pitchFamily="34" charset="0"/>
              </a:rPr>
              <a:t>Good communication develops your knowledge and understanding about individuals and the part played by other workers. It helps to ensure that each person’s views are valued and taken into </a:t>
            </a:r>
            <a:r>
              <a:rPr lang="en-GB" sz="2400" dirty="0" smtClean="0">
                <a:latin typeface="Helvetica" panose="020B0604020202020204" pitchFamily="34" charset="0"/>
                <a:cs typeface="Helvetica" panose="020B0604020202020204" pitchFamily="34" charset="0"/>
              </a:rPr>
              <a:t>account</a:t>
            </a:r>
            <a:endParaRPr lang="en-GB" sz="2400" dirty="0">
              <a:latin typeface="Helvetica" panose="020B0604020202020204" pitchFamily="34" charset="0"/>
              <a:cs typeface="Helvetica" panose="020B0604020202020204" pitchFamily="34" charset="0"/>
            </a:endParaRPr>
          </a:p>
        </p:txBody>
      </p:sp>
      <p:grpSp>
        <p:nvGrpSpPr>
          <p:cNvPr id="7" name="Group 6"/>
          <p:cNvGrpSpPr/>
          <p:nvPr/>
        </p:nvGrpSpPr>
        <p:grpSpPr>
          <a:xfrm>
            <a:off x="157966" y="4723821"/>
            <a:ext cx="8726752" cy="1577728"/>
            <a:chOff x="167866" y="4771303"/>
            <a:chExt cx="8726752" cy="1577728"/>
          </a:xfrm>
        </p:grpSpPr>
        <p:sp>
          <p:nvSpPr>
            <p:cNvPr id="8" name="Rectangle 7"/>
            <p:cNvSpPr/>
            <p:nvPr/>
          </p:nvSpPr>
          <p:spPr>
            <a:xfrm>
              <a:off x="255325" y="4817345"/>
              <a:ext cx="8639293" cy="462052"/>
            </a:xfrm>
            <a:prstGeom prst="rect">
              <a:avLst/>
            </a:prstGeom>
            <a:gradFill flip="none" rotWithShape="1">
              <a:gsLst>
                <a:gs pos="1000">
                  <a:schemeClr val="bg1"/>
                </a:gs>
                <a:gs pos="67000">
                  <a:srgbClr val="0070C0"/>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9" name="Rectangle 8"/>
            <p:cNvSpPr/>
            <p:nvPr/>
          </p:nvSpPr>
          <p:spPr>
            <a:xfrm>
              <a:off x="250375" y="5279397"/>
              <a:ext cx="8639293" cy="1069634"/>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pic>
          <p:nvPicPr>
            <p:cNvPr id="10" name="Picture 9"/>
            <p:cNvPicPr>
              <a:picLocks noChangeAspect="1"/>
            </p:cNvPicPr>
            <p:nvPr/>
          </p:nvPicPr>
          <p:blipFill>
            <a:blip r:embed="rId1" cstate="email"/>
            <a:stretch>
              <a:fillRect/>
            </a:stretch>
          </p:blipFill>
          <p:spPr>
            <a:xfrm>
              <a:off x="167866" y="4771303"/>
              <a:ext cx="1013234" cy="527144"/>
            </a:xfrm>
            <a:prstGeom prst="rect">
              <a:avLst/>
            </a:prstGeom>
          </p:spPr>
        </p:pic>
        <p:sp>
          <p:nvSpPr>
            <p:cNvPr id="11" name="TextBox 10"/>
            <p:cNvSpPr txBox="1"/>
            <p:nvPr/>
          </p:nvSpPr>
          <p:spPr>
            <a:xfrm>
              <a:off x="374939" y="5383168"/>
              <a:ext cx="8359486" cy="646331"/>
            </a:xfrm>
            <a:prstGeom prst="rect">
              <a:avLst/>
            </a:prstGeom>
            <a:noFill/>
          </p:spPr>
          <p:txBody>
            <a:bodyPr wrap="square" rtlCol="0">
              <a:spAutoFit/>
            </a:bodyPr>
            <a:lstStyle/>
            <a:p>
              <a:r>
                <a:rPr lang="en-GB" dirty="0" smtClean="0">
                  <a:solidFill>
                    <a:schemeClr val="bg1"/>
                  </a:solidFill>
                  <a:latin typeface="Helvetica" panose="020B0604020202020204" pitchFamily="34" charset="0"/>
                  <a:cs typeface="Helvetica" panose="020B0604020202020204" pitchFamily="34" charset="0"/>
                </a:rPr>
                <a:t>Communication: To </a:t>
              </a:r>
              <a:r>
                <a:rPr lang="en-GB" dirty="0">
                  <a:solidFill>
                    <a:schemeClr val="bg1"/>
                  </a:solidFill>
                  <a:latin typeface="Helvetica" panose="020B0604020202020204" pitchFamily="34" charset="0"/>
                  <a:cs typeface="Helvetica" panose="020B0604020202020204" pitchFamily="34" charset="0"/>
                </a:rPr>
                <a:t>listen carefully but also be able to speak and act in a way that the person can </a:t>
              </a:r>
              <a:r>
                <a:rPr lang="en-GB" dirty="0" smtClean="0">
                  <a:solidFill>
                    <a:schemeClr val="bg1"/>
                  </a:solidFill>
                  <a:latin typeface="Helvetica" panose="020B0604020202020204" pitchFamily="34" charset="0"/>
                  <a:cs typeface="Helvetica" panose="020B0604020202020204" pitchFamily="34" charset="0"/>
                </a:rPr>
                <a:t>understand.</a:t>
              </a:r>
              <a:endParaRPr lang="en-GB" dirty="0">
                <a:solidFill>
                  <a:schemeClr val="bg1"/>
                </a:solidFill>
                <a:latin typeface="Helvetica" panose="020B0604020202020204" pitchFamily="34" charset="0"/>
                <a:cs typeface="Helvetica" panose="020B0604020202020204" pitchFamily="34" charset="0"/>
              </a:endParaRPr>
            </a:p>
          </p:txBody>
        </p:sp>
      </p:grpSp>
      <p:pic>
        <p:nvPicPr>
          <p:cNvPr id="13" name="Picture 12"/>
          <p:cNvPicPr>
            <a:picLocks noChangeAspect="1"/>
          </p:cNvPicPr>
          <p:nvPr/>
        </p:nvPicPr>
        <p:blipFill rotWithShape="1">
          <a:blip r:embed="rId2" cstate="email"/>
          <a:srcRect/>
          <a:stretch>
            <a:fillRect/>
          </a:stretch>
        </p:blipFill>
        <p:spPr>
          <a:xfrm>
            <a:off x="255324" y="2692270"/>
            <a:ext cx="8624444" cy="1971263"/>
          </a:xfrm>
          <a:prstGeom prst="rect">
            <a:avLst/>
          </a:prstGeom>
        </p:spPr>
      </p:pic>
      <p:sp>
        <p:nvSpPr>
          <p:cNvPr id="14" name="TextBox 13"/>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3"/>
              </a:rPr>
              <a:t>http://www.skillsforhealth.org.uk</a:t>
            </a:r>
            <a:r>
              <a:rPr lang="en-IN" sz="800" b="1" u="sng" dirty="0" smtClean="0">
                <a:latin typeface="Helvetica" panose="020B0604020202020204" pitchFamily="34" charset="0"/>
                <a:cs typeface="Helvetica" panose="020B0604020202020204" pitchFamily="34" charset="0"/>
                <a:hlinkClick r:id="rId3"/>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4"/>
              </a:rPr>
              <a:t>http</a:t>
            </a:r>
            <a:r>
              <a:rPr lang="en-IN" sz="800" b="1" u="sng" dirty="0">
                <a:latin typeface="Helvetica" panose="020B0604020202020204" pitchFamily="34" charset="0"/>
                <a:cs typeface="Helvetica" panose="020B0604020202020204" pitchFamily="34" charset="0"/>
                <a:hlinkClick r:id="rId4"/>
              </a:rPr>
              <a:t>://www.skillsforcare.org.uk</a:t>
            </a:r>
            <a:r>
              <a:rPr lang="en-IN" sz="900" b="1" u="sng" dirty="0" smtClean="0">
                <a:latin typeface="Helvetica" panose="020B0604020202020204" pitchFamily="34" charset="0"/>
                <a:cs typeface="Helvetica" panose="020B0604020202020204" pitchFamily="34" charset="0"/>
                <a:hlinkClick r:id="rId4"/>
              </a:rPr>
              <a:t>/</a:t>
            </a:r>
            <a:endParaRPr lang="en-IN" sz="900" b="1" dirty="0">
              <a:latin typeface="Helvetica" panose="020B0604020202020204" pitchFamily="34" charset="0"/>
              <a:cs typeface="Helvetica" panose="020B0604020202020204" pitchFamily="34" charset="0"/>
            </a:endParaRPr>
          </a:p>
        </p:txBody>
      </p:sp>
      <p:sp>
        <p:nvSpPr>
          <p:cNvPr id="15" name="TextBox 14"/>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p:nvPr/>
        </p:nvSpPr>
        <p:spPr>
          <a:xfrm>
            <a:off x="533400" y="452765"/>
            <a:ext cx="7772400" cy="612775"/>
          </a:xfrm>
          <a:prstGeom prst="rect">
            <a:avLst/>
          </a:prstGeom>
        </p:spPr>
        <p:txBody>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solidFill>
                  <a:prstClr val="black"/>
                </a:solidFill>
                <a:latin typeface="Helvetica" panose="020B0604020202020204" pitchFamily="34" charset="0"/>
              </a:rPr>
              <a:t>In this module, you will learn about:</a:t>
            </a:r>
            <a:endParaRPr lang="en-US" sz="3000" dirty="0">
              <a:latin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14 </a:t>
            </a:r>
            <a:endParaRPr lang="en-IN" sz="1000" b="1" dirty="0">
              <a:latin typeface="Helvetica" panose="020B0604020202020204" pitchFamily="34" charset="0"/>
              <a:cs typeface="Helvetica" panose="020B0604020202020204" pitchFamily="34" charset="0"/>
            </a:endParaRPr>
          </a:p>
        </p:txBody>
      </p:sp>
      <p:sp>
        <p:nvSpPr>
          <p:cNvPr id="7" name="Rectangle 6"/>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33400" y="1972682"/>
            <a:ext cx="8287072" cy="3323987"/>
          </a:xfrm>
          <a:prstGeom prst="rect">
            <a:avLst/>
          </a:prstGeom>
        </p:spPr>
        <p:txBody>
          <a:bodyPr wrap="square">
            <a:spAutoFit/>
          </a:bodyPr>
          <a:lstStyle/>
          <a:p>
            <a:pPr marL="457200" lvl="0" indent="-457200">
              <a:buFont typeface="Arial" panose="020B0604020202020204" pitchFamily="34" charset="0"/>
              <a:buChar char="•"/>
            </a:pPr>
            <a:r>
              <a:rPr lang="en-US" sz="3000" dirty="0">
                <a:latin typeface="Helvetica" panose="020B0604020202020204" pitchFamily="34" charset="0"/>
              </a:rPr>
              <a:t>The reasons for angry behavior</a:t>
            </a:r>
            <a:endParaRPr lang="en-US" sz="3000" dirty="0">
              <a:latin typeface="Helvetica" panose="020B0604020202020204" pitchFamily="34" charset="0"/>
            </a:endParaRPr>
          </a:p>
          <a:p>
            <a:pPr marL="457200" lvl="0" indent="-457200">
              <a:buFont typeface="Arial" panose="020B0604020202020204" pitchFamily="34" charset="0"/>
              <a:buChar char="•"/>
            </a:pPr>
            <a:endParaRPr lang="en-US" sz="3000" dirty="0">
              <a:latin typeface="Helvetica" panose="020B0604020202020204" pitchFamily="34" charset="0"/>
            </a:endParaRPr>
          </a:p>
          <a:p>
            <a:pPr marL="457200" lvl="0" indent="-457200">
              <a:buFont typeface="Arial" panose="020B0604020202020204" pitchFamily="34" charset="0"/>
              <a:buChar char="•"/>
            </a:pPr>
            <a:r>
              <a:rPr lang="en-US" sz="3000" dirty="0">
                <a:latin typeface="Helvetica" panose="020B0604020202020204" pitchFamily="34" charset="0"/>
              </a:rPr>
              <a:t>The strategies to calm down an elderly person showing angry behavior</a:t>
            </a:r>
            <a:endParaRPr lang="en-US" sz="3000" dirty="0">
              <a:latin typeface="Helvetica" panose="020B0604020202020204" pitchFamily="34" charset="0"/>
            </a:endParaRPr>
          </a:p>
          <a:p>
            <a:pPr marL="457200" lvl="0" indent="-457200">
              <a:buFont typeface="Arial" panose="020B0604020202020204" pitchFamily="34" charset="0"/>
              <a:buChar char="•"/>
            </a:pPr>
            <a:endParaRPr lang="en-US" sz="3000" dirty="0">
              <a:latin typeface="Helvetica" panose="020B0604020202020204" pitchFamily="34" charset="0"/>
            </a:endParaRPr>
          </a:p>
          <a:p>
            <a:pPr marL="457200" indent="-457200">
              <a:buFont typeface="Arial" panose="020B0604020202020204" pitchFamily="34" charset="0"/>
              <a:buChar char="•"/>
            </a:pPr>
            <a:r>
              <a:rPr lang="en-US" sz="3000" dirty="0">
                <a:latin typeface="Helvetica" panose="020B0604020202020204" pitchFamily="34" charset="0"/>
              </a:rPr>
              <a:t>The strategies to control your own emotions in the situation</a:t>
            </a:r>
            <a:endParaRPr lang="hi-IN" sz="3000" dirty="0">
              <a:latin typeface="Helvetica"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p:nvPr/>
        </p:nvSpPr>
        <p:spPr>
          <a:xfrm>
            <a:off x="533400" y="125563"/>
            <a:ext cx="7772400" cy="612775"/>
          </a:xfrm>
          <a:prstGeom prst="rect">
            <a:avLst/>
          </a:prstGeom>
        </p:spPr>
        <p:txBody>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solidFill>
                  <a:prstClr val="black"/>
                </a:solidFill>
                <a:latin typeface="Helvetica" panose="020B0604020202020204" pitchFamily="34" charset="0"/>
              </a:rPr>
              <a:t>Pre-Module Activity</a:t>
            </a:r>
            <a:endParaRPr lang="en-US" sz="3000" dirty="0">
              <a:latin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txBox="1"/>
          <p:nvPr/>
        </p:nvSpPr>
        <p:spPr>
          <a:xfrm>
            <a:off x="533400" y="5035468"/>
            <a:ext cx="8001000" cy="570166"/>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buFont typeface="Arial" panose="020B0604020202020204" pitchFamily="34" charset="0"/>
              <a:buNone/>
            </a:pPr>
            <a:r>
              <a:rPr lang="en-US" sz="3000" dirty="0">
                <a:latin typeface="Helvetica" panose="020B0604020202020204" pitchFamily="34" charset="0"/>
              </a:rPr>
              <a:t>How do you feel when someone gets angry with you?</a:t>
            </a:r>
            <a:endParaRPr lang="en-US" sz="3000" dirty="0">
              <a:latin typeface="Helvetica" panose="020B0604020202020204" pitchFamily="34" charset="0"/>
            </a:endParaRPr>
          </a:p>
          <a:p>
            <a:endParaRPr lang="en-US" sz="3000" dirty="0">
              <a:latin typeface="Helvetica" panose="020B0604020202020204" pitchFamily="34" charset="0"/>
            </a:endParaRPr>
          </a:p>
          <a:p>
            <a:endParaRPr lang="en-US" sz="3000" dirty="0">
              <a:latin typeface="Helvetica" panose="020B0604020202020204" pitchFamily="34" charset="0"/>
            </a:endParaRPr>
          </a:p>
        </p:txBody>
      </p:sp>
      <p:pic>
        <p:nvPicPr>
          <p:cNvPr id="12" name="Picture 2"/>
          <p:cNvPicPr>
            <a:picLocks noChangeAspect="1" noChangeArrowheads="1"/>
          </p:cNvPicPr>
          <p:nvPr/>
        </p:nvPicPr>
        <p:blipFill>
          <a:blip r:embed="rId1"/>
          <a:srcRect/>
          <a:stretch>
            <a:fillRect/>
          </a:stretch>
        </p:blipFill>
        <p:spPr bwMode="auto">
          <a:xfrm>
            <a:off x="2438400" y="770422"/>
            <a:ext cx="3886200" cy="3843495"/>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p:nvPr/>
        </p:nvSpPr>
        <p:spPr>
          <a:xfrm>
            <a:off x="533400" y="457200"/>
            <a:ext cx="7772400" cy="612775"/>
          </a:xfrm>
          <a:prstGeom prst="rect">
            <a:avLst/>
          </a:prstGeom>
        </p:spPr>
        <p:txBody>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solidFill>
                  <a:prstClr val="black"/>
                </a:solidFill>
                <a:latin typeface="Helvetica" panose="020B0604020202020204" pitchFamily="34" charset="0"/>
              </a:rPr>
              <a:t>Pre-Module Activity</a:t>
            </a:r>
            <a:endParaRPr lang="en-US" sz="3000" dirty="0">
              <a:latin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16</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p:nvPicPr>
        <p:blipFill>
          <a:blip r:embed="rId1"/>
          <a:srcRect/>
          <a:stretch>
            <a:fillRect/>
          </a:stretch>
        </p:blipFill>
        <p:spPr bwMode="auto">
          <a:xfrm>
            <a:off x="2514600" y="1295400"/>
            <a:ext cx="3657600" cy="3617407"/>
          </a:xfrm>
          <a:prstGeom prst="rect">
            <a:avLst/>
          </a:prstGeom>
          <a:noFill/>
          <a:ln w="9525">
            <a:noFill/>
            <a:miter lim="800000"/>
            <a:headEnd/>
            <a:tailEnd/>
          </a:ln>
          <a:effectLst/>
        </p:spPr>
      </p:pic>
      <p:sp>
        <p:nvSpPr>
          <p:cNvPr id="12" name="Content Placeholder 2"/>
          <p:cNvSpPr txBox="1"/>
          <p:nvPr/>
        </p:nvSpPr>
        <p:spPr>
          <a:xfrm>
            <a:off x="533400" y="5035468"/>
            <a:ext cx="8001000" cy="1136732"/>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buFont typeface="Arial" panose="020B0604020202020204" pitchFamily="34" charset="0"/>
              <a:buNone/>
            </a:pPr>
            <a:r>
              <a:rPr lang="en-US" sz="3000" dirty="0">
                <a:latin typeface="Helvetica" panose="020B0604020202020204" pitchFamily="34" charset="0"/>
              </a:rPr>
              <a:t>What do you do when someone gets angry with you?</a:t>
            </a:r>
            <a:endParaRPr lang="en-US" sz="3000" dirty="0">
              <a:latin typeface="Helvetica" panose="020B0604020202020204" pitchFamily="34" charset="0"/>
            </a:endParaRPr>
          </a:p>
          <a:p>
            <a:endParaRPr lang="en-US" sz="3000" dirty="0">
              <a:latin typeface="Helvetica" panose="020B0604020202020204" pitchFamily="34" charset="0"/>
            </a:endParaRPr>
          </a:p>
          <a:p>
            <a:endParaRPr lang="en-US" sz="3000" dirty="0">
              <a:latin typeface="Helvetica"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Let’s Watch</a:t>
            </a:r>
            <a:endParaRPr lang="en-US" sz="30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p:txBody>
          <a:bodyPr>
            <a:normAutofit/>
          </a:bodyPr>
          <a:lstStyle/>
          <a:p>
            <a:endParaRPr lang="en-US" sz="3000" dirty="0"/>
          </a:p>
          <a:p>
            <a:endParaRPr lang="en-US" sz="3000" dirty="0"/>
          </a:p>
          <a:p>
            <a:endParaRPr lang="en-US" sz="3000" dirty="0"/>
          </a:p>
          <a:p>
            <a:pPr marL="0" indent="0">
              <a:buNone/>
            </a:pPr>
            <a:endParaRPr lang="en-US" sz="3000" dirty="0"/>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12" name="Rectangle 11"/>
          <p:cNvSpPr/>
          <p:nvPr/>
        </p:nvSpPr>
        <p:spPr>
          <a:xfrm>
            <a:off x="844625" y="3256002"/>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Handling Angry Behavior</a:t>
            </a:r>
            <a:endParaRPr lang="en-US" sz="3000" b="1" dirty="0">
              <a:latin typeface="Helvetica" panose="020B0604020202020204" pitchFamily="34" charset="0"/>
              <a:cs typeface="Arial" panose="020B0604020202020204" pitchFamily="34" charset="0"/>
            </a:endParaRPr>
          </a:p>
        </p:txBody>
      </p:sp>
      <p:sp>
        <p:nvSpPr>
          <p:cNvPr id="13" name="TextBox 12"/>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17</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0" y="-18373"/>
            <a:ext cx="9144000" cy="6876373"/>
          </a:xfrm>
          <a:prstGeom prst="rect">
            <a:avLst/>
          </a:prstGeom>
          <a:ln>
            <a:solidFill>
              <a:srgbClr val="7030A0"/>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87202"/>
            <a:ext cx="9144000" cy="920234"/>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Types of communication</a:t>
            </a:r>
            <a:endParaRPr lang="en-GB" sz="3600" b="1" dirty="0">
              <a:solidFill>
                <a:schemeClr val="bg1"/>
              </a:solidFill>
              <a:latin typeface="Helvetica" panose="020B0604020202020204" pitchFamily="34" charset="0"/>
              <a:cs typeface="Helvetica" panose="020B0604020202020204" pitchFamily="34" charset="0"/>
            </a:endParaRPr>
          </a:p>
        </p:txBody>
      </p:sp>
      <p:pic>
        <p:nvPicPr>
          <p:cNvPr id="12" name="Picture 11"/>
          <p:cNvPicPr/>
          <p:nvPr/>
        </p:nvPicPr>
        <p:blipFill rotWithShape="1">
          <a:blip r:embed="rId1" cstate="email"/>
          <a:srcRect l="-8812" t="-35807" r="-8812" b="-35807"/>
          <a:stretch>
            <a:fillRect/>
          </a:stretch>
        </p:blipFill>
        <p:spPr>
          <a:xfrm>
            <a:off x="8110847" y="584501"/>
            <a:ext cx="718859" cy="597960"/>
          </a:xfrm>
          <a:prstGeom prst="ellipse">
            <a:avLst/>
          </a:prstGeom>
          <a:solidFill>
            <a:srgbClr val="002060"/>
          </a:solidFill>
          <a:ln w="31750">
            <a:solidFill>
              <a:schemeClr val="bg1"/>
            </a:solidFill>
          </a:ln>
        </p:spPr>
      </p:pic>
      <p:sp>
        <p:nvSpPr>
          <p:cNvPr id="19" name="Rectangle 18"/>
          <p:cNvSpPr/>
          <p:nvPr/>
        </p:nvSpPr>
        <p:spPr>
          <a:xfrm>
            <a:off x="238658" y="1272249"/>
            <a:ext cx="8684894" cy="409276"/>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smtClean="0">
                <a:solidFill>
                  <a:srgbClr val="002060"/>
                </a:solidFill>
                <a:latin typeface="Helvetica" panose="020B0604020202020204" pitchFamily="34" charset="0"/>
                <a:cs typeface="Helvetica" panose="020B0604020202020204" pitchFamily="34" charset="0"/>
              </a:rPr>
              <a:t>Written communication</a:t>
            </a:r>
            <a:endParaRPr lang="en-GB" sz="2000" dirty="0">
              <a:solidFill>
                <a:srgbClr val="002060"/>
              </a:solidFill>
              <a:latin typeface="Helvetica" panose="020B0604020202020204" pitchFamily="34" charset="0"/>
              <a:cs typeface="Helvetica" panose="020B0604020202020204" pitchFamily="34" charset="0"/>
            </a:endParaRPr>
          </a:p>
        </p:txBody>
      </p:sp>
      <p:sp>
        <p:nvSpPr>
          <p:cNvPr id="20" name="Rectangle 19"/>
          <p:cNvSpPr/>
          <p:nvPr/>
        </p:nvSpPr>
        <p:spPr>
          <a:xfrm>
            <a:off x="233460" y="1679924"/>
            <a:ext cx="8690092" cy="702512"/>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buClr>
                <a:schemeClr val="bg1"/>
              </a:buClr>
            </a:pPr>
            <a:r>
              <a:rPr lang="en-GB" dirty="0">
                <a:solidFill>
                  <a:prstClr val="white"/>
                </a:solidFill>
                <a:latin typeface="Helvetica" panose="020B0604020202020204" pitchFamily="34" charset="0"/>
                <a:cs typeface="Helvetica" panose="020B0604020202020204" pitchFamily="34" charset="0"/>
              </a:rPr>
              <a:t>Written communication is a method of communication that is used to send messages, keep records and provide information that is </a:t>
            </a:r>
            <a:r>
              <a:rPr lang="en-GB" dirty="0" smtClean="0">
                <a:solidFill>
                  <a:prstClr val="white"/>
                </a:solidFill>
                <a:latin typeface="Helvetica" panose="020B0604020202020204" pitchFamily="34" charset="0"/>
                <a:cs typeface="Helvetica" panose="020B0604020202020204" pitchFamily="34" charset="0"/>
              </a:rPr>
              <a:t>permanent</a:t>
            </a:r>
            <a:endParaRPr lang="en-GB" dirty="0">
              <a:solidFill>
                <a:prstClr val="white"/>
              </a:solidFill>
              <a:latin typeface="Helvetica" panose="020B0604020202020204" pitchFamily="34" charset="0"/>
              <a:cs typeface="Helvetica" panose="020B0604020202020204" pitchFamily="34" charset="0"/>
            </a:endParaRPr>
          </a:p>
        </p:txBody>
      </p:sp>
      <p:sp>
        <p:nvSpPr>
          <p:cNvPr id="23" name="Rectangle 22"/>
          <p:cNvSpPr/>
          <p:nvPr/>
        </p:nvSpPr>
        <p:spPr>
          <a:xfrm>
            <a:off x="246455" y="2586297"/>
            <a:ext cx="8684894" cy="409276"/>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smtClean="0">
                <a:solidFill>
                  <a:srgbClr val="002060"/>
                </a:solidFill>
                <a:latin typeface="Helvetica" panose="020B0604020202020204" pitchFamily="34" charset="0"/>
                <a:cs typeface="Helvetica" panose="020B0604020202020204" pitchFamily="34" charset="0"/>
              </a:rPr>
              <a:t>Verbal </a:t>
            </a:r>
            <a:r>
              <a:rPr lang="en-GB" sz="2000" b="1" dirty="0">
                <a:solidFill>
                  <a:srgbClr val="002060"/>
                </a:solidFill>
                <a:latin typeface="Helvetica" panose="020B0604020202020204" pitchFamily="34" charset="0"/>
                <a:cs typeface="Helvetica" panose="020B0604020202020204" pitchFamily="34" charset="0"/>
              </a:rPr>
              <a:t>communication </a:t>
            </a:r>
            <a:endParaRPr lang="en-GB" sz="2000" dirty="0">
              <a:solidFill>
                <a:srgbClr val="002060"/>
              </a:solidFill>
              <a:latin typeface="Helvetica" panose="020B0604020202020204" pitchFamily="34" charset="0"/>
              <a:cs typeface="Helvetica" panose="020B0604020202020204" pitchFamily="34" charset="0"/>
            </a:endParaRPr>
          </a:p>
        </p:txBody>
      </p:sp>
      <p:sp>
        <p:nvSpPr>
          <p:cNvPr id="24" name="Rectangle 23"/>
          <p:cNvSpPr/>
          <p:nvPr/>
        </p:nvSpPr>
        <p:spPr>
          <a:xfrm>
            <a:off x="241257" y="2993972"/>
            <a:ext cx="8690092" cy="702512"/>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buClr>
                <a:schemeClr val="bg1"/>
              </a:buClr>
            </a:pPr>
            <a:r>
              <a:rPr lang="en-GB" dirty="0">
                <a:solidFill>
                  <a:prstClr val="white"/>
                </a:solidFill>
                <a:latin typeface="Helvetica" panose="020B0604020202020204" pitchFamily="34" charset="0"/>
                <a:cs typeface="Helvetica" panose="020B0604020202020204" pitchFamily="34" charset="0"/>
              </a:rPr>
              <a:t>Communication using spoken </a:t>
            </a:r>
            <a:r>
              <a:rPr lang="en-GB" dirty="0" smtClean="0">
                <a:solidFill>
                  <a:prstClr val="white"/>
                </a:solidFill>
                <a:latin typeface="Helvetica" panose="020B0604020202020204" pitchFamily="34" charset="0"/>
                <a:cs typeface="Helvetica" panose="020B0604020202020204" pitchFamily="34" charset="0"/>
              </a:rPr>
              <a:t>words, like tone</a:t>
            </a:r>
            <a:r>
              <a:rPr lang="en-GB" dirty="0">
                <a:solidFill>
                  <a:prstClr val="white"/>
                </a:solidFill>
                <a:latin typeface="Helvetica" panose="020B0604020202020204" pitchFamily="34" charset="0"/>
                <a:cs typeface="Helvetica" panose="020B0604020202020204" pitchFamily="34" charset="0"/>
              </a:rPr>
              <a:t>, pitch, volume and the words that you use can affect </a:t>
            </a:r>
            <a:r>
              <a:rPr lang="en-GB" dirty="0" smtClean="0">
                <a:solidFill>
                  <a:prstClr val="white"/>
                </a:solidFill>
                <a:latin typeface="Helvetica" panose="020B0604020202020204" pitchFamily="34" charset="0"/>
                <a:cs typeface="Helvetica" panose="020B0604020202020204" pitchFamily="34" charset="0"/>
              </a:rPr>
              <a:t>meaning</a:t>
            </a:r>
            <a:endParaRPr lang="en-GB" dirty="0">
              <a:solidFill>
                <a:prstClr val="white"/>
              </a:solidFill>
              <a:latin typeface="Helvetica" panose="020B0604020202020204" pitchFamily="34" charset="0"/>
              <a:cs typeface="Helvetica" panose="020B0604020202020204" pitchFamily="34" charset="0"/>
            </a:endParaRPr>
          </a:p>
        </p:txBody>
      </p:sp>
      <p:sp>
        <p:nvSpPr>
          <p:cNvPr id="25" name="Rectangle 24"/>
          <p:cNvSpPr/>
          <p:nvPr/>
        </p:nvSpPr>
        <p:spPr>
          <a:xfrm>
            <a:off x="246455" y="3882673"/>
            <a:ext cx="8684894" cy="409276"/>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smtClean="0">
                <a:solidFill>
                  <a:srgbClr val="002060"/>
                </a:solidFill>
                <a:latin typeface="Helvetica" panose="020B0604020202020204" pitchFamily="34" charset="0"/>
                <a:cs typeface="Helvetica" panose="020B0604020202020204" pitchFamily="34" charset="0"/>
              </a:rPr>
              <a:t>Body language</a:t>
            </a:r>
            <a:endParaRPr lang="en-GB" sz="2000" dirty="0">
              <a:solidFill>
                <a:srgbClr val="002060"/>
              </a:solidFill>
              <a:latin typeface="Helvetica" panose="020B0604020202020204" pitchFamily="34" charset="0"/>
              <a:cs typeface="Helvetica" panose="020B0604020202020204" pitchFamily="34" charset="0"/>
            </a:endParaRPr>
          </a:p>
        </p:txBody>
      </p:sp>
      <p:sp>
        <p:nvSpPr>
          <p:cNvPr id="26" name="Rectangle 25"/>
          <p:cNvSpPr/>
          <p:nvPr/>
        </p:nvSpPr>
        <p:spPr>
          <a:xfrm>
            <a:off x="241257" y="4290348"/>
            <a:ext cx="8690092" cy="702512"/>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buClr>
                <a:schemeClr val="bg1"/>
              </a:buClr>
            </a:pPr>
            <a:r>
              <a:rPr lang="en-GB" dirty="0">
                <a:solidFill>
                  <a:prstClr val="white"/>
                </a:solidFill>
                <a:latin typeface="Helvetica" panose="020B0604020202020204" pitchFamily="34" charset="0"/>
                <a:cs typeface="Helvetica" panose="020B0604020202020204" pitchFamily="34" charset="0"/>
              </a:rPr>
              <a:t>Non-verbal communication where facial expressions, gestures, body positioning and movements can give clues about our attitude and how we </a:t>
            </a:r>
            <a:r>
              <a:rPr lang="en-GB" dirty="0" smtClean="0">
                <a:solidFill>
                  <a:prstClr val="white"/>
                </a:solidFill>
                <a:latin typeface="Helvetica" panose="020B0604020202020204" pitchFamily="34" charset="0"/>
                <a:cs typeface="Helvetica" panose="020B0604020202020204" pitchFamily="34" charset="0"/>
              </a:rPr>
              <a:t>feel</a:t>
            </a:r>
            <a:endParaRPr lang="en-GB" dirty="0">
              <a:solidFill>
                <a:prstClr val="white"/>
              </a:solidFill>
              <a:latin typeface="Helvetica" panose="020B0604020202020204" pitchFamily="34" charset="0"/>
              <a:cs typeface="Helvetica" panose="020B0604020202020204" pitchFamily="34" charset="0"/>
            </a:endParaRPr>
          </a:p>
        </p:txBody>
      </p:sp>
      <p:sp>
        <p:nvSpPr>
          <p:cNvPr id="27" name="Rectangle 26"/>
          <p:cNvSpPr/>
          <p:nvPr/>
        </p:nvSpPr>
        <p:spPr>
          <a:xfrm>
            <a:off x="246455" y="5172124"/>
            <a:ext cx="8684894" cy="409276"/>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smtClean="0">
                <a:solidFill>
                  <a:srgbClr val="002060"/>
                </a:solidFill>
                <a:latin typeface="Helvetica" panose="020B0604020202020204" pitchFamily="34" charset="0"/>
                <a:cs typeface="Helvetica" panose="020B0604020202020204" pitchFamily="34" charset="0"/>
              </a:rPr>
              <a:t>Gestures</a:t>
            </a:r>
            <a:endParaRPr lang="en-GB" sz="2000" dirty="0">
              <a:solidFill>
                <a:srgbClr val="002060"/>
              </a:solidFill>
              <a:latin typeface="Helvetica" panose="020B0604020202020204" pitchFamily="34" charset="0"/>
              <a:cs typeface="Helvetica" panose="020B0604020202020204" pitchFamily="34" charset="0"/>
            </a:endParaRPr>
          </a:p>
        </p:txBody>
      </p:sp>
      <p:sp>
        <p:nvSpPr>
          <p:cNvPr id="28" name="Rectangle 27"/>
          <p:cNvSpPr/>
          <p:nvPr/>
        </p:nvSpPr>
        <p:spPr>
          <a:xfrm>
            <a:off x="241257" y="5579799"/>
            <a:ext cx="8690092" cy="702512"/>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buClr>
                <a:schemeClr val="bg1"/>
              </a:buClr>
            </a:pPr>
            <a:r>
              <a:rPr lang="en-GB" dirty="0">
                <a:solidFill>
                  <a:prstClr val="white"/>
                </a:solidFill>
                <a:latin typeface="Helvetica" panose="020B0604020202020204" pitchFamily="34" charset="0"/>
                <a:cs typeface="Helvetica" panose="020B0604020202020204" pitchFamily="34" charset="0"/>
              </a:rPr>
              <a:t>Hand or arm movements that emphasise what is being said or used as an alternative to </a:t>
            </a:r>
            <a:r>
              <a:rPr lang="en-GB" dirty="0" smtClean="0">
                <a:solidFill>
                  <a:prstClr val="white"/>
                </a:solidFill>
                <a:latin typeface="Helvetica" panose="020B0604020202020204" pitchFamily="34" charset="0"/>
                <a:cs typeface="Helvetica" panose="020B0604020202020204" pitchFamily="34" charset="0"/>
              </a:rPr>
              <a:t>speaking</a:t>
            </a:r>
            <a:endParaRPr lang="en-GB" dirty="0">
              <a:solidFill>
                <a:prstClr val="white"/>
              </a:solidFill>
              <a:latin typeface="Helvetica" panose="020B0604020202020204" pitchFamily="34" charset="0"/>
              <a:cs typeface="Helvetica" panose="020B0604020202020204" pitchFamily="34" charset="0"/>
            </a:endParaRPr>
          </a:p>
        </p:txBody>
      </p:sp>
      <p:sp>
        <p:nvSpPr>
          <p:cNvPr id="14" name="TextBox 13"/>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r>
              <a:rPr lang="en-IN" sz="800" b="1" u="sng" dirty="0" smtClean="0">
                <a:latin typeface="Helvetica" panose="020B0604020202020204" pitchFamily="34" charset="0"/>
                <a:cs typeface="Helvetica" panose="020B0604020202020204" pitchFamily="34" charset="0"/>
                <a:hlinkClick r:id="rId2"/>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3"/>
              </a:rPr>
              <a:t>http</a:t>
            </a:r>
            <a:r>
              <a:rPr lang="en-IN" sz="800" b="1" u="sng" dirty="0">
                <a:latin typeface="Helvetica" panose="020B0604020202020204" pitchFamily="34" charset="0"/>
                <a:cs typeface="Helvetica" panose="020B0604020202020204" pitchFamily="34" charset="0"/>
                <a:hlinkClick r:id="rId3"/>
              </a:rPr>
              <a:t>://www.skillsforcare.org.uk</a:t>
            </a:r>
            <a:r>
              <a:rPr lang="en-IN" sz="900" b="1" u="sng" dirty="0" smtClean="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15" name="TextBox 14"/>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3" grpId="0" animBg="1"/>
      <p:bldP spid="24" grpId="0" animBg="1"/>
      <p:bldP spid="25" grpId="0" animBg="1"/>
      <p:bldP spid="26" grpId="0" animBg="1"/>
      <p:bldP spid="27"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87202"/>
            <a:ext cx="9143999" cy="920234"/>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Types of communication</a:t>
            </a:r>
            <a:endParaRPr lang="en-GB" sz="3600" b="1" dirty="0">
              <a:solidFill>
                <a:schemeClr val="bg1"/>
              </a:solidFill>
              <a:latin typeface="Helvetica" panose="020B0604020202020204" pitchFamily="34" charset="0"/>
              <a:cs typeface="Helvetica" panose="020B0604020202020204" pitchFamily="34" charset="0"/>
            </a:endParaRPr>
          </a:p>
        </p:txBody>
      </p:sp>
      <p:pic>
        <p:nvPicPr>
          <p:cNvPr id="12" name="Picture 11"/>
          <p:cNvPicPr/>
          <p:nvPr/>
        </p:nvPicPr>
        <p:blipFill rotWithShape="1">
          <a:blip r:embed="rId1" cstate="email"/>
          <a:srcRect l="-8812" t="-35807" r="-8812" b="-35807"/>
          <a:stretch>
            <a:fillRect/>
          </a:stretch>
        </p:blipFill>
        <p:spPr>
          <a:xfrm>
            <a:off x="8110847" y="584501"/>
            <a:ext cx="718859" cy="597960"/>
          </a:xfrm>
          <a:prstGeom prst="ellipse">
            <a:avLst/>
          </a:prstGeom>
          <a:solidFill>
            <a:srgbClr val="002060"/>
          </a:solidFill>
          <a:ln w="31750">
            <a:solidFill>
              <a:schemeClr val="bg1"/>
            </a:solidFill>
          </a:ln>
        </p:spPr>
      </p:pic>
      <p:sp>
        <p:nvSpPr>
          <p:cNvPr id="14" name="TextBox 13"/>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r>
              <a:rPr lang="en-IN" sz="800" b="1" u="sng" dirty="0" smtClean="0">
                <a:latin typeface="Helvetica" panose="020B0604020202020204" pitchFamily="34" charset="0"/>
                <a:cs typeface="Helvetica" panose="020B0604020202020204" pitchFamily="34" charset="0"/>
                <a:hlinkClick r:id="rId2"/>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3"/>
              </a:rPr>
              <a:t>http</a:t>
            </a:r>
            <a:r>
              <a:rPr lang="en-IN" sz="800" b="1" u="sng" dirty="0">
                <a:latin typeface="Helvetica" panose="020B0604020202020204" pitchFamily="34" charset="0"/>
                <a:cs typeface="Helvetica" panose="020B0604020202020204" pitchFamily="34" charset="0"/>
                <a:hlinkClick r:id="rId3"/>
              </a:rPr>
              <a:t>://www.skillsforcare.org.uk</a:t>
            </a:r>
            <a:r>
              <a:rPr lang="en-IN" sz="900" b="1" u="sng" dirty="0" smtClean="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19" name="Rectangle 18"/>
          <p:cNvSpPr/>
          <p:nvPr/>
        </p:nvSpPr>
        <p:spPr>
          <a:xfrm>
            <a:off x="237744" y="1271016"/>
            <a:ext cx="8684894" cy="409276"/>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a:solidFill>
                  <a:srgbClr val="002060"/>
                </a:solidFill>
                <a:latin typeface="Helvetica" panose="020B0604020202020204" pitchFamily="34" charset="0"/>
                <a:cs typeface="Helvetica" panose="020B0604020202020204" pitchFamily="34" charset="0"/>
              </a:rPr>
              <a:t>Eye contact</a:t>
            </a:r>
            <a:endParaRPr lang="en-GB" sz="2000" dirty="0">
              <a:solidFill>
                <a:srgbClr val="002060"/>
              </a:solidFill>
              <a:latin typeface="Helvetica" panose="020B0604020202020204" pitchFamily="34" charset="0"/>
              <a:cs typeface="Helvetica" panose="020B0604020202020204" pitchFamily="34" charset="0"/>
            </a:endParaRPr>
          </a:p>
        </p:txBody>
      </p:sp>
      <p:sp>
        <p:nvSpPr>
          <p:cNvPr id="20" name="Rectangle 19"/>
          <p:cNvSpPr/>
          <p:nvPr/>
        </p:nvSpPr>
        <p:spPr>
          <a:xfrm>
            <a:off x="251520" y="1680930"/>
            <a:ext cx="8690092" cy="702512"/>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buClr>
                <a:schemeClr val="bg1"/>
              </a:buClr>
            </a:pPr>
            <a:r>
              <a:rPr lang="en-GB" dirty="0">
                <a:latin typeface="Helvetica" panose="020B0604020202020204" pitchFamily="34" charset="0"/>
                <a:cs typeface="Helvetica" panose="020B0604020202020204" pitchFamily="34" charset="0"/>
              </a:rPr>
              <a:t>Good eye contact shows that a person is listening</a:t>
            </a:r>
            <a:endParaRPr lang="en-GB" dirty="0">
              <a:solidFill>
                <a:prstClr val="white"/>
              </a:solidFill>
              <a:latin typeface="Helvetica" panose="020B0604020202020204" pitchFamily="34" charset="0"/>
              <a:cs typeface="Helvetica" panose="020B0604020202020204" pitchFamily="34" charset="0"/>
            </a:endParaRPr>
          </a:p>
        </p:txBody>
      </p:sp>
      <p:sp>
        <p:nvSpPr>
          <p:cNvPr id="21" name="Rectangle 20"/>
          <p:cNvSpPr/>
          <p:nvPr/>
        </p:nvSpPr>
        <p:spPr>
          <a:xfrm>
            <a:off x="251520" y="2574843"/>
            <a:ext cx="8684894" cy="409276"/>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a:solidFill>
                  <a:srgbClr val="002060"/>
                </a:solidFill>
                <a:latin typeface="Helvetica" panose="020B0604020202020204" pitchFamily="34" charset="0"/>
                <a:cs typeface="Helvetica" panose="020B0604020202020204" pitchFamily="34" charset="0"/>
              </a:rPr>
              <a:t>Sign language</a:t>
            </a:r>
            <a:endParaRPr lang="en-GB" sz="2000" dirty="0">
              <a:solidFill>
                <a:srgbClr val="002060"/>
              </a:solidFill>
              <a:latin typeface="Helvetica" panose="020B0604020202020204" pitchFamily="34" charset="0"/>
              <a:cs typeface="Helvetica" panose="020B0604020202020204" pitchFamily="34" charset="0"/>
            </a:endParaRPr>
          </a:p>
        </p:txBody>
      </p:sp>
      <p:sp>
        <p:nvSpPr>
          <p:cNvPr id="22" name="Rectangle 21"/>
          <p:cNvSpPr/>
          <p:nvPr/>
        </p:nvSpPr>
        <p:spPr>
          <a:xfrm>
            <a:off x="251520" y="2987013"/>
            <a:ext cx="8690092" cy="702512"/>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buClr>
                <a:schemeClr val="bg1"/>
              </a:buClr>
            </a:pPr>
            <a:r>
              <a:rPr lang="en-GB" dirty="0">
                <a:solidFill>
                  <a:prstClr val="white"/>
                </a:solidFill>
                <a:latin typeface="Helvetica" panose="020B0604020202020204" pitchFamily="34" charset="0"/>
                <a:cs typeface="Helvetica" panose="020B0604020202020204" pitchFamily="34" charset="0"/>
              </a:rPr>
              <a:t>A way of communicating which uses hand shapes and movements to get the message across</a:t>
            </a:r>
            <a:endParaRPr lang="en-GB" dirty="0">
              <a:solidFill>
                <a:prstClr val="white"/>
              </a:solidFill>
              <a:latin typeface="Helvetica" panose="020B0604020202020204" pitchFamily="34" charset="0"/>
              <a:cs typeface="Helvetica" panose="020B0604020202020204" pitchFamily="34" charset="0"/>
            </a:endParaRPr>
          </a:p>
        </p:txBody>
      </p:sp>
      <p:sp>
        <p:nvSpPr>
          <p:cNvPr id="27" name="Rectangle 26"/>
          <p:cNvSpPr/>
          <p:nvPr/>
        </p:nvSpPr>
        <p:spPr>
          <a:xfrm>
            <a:off x="251520" y="3903239"/>
            <a:ext cx="8684894" cy="409276"/>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a:solidFill>
                  <a:srgbClr val="002060"/>
                </a:solidFill>
                <a:latin typeface="Helvetica" panose="020B0604020202020204" pitchFamily="34" charset="0"/>
                <a:cs typeface="Helvetica" panose="020B0604020202020204" pitchFamily="34" charset="0"/>
              </a:rPr>
              <a:t>Makaton</a:t>
            </a:r>
            <a:endParaRPr lang="en-GB" sz="2000" dirty="0">
              <a:solidFill>
                <a:srgbClr val="002060"/>
              </a:solidFill>
              <a:latin typeface="Helvetica" panose="020B0604020202020204" pitchFamily="34" charset="0"/>
              <a:cs typeface="Helvetica" panose="020B0604020202020204" pitchFamily="34" charset="0"/>
            </a:endParaRPr>
          </a:p>
        </p:txBody>
      </p:sp>
      <p:sp>
        <p:nvSpPr>
          <p:cNvPr id="28" name="Rectangle 27"/>
          <p:cNvSpPr/>
          <p:nvPr/>
        </p:nvSpPr>
        <p:spPr>
          <a:xfrm>
            <a:off x="251520" y="4315409"/>
            <a:ext cx="8690092" cy="702512"/>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buClr>
                <a:schemeClr val="bg1"/>
              </a:buClr>
            </a:pPr>
            <a:r>
              <a:rPr lang="en-GB" dirty="0">
                <a:solidFill>
                  <a:prstClr val="white"/>
                </a:solidFill>
                <a:latin typeface="Helvetica" panose="020B0604020202020204" pitchFamily="34" charset="0"/>
                <a:cs typeface="Helvetica" panose="020B0604020202020204" pitchFamily="34" charset="0"/>
              </a:rPr>
              <a:t>A form of language that uses signs and symbols to convey meaning</a:t>
            </a:r>
            <a:endParaRPr lang="en-GB" dirty="0">
              <a:solidFill>
                <a:prstClr val="white"/>
              </a:solidFill>
              <a:latin typeface="Helvetica" panose="020B0604020202020204" pitchFamily="34" charset="0"/>
              <a:cs typeface="Helvetica" panose="020B0604020202020204" pitchFamily="34" charset="0"/>
            </a:endParaRPr>
          </a:p>
        </p:txBody>
      </p:sp>
      <p:sp>
        <p:nvSpPr>
          <p:cNvPr id="29" name="Rectangle 28"/>
          <p:cNvSpPr/>
          <p:nvPr/>
        </p:nvSpPr>
        <p:spPr>
          <a:xfrm>
            <a:off x="251520" y="5229200"/>
            <a:ext cx="8684894" cy="409276"/>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a:solidFill>
                  <a:srgbClr val="002060"/>
                </a:solidFill>
                <a:latin typeface="Helvetica" panose="020B0604020202020204" pitchFamily="34" charset="0"/>
                <a:cs typeface="Helvetica" panose="020B0604020202020204" pitchFamily="34" charset="0"/>
              </a:rPr>
              <a:t>Braille</a:t>
            </a:r>
            <a:endParaRPr lang="en-GB" sz="2000" dirty="0">
              <a:solidFill>
                <a:srgbClr val="002060"/>
              </a:solidFill>
              <a:latin typeface="Helvetica" panose="020B0604020202020204" pitchFamily="34" charset="0"/>
              <a:cs typeface="Helvetica" panose="020B0604020202020204" pitchFamily="34" charset="0"/>
            </a:endParaRPr>
          </a:p>
        </p:txBody>
      </p:sp>
      <p:sp>
        <p:nvSpPr>
          <p:cNvPr id="30" name="Rectangle 29"/>
          <p:cNvSpPr/>
          <p:nvPr/>
        </p:nvSpPr>
        <p:spPr>
          <a:xfrm>
            <a:off x="251520" y="5631431"/>
            <a:ext cx="8690092" cy="702512"/>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buClr>
                <a:schemeClr val="bg1"/>
              </a:buClr>
            </a:pPr>
            <a:r>
              <a:rPr lang="en-GB" dirty="0">
                <a:solidFill>
                  <a:prstClr val="white"/>
                </a:solidFill>
                <a:latin typeface="Helvetica" panose="020B0604020202020204" pitchFamily="34" charset="0"/>
                <a:cs typeface="Helvetica" panose="020B0604020202020204" pitchFamily="34" charset="0"/>
              </a:rPr>
              <a:t>A code of raised dots read by </a:t>
            </a:r>
            <a:r>
              <a:rPr lang="en-GB" dirty="0" smtClean="0">
                <a:solidFill>
                  <a:prstClr val="white"/>
                </a:solidFill>
                <a:latin typeface="Helvetica" panose="020B0604020202020204" pitchFamily="34" charset="0"/>
                <a:cs typeface="Helvetica" panose="020B0604020202020204" pitchFamily="34" charset="0"/>
              </a:rPr>
              <a:t>touch</a:t>
            </a:r>
            <a:endParaRPr lang="en-GB" dirty="0">
              <a:solidFill>
                <a:prstClr val="white"/>
              </a:solidFill>
              <a:latin typeface="Helvetica" panose="020B0604020202020204" pitchFamily="34" charset="0"/>
              <a:cs typeface="Helvetica" panose="020B0604020202020204" pitchFamily="34" charset="0"/>
            </a:endParaRPr>
          </a:p>
        </p:txBody>
      </p:sp>
      <p:sp>
        <p:nvSpPr>
          <p:cNvPr id="31" name="TextBox 30"/>
          <p:cNvSpPr txBox="1"/>
          <p:nvPr/>
        </p:nvSpPr>
        <p:spPr>
          <a:xfrm>
            <a:off x="115888" y="66057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r>
              <a:rPr lang="en-IN" sz="800" b="1" u="sng" dirty="0" smtClean="0">
                <a:latin typeface="Helvetica" panose="020B0604020202020204" pitchFamily="34" charset="0"/>
                <a:cs typeface="Helvetica" panose="020B0604020202020204" pitchFamily="34" charset="0"/>
                <a:hlinkClick r:id="rId2"/>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3"/>
              </a:rPr>
              <a:t>http</a:t>
            </a:r>
            <a:r>
              <a:rPr lang="en-IN" sz="800" b="1" u="sng" dirty="0">
                <a:latin typeface="Helvetica" panose="020B0604020202020204" pitchFamily="34" charset="0"/>
                <a:cs typeface="Helvetica" panose="020B0604020202020204" pitchFamily="34" charset="0"/>
                <a:hlinkClick r:id="rId3"/>
              </a:rPr>
              <a:t>://www.skillsforcare.org.uk</a:t>
            </a:r>
            <a:r>
              <a:rPr lang="en-IN" sz="900" b="1" u="sng" dirty="0" smtClean="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15" name="TextBox 14"/>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4</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7" grpId="0" animBg="1"/>
      <p:bldP spid="28" grpId="0" animBg="1"/>
      <p:bldP spid="29" grpId="0" animBg="1"/>
      <p:bldP spid="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99392"/>
            <a:ext cx="9144000"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Communication and relationships</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5" y="1150546"/>
            <a:ext cx="8229600" cy="405318"/>
          </a:xfrm>
        </p:spPr>
        <p:txBody>
          <a:bodyPr>
            <a:normAutofit fontScale="92500" lnSpcReduction="20000"/>
          </a:bodyPr>
          <a:lstStyle/>
          <a:p>
            <a:pPr marL="0" indent="0">
              <a:buNone/>
            </a:pPr>
            <a:r>
              <a:rPr lang="en-GB" sz="2600" dirty="0">
                <a:latin typeface="Helvetica" panose="020B0604020202020204" pitchFamily="34" charset="0"/>
                <a:cs typeface="Helvetica" panose="020B0604020202020204" pitchFamily="34" charset="0"/>
              </a:rPr>
              <a:t>Relationships are based on trust and </a:t>
            </a:r>
            <a:r>
              <a:rPr lang="en-GB" sz="2600" dirty="0" smtClean="0">
                <a:latin typeface="Helvetica" panose="020B0604020202020204" pitchFamily="34" charset="0"/>
                <a:cs typeface="Helvetica" panose="020B0604020202020204" pitchFamily="34" charset="0"/>
              </a:rPr>
              <a:t>understanding </a:t>
            </a:r>
            <a:endParaRPr lang="en-GB" sz="2600" dirty="0">
              <a:latin typeface="Helvetica" panose="020B0604020202020204" pitchFamily="34" charset="0"/>
              <a:cs typeface="Helvetica" panose="020B0604020202020204" pitchFamily="34" charset="0"/>
            </a:endParaRPr>
          </a:p>
          <a:p>
            <a:pPr marL="0" indent="0">
              <a:buNone/>
            </a:pPr>
            <a:endParaRPr lang="en-GB" dirty="0">
              <a:latin typeface="Helvetica" panose="020B0604020202020204" pitchFamily="34" charset="0"/>
              <a:cs typeface="Helvetica" panose="020B0604020202020204" pitchFamily="34" charset="0"/>
            </a:endParaRPr>
          </a:p>
        </p:txBody>
      </p:sp>
      <p:sp>
        <p:nvSpPr>
          <p:cNvPr id="4" name="Rectangle 3"/>
          <p:cNvSpPr/>
          <p:nvPr/>
        </p:nvSpPr>
        <p:spPr>
          <a:xfrm>
            <a:off x="255325" y="1604828"/>
            <a:ext cx="3136461" cy="130693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200" b="1" dirty="0" smtClean="0">
                <a:solidFill>
                  <a:srgbClr val="002060"/>
                </a:solidFill>
                <a:latin typeface="Helvetica" panose="020B0604020202020204" pitchFamily="34" charset="0"/>
                <a:cs typeface="Helvetica" panose="020B0604020202020204" pitchFamily="34" charset="0"/>
              </a:rPr>
              <a:t>Good communication</a:t>
            </a:r>
            <a:endParaRPr lang="en-GB" sz="2200" b="1" dirty="0">
              <a:solidFill>
                <a:srgbClr val="002060"/>
              </a:solidFill>
              <a:latin typeface="Helvetica" panose="020B0604020202020204" pitchFamily="34" charset="0"/>
              <a:cs typeface="Helvetica" panose="020B0604020202020204" pitchFamily="34" charset="0"/>
            </a:endParaRPr>
          </a:p>
        </p:txBody>
      </p:sp>
      <p:sp>
        <p:nvSpPr>
          <p:cNvPr id="5" name="Rectangle 4"/>
          <p:cNvSpPr/>
          <p:nvPr/>
        </p:nvSpPr>
        <p:spPr>
          <a:xfrm>
            <a:off x="3391786" y="1609029"/>
            <a:ext cx="5497033" cy="1302732"/>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79705" indent="-179705">
              <a:buClr>
                <a:schemeClr val="bg1"/>
              </a:buClr>
              <a:buFont typeface="Arial" panose="020B0604020202020204" pitchFamily="34" charset="0"/>
              <a:buChar char="▪"/>
            </a:pPr>
            <a:r>
              <a:rPr lang="en-GB" sz="2000" dirty="0">
                <a:latin typeface="Helvetica" panose="020B0604020202020204" pitchFamily="34" charset="0"/>
                <a:cs typeface="Helvetica" panose="020B0604020202020204" pitchFamily="34" charset="0"/>
              </a:rPr>
              <a:t>Understanding </a:t>
            </a:r>
            <a:r>
              <a:rPr lang="en-GB" sz="2000" dirty="0" smtClean="0">
                <a:latin typeface="Helvetica" panose="020B0604020202020204" pitchFamily="34" charset="0"/>
                <a:cs typeface="Helvetica" panose="020B0604020202020204" pitchFamily="34" charset="0"/>
              </a:rPr>
              <a:t>individuals’ </a:t>
            </a:r>
            <a:r>
              <a:rPr lang="en-GB" sz="2000" dirty="0">
                <a:latin typeface="Helvetica" panose="020B0604020202020204" pitchFamily="34" charset="0"/>
                <a:cs typeface="Helvetica" panose="020B0604020202020204" pitchFamily="34" charset="0"/>
              </a:rPr>
              <a:t>needs </a:t>
            </a:r>
            <a:endParaRPr lang="en-GB" sz="2000" dirty="0">
              <a:latin typeface="Helvetica" panose="020B0604020202020204" pitchFamily="34" charset="0"/>
              <a:cs typeface="Helvetica" panose="020B0604020202020204" pitchFamily="34" charset="0"/>
            </a:endParaRPr>
          </a:p>
          <a:p>
            <a:pPr marL="179705" indent="-179705">
              <a:buClr>
                <a:schemeClr val="bg1"/>
              </a:buClr>
              <a:buFont typeface="Arial" panose="020B0604020202020204" pitchFamily="34" charset="0"/>
              <a:buChar char="▪"/>
            </a:pPr>
            <a:r>
              <a:rPr lang="en-GB" sz="2000" dirty="0">
                <a:latin typeface="Helvetica" panose="020B0604020202020204" pitchFamily="34" charset="0"/>
                <a:cs typeface="Helvetica" panose="020B0604020202020204" pitchFamily="34" charset="0"/>
              </a:rPr>
              <a:t>Effective team working</a:t>
            </a:r>
            <a:endParaRPr lang="en-GB" sz="2000" dirty="0">
              <a:latin typeface="Helvetica" panose="020B0604020202020204" pitchFamily="34" charset="0"/>
              <a:cs typeface="Helvetica" panose="020B0604020202020204" pitchFamily="34" charset="0"/>
            </a:endParaRPr>
          </a:p>
          <a:p>
            <a:pPr marL="179705" indent="-179705">
              <a:buClr>
                <a:schemeClr val="bg1"/>
              </a:buClr>
              <a:buFont typeface="Arial" panose="020B0604020202020204" pitchFamily="34" charset="0"/>
              <a:buChar char="▪"/>
            </a:pPr>
            <a:r>
              <a:rPr lang="en-GB" sz="2000" dirty="0">
                <a:latin typeface="Helvetica" panose="020B0604020202020204" pitchFamily="34" charset="0"/>
                <a:cs typeface="Helvetica" panose="020B0604020202020204" pitchFamily="34" charset="0"/>
              </a:rPr>
              <a:t>Clarity</a:t>
            </a:r>
            <a:endParaRPr lang="en-GB" sz="2000" dirty="0">
              <a:latin typeface="Helvetica" panose="020B0604020202020204" pitchFamily="34" charset="0"/>
              <a:cs typeface="Helvetica" panose="020B0604020202020204" pitchFamily="34" charset="0"/>
            </a:endParaRPr>
          </a:p>
          <a:p>
            <a:pPr marL="179705" indent="-179705">
              <a:buClr>
                <a:schemeClr val="bg1"/>
              </a:buClr>
              <a:buFont typeface="Arial" panose="020B0604020202020204" pitchFamily="34" charset="0"/>
              <a:buChar char="▪"/>
            </a:pPr>
            <a:r>
              <a:rPr lang="en-GB" sz="2000" dirty="0">
                <a:latin typeface="Helvetica" panose="020B0604020202020204" pitchFamily="34" charset="0"/>
                <a:cs typeface="Helvetica" panose="020B0604020202020204" pitchFamily="34" charset="0"/>
              </a:rPr>
              <a:t>Trust</a:t>
            </a:r>
            <a:endParaRPr lang="en-GB" sz="2000" dirty="0">
              <a:latin typeface="Helvetica" panose="020B0604020202020204" pitchFamily="34" charset="0"/>
              <a:cs typeface="Helvetica" panose="020B0604020202020204" pitchFamily="34" charset="0"/>
            </a:endParaRPr>
          </a:p>
        </p:txBody>
      </p:sp>
      <p:sp>
        <p:nvSpPr>
          <p:cNvPr id="6" name="Rectangle 5"/>
          <p:cNvSpPr/>
          <p:nvPr/>
        </p:nvSpPr>
        <p:spPr>
          <a:xfrm>
            <a:off x="255325" y="2971089"/>
            <a:ext cx="3136461" cy="1342375"/>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200" b="1" dirty="0" smtClean="0">
                <a:solidFill>
                  <a:srgbClr val="002060"/>
                </a:solidFill>
                <a:latin typeface="Helvetica" panose="020B0604020202020204" pitchFamily="34" charset="0"/>
                <a:cs typeface="Helvetica" panose="020B0604020202020204" pitchFamily="34" charset="0"/>
              </a:rPr>
              <a:t>Poor communication</a:t>
            </a:r>
            <a:endParaRPr lang="en-GB" sz="2200" b="1" dirty="0">
              <a:solidFill>
                <a:srgbClr val="002060"/>
              </a:solidFill>
              <a:latin typeface="Helvetica" panose="020B0604020202020204" pitchFamily="34" charset="0"/>
              <a:cs typeface="Helvetica" panose="020B0604020202020204" pitchFamily="34" charset="0"/>
            </a:endParaRPr>
          </a:p>
        </p:txBody>
      </p:sp>
      <p:sp>
        <p:nvSpPr>
          <p:cNvPr id="7" name="Rectangle 6"/>
          <p:cNvSpPr/>
          <p:nvPr/>
        </p:nvSpPr>
        <p:spPr>
          <a:xfrm>
            <a:off x="3391786" y="2971089"/>
            <a:ext cx="5497033" cy="1342374"/>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79705" indent="-179705">
              <a:buClr>
                <a:schemeClr val="bg1"/>
              </a:buClr>
              <a:buFont typeface="Arial" panose="020B0604020202020204" pitchFamily="34" charset="0"/>
              <a:buChar char="▪"/>
            </a:pPr>
            <a:r>
              <a:rPr lang="en-GB" sz="2000" dirty="0">
                <a:latin typeface="Helvetica" panose="020B0604020202020204" pitchFamily="34" charset="0"/>
                <a:cs typeface="Helvetica" panose="020B0604020202020204" pitchFamily="34" charset="0"/>
              </a:rPr>
              <a:t>Misunderstanding </a:t>
            </a:r>
            <a:r>
              <a:rPr lang="en-GB" sz="2000" dirty="0" smtClean="0">
                <a:latin typeface="Helvetica" panose="020B0604020202020204" pitchFamily="34" charset="0"/>
                <a:cs typeface="Helvetica" panose="020B0604020202020204" pitchFamily="34" charset="0"/>
              </a:rPr>
              <a:t>individuals’ </a:t>
            </a:r>
            <a:r>
              <a:rPr lang="en-GB" sz="2000" dirty="0">
                <a:latin typeface="Helvetica" panose="020B0604020202020204" pitchFamily="34" charset="0"/>
                <a:cs typeface="Helvetica" panose="020B0604020202020204" pitchFamily="34" charset="0"/>
              </a:rPr>
              <a:t>needs</a:t>
            </a:r>
            <a:endParaRPr lang="en-GB" sz="2000" dirty="0">
              <a:latin typeface="Helvetica" panose="020B0604020202020204" pitchFamily="34" charset="0"/>
              <a:cs typeface="Helvetica" panose="020B0604020202020204" pitchFamily="34" charset="0"/>
            </a:endParaRPr>
          </a:p>
          <a:p>
            <a:pPr marL="179705" indent="-179705">
              <a:buClr>
                <a:schemeClr val="bg1"/>
              </a:buClr>
              <a:buFont typeface="Arial" panose="020B0604020202020204" pitchFamily="34" charset="0"/>
              <a:buChar char="▪"/>
            </a:pPr>
            <a:r>
              <a:rPr lang="en-GB" sz="2000" dirty="0">
                <a:latin typeface="Helvetica" panose="020B0604020202020204" pitchFamily="34" charset="0"/>
                <a:cs typeface="Helvetica" panose="020B0604020202020204" pitchFamily="34" charset="0"/>
              </a:rPr>
              <a:t>Ineffective team working </a:t>
            </a:r>
            <a:endParaRPr lang="en-GB" sz="2000" dirty="0">
              <a:latin typeface="Helvetica" panose="020B0604020202020204" pitchFamily="34" charset="0"/>
              <a:cs typeface="Helvetica" panose="020B0604020202020204" pitchFamily="34" charset="0"/>
            </a:endParaRPr>
          </a:p>
          <a:p>
            <a:pPr marL="179705" indent="-179705">
              <a:buClr>
                <a:schemeClr val="bg1"/>
              </a:buClr>
              <a:buFont typeface="Arial" panose="020B0604020202020204" pitchFamily="34" charset="0"/>
              <a:buChar char="▪"/>
            </a:pPr>
            <a:r>
              <a:rPr lang="en-GB" sz="2000" dirty="0">
                <a:latin typeface="Helvetica" panose="020B0604020202020204" pitchFamily="34" charset="0"/>
                <a:cs typeface="Helvetica" panose="020B0604020202020204" pitchFamily="34" charset="0"/>
              </a:rPr>
              <a:t>Confusion</a:t>
            </a:r>
            <a:endParaRPr lang="en-GB" sz="2000" dirty="0">
              <a:latin typeface="Helvetica" panose="020B0604020202020204" pitchFamily="34" charset="0"/>
              <a:cs typeface="Helvetica" panose="020B0604020202020204" pitchFamily="34" charset="0"/>
            </a:endParaRPr>
          </a:p>
          <a:p>
            <a:pPr marL="179705" indent="-179705">
              <a:buClr>
                <a:schemeClr val="bg1"/>
              </a:buClr>
              <a:buFont typeface="Arial" panose="020B0604020202020204" pitchFamily="34" charset="0"/>
              <a:buChar char="▪"/>
            </a:pPr>
            <a:r>
              <a:rPr lang="en-GB" sz="2000" dirty="0" smtClean="0">
                <a:latin typeface="Helvetica" panose="020B0604020202020204" pitchFamily="34" charset="0"/>
                <a:cs typeface="Helvetica" panose="020B0604020202020204" pitchFamily="34" charset="0"/>
              </a:rPr>
              <a:t>Distrust</a:t>
            </a:r>
            <a:endParaRPr lang="en-GB" sz="2000" dirty="0">
              <a:latin typeface="Helvetica" panose="020B0604020202020204" pitchFamily="34" charset="0"/>
              <a:cs typeface="Helvetica" panose="020B0604020202020204" pitchFamily="34" charset="0"/>
            </a:endParaRPr>
          </a:p>
        </p:txBody>
      </p:sp>
      <p:pic>
        <p:nvPicPr>
          <p:cNvPr id="9" name="Picture 8"/>
          <p:cNvPicPr>
            <a:picLocks noChangeAspect="1"/>
          </p:cNvPicPr>
          <p:nvPr/>
        </p:nvPicPr>
        <p:blipFill rotWithShape="1">
          <a:blip r:embed="rId1" cstate="email"/>
          <a:srcRect/>
          <a:stretch>
            <a:fillRect/>
          </a:stretch>
        </p:blipFill>
        <p:spPr>
          <a:xfrm>
            <a:off x="255325" y="4366629"/>
            <a:ext cx="8633494" cy="1949113"/>
          </a:xfrm>
          <a:prstGeom prst="rect">
            <a:avLst/>
          </a:prstGeom>
        </p:spPr>
      </p:pic>
      <p:sp>
        <p:nvSpPr>
          <p:cNvPr id="11" name="TextBox 10"/>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r>
              <a:rPr lang="en-IN" sz="800" b="1" u="sng" dirty="0" smtClean="0">
                <a:latin typeface="Helvetica" panose="020B0604020202020204" pitchFamily="34" charset="0"/>
                <a:cs typeface="Helvetica" panose="020B0604020202020204" pitchFamily="34" charset="0"/>
                <a:hlinkClick r:id="rId2"/>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3"/>
              </a:rPr>
              <a:t>http</a:t>
            </a:r>
            <a:r>
              <a:rPr lang="en-IN" sz="800" b="1" u="sng" dirty="0">
                <a:latin typeface="Helvetica" panose="020B0604020202020204" pitchFamily="34" charset="0"/>
                <a:cs typeface="Helvetica" panose="020B0604020202020204" pitchFamily="34" charset="0"/>
                <a:hlinkClick r:id="rId3"/>
              </a:rPr>
              <a:t>://www.skillsforcare.org.uk</a:t>
            </a:r>
            <a:r>
              <a:rPr lang="en-IN" sz="900" b="1" u="sng" dirty="0" smtClean="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12" name="TextBox 11"/>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5</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 y="-99392"/>
            <a:ext cx="9143998" cy="1143000"/>
          </a:xfrm>
        </p:spPr>
        <p:txBody>
          <a:bodyPr>
            <a:normAutofit fontScale="90000"/>
          </a:bodyPr>
          <a:lstStyle/>
          <a:p>
            <a:r>
              <a:rPr lang="en-GB" sz="4000" b="1" dirty="0">
                <a:solidFill>
                  <a:schemeClr val="bg1"/>
                </a:solidFill>
                <a:latin typeface="Helvetica" panose="020B0604020202020204" pitchFamily="34" charset="0"/>
                <a:cs typeface="Helvetica" panose="020B0604020202020204" pitchFamily="34" charset="0"/>
              </a:rPr>
              <a:t>Communication needs and preferences</a:t>
            </a:r>
            <a:endParaRPr lang="en-GB" sz="40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4" y="1288774"/>
            <a:ext cx="4340489" cy="4300466"/>
          </a:xfrm>
        </p:spPr>
        <p:txBody>
          <a:bodyPr>
            <a:noAutofit/>
          </a:bodyPr>
          <a:lstStyle/>
          <a:p>
            <a:pPr marL="0" indent="0">
              <a:buNone/>
            </a:pPr>
            <a:r>
              <a:rPr lang="en-GB" sz="2400" dirty="0">
                <a:latin typeface="Helvetica" panose="020B0604020202020204" pitchFamily="34" charset="0"/>
                <a:cs typeface="Helvetica" panose="020B0604020202020204" pitchFamily="34" charset="0"/>
              </a:rPr>
              <a:t>Individuals’ communication needs </a:t>
            </a:r>
            <a:r>
              <a:rPr lang="en-GB" sz="2400" dirty="0" smtClean="0">
                <a:latin typeface="Helvetica" panose="020B0604020202020204" pitchFamily="34" charset="0"/>
                <a:cs typeface="Helvetica" panose="020B0604020202020204" pitchFamily="34" charset="0"/>
              </a:rPr>
              <a:t>may </a:t>
            </a:r>
            <a:r>
              <a:rPr lang="en-GB" sz="2400" dirty="0">
                <a:latin typeface="Helvetica" panose="020B0604020202020204" pitchFamily="34" charset="0"/>
                <a:cs typeface="Helvetica" panose="020B0604020202020204" pitchFamily="34" charset="0"/>
              </a:rPr>
              <a:t>be </a:t>
            </a:r>
            <a:r>
              <a:rPr lang="en-GB" sz="2400" dirty="0" smtClean="0">
                <a:latin typeface="Helvetica" panose="020B0604020202020204" pitchFamily="34" charset="0"/>
                <a:cs typeface="Helvetica" panose="020B0604020202020204" pitchFamily="34" charset="0"/>
              </a:rPr>
              <a:t>unique and talking </a:t>
            </a:r>
            <a:r>
              <a:rPr lang="en-GB" sz="2400" dirty="0">
                <a:latin typeface="Helvetica" panose="020B0604020202020204" pitchFamily="34" charset="0"/>
                <a:cs typeface="Helvetica" panose="020B0604020202020204" pitchFamily="34" charset="0"/>
              </a:rPr>
              <a:t>may not be the best method of communication for all </a:t>
            </a:r>
            <a:r>
              <a:rPr lang="en-GB" sz="2400" dirty="0" smtClean="0">
                <a:latin typeface="Helvetica" panose="020B0604020202020204" pitchFamily="34" charset="0"/>
                <a:cs typeface="Helvetica" panose="020B0604020202020204" pitchFamily="34" charset="0"/>
              </a:rPr>
              <a:t>individuals</a:t>
            </a:r>
            <a:endParaRPr lang="en-GB" sz="2400" dirty="0" smtClean="0">
              <a:latin typeface="Helvetica" panose="020B0604020202020204" pitchFamily="34" charset="0"/>
              <a:cs typeface="Helvetica" panose="020B0604020202020204" pitchFamily="34" charset="0"/>
            </a:endParaRPr>
          </a:p>
          <a:p>
            <a:pPr marL="0" indent="0">
              <a:buNone/>
            </a:pPr>
            <a:r>
              <a:rPr lang="en-GB" sz="2400" dirty="0" smtClean="0">
                <a:latin typeface="Helvetica" panose="020B0604020202020204" pitchFamily="34" charset="0"/>
                <a:cs typeface="Helvetica" panose="020B0604020202020204" pitchFamily="34" charset="0"/>
              </a:rPr>
              <a:t>Other </a:t>
            </a:r>
            <a:r>
              <a:rPr lang="en-GB" sz="2400" dirty="0">
                <a:latin typeface="Helvetica" panose="020B0604020202020204" pitchFamily="34" charset="0"/>
                <a:cs typeface="Helvetica" panose="020B0604020202020204" pitchFamily="34" charset="0"/>
              </a:rPr>
              <a:t>methods include:</a:t>
            </a:r>
            <a:endParaRPr lang="en-GB" sz="2400" dirty="0">
              <a:latin typeface="Helvetica" panose="020B0604020202020204" pitchFamily="34" charset="0"/>
              <a:cs typeface="Helvetica" panose="020B0604020202020204" pitchFamily="34" charset="0"/>
            </a:endParaRPr>
          </a:p>
          <a:p>
            <a:r>
              <a:rPr lang="en-GB" sz="2400" dirty="0">
                <a:latin typeface="Helvetica" panose="020B0604020202020204" pitchFamily="34" charset="0"/>
                <a:cs typeface="Helvetica" panose="020B0604020202020204" pitchFamily="34" charset="0"/>
              </a:rPr>
              <a:t>Touch</a:t>
            </a:r>
            <a:endParaRPr lang="en-GB" sz="2400" dirty="0">
              <a:latin typeface="Helvetica" panose="020B0604020202020204" pitchFamily="34" charset="0"/>
              <a:cs typeface="Helvetica" panose="020B0604020202020204" pitchFamily="34" charset="0"/>
            </a:endParaRPr>
          </a:p>
          <a:p>
            <a:r>
              <a:rPr lang="en-GB" sz="2400" dirty="0">
                <a:latin typeface="Helvetica" panose="020B0604020202020204" pitchFamily="34" charset="0"/>
                <a:cs typeface="Helvetica" panose="020B0604020202020204" pitchFamily="34" charset="0"/>
              </a:rPr>
              <a:t>Technological aids</a:t>
            </a:r>
            <a:endParaRPr lang="en-GB" sz="2400" dirty="0">
              <a:latin typeface="Helvetica" panose="020B0604020202020204" pitchFamily="34" charset="0"/>
              <a:cs typeface="Helvetica" panose="020B0604020202020204" pitchFamily="34" charset="0"/>
            </a:endParaRPr>
          </a:p>
          <a:p>
            <a:r>
              <a:rPr lang="en-GB" sz="2400" dirty="0">
                <a:latin typeface="Helvetica" panose="020B0604020202020204" pitchFamily="34" charset="0"/>
                <a:cs typeface="Helvetica" panose="020B0604020202020204" pitchFamily="34" charset="0"/>
              </a:rPr>
              <a:t>Word or symbol boards</a:t>
            </a:r>
            <a:endParaRPr lang="en-GB" sz="2400" dirty="0">
              <a:latin typeface="Helvetica" panose="020B0604020202020204" pitchFamily="34" charset="0"/>
              <a:cs typeface="Helvetica" panose="020B0604020202020204" pitchFamily="34" charset="0"/>
            </a:endParaRPr>
          </a:p>
          <a:p>
            <a:r>
              <a:rPr lang="en-GB" sz="2400" dirty="0">
                <a:latin typeface="Helvetica" panose="020B0604020202020204" pitchFamily="34" charset="0"/>
                <a:cs typeface="Helvetica" panose="020B0604020202020204" pitchFamily="34" charset="0"/>
              </a:rPr>
              <a:t>Speech </a:t>
            </a:r>
            <a:r>
              <a:rPr lang="en-GB" sz="2400" dirty="0" smtClean="0">
                <a:latin typeface="Helvetica" panose="020B0604020202020204" pitchFamily="34" charset="0"/>
                <a:cs typeface="Helvetica" panose="020B0604020202020204" pitchFamily="34" charset="0"/>
              </a:rPr>
              <a:t>synthesisers</a:t>
            </a:r>
            <a:endParaRPr lang="en-GB" sz="2400" dirty="0">
              <a:latin typeface="Helvetica" panose="020B0604020202020204" pitchFamily="34" charset="0"/>
              <a:cs typeface="Helvetica" panose="020B0604020202020204" pitchFamily="34" charset="0"/>
            </a:endParaRPr>
          </a:p>
          <a:p>
            <a:endParaRPr lang="en-GB" sz="2400" dirty="0">
              <a:latin typeface="Helvetica" panose="020B0604020202020204" pitchFamily="34" charset="0"/>
              <a:cs typeface="Helvetica" panose="020B0604020202020204" pitchFamily="34" charset="0"/>
            </a:endParaRPr>
          </a:p>
        </p:txBody>
      </p:sp>
      <p:pic>
        <p:nvPicPr>
          <p:cNvPr id="4" name="Picture 3"/>
          <p:cNvPicPr>
            <a:picLocks noChangeAspect="1"/>
          </p:cNvPicPr>
          <p:nvPr/>
        </p:nvPicPr>
        <p:blipFill rotWithShape="1">
          <a:blip r:embed="rId1" cstate="email"/>
          <a:srcRect/>
          <a:stretch>
            <a:fillRect/>
          </a:stretch>
        </p:blipFill>
        <p:spPr>
          <a:xfrm>
            <a:off x="4879530" y="1201479"/>
            <a:ext cx="4009289" cy="5124893"/>
          </a:xfrm>
          <a:prstGeom prst="rect">
            <a:avLst/>
          </a:prstGeom>
        </p:spPr>
      </p:pic>
      <p:sp>
        <p:nvSpPr>
          <p:cNvPr id="6" name="TextBox 5"/>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r>
              <a:rPr lang="en-IN" sz="800" b="1" u="sng" dirty="0" smtClean="0">
                <a:latin typeface="Helvetica" panose="020B0604020202020204" pitchFamily="34" charset="0"/>
                <a:cs typeface="Helvetica" panose="020B0604020202020204" pitchFamily="34" charset="0"/>
                <a:hlinkClick r:id="rId2"/>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3"/>
              </a:rPr>
              <a:t>http</a:t>
            </a:r>
            <a:r>
              <a:rPr lang="en-IN" sz="800" b="1" u="sng" dirty="0">
                <a:latin typeface="Helvetica" panose="020B0604020202020204" pitchFamily="34" charset="0"/>
                <a:cs typeface="Helvetica" panose="020B0604020202020204" pitchFamily="34" charset="0"/>
                <a:hlinkClick r:id="rId3"/>
              </a:rPr>
              <a:t>://www.skillsforcare.org.uk</a:t>
            </a:r>
            <a:r>
              <a:rPr lang="en-IN" sz="900" b="1" u="sng" dirty="0" smtClean="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7" name="TextBox 6"/>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6</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457200" y="-99392"/>
            <a:ext cx="8229600"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Barriers to communication</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627239" y="1389858"/>
            <a:ext cx="8697289" cy="454966"/>
          </a:xfrm>
        </p:spPr>
        <p:txBody>
          <a:bodyPr>
            <a:normAutofit fontScale="70000" lnSpcReduction="20000"/>
          </a:bodyPr>
          <a:lstStyle/>
          <a:p>
            <a:pPr marL="0" indent="0">
              <a:buNone/>
            </a:pPr>
            <a:r>
              <a:rPr lang="en-GB" dirty="0">
                <a:latin typeface="Helvetica" panose="020B0604020202020204" pitchFamily="34" charset="0"/>
                <a:cs typeface="Helvetica" panose="020B0604020202020204" pitchFamily="34" charset="0"/>
              </a:rPr>
              <a:t>A barrier is anything that can get in the way of </a:t>
            </a:r>
            <a:r>
              <a:rPr lang="en-GB" dirty="0" smtClean="0">
                <a:latin typeface="Helvetica" panose="020B0604020202020204" pitchFamily="34" charset="0"/>
                <a:cs typeface="Helvetica" panose="020B0604020202020204" pitchFamily="34" charset="0"/>
              </a:rPr>
              <a:t>communication </a:t>
            </a:r>
            <a:endParaRPr lang="en-GB"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pic>
        <p:nvPicPr>
          <p:cNvPr id="4" name="Picture 3"/>
          <p:cNvPicPr/>
          <p:nvPr/>
        </p:nvPicPr>
        <p:blipFill rotWithShape="1">
          <a:blip r:embed="rId1" cstate="email"/>
          <a:srcRect l="-8812" t="-35807" r="-8812" b="-35807"/>
          <a:stretch>
            <a:fillRect/>
          </a:stretch>
        </p:blipFill>
        <p:spPr>
          <a:xfrm>
            <a:off x="8110847" y="584501"/>
            <a:ext cx="718859" cy="597960"/>
          </a:xfrm>
          <a:prstGeom prst="ellipse">
            <a:avLst/>
          </a:prstGeom>
          <a:solidFill>
            <a:srgbClr val="002060"/>
          </a:solidFill>
          <a:ln w="31750">
            <a:solidFill>
              <a:schemeClr val="bg1"/>
            </a:solidFill>
          </a:ln>
        </p:spPr>
      </p:pic>
      <p:sp>
        <p:nvSpPr>
          <p:cNvPr id="7" name="Rectangle 6"/>
          <p:cNvSpPr/>
          <p:nvPr/>
        </p:nvSpPr>
        <p:spPr>
          <a:xfrm>
            <a:off x="684986" y="1931413"/>
            <a:ext cx="2541039" cy="803208"/>
          </a:xfrm>
          <a:prstGeom prst="rect">
            <a:avLst/>
          </a:prstGeom>
          <a:gradFill flip="none" rotWithShape="1">
            <a:gsLst>
              <a:gs pos="19000">
                <a:srgbClr val="002060"/>
              </a:gs>
              <a:gs pos="100000">
                <a:srgbClr val="0066CC"/>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smtClean="0">
                <a:latin typeface="Helvetica" panose="020B0604020202020204" pitchFamily="34" charset="0"/>
                <a:cs typeface="Helvetica" panose="020B0604020202020204" pitchFamily="34" charset="0"/>
              </a:rPr>
              <a:t>Attitude</a:t>
            </a:r>
            <a:endParaRPr lang="en-GB" sz="2000" b="1" dirty="0">
              <a:latin typeface="Helvetica" panose="020B0604020202020204" pitchFamily="34" charset="0"/>
              <a:cs typeface="Helvetica" panose="020B0604020202020204" pitchFamily="34" charset="0"/>
            </a:endParaRPr>
          </a:p>
        </p:txBody>
      </p:sp>
      <p:sp>
        <p:nvSpPr>
          <p:cNvPr id="8" name="Rectangle 7"/>
          <p:cNvSpPr/>
          <p:nvPr/>
        </p:nvSpPr>
        <p:spPr>
          <a:xfrm>
            <a:off x="684986" y="2775992"/>
            <a:ext cx="3122285" cy="803208"/>
          </a:xfrm>
          <a:prstGeom prst="rect">
            <a:avLst/>
          </a:prstGeom>
          <a:gradFill flip="none" rotWithShape="1">
            <a:gsLst>
              <a:gs pos="19000">
                <a:srgbClr val="002060"/>
              </a:gs>
              <a:gs pos="100000">
                <a:srgbClr val="0066CC"/>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smtClean="0">
                <a:latin typeface="Helvetica" panose="020B0604020202020204" pitchFamily="34" charset="0"/>
                <a:cs typeface="Helvetica" panose="020B0604020202020204" pitchFamily="34" charset="0"/>
              </a:rPr>
              <a:t>Limited use of technology</a:t>
            </a:r>
            <a:endParaRPr lang="en-GB" sz="2000" b="1" dirty="0">
              <a:latin typeface="Helvetica" panose="020B0604020202020204" pitchFamily="34" charset="0"/>
              <a:cs typeface="Helvetica" panose="020B0604020202020204" pitchFamily="34" charset="0"/>
            </a:endParaRPr>
          </a:p>
        </p:txBody>
      </p:sp>
      <p:sp>
        <p:nvSpPr>
          <p:cNvPr id="9" name="Rectangle 8"/>
          <p:cNvSpPr/>
          <p:nvPr/>
        </p:nvSpPr>
        <p:spPr>
          <a:xfrm>
            <a:off x="678840" y="3644464"/>
            <a:ext cx="2541039" cy="803208"/>
          </a:xfrm>
          <a:prstGeom prst="rect">
            <a:avLst/>
          </a:prstGeom>
          <a:gradFill flip="none" rotWithShape="1">
            <a:gsLst>
              <a:gs pos="19000">
                <a:srgbClr val="002060"/>
              </a:gs>
              <a:gs pos="100000">
                <a:srgbClr val="0066CC"/>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smtClean="0">
                <a:latin typeface="Helvetica" panose="020B0604020202020204" pitchFamily="34" charset="0"/>
                <a:cs typeface="Helvetica" panose="020B0604020202020204" pitchFamily="34" charset="0"/>
              </a:rPr>
              <a:t>Body positioning</a:t>
            </a:r>
            <a:endParaRPr lang="en-GB" sz="2000" b="1" dirty="0">
              <a:latin typeface="Helvetica" panose="020B0604020202020204" pitchFamily="34" charset="0"/>
              <a:cs typeface="Helvetica" panose="020B0604020202020204" pitchFamily="34" charset="0"/>
            </a:endParaRPr>
          </a:p>
        </p:txBody>
      </p:sp>
      <p:sp>
        <p:nvSpPr>
          <p:cNvPr id="10" name="Rectangle 9"/>
          <p:cNvSpPr/>
          <p:nvPr/>
        </p:nvSpPr>
        <p:spPr>
          <a:xfrm>
            <a:off x="687265" y="4508789"/>
            <a:ext cx="2628899" cy="803208"/>
          </a:xfrm>
          <a:prstGeom prst="rect">
            <a:avLst/>
          </a:prstGeom>
          <a:gradFill flip="none" rotWithShape="1">
            <a:gsLst>
              <a:gs pos="19000">
                <a:srgbClr val="002060"/>
              </a:gs>
              <a:gs pos="100000">
                <a:srgbClr val="0066CC"/>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smtClean="0">
                <a:latin typeface="Helvetica" panose="020B0604020202020204" pitchFamily="34" charset="0"/>
                <a:cs typeface="Helvetica" panose="020B0604020202020204" pitchFamily="34" charset="0"/>
              </a:rPr>
              <a:t>Emotions</a:t>
            </a:r>
            <a:endParaRPr lang="en-GB" sz="2000" b="1" dirty="0">
              <a:latin typeface="Helvetica" panose="020B0604020202020204" pitchFamily="34" charset="0"/>
              <a:cs typeface="Helvetica" panose="020B0604020202020204" pitchFamily="34" charset="0"/>
            </a:endParaRPr>
          </a:p>
        </p:txBody>
      </p:sp>
      <p:sp>
        <p:nvSpPr>
          <p:cNvPr id="11" name="Rectangle 10"/>
          <p:cNvSpPr/>
          <p:nvPr/>
        </p:nvSpPr>
        <p:spPr>
          <a:xfrm>
            <a:off x="684988" y="5359591"/>
            <a:ext cx="2135336" cy="803208"/>
          </a:xfrm>
          <a:prstGeom prst="rect">
            <a:avLst/>
          </a:prstGeom>
          <a:gradFill flip="none" rotWithShape="1">
            <a:gsLst>
              <a:gs pos="19000">
                <a:srgbClr val="002060"/>
              </a:gs>
              <a:gs pos="100000">
                <a:srgbClr val="0066CC"/>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smtClean="0">
                <a:latin typeface="Helvetica" panose="020B0604020202020204" pitchFamily="34" charset="0"/>
                <a:cs typeface="Helvetica" panose="020B0604020202020204" pitchFamily="34" charset="0"/>
              </a:rPr>
              <a:t>Physical</a:t>
            </a:r>
            <a:endParaRPr lang="en-GB" sz="2000" b="1" dirty="0">
              <a:latin typeface="Helvetica" panose="020B0604020202020204" pitchFamily="34" charset="0"/>
              <a:cs typeface="Helvetica" panose="020B0604020202020204" pitchFamily="34" charset="0"/>
            </a:endParaRPr>
          </a:p>
        </p:txBody>
      </p:sp>
      <p:sp>
        <p:nvSpPr>
          <p:cNvPr id="12" name="Rectangle 11"/>
          <p:cNvSpPr/>
          <p:nvPr/>
        </p:nvSpPr>
        <p:spPr>
          <a:xfrm>
            <a:off x="2895881" y="5372898"/>
            <a:ext cx="2771601" cy="803208"/>
          </a:xfrm>
          <a:prstGeom prst="rect">
            <a:avLst/>
          </a:prstGeom>
          <a:gradFill flip="none" rotWithShape="1">
            <a:gsLst>
              <a:gs pos="19000">
                <a:srgbClr val="002060"/>
              </a:gs>
              <a:gs pos="100000">
                <a:srgbClr val="0066CC"/>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smtClean="0">
                <a:latin typeface="Helvetica" panose="020B0604020202020204" pitchFamily="34" charset="0"/>
                <a:cs typeface="Helvetica" panose="020B0604020202020204" pitchFamily="34" charset="0"/>
              </a:rPr>
              <a:t>Not enough time</a:t>
            </a:r>
            <a:endParaRPr lang="en-GB" sz="2000" b="1" dirty="0">
              <a:latin typeface="Helvetica" panose="020B0604020202020204" pitchFamily="34" charset="0"/>
              <a:cs typeface="Helvetica" panose="020B0604020202020204" pitchFamily="34" charset="0"/>
            </a:endParaRPr>
          </a:p>
        </p:txBody>
      </p:sp>
      <p:sp>
        <p:nvSpPr>
          <p:cNvPr id="13" name="Rectangle 12"/>
          <p:cNvSpPr/>
          <p:nvPr/>
        </p:nvSpPr>
        <p:spPr>
          <a:xfrm>
            <a:off x="5601380" y="3647655"/>
            <a:ext cx="2892627" cy="803208"/>
          </a:xfrm>
          <a:prstGeom prst="rect">
            <a:avLst/>
          </a:prstGeom>
          <a:gradFill flip="none" rotWithShape="1">
            <a:gsLst>
              <a:gs pos="19000">
                <a:srgbClr val="002060"/>
              </a:gs>
              <a:gs pos="100000">
                <a:srgbClr val="0066CC"/>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smtClean="0">
                <a:latin typeface="Helvetica" panose="020B0604020202020204" pitchFamily="34" charset="0"/>
                <a:cs typeface="Helvetica" panose="020B0604020202020204" pitchFamily="34" charset="0"/>
              </a:rPr>
              <a:t>Environmental factors</a:t>
            </a:r>
            <a:endParaRPr lang="en-GB" sz="2000" b="1" dirty="0">
              <a:latin typeface="Helvetica" panose="020B0604020202020204" pitchFamily="34" charset="0"/>
              <a:cs typeface="Helvetica" panose="020B0604020202020204" pitchFamily="34" charset="0"/>
            </a:endParaRPr>
          </a:p>
        </p:txBody>
      </p:sp>
      <p:sp>
        <p:nvSpPr>
          <p:cNvPr id="14" name="Rectangle 13"/>
          <p:cNvSpPr/>
          <p:nvPr/>
        </p:nvSpPr>
        <p:spPr>
          <a:xfrm>
            <a:off x="3279035" y="1928716"/>
            <a:ext cx="5214972" cy="803208"/>
          </a:xfrm>
          <a:prstGeom prst="rect">
            <a:avLst/>
          </a:prstGeom>
          <a:gradFill flip="none" rotWithShape="1">
            <a:gsLst>
              <a:gs pos="19000">
                <a:srgbClr val="002060"/>
              </a:gs>
              <a:gs pos="100000">
                <a:srgbClr val="0066CC"/>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smtClean="0">
                <a:latin typeface="Helvetica" panose="020B0604020202020204" pitchFamily="34" charset="0"/>
                <a:cs typeface="Helvetica" panose="020B0604020202020204" pitchFamily="34" charset="0"/>
              </a:rPr>
              <a:t>Poor or negative body language</a:t>
            </a:r>
            <a:endParaRPr lang="en-GB" sz="2000" b="1" dirty="0">
              <a:latin typeface="Helvetica" panose="020B0604020202020204" pitchFamily="34" charset="0"/>
              <a:cs typeface="Helvetica" panose="020B0604020202020204" pitchFamily="34" charset="0"/>
            </a:endParaRPr>
          </a:p>
        </p:txBody>
      </p:sp>
      <p:sp>
        <p:nvSpPr>
          <p:cNvPr id="15" name="Rectangle 14"/>
          <p:cNvSpPr/>
          <p:nvPr/>
        </p:nvSpPr>
        <p:spPr>
          <a:xfrm>
            <a:off x="3871760" y="2786171"/>
            <a:ext cx="2541039" cy="803208"/>
          </a:xfrm>
          <a:prstGeom prst="rect">
            <a:avLst/>
          </a:prstGeom>
          <a:gradFill flip="none" rotWithShape="1">
            <a:gsLst>
              <a:gs pos="19000">
                <a:srgbClr val="002060"/>
              </a:gs>
              <a:gs pos="100000">
                <a:srgbClr val="0066CC"/>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smtClean="0">
                <a:latin typeface="Helvetica" panose="020B0604020202020204" pitchFamily="34" charset="0"/>
                <a:cs typeface="Helvetica" panose="020B0604020202020204" pitchFamily="34" charset="0"/>
              </a:rPr>
              <a:t>Lack of privacy</a:t>
            </a:r>
            <a:endParaRPr lang="en-GB" sz="2000" b="1" dirty="0">
              <a:latin typeface="Helvetica" panose="020B0604020202020204" pitchFamily="34" charset="0"/>
              <a:cs typeface="Helvetica" panose="020B0604020202020204" pitchFamily="34" charset="0"/>
            </a:endParaRPr>
          </a:p>
        </p:txBody>
      </p:sp>
      <p:sp>
        <p:nvSpPr>
          <p:cNvPr id="16" name="Rectangle 15"/>
          <p:cNvSpPr/>
          <p:nvPr/>
        </p:nvSpPr>
        <p:spPr>
          <a:xfrm>
            <a:off x="3268531" y="3647655"/>
            <a:ext cx="2288781" cy="803208"/>
          </a:xfrm>
          <a:prstGeom prst="rect">
            <a:avLst/>
          </a:prstGeom>
          <a:gradFill flip="none" rotWithShape="1">
            <a:gsLst>
              <a:gs pos="19000">
                <a:srgbClr val="002060"/>
              </a:gs>
              <a:gs pos="100000">
                <a:srgbClr val="0066CC"/>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smtClean="0">
                <a:latin typeface="Helvetica" panose="020B0604020202020204" pitchFamily="34" charset="0"/>
                <a:cs typeface="Helvetica" panose="020B0604020202020204" pitchFamily="34" charset="0"/>
              </a:rPr>
              <a:t>Stereotyping</a:t>
            </a:r>
            <a:endParaRPr lang="en-GB" sz="2000" b="1" dirty="0">
              <a:latin typeface="Helvetica" panose="020B0604020202020204" pitchFamily="34" charset="0"/>
              <a:cs typeface="Helvetica" panose="020B0604020202020204" pitchFamily="34" charset="0"/>
            </a:endParaRPr>
          </a:p>
        </p:txBody>
      </p:sp>
      <p:sp>
        <p:nvSpPr>
          <p:cNvPr id="17" name="Rectangle 16"/>
          <p:cNvSpPr/>
          <p:nvPr/>
        </p:nvSpPr>
        <p:spPr>
          <a:xfrm>
            <a:off x="3385739" y="4502974"/>
            <a:ext cx="2541039" cy="803208"/>
          </a:xfrm>
          <a:prstGeom prst="rect">
            <a:avLst/>
          </a:prstGeom>
          <a:gradFill flip="none" rotWithShape="1">
            <a:gsLst>
              <a:gs pos="19000">
                <a:srgbClr val="002060"/>
              </a:gs>
              <a:gs pos="100000">
                <a:srgbClr val="0066CC"/>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smtClean="0">
                <a:latin typeface="Helvetica" panose="020B0604020202020204" pitchFamily="34" charset="0"/>
                <a:cs typeface="Helvetica" panose="020B0604020202020204" pitchFamily="34" charset="0"/>
              </a:rPr>
              <a:t>Sensory impairments</a:t>
            </a:r>
            <a:endParaRPr lang="en-GB" sz="2000" b="1" dirty="0">
              <a:latin typeface="Helvetica" panose="020B0604020202020204" pitchFamily="34" charset="0"/>
              <a:cs typeface="Helvetica" panose="020B0604020202020204" pitchFamily="34" charset="0"/>
            </a:endParaRPr>
          </a:p>
        </p:txBody>
      </p:sp>
      <p:sp>
        <p:nvSpPr>
          <p:cNvPr id="18" name="Rectangle 17"/>
          <p:cNvSpPr/>
          <p:nvPr/>
        </p:nvSpPr>
        <p:spPr>
          <a:xfrm>
            <a:off x="6469926" y="2793606"/>
            <a:ext cx="2024081" cy="803208"/>
          </a:xfrm>
          <a:prstGeom prst="rect">
            <a:avLst/>
          </a:prstGeom>
          <a:gradFill flip="none" rotWithShape="1">
            <a:gsLst>
              <a:gs pos="19000">
                <a:srgbClr val="002060"/>
              </a:gs>
              <a:gs pos="100000">
                <a:srgbClr val="0066CC"/>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smtClean="0">
                <a:latin typeface="Helvetica" panose="020B0604020202020204" pitchFamily="34" charset="0"/>
                <a:cs typeface="Helvetica" panose="020B0604020202020204" pitchFamily="34" charset="0"/>
              </a:rPr>
              <a:t>Culture</a:t>
            </a:r>
            <a:endParaRPr lang="en-GB" sz="2000" b="1" dirty="0">
              <a:latin typeface="Helvetica" panose="020B0604020202020204" pitchFamily="34" charset="0"/>
              <a:cs typeface="Helvetica" panose="020B0604020202020204" pitchFamily="34" charset="0"/>
            </a:endParaRPr>
          </a:p>
        </p:txBody>
      </p:sp>
      <p:sp>
        <p:nvSpPr>
          <p:cNvPr id="19" name="Rectangle 18"/>
          <p:cNvSpPr/>
          <p:nvPr/>
        </p:nvSpPr>
        <p:spPr>
          <a:xfrm>
            <a:off x="5971145" y="4502974"/>
            <a:ext cx="2522861" cy="803208"/>
          </a:xfrm>
          <a:prstGeom prst="rect">
            <a:avLst/>
          </a:prstGeom>
          <a:gradFill flip="none" rotWithShape="1">
            <a:gsLst>
              <a:gs pos="19000">
                <a:srgbClr val="002060"/>
              </a:gs>
              <a:gs pos="100000">
                <a:srgbClr val="0066CC"/>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smtClean="0">
                <a:latin typeface="Helvetica" panose="020B0604020202020204" pitchFamily="34" charset="0"/>
                <a:cs typeface="Helvetica" panose="020B0604020202020204" pitchFamily="34" charset="0"/>
              </a:rPr>
              <a:t>Language</a:t>
            </a:r>
            <a:endParaRPr lang="en-GB" sz="2000" b="1" dirty="0">
              <a:latin typeface="Helvetica" panose="020B0604020202020204" pitchFamily="34" charset="0"/>
              <a:cs typeface="Helvetica" panose="020B0604020202020204" pitchFamily="34" charset="0"/>
            </a:endParaRPr>
          </a:p>
        </p:txBody>
      </p:sp>
      <p:sp>
        <p:nvSpPr>
          <p:cNvPr id="20" name="Rectangle 19"/>
          <p:cNvSpPr/>
          <p:nvPr/>
        </p:nvSpPr>
        <p:spPr>
          <a:xfrm>
            <a:off x="5711550" y="5372898"/>
            <a:ext cx="2782456" cy="803208"/>
          </a:xfrm>
          <a:prstGeom prst="rect">
            <a:avLst/>
          </a:prstGeom>
          <a:gradFill flip="none" rotWithShape="1">
            <a:gsLst>
              <a:gs pos="19000">
                <a:srgbClr val="002060"/>
              </a:gs>
              <a:gs pos="100000">
                <a:srgbClr val="0066CC"/>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smtClean="0">
                <a:latin typeface="Helvetica" panose="020B0604020202020204" pitchFamily="34" charset="0"/>
                <a:cs typeface="Helvetica" panose="020B0604020202020204" pitchFamily="34" charset="0"/>
              </a:rPr>
              <a:t>Substance misuse</a:t>
            </a:r>
            <a:endParaRPr lang="en-GB" sz="2000" b="1" dirty="0">
              <a:latin typeface="Helvetica" panose="020B0604020202020204" pitchFamily="34" charset="0"/>
              <a:cs typeface="Helvetica" panose="020B0604020202020204" pitchFamily="34" charset="0"/>
            </a:endParaRPr>
          </a:p>
        </p:txBody>
      </p:sp>
      <p:sp>
        <p:nvSpPr>
          <p:cNvPr id="22" name="TextBox 21"/>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r>
              <a:rPr lang="en-IN" sz="800" b="1" u="sng" dirty="0" smtClean="0">
                <a:latin typeface="Helvetica" panose="020B0604020202020204" pitchFamily="34" charset="0"/>
                <a:cs typeface="Helvetica" panose="020B0604020202020204" pitchFamily="34" charset="0"/>
                <a:hlinkClick r:id="rId2"/>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3"/>
              </a:rPr>
              <a:t>http</a:t>
            </a:r>
            <a:r>
              <a:rPr lang="en-IN" sz="800" b="1" u="sng" dirty="0">
                <a:latin typeface="Helvetica" panose="020B0604020202020204" pitchFamily="34" charset="0"/>
                <a:cs typeface="Helvetica" panose="020B0604020202020204" pitchFamily="34" charset="0"/>
                <a:hlinkClick r:id="rId3"/>
              </a:rPr>
              <a:t>://www.skillsforcare.org.uk</a:t>
            </a:r>
            <a:r>
              <a:rPr lang="en-IN" sz="900" b="1" u="sng" dirty="0" smtClean="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23" name="TextBox 22"/>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7</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 y="-99392"/>
            <a:ext cx="9143998"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Checking understanding</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4" y="1320673"/>
            <a:ext cx="8622861" cy="4528932"/>
          </a:xfrm>
        </p:spPr>
        <p:txBody>
          <a:bodyPr/>
          <a:lstStyle/>
          <a:p>
            <a:r>
              <a:rPr lang="en-GB" sz="2400" dirty="0">
                <a:latin typeface="Helvetica" panose="020B0604020202020204" pitchFamily="34" charset="0"/>
                <a:cs typeface="Helvetica" panose="020B0604020202020204" pitchFamily="34" charset="0"/>
              </a:rPr>
              <a:t>You can check that you have understood what you have been told by summarising the </a:t>
            </a:r>
            <a:r>
              <a:rPr lang="en-GB" sz="2400" dirty="0" smtClean="0">
                <a:latin typeface="Helvetica" panose="020B0604020202020204" pitchFamily="34" charset="0"/>
                <a:cs typeface="Helvetica" panose="020B0604020202020204" pitchFamily="34" charset="0"/>
              </a:rPr>
              <a:t>conversation</a:t>
            </a:r>
            <a:endParaRPr lang="en-GB" sz="2400" dirty="0">
              <a:latin typeface="Helvetica" panose="020B0604020202020204" pitchFamily="34" charset="0"/>
              <a:cs typeface="Helvetica" panose="020B0604020202020204" pitchFamily="34" charset="0"/>
            </a:endParaRPr>
          </a:p>
          <a:p>
            <a:r>
              <a:rPr lang="en-GB" sz="2400" dirty="0">
                <a:latin typeface="Helvetica" panose="020B0604020202020204" pitchFamily="34" charset="0"/>
                <a:cs typeface="Helvetica" panose="020B0604020202020204" pitchFamily="34" charset="0"/>
              </a:rPr>
              <a:t>You can check that the individual has understood what you have said by asking </a:t>
            </a:r>
            <a:r>
              <a:rPr lang="en-GB" sz="2400" dirty="0" smtClean="0">
                <a:latin typeface="Helvetica" panose="020B0604020202020204" pitchFamily="34" charset="0"/>
                <a:cs typeface="Helvetica" panose="020B0604020202020204" pitchFamily="34" charset="0"/>
              </a:rPr>
              <a:t>questions</a:t>
            </a:r>
            <a:endParaRPr lang="en-GB"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grpSp>
        <p:nvGrpSpPr>
          <p:cNvPr id="4" name="Group 3"/>
          <p:cNvGrpSpPr/>
          <p:nvPr/>
        </p:nvGrpSpPr>
        <p:grpSpPr>
          <a:xfrm>
            <a:off x="251520" y="3481239"/>
            <a:ext cx="4449869" cy="2180009"/>
            <a:chOff x="194945" y="5019218"/>
            <a:chExt cx="4186475" cy="2341516"/>
          </a:xfrm>
        </p:grpSpPr>
        <p:sp>
          <p:nvSpPr>
            <p:cNvPr id="5" name="Rectangle 4"/>
            <p:cNvSpPr/>
            <p:nvPr/>
          </p:nvSpPr>
          <p:spPr>
            <a:xfrm>
              <a:off x="252353" y="5237414"/>
              <a:ext cx="4129067" cy="212332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pic>
          <p:nvPicPr>
            <p:cNvPr id="6" name="Picture 5"/>
            <p:cNvPicPr>
              <a:picLocks noChangeAspect="1"/>
            </p:cNvPicPr>
            <p:nvPr/>
          </p:nvPicPr>
          <p:blipFill>
            <a:blip r:embed="rId1" cstate="email"/>
            <a:stretch>
              <a:fillRect/>
            </a:stretch>
          </p:blipFill>
          <p:spPr>
            <a:xfrm>
              <a:off x="194945" y="5019218"/>
              <a:ext cx="957771" cy="498289"/>
            </a:xfrm>
            <a:prstGeom prst="rect">
              <a:avLst/>
            </a:prstGeom>
          </p:spPr>
        </p:pic>
        <p:sp>
          <p:nvSpPr>
            <p:cNvPr id="7" name="TextBox 6"/>
            <p:cNvSpPr txBox="1"/>
            <p:nvPr/>
          </p:nvSpPr>
          <p:spPr>
            <a:xfrm>
              <a:off x="409977" y="5645103"/>
              <a:ext cx="3769429" cy="1492716"/>
            </a:xfrm>
            <a:prstGeom prst="rect">
              <a:avLst/>
            </a:prstGeom>
            <a:noFill/>
          </p:spPr>
          <p:txBody>
            <a:bodyPr wrap="square" rtlCol="0">
              <a:spAutoFit/>
            </a:bodyPr>
            <a:lstStyle/>
            <a:p>
              <a:r>
                <a:rPr lang="en-GB" sz="1600" b="1" dirty="0" smtClean="0">
                  <a:solidFill>
                    <a:srgbClr val="0066CC"/>
                  </a:solidFill>
                  <a:latin typeface="Helvetica" panose="020B0604020202020204" pitchFamily="34" charset="0"/>
                  <a:cs typeface="Helvetica" panose="020B0604020202020204" pitchFamily="34" charset="0"/>
                </a:rPr>
                <a:t>Summarise: </a:t>
              </a:r>
              <a:r>
                <a:rPr lang="en-GB" sz="1500" dirty="0" smtClean="0">
                  <a:latin typeface="Helvetica" panose="020B0604020202020204" pitchFamily="34" charset="0"/>
                  <a:cs typeface="Helvetica" panose="020B0604020202020204" pitchFamily="34" charset="0"/>
                </a:rPr>
                <a:t>This </a:t>
              </a:r>
              <a:r>
                <a:rPr lang="en-GB" sz="1500" dirty="0">
                  <a:latin typeface="Helvetica" panose="020B0604020202020204" pitchFamily="34" charset="0"/>
                  <a:cs typeface="Helvetica" panose="020B0604020202020204" pitchFamily="34" charset="0"/>
                </a:rPr>
                <a:t>means to think about the main points of the conversation or communication and shorten or simplify them in order to repeat them back to the individual. This will help to check your and their understanding. </a:t>
              </a:r>
              <a:endParaRPr lang="en-GB" sz="1500" dirty="0">
                <a:latin typeface="Helvetica" panose="020B0604020202020204" pitchFamily="34" charset="0"/>
                <a:cs typeface="Helvetica" panose="020B0604020202020204" pitchFamily="34" charset="0"/>
              </a:endParaRPr>
            </a:p>
          </p:txBody>
        </p:sp>
      </p:grpSp>
      <p:pic>
        <p:nvPicPr>
          <p:cNvPr id="8" name="Picture 7"/>
          <p:cNvPicPr>
            <a:picLocks noChangeAspect="1"/>
          </p:cNvPicPr>
          <p:nvPr/>
        </p:nvPicPr>
        <p:blipFill rotWithShape="1">
          <a:blip r:embed="rId2" cstate="email"/>
          <a:srcRect/>
          <a:stretch>
            <a:fillRect/>
          </a:stretch>
        </p:blipFill>
        <p:spPr>
          <a:xfrm>
            <a:off x="4763385" y="2971281"/>
            <a:ext cx="4114800" cy="3410047"/>
          </a:xfrm>
          <a:prstGeom prst="rect">
            <a:avLst/>
          </a:prstGeom>
        </p:spPr>
      </p:pic>
      <p:sp>
        <p:nvSpPr>
          <p:cNvPr id="10" name="TextBox 9"/>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3"/>
              </a:rPr>
              <a:t>http://www.skillsforhealth.org.uk</a:t>
            </a:r>
            <a:r>
              <a:rPr lang="en-IN" sz="800" b="1" u="sng" dirty="0" smtClean="0">
                <a:latin typeface="Helvetica" panose="020B0604020202020204" pitchFamily="34" charset="0"/>
                <a:cs typeface="Helvetica" panose="020B0604020202020204" pitchFamily="34" charset="0"/>
                <a:hlinkClick r:id="rId3"/>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4"/>
              </a:rPr>
              <a:t>http</a:t>
            </a:r>
            <a:r>
              <a:rPr lang="en-IN" sz="800" b="1" u="sng" dirty="0">
                <a:latin typeface="Helvetica" panose="020B0604020202020204" pitchFamily="34" charset="0"/>
                <a:cs typeface="Helvetica" panose="020B0604020202020204" pitchFamily="34" charset="0"/>
                <a:hlinkClick r:id="rId4"/>
              </a:rPr>
              <a:t>://www.skillsforcare.org.uk</a:t>
            </a:r>
            <a:r>
              <a:rPr lang="en-IN" sz="900" b="1" u="sng" dirty="0" smtClean="0">
                <a:latin typeface="Helvetica" panose="020B0604020202020204" pitchFamily="34" charset="0"/>
                <a:cs typeface="Helvetica" panose="020B0604020202020204" pitchFamily="34" charset="0"/>
                <a:hlinkClick r:id="rId4"/>
              </a:rPr>
              <a:t>/</a:t>
            </a:r>
            <a:endParaRPr lang="en-IN" sz="900" b="1" dirty="0">
              <a:latin typeface="Helvetica" panose="020B0604020202020204" pitchFamily="34" charset="0"/>
              <a:cs typeface="Helvetica" panose="020B0604020202020204" pitchFamily="34" charset="0"/>
            </a:endParaRPr>
          </a:p>
        </p:txBody>
      </p:sp>
      <p:sp>
        <p:nvSpPr>
          <p:cNvPr id="11" name="TextBox 10"/>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8</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10.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11.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12.xml><?xml version="1.0" encoding="utf-8"?>
<p:tagLst xmlns:p="http://schemas.openxmlformats.org/presentationml/2006/main">
  <p:tag name="MMPROD_NEXTUNIQUEID" val="10009"/>
  <p:tag name="MMPROD_UIDATA" val="&lt;database version=&quot;10.0&quot;&gt;&lt;object type=&quot;1&quot; unique_id=&quot;10001&quot;&gt;&lt;object type=&quot;2&quot; unique_id=&quot;34761&quot;&gt;&lt;object type=&quot;3&quot; unique_id=&quot;35231&quot;&gt;&lt;property id=&quot;20148&quot; value=&quot;5&quot;/&gt;&lt;property id=&quot;20300&quot; value=&quot;Slide 1&quot;/&gt;&lt;property id=&quot;20307&quot; value=&quot;292&quot;/&gt;&lt;/object&gt;&lt;object type=&quot;3&quot; unique_id=&quot;35232&quot;&gt;&lt;property id=&quot;20148&quot; value=&quot;5&quot;/&gt;&lt;property id=&quot;20300&quot; value=&quot;Slide 2 - &amp;quot;Learning outcomes&amp;quot;&quot;/&gt;&lt;property id=&quot;20307&quot; value=&quot;278&quot;/&gt;&lt;/object&gt;&lt;object type=&quot;3&quot; unique_id=&quot;35233&quot;&gt;&lt;property id=&quot;20148&quot; value=&quot;5&quot;/&gt;&lt;property id=&quot;20300&quot; value=&quot;Slide 3 - &amp;quot;The importance of communication&amp;quot;&quot;/&gt;&lt;property id=&quot;20307&quot; value=&quot;279&quot;/&gt;&lt;/object&gt;&lt;object type=&quot;3&quot; unique_id=&quot;35234&quot;&gt;&lt;property id=&quot;20148&quot; value=&quot;5&quot;/&gt;&lt;property id=&quot;20300&quot; value=&quot;Slide 4 - &amp;quot;Types of communication&amp;quot;&quot;/&gt;&lt;property id=&quot;20307&quot; value=&quot;280&quot;/&gt;&lt;/object&gt;&lt;object type=&quot;3&quot; unique_id=&quot;35235&quot;&gt;&lt;property id=&quot;20148&quot; value=&quot;5&quot;/&gt;&lt;property id=&quot;20300&quot; value=&quot;Slide 5 - &amp;quot;Types of communication&amp;quot;&quot;/&gt;&lt;property id=&quot;20307&quot; value=&quot;281&quot;/&gt;&lt;/object&gt;&lt;object type=&quot;3&quot; unique_id=&quot;35236&quot;&gt;&lt;property id=&quot;20148&quot; value=&quot;5&quot;/&gt;&lt;property id=&quot;20300&quot; value=&quot;Slide 6 - &amp;quot;Communication and relationships&amp;quot;&quot;/&gt;&lt;property id=&quot;20307&quot; value=&quot;282&quot;/&gt;&lt;/object&gt;&lt;object type=&quot;3&quot; unique_id=&quot;35237&quot;&gt;&lt;property id=&quot;20148&quot; value=&quot;5&quot;/&gt;&lt;property id=&quot;20300&quot; value=&quot;Slide 7 - &amp;quot;Communication needs and preferences&amp;quot;&quot;/&gt;&lt;property id=&quot;20307&quot; value=&quot;283&quot;/&gt;&lt;/object&gt;&lt;object type=&quot;3&quot; unique_id=&quot;35238&quot;&gt;&lt;property id=&quot;20148&quot; value=&quot;5&quot;/&gt;&lt;property id=&quot;20300&quot; value=&quot;Slide 8 - &amp;quot;Barriers to communication&amp;quot;&quot;/&gt;&lt;property id=&quot;20307&quot; value=&quot;284&quot;/&gt;&lt;/object&gt;&lt;object type=&quot;3&quot; unique_id=&quot;35239&quot;&gt;&lt;property id=&quot;20148&quot; value=&quot;5&quot;/&gt;&lt;property id=&quot;20300&quot; value=&quot;Slide 9 - &amp;quot;Checking understanding&amp;quot;&quot;/&gt;&lt;property id=&quot;20307&quot; value=&quot;285&quot;/&gt;&lt;/object&gt;&lt;object type=&quot;3&quot; unique_id=&quot;35240&quot;&gt;&lt;property id=&quot;20148&quot; value=&quot;5&quot;/&gt;&lt;property id=&quot;20300&quot; value=&quot;Slide 10 - &amp;quot;Information and support&amp;quot;&quot;/&gt;&lt;property id=&quot;20307&quot; value=&quot;286&quot;/&gt;&lt;/object&gt;&lt;object type=&quot;3&quot; unique_id=&quot;35241&quot;&gt;&lt;property id=&quot;20148&quot; value=&quot;5&quot;/&gt;&lt;property id=&quot;20300&quot; value=&quot;Slide 11 - &amp;quot;Confidentiality&amp;quot;&quot;/&gt;&lt;property id=&quot;20307&quot; value=&quot;287&quot;/&gt;&lt;/object&gt;&lt;object type=&quot;3&quot; unique_id=&quot;35242&quot;&gt;&lt;property id=&quot;20148&quot; value=&quot;5&quot;/&gt;&lt;property id=&quot;20300&quot; value=&quot;Slide 12 - &amp;quot;Communication in practice&amp;quot;&quot;/&gt;&lt;property id=&quot;20307&quot; value=&quot;288&quot;/&gt;&lt;/object&gt;&lt;object type=&quot;3&quot; unique_id=&quot;35243&quot;&gt;&lt;property id=&quot;20148&quot; value=&quot;5&quot;/&gt;&lt;property id=&quot;20300&quot; value=&quot;Slide 13 - &amp;quot;Knowledge check&amp;quot;&quot;/&gt;&lt;property id=&quot;20307&quot; value=&quot;289&quot;/&gt;&lt;/object&gt;&lt;object type=&quot;3&quot; unique_id=&quot;35244&quot;&gt;&lt;property id=&quot;20148&quot; value=&quot;5&quot;/&gt;&lt;property id=&quot;20300&quot; value=&quot;Slide 14 - &amp;quot;Knowledge check&amp;quot;&quot;/&gt;&lt;property id=&quot;20307&quot; value=&quot;290&quot;/&gt;&lt;/object&gt;&lt;object type=&quot;3&quot; unique_id=&quot;35245&quot;&gt;&lt;property id=&quot;20148&quot; value=&quot;5&quot;/&gt;&lt;property id=&quot;20300&quot; value=&quot;Slide 15 - &amp;quot;Knowledge check&amp;quot;&quot;/&gt;&lt;property id=&quot;20307&quot; value=&quot;291&quot;/&gt;&lt;/object&gt;&lt;object type=&quot;3&quot; unique_id=&quot;35678&quot;&gt;&lt;property id=&quot;20148&quot; value=&quot;5&quot;/&gt;&lt;property id=&quot;20300&quot; value=&quot;Slide 16&quot;/&gt;&lt;property id=&quot;20307&quot; value=&quot;294&quot;/&gt;&lt;/object&gt;&lt;object type=&quot;3&quot; unique_id=&quot;35679&quot;&gt;&lt;property id=&quot;20148&quot; value=&quot;5&quot;/&gt;&lt;property id=&quot;20300&quot; value=&quot;Slide 17&quot;/&gt;&lt;property id=&quot;20307&quot; value=&quot;295&quot;/&gt;&lt;/object&gt;&lt;object type=&quot;3&quot; unique_id=&quot;35680&quot;&gt;&lt;property id=&quot;20148&quot; value=&quot;5&quot;/&gt;&lt;property id=&quot;20300&quot; value=&quot;Slide 18&quot;/&gt;&lt;property id=&quot;20307&quot; value=&quot;296&quot;/&gt;&lt;/object&gt;&lt;object type=&quot;3&quot; unique_id=&quot;35681&quot;&gt;&lt;property id=&quot;20148&quot; value=&quot;5&quot;/&gt;&lt;property id=&quot;20300&quot; value=&quot;Slide 19&quot;/&gt;&lt;property id=&quot;20307&quot; value=&quot;297&quot;/&gt;&lt;/object&gt;&lt;object type=&quot;3&quot; unique_id=&quot;35682&quot;&gt;&lt;property id=&quot;20148&quot; value=&quot;5&quot;/&gt;&lt;property id=&quot;20300&quot; value=&quot;Slide 20&quot;/&gt;&lt;property id=&quot;20307&quot; value=&quot;298&quot;/&gt;&lt;/object&gt;&lt;object type=&quot;3&quot; unique_id=&quot;35683&quot;&gt;&lt;property id=&quot;20148&quot; value=&quot;5&quot;/&gt;&lt;property id=&quot;20300&quot; value=&quot;Slide 21&quot;/&gt;&lt;property id=&quot;20307&quot; value=&quot;299&quot;/&gt;&lt;/object&gt;&lt;object type=&quot;3&quot; unique_id=&quot;35684&quot;&gt;&lt;property id=&quot;20148&quot; value=&quot;5&quot;/&gt;&lt;property id=&quot;20300&quot; value=&quot;Slide 22&quot;/&gt;&lt;property id=&quot;20307&quot; value=&quot;300&quot;/&gt;&lt;/object&gt;&lt;object type=&quot;3&quot; unique_id=&quot;35685&quot;&gt;&lt;property id=&quot;20148&quot; value=&quot;5&quot;/&gt;&lt;property id=&quot;20300&quot; value=&quot;Slide 23&quot;/&gt;&lt;property id=&quot;20307&quot; value=&quot;301&quot;/&gt;&lt;/object&gt;&lt;object type=&quot;3&quot; unique_id=&quot;35686&quot;&gt;&lt;property id=&quot;20148&quot; value=&quot;5&quot;/&gt;&lt;property id=&quot;20300&quot; value=&quot;Slide 24 - &amp;quot;Let’s Watch&amp;quot;&quot;/&gt;&lt;property id=&quot;20307&quot; value=&quot;302&quot;/&gt;&lt;/object&gt;&lt;object type=&quot;3&quot; unique_id=&quot;35687&quot;&gt;&lt;property id=&quot;20148&quot; value=&quot;5&quot;/&gt;&lt;property id=&quot;20300&quot; value=&quot;Slide 25&quot;/&gt;&lt;property id=&quot;20307&quot; value=&quot;303&quot;/&gt;&lt;/object&gt;&lt;object type=&quot;3&quot; unique_id=&quot;35688&quot;&gt;&lt;property id=&quot;20148&quot; value=&quot;5&quot;/&gt;&lt;property id=&quot;20300&quot; value=&quot;Slide 26&quot;/&gt;&lt;property id=&quot;20307&quot; value=&quot;304&quot;/&gt;&lt;/object&gt;&lt;object type=&quot;3&quot; unique_id=&quot;35689&quot;&gt;&lt;property id=&quot;20148&quot; value=&quot;5&quot;/&gt;&lt;property id=&quot;20300&quot; value=&quot;Slide 27&quot;/&gt;&lt;property id=&quot;20307&quot; value=&quot;305&quot;/&gt;&lt;/object&gt;&lt;object type=&quot;3&quot; unique_id=&quot;35690&quot;&gt;&lt;property id=&quot;20148&quot; value=&quot;5&quot;/&gt;&lt;property id=&quot;20300&quot; value=&quot;Slide 28 - &amp;quot;Let’s Watch&amp;quot;&quot;/&gt;&lt;property id=&quot;20307&quot; value=&quot;306&quot;/&gt;&lt;/object&gt;&lt;object type=&quot;3&quot; unique_id=&quot;35691&quot;&gt;&lt;property id=&quot;20148&quot; value=&quot;5&quot;/&gt;&lt;property id=&quot;20300&quot; value=&quot;Slide 29&quot;/&gt;&lt;property id=&quot;20307&quot; value=&quot;307&quot;/&gt;&lt;/object&gt;&lt;object type=&quot;3&quot; unique_id=&quot;35692&quot;&gt;&lt;property id=&quot;20148&quot; value=&quot;5&quot;/&gt;&lt;property id=&quot;20300&quot; value=&quot;Slide 30&quot;/&gt;&lt;property id=&quot;20307&quot; value=&quot;308&quot;/&gt;&lt;/object&gt;&lt;object type=&quot;3&quot; unique_id=&quot;35693&quot;&gt;&lt;property id=&quot;20148&quot; value=&quot;5&quot;/&gt;&lt;property id=&quot;20300&quot; value=&quot;Slide 31&quot;/&gt;&lt;property id=&quot;20307&quot; value=&quot;309&quot;/&gt;&lt;/object&gt;&lt;object type=&quot;3&quot; unique_id=&quot;35694&quot;&gt;&lt;property id=&quot;20148&quot; value=&quot;5&quot;/&gt;&lt;property id=&quot;20300&quot; value=&quot;Slide 32&quot;/&gt;&lt;property id=&quot;20307&quot; value=&quot;310&quot;/&gt;&lt;/object&gt;&lt;object type=&quot;3&quot; unique_id=&quot;35695&quot;&gt;&lt;property id=&quot;20148&quot; value=&quot;5&quot;/&gt;&lt;property id=&quot;20300&quot; value=&quot;Slide 33 - &amp;quot;Let’s Watch&amp;quot;&quot;/&gt;&lt;property id=&quot;20307&quot; value=&quot;311&quot;/&gt;&lt;/object&gt;&lt;object type=&quot;3&quot; unique_id=&quot;35696&quot;&gt;&lt;property id=&quot;20148&quot; value=&quot;5&quot;/&gt;&lt;property id=&quot;20300&quot; value=&quot;Slide 34&quot;/&gt;&lt;property id=&quot;20307&quot; value=&quot;312&quot;/&gt;&lt;/object&gt;&lt;/object&gt;&lt;object type=&quot;8&quot; unique_id=&quot;34801&quot;&gt;&lt;/object&gt;&lt;/object&gt;&lt;/database&gt;"/>
  <p:tag name="SECTOMILLISECCONVERTED" val="1"/>
</p:tagLst>
</file>

<file path=ppt/tags/tag2.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3.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4.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5.xml><?xml version="1.0" encoding="utf-8"?>
<p:tagLst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quot;/&gt;&lt;isInvalidForFieldText val=&quot;0&quot;/&gt;&lt;Image&gt;&lt;filename val=&quot;C:\Users\Khasnobis\Documents\My Adobe Presentations\1. Skills-For-Care-Presentation-web-version-Standard-1\data\asimages\{5E48556A-7529-43A5-9EDC-0C8CDCF270D9}_2.png&quot;/&gt;&lt;left val=&quot;7&quot;/&gt;&lt;top val=&quot;6&quot;/&gt;&lt;width val=&quot;581&quot;/&gt;&lt;height val=&quot;75&quot;/&gt;&lt;hasText val=&quot;1&quot;/&gt;&lt;/Image&gt;&lt;/ThreeDShapeInfo&gt;"/>
</p:tagLst>
</file>

<file path=ppt/tags/tag6.xml><?xml version="1.0" encoding="utf-8"?>
<p:tagLst xmlns:p="http://schemas.openxmlformats.org/presentationml/2006/main">
  <p:tag name="PRESENTER_SHAPETEXTINFO" val="&lt;ShapeTextInfo&gt;&lt;TableIndex row=&quot;-1&quot; col=&quot;-1&quot;&gt;&lt;linesCount val=&quot;1&quot;/&gt;&lt;lineCharCount val=&quot;15&quot;/&gt;&lt;/TableIndex&gt;&lt;/ShapeTextInfo&gt;"/>
  <p:tag name="HTML_SHAPEINFO" val="&lt;ThreeDShapeInfo&gt;&lt;uuid val=&quot;&quot;/&gt;&lt;isInvalidForFieldText val=&quot;0&quot;/&gt;&lt;Image&gt;&lt;filename val=&quot;C:\Users\Khasnobis\Documents\My Adobe Presentations\1. Skills-For-Care-Presentation-web-version-Standard-1\data\asimages\{8309BBE3-045B-4E5E-97A6-1649290A857D}_17.png&quot;/&gt;&lt;left val=&quot;7&quot;/&gt;&lt;top val=&quot;6&quot;/&gt;&lt;width val=&quot;581&quot;/&gt;&lt;height val=&quot;75&quot;/&gt;&lt;hasText val=&quot;1&quot;/&gt;&lt;/Image&gt;&lt;/ThreeDShapeInfo&gt;"/>
</p:tagLst>
</file>

<file path=ppt/tags/tag7.xml><?xml version="1.0" encoding="utf-8"?>
<p:tagLst xmlns:p="http://schemas.openxmlformats.org/presentationml/2006/main">
  <p:tag name="PRESENTER_SHAPETEXTINFO" val="&lt;ShapeTextInfo&gt;&lt;TableIndex row=&quot;-1&quot; col=&quot;-1&quot;&gt;&lt;linesCount val=&quot;1&quot;/&gt;&lt;lineCharCount val=&quot;15&quot;/&gt;&lt;/TableIndex&gt;&lt;/ShapeTextInfo&gt;"/>
  <p:tag name="HTML_SHAPEINFO" val="&lt;ThreeDShapeInfo&gt;&lt;uuid val=&quot;&quot;/&gt;&lt;isInvalidForFieldText val=&quot;0&quot;/&gt;&lt;Image&gt;&lt;filename val=&quot;C:\Users\Khasnobis\Documents\My Adobe Presentations\1. Skills-For-Care-Presentation-web-version-Standard-1\data\asimages\{8309BBE3-045B-4E5E-97A6-1649290A857D}_17.png&quot;/&gt;&lt;left val=&quot;7&quot;/&gt;&lt;top val=&quot;6&quot;/&gt;&lt;width val=&quot;581&quot;/&gt;&lt;height val=&quot;75&quot;/&gt;&lt;hasText val=&quot;1&quot;/&gt;&lt;/Image&gt;&lt;/ThreeDShapeInfo&gt;"/>
</p:tagLst>
</file>

<file path=ppt/tags/tag8.xml><?xml version="1.0" encoding="utf-8"?>
<p:tagLst xmlns:p="http://schemas.openxmlformats.org/presentationml/2006/main">
  <p:tag name="PRESENTER_SHAPETEXTINFO" val="&lt;ShapeTextInfo&gt;&lt;TableIndex row=&quot;-1&quot; col=&quot;-1&quot;&gt;&lt;linesCount val=&quot;1&quot;/&gt;&lt;lineCharCount val=&quot;15&quot;/&gt;&lt;/TableIndex&gt;&lt;/ShapeTextInfo&gt;"/>
  <p:tag name="HTML_SHAPEINFO" val="&lt;ThreeDShapeInfo&gt;&lt;uuid val=&quot;&quot;/&gt;&lt;isInvalidForFieldText val=&quot;0&quot;/&gt;&lt;Image&gt;&lt;filename val=&quot;C:\Users\Khasnobis\Documents\My Adobe Presentations\1. Skills-For-Care-Presentation-web-version-Standard-1\data\asimages\{8309BBE3-045B-4E5E-97A6-1649290A857D}_17.png&quot;/&gt;&lt;left val=&quot;7&quot;/&gt;&lt;top val=&quot;6&quot;/&gt;&lt;width val=&quot;581&quot;/&gt;&lt;height val=&quot;75&quot;/&gt;&lt;hasText val=&quot;1&quot;/&gt;&lt;/Image&gt;&lt;/ThreeDShapeInfo&gt;"/>
</p:tagLst>
</file>

<file path=ppt/tags/tag9.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10068</Words>
  <Application>WPS Presentation</Application>
  <PresentationFormat>On-screen Show (4:3)</PresentationFormat>
  <Paragraphs>453</Paragraphs>
  <Slides>34</Slides>
  <Notes>26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Arial</vt:lpstr>
      <vt:lpstr>SimSun</vt:lpstr>
      <vt:lpstr>Wingdings</vt:lpstr>
      <vt:lpstr>Helvetica</vt:lpstr>
      <vt:lpstr>Microsoft YaHei</vt:lpstr>
      <vt:lpstr>Arial Unicode MS</vt:lpstr>
      <vt:lpstr>Calibri</vt:lpstr>
      <vt:lpstr>Arial</vt:lpstr>
      <vt:lpstr>Helvetica Neue</vt:lpstr>
      <vt:lpstr>Office Theme</vt:lpstr>
      <vt:lpstr>PowerPoint 演示文稿</vt:lpstr>
      <vt:lpstr>Learning outcomes</vt:lpstr>
      <vt:lpstr>The importance of communication</vt:lpstr>
      <vt:lpstr>Types of communication</vt:lpstr>
      <vt:lpstr>Types of communication</vt:lpstr>
      <vt:lpstr>Communication and relationships</vt:lpstr>
      <vt:lpstr>Communication needs and preferences</vt:lpstr>
      <vt:lpstr>Barriers to communication</vt:lpstr>
      <vt:lpstr>Checking understanding</vt:lpstr>
      <vt:lpstr>Information and support</vt:lpstr>
      <vt:lpstr>Confidentiality</vt:lpstr>
      <vt:lpstr>Communication in practice</vt:lpstr>
      <vt:lpstr>Knowledge check</vt:lpstr>
      <vt:lpstr>Knowledge check</vt:lpstr>
      <vt:lpstr>Knowledge check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Let’s Watch</vt:lpstr>
      <vt:lpstr>PowerPoint 演示文稿</vt:lpstr>
      <vt:lpstr>PowerPoint 演示文稿</vt:lpstr>
      <vt:lpstr>PowerPoint 演示文稿</vt:lpstr>
      <vt:lpstr>Let’s Watch</vt:lpstr>
      <vt:lpstr>PowerPoint 演示文稿</vt:lpstr>
      <vt:lpstr>PowerPoint 演示文稿</vt:lpstr>
      <vt:lpstr>PowerPoint 演示文稿</vt:lpstr>
      <vt:lpstr>PowerPoint 演示文稿</vt:lpstr>
      <vt:lpstr>Let’s Watch</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Khasnobis</dc:creator>
  <cp:lastModifiedBy>Dell</cp:lastModifiedBy>
  <cp:revision>36</cp:revision>
  <dcterms:created xsi:type="dcterms:W3CDTF">2016-08-26T16:03:00Z</dcterms:created>
  <dcterms:modified xsi:type="dcterms:W3CDTF">2023-03-26T14:12:44Z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F4AD0383D33D4B74B435E8164B928870</vt:lpwstr>
  </property>
  <property fmtid="{D5CDD505-2E9C-101B-9397-08002B2CF9AE}" pid="3" name="KSOProductBuildVer">
    <vt:lpwstr>1033-11.2.0.11516</vt:lpwstr>
  </property>
</Properties>
</file>