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handoutMasterIdLst>
    <p:handoutMasterId r:id="rId24"/>
  </p:handoutMasterIdLst>
  <p:sldIdLst>
    <p:sldId id="284" r:id="rId4"/>
    <p:sldId id="300" r:id="rId5"/>
    <p:sldId id="293" r:id="rId7"/>
    <p:sldId id="381" r:id="rId8"/>
    <p:sldId id="382" r:id="rId9"/>
    <p:sldId id="379" r:id="rId10"/>
    <p:sldId id="316" r:id="rId11"/>
    <p:sldId id="317" r:id="rId12"/>
    <p:sldId id="378" r:id="rId13"/>
    <p:sldId id="330" r:id="rId14"/>
    <p:sldId id="331" r:id="rId15"/>
    <p:sldId id="386" r:id="rId16"/>
    <p:sldId id="332" r:id="rId17"/>
    <p:sldId id="361" r:id="rId18"/>
    <p:sldId id="362" r:id="rId19"/>
    <p:sldId id="384" r:id="rId20"/>
    <p:sldId id="385" r:id="rId21"/>
    <p:sldId id="363" r:id="rId22"/>
    <p:sldId id="3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77257" autoAdjust="0"/>
  </p:normalViewPr>
  <p:slideViewPr>
    <p:cSldViewPr>
      <p:cViewPr varScale="1">
        <p:scale>
          <a:sx n="64" d="100"/>
          <a:sy n="64" d="100"/>
        </p:scale>
        <p:origin x="1901"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Arrange for a whiteboard and whiteboard markers.</a:t>
            </a:r>
            <a:endParaRPr lang="en-US" dirty="0"/>
          </a:p>
          <a:p>
            <a:endParaRPr lang="en-US" dirty="0"/>
          </a:p>
          <a:p>
            <a:r>
              <a:rPr lang="en-US" dirty="0"/>
              <a:t>Draw the participants’ attention to the visual and read aloud the question on the screen: How do you feel when someone gets angry with you?</a:t>
            </a:r>
            <a:r>
              <a:rPr lang="en-US" baseline="0" dirty="0"/>
              <a:t> </a:t>
            </a:r>
            <a:endParaRPr lang="en-US" dirty="0"/>
          </a:p>
          <a:p>
            <a:endParaRPr lang="en-US" dirty="0"/>
          </a:p>
          <a:p>
            <a:r>
              <a:rPr lang="en-US" dirty="0"/>
              <a:t>Invite the participants responses to the question. If there are no responses, ask the following questions aloud:</a:t>
            </a:r>
            <a:endParaRPr lang="en-US" dirty="0"/>
          </a:p>
          <a:p>
            <a:endParaRPr lang="en-US" dirty="0"/>
          </a:p>
          <a:p>
            <a:pPr>
              <a:buFontTx/>
              <a:buChar char="-"/>
            </a:pPr>
            <a:r>
              <a:rPr lang="en-US" dirty="0"/>
              <a:t> Do you feel angry yourself?</a:t>
            </a:r>
            <a:endParaRPr lang="en-US" dirty="0"/>
          </a:p>
          <a:p>
            <a:pPr>
              <a:buFontTx/>
              <a:buChar char="-"/>
            </a:pPr>
            <a:r>
              <a:rPr lang="en-US" dirty="0"/>
              <a:t> Do you feel insulted?</a:t>
            </a:r>
            <a:endParaRPr lang="en-US" dirty="0"/>
          </a:p>
          <a:p>
            <a:pPr>
              <a:buFontTx/>
              <a:buChar char="-"/>
            </a:pPr>
            <a:r>
              <a:rPr lang="en-US" dirty="0"/>
              <a:t> Do you feel afraid?</a:t>
            </a:r>
            <a:endParaRPr lang="en-US" dirty="0"/>
          </a:p>
          <a:p>
            <a:pPr>
              <a:buFontTx/>
              <a:buChar char="-"/>
            </a:pPr>
            <a:r>
              <a:rPr lang="en-US" dirty="0"/>
              <a:t> Do you feel hurt?</a:t>
            </a:r>
            <a:endParaRPr lang="en-US" dirty="0"/>
          </a:p>
          <a:p>
            <a:pPr>
              <a:buFontTx/>
              <a:buChar char="-"/>
            </a:pPr>
            <a:r>
              <a:rPr lang="en-US" dirty="0"/>
              <a:t> Do you feel sad?</a:t>
            </a:r>
            <a:endParaRPr lang="en-US" dirty="0"/>
          </a:p>
          <a:p>
            <a:pPr>
              <a:buFontTx/>
              <a:buNone/>
            </a:pPr>
            <a:endParaRPr lang="en-US" dirty="0"/>
          </a:p>
          <a:p>
            <a:pPr>
              <a:buFontTx/>
              <a:buNone/>
            </a:pPr>
            <a:r>
              <a:rPr lang="en-US" dirty="0"/>
              <a:t>If any of the participant replies in affirmative to a question, ask all others to raise their hands who feel the same. Write the heading Emotions on the white board and under it write the emotions – angry,</a:t>
            </a:r>
            <a:r>
              <a:rPr lang="en-US" baseline="0" dirty="0"/>
              <a:t> insulted, afraid, hurt, sad or any other that the participants come up with – on the whiteboard.</a:t>
            </a:r>
            <a:endParaRPr lang="en-US" baseline="0" dirty="0"/>
          </a:p>
          <a:p>
            <a:pPr>
              <a:buFontTx/>
              <a:buNone/>
            </a:pPr>
            <a:endParaRPr lang="en-US" baseline="0" dirty="0"/>
          </a:p>
          <a:p>
            <a:pPr>
              <a:buFontTx/>
              <a:buNone/>
            </a:pPr>
            <a:r>
              <a:rPr lang="en-US" baseline="0" dirty="0"/>
              <a:t>Now move on to the next slide.</a:t>
            </a:r>
            <a:endParaRPr lang="en-US" dirty="0"/>
          </a:p>
          <a:p>
            <a:pPr>
              <a:buFontTx/>
              <a:buNone/>
            </a:pPr>
            <a:endParaRPr lang="en-US"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aloud the question on the screen: What do you do when someone gets angry with you?</a:t>
            </a:r>
            <a:r>
              <a:rPr lang="en-US" baseline="0" dirty="0"/>
              <a:t> </a:t>
            </a:r>
            <a:endParaRPr lang="en-US" dirty="0"/>
          </a:p>
          <a:p>
            <a:endParaRPr lang="en-US" dirty="0"/>
          </a:p>
          <a:p>
            <a:r>
              <a:rPr lang="en-US" dirty="0"/>
              <a:t>Invite the participants responses to the question.</a:t>
            </a:r>
            <a:endParaRPr lang="en-US" dirty="0"/>
          </a:p>
          <a:p>
            <a:endParaRPr lang="en-US" dirty="0"/>
          </a:p>
          <a:p>
            <a:r>
              <a:rPr lang="en-US" dirty="0"/>
              <a:t>If there are no responses, ask the following questions aloud:</a:t>
            </a:r>
            <a:endParaRPr lang="en-US" dirty="0"/>
          </a:p>
          <a:p>
            <a:endParaRPr lang="en-US" dirty="0"/>
          </a:p>
          <a:p>
            <a:pPr>
              <a:buFontTx/>
              <a:buChar char="-"/>
            </a:pPr>
            <a:r>
              <a:rPr lang="en-US" dirty="0"/>
              <a:t> Do you show your own anger?</a:t>
            </a:r>
            <a:endParaRPr lang="en-US" dirty="0"/>
          </a:p>
          <a:p>
            <a:pPr>
              <a:buFontTx/>
              <a:buChar char="-"/>
            </a:pPr>
            <a:r>
              <a:rPr lang="en-US" dirty="0"/>
              <a:t> Do you walk away from the situation?</a:t>
            </a:r>
            <a:endParaRPr lang="en-US" dirty="0"/>
          </a:p>
          <a:p>
            <a:pPr>
              <a:buFontTx/>
              <a:buChar char="-"/>
            </a:pPr>
            <a:r>
              <a:rPr lang="en-US" dirty="0"/>
              <a:t> Do you pick up a fight?</a:t>
            </a:r>
            <a:endParaRPr lang="en-US" dirty="0"/>
          </a:p>
          <a:p>
            <a:pPr>
              <a:buFontTx/>
              <a:buChar char="-"/>
            </a:pPr>
            <a:r>
              <a:rPr lang="en-US" dirty="0"/>
              <a:t> Do you ignore the person?</a:t>
            </a:r>
            <a:endParaRPr lang="en-US" dirty="0"/>
          </a:p>
          <a:p>
            <a:pPr>
              <a:buFontTx/>
              <a:buChar char="-"/>
            </a:pPr>
            <a:r>
              <a:rPr lang="en-US" dirty="0"/>
              <a:t> Do you find the reason why the person is angry?</a:t>
            </a:r>
            <a:endParaRPr lang="en-US" dirty="0"/>
          </a:p>
          <a:p>
            <a:pPr>
              <a:buFontTx/>
              <a:buChar char="-"/>
            </a:pPr>
            <a:r>
              <a:rPr lang="en-US" dirty="0"/>
              <a:t> Do you stay calm and try to calm the other person? </a:t>
            </a:r>
            <a:endParaRPr lang="en-US" dirty="0"/>
          </a:p>
          <a:p>
            <a:pPr>
              <a:buFontTx/>
              <a:buNone/>
            </a:pPr>
            <a:endParaRPr lang="en-US" dirty="0"/>
          </a:p>
          <a:p>
            <a:pPr>
              <a:buFontTx/>
              <a:buNone/>
            </a:pPr>
            <a:r>
              <a:rPr lang="en-US" dirty="0"/>
              <a:t>If any of the participant replies in affirmative to a question, ask all others to raise their hands who feel the same. Write the heading Actions on the whiteboard and under it write the actions – show anger,</a:t>
            </a:r>
            <a:r>
              <a:rPr lang="en-US" baseline="0" dirty="0"/>
              <a:t> walk away, fight, ignore, find the reason, stay calm, calm the person or any other that the participants come up with – on the whiteboard.</a:t>
            </a:r>
            <a:endParaRPr lang="en-US" baseline="0" dirty="0"/>
          </a:p>
          <a:p>
            <a:pPr>
              <a:buFontTx/>
              <a:buNone/>
            </a:pPr>
            <a:endParaRPr lang="en-US" baseline="0" dirty="0"/>
          </a:p>
          <a:p>
            <a:pPr>
              <a:buFontTx/>
              <a:buNone/>
            </a:pPr>
            <a:r>
              <a:rPr lang="en-US" baseline="0" dirty="0"/>
              <a:t>Next tick all the emotions </a:t>
            </a:r>
            <a:r>
              <a:rPr lang="en-US" dirty="0"/>
              <a:t>– angry,</a:t>
            </a:r>
            <a:r>
              <a:rPr lang="en-US" baseline="0" dirty="0"/>
              <a:t> insulted, afraid, hurt, sad or any other – listed while the previous slide was shown. Say – “All these emotions are correct. You may feel one or more of them when someone gets angry with you.”</a:t>
            </a:r>
            <a:endParaRPr lang="en-US" baseline="0" dirty="0"/>
          </a:p>
          <a:p>
            <a:pPr>
              <a:buFontTx/>
              <a:buNone/>
            </a:pPr>
            <a:endParaRPr lang="en-US" baseline="0" dirty="0"/>
          </a:p>
          <a:p>
            <a:pPr>
              <a:buFontTx/>
              <a:buNone/>
            </a:pPr>
            <a:r>
              <a:rPr lang="en-US" baseline="0" dirty="0"/>
              <a:t>Next, tick ‘find the reason, stay calm and calm the person’ under the heading Actions on the whiteboard. Say – “No matter which emotion you feel when a person gets angry with you, these are the recommended actions that you should take – find the reason for the person’s anger, stay calm yourself, and try to calm down the other person. This is all the more important in your role as a caregiver. Let us watch the module and find out why?” </a:t>
            </a:r>
            <a:endParaRPr lang="en-US" baseline="0" dirty="0"/>
          </a:p>
          <a:p>
            <a:endParaRPr lang="en-US"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Arrange for a whiteboard and a whiteboard marker.</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Draw the attention of the participants to the image and the callout on the screen. Ask the participants to read the text in the callout and imagine the elder is saying it to them. Read the question on the screen aloud – </a:t>
            </a:r>
            <a:r>
              <a:rPr lang="en-US" sz="1200" dirty="0"/>
              <a:t>What does this person expect/want?</a:t>
            </a:r>
            <a:endParaRPr lang="en-US" sz="120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Ask for responses from the participants. Write all unique responses on the whiteboard. In case no response comes, suggest a few responses like the person expects someone to:</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Provide medical care</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Ensure better health</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Lessen the elder’s fear</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Provide a solution to their problems</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Accept all responses and move on to the next slide.</a:t>
            </a:r>
            <a:endParaRPr lang="en-US" baseline="0" dirty="0"/>
          </a:p>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aseline="0" dirty="0"/>
              <a:t>If ‘listen’ is on the whiteboard, circle it. If not, write ‘Listen’ in caps on the whiteboard. Explain that when an elder speaks to you, the person is not always complaining or expecting you to solve a problem. Most importantly, that person wants you to listen to what the person wants to say. </a:t>
            </a: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t>Explain that like eating, walking and taking care of someone, listening is also a skill. This skill is required very often when you are caring for an elderly person. Most elderly people are lonely. They may be capable of solving their own problems, but they need someone to talk to about them. By being a good listener, you can not only understand the elder’s problems better, but also form a strong emotional bond with the elder. The following module explains a few simple ways to become a good, attentive listener.</a:t>
            </a:r>
            <a:endParaRPr lang="en-US"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34" charset="0"/>
              </a:defRPr>
            </a:lvl1pPr>
          </a:lstStyle>
          <a:p>
            <a:fld id="{6CD3CDDF-2271-4801-961C-0CBD5B08EFB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7.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23677" y="1020038"/>
            <a:ext cx="9180511" cy="120392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IN" sz="3600" dirty="0">
                <a:latin typeface="Helvetica" panose="020B0604020202020204" pitchFamily="34" charset="0"/>
                <a:cs typeface="Helvetica" panose="020B0604020202020204" pitchFamily="34" charset="0"/>
              </a:rPr>
              <a:t>Communication</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6512"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9.3 </a:t>
            </a:r>
            <a:endParaRPr lang="en-GB" sz="3600" dirty="0">
              <a:latin typeface="Helvetica" panose="020B0604020202020204" pitchFamily="34" charset="0"/>
              <a:cs typeface="Helvetica" panose="020B0604020202020204" pitchFamily="34" charset="0"/>
            </a:endParaRPr>
          </a:p>
        </p:txBody>
      </p:sp>
      <p:sp>
        <p:nvSpPr>
          <p:cNvPr id="8" name="Title Placeholder 1"/>
          <p:cNvSpPr txBox="1"/>
          <p:nvPr>
            <p:custDataLst>
              <p:tags r:id="rId4"/>
            </p:custDataLst>
          </p:nvPr>
        </p:nvSpPr>
        <p:spPr>
          <a:xfrm>
            <a:off x="-36515" y="299958"/>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Viewing of Modules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Handling Anxious Behavior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IN" sz="1000" b="1" dirty="0">
                <a:latin typeface="Helvetica" panose="020B0604020202020204" pitchFamily="34" charset="0"/>
                <a:cs typeface="Helvetica" panose="020B0604020202020204" pitchFamily="34" charset="0"/>
              </a:rPr>
              <a:t>9</a:t>
            </a:r>
            <a:endParaRPr lang="en-IN" sz="1000" b="1"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838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b="1"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981200"/>
            <a:ext cx="8287072" cy="2862322"/>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signs of anxious behavior</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Understanding why the elder is anxious</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strategies to calm down an anxious elder</a:t>
            </a:r>
            <a:endParaRPr lang="hi-IN" sz="3000" dirty="0">
              <a:latin typeface="Helvetica"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endParaRPr lang="en-IN" sz="1000" b="1"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11" name="Content Placeholder 2"/>
          <p:cNvSpPr txBox="1"/>
          <p:nvPr/>
        </p:nvSpPr>
        <p:spPr>
          <a:xfrm>
            <a:off x="152400" y="5068634"/>
            <a:ext cx="8668072" cy="72256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What types of emotions is this Elder showing?</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06053" y="1384340"/>
            <a:ext cx="3494050" cy="33458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Helvetica" panose="020B0604020202020204" pitchFamily="34" charset="0"/>
                <a:cs typeface="Helvetica" panose="020B0604020202020204" pitchFamily="34" charset="0"/>
              </a:rPr>
              <a:t>Let’s Watch</a:t>
            </a:r>
            <a:endParaRPr lang="en-US" sz="36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Anxious Behavior</a:t>
            </a:r>
            <a:endParaRPr lang="en-US" sz="3000" b="1" dirty="0">
              <a:latin typeface="Helvetica" panose="020B0604020202020204" pitchFamily="34" charset="0"/>
              <a:cs typeface="Arial"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Handling Angry Behavior</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2765"/>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 </a:t>
            </a:r>
            <a:endParaRPr lang="en-IN" sz="1000" b="1"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972682"/>
            <a:ext cx="8287072" cy="3323987"/>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The reasons for angry behavior</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strategies to calm down an elderly person showing angry behavior</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strategies to control your own emotions in the situation</a:t>
            </a:r>
            <a:endParaRPr lang="hi-IN" sz="3000" dirty="0">
              <a:latin typeface="Helvetica"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125563"/>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p:nvPr/>
        </p:nvSpPr>
        <p:spPr>
          <a:xfrm>
            <a:off x="533400" y="5035468"/>
            <a:ext cx="8001000" cy="57016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How do you feel when someone gets angry with you?</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pic>
        <p:nvPicPr>
          <p:cNvPr id="12" name="Picture 2"/>
          <p:cNvPicPr>
            <a:picLocks noChangeAspect="1" noChangeArrowheads="1"/>
          </p:cNvPicPr>
          <p:nvPr/>
        </p:nvPicPr>
        <p:blipFill>
          <a:blip r:embed="rId1"/>
          <a:srcRect/>
          <a:stretch>
            <a:fillRect/>
          </a:stretch>
        </p:blipFill>
        <p:spPr bwMode="auto">
          <a:xfrm>
            <a:off x="2438400" y="770422"/>
            <a:ext cx="3886200" cy="38434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p:nvPicPr>
        <p:blipFill>
          <a:blip r:embed="rId1"/>
          <a:srcRect/>
          <a:stretch>
            <a:fillRect/>
          </a:stretch>
        </p:blipFill>
        <p:spPr bwMode="auto">
          <a:xfrm>
            <a:off x="2514600" y="1295400"/>
            <a:ext cx="3657600" cy="3617407"/>
          </a:xfrm>
          <a:prstGeom prst="rect">
            <a:avLst/>
          </a:prstGeom>
          <a:noFill/>
          <a:ln w="9525">
            <a:noFill/>
            <a:miter lim="800000"/>
            <a:headEnd/>
            <a:tailEnd/>
          </a:ln>
          <a:effectLst/>
        </p:spPr>
      </p:pic>
      <p:sp>
        <p:nvSpPr>
          <p:cNvPr id="12" name="Content Placeholder 2"/>
          <p:cNvSpPr txBox="1"/>
          <p:nvPr/>
        </p:nvSpPr>
        <p:spPr>
          <a:xfrm>
            <a:off x="533400" y="5035468"/>
            <a:ext cx="8001000" cy="1136732"/>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What do you do when someone gets angry with you?</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normAutofit/>
          </a:bodyPr>
          <a:lstStyle/>
          <a:p>
            <a:endParaRPr lang="en-US" sz="3000" dirty="0"/>
          </a:p>
          <a:p>
            <a:endParaRPr lang="en-US" sz="3000" dirty="0"/>
          </a:p>
          <a:p>
            <a:endParaRPr lang="en-US" sz="3000" dirty="0"/>
          </a:p>
          <a:p>
            <a:pPr marL="0" indent="0">
              <a:buNone/>
            </a:pPr>
            <a:endParaRPr lang="en-US" sz="3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Angry Behavior</a:t>
            </a:r>
            <a:endParaRPr lang="en-US" sz="3000" b="1" dirty="0">
              <a:latin typeface="Helvetica" panose="020B0604020202020204" pitchFamily="34" charset="0"/>
              <a:cs typeface="Arial" panose="020B0604020202020204" pitchFamily="34" charset="0"/>
            </a:endParaRPr>
          </a:p>
        </p:txBody>
      </p:sp>
      <p:sp>
        <p:nvSpPr>
          <p:cNvPr id="13" name="TextBox 12"/>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endParaRPr lang="en-IN" sz="1000" dirty="0">
              <a:latin typeface="Helvetica" panose="020B0604020202020204" pitchFamily="34" charset="0"/>
              <a:cs typeface="Helvetica"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Being a Good Listener to the Elder</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57463" y="2133600"/>
            <a:ext cx="8229583" cy="1015663"/>
          </a:xfrm>
          <a:prstGeom prst="rect">
            <a:avLst/>
          </a:prstGeom>
        </p:spPr>
        <p:txBody>
          <a:bodyPr wrap="square">
            <a:spAutoFit/>
          </a:bodyPr>
          <a:lstStyle/>
          <a:p>
            <a:pPr marL="457200" indent="-457200">
              <a:buFont typeface="Arial" panose="020B0604020202020204" pitchFamily="34" charset="0"/>
              <a:buChar char="•"/>
            </a:pPr>
            <a:r>
              <a:rPr lang="en-US" sz="3000" dirty="0"/>
              <a:t>The ways to be a good and attentive listener to the elder</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1"/>
          <a:srcRect/>
          <a:stretch>
            <a:fillRect/>
          </a:stretch>
        </p:blipFill>
        <p:spPr bwMode="auto">
          <a:xfrm>
            <a:off x="533400" y="1069975"/>
            <a:ext cx="2986368" cy="3795757"/>
          </a:xfrm>
          <a:prstGeom prst="rect">
            <a:avLst/>
          </a:prstGeom>
          <a:noFill/>
          <a:ln w="9525">
            <a:noFill/>
            <a:miter lim="800000"/>
            <a:headEnd/>
            <a:tailEnd/>
          </a:ln>
          <a:effectLst/>
        </p:spPr>
      </p:pic>
      <p:sp>
        <p:nvSpPr>
          <p:cNvPr id="10" name="Content Placeholder 2"/>
          <p:cNvSpPr txBox="1"/>
          <p:nvPr/>
        </p:nvSpPr>
        <p:spPr>
          <a:xfrm>
            <a:off x="533400" y="5029200"/>
            <a:ext cx="8001000" cy="57016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Font typeface="Arial" panose="020B0604020202020204" pitchFamily="34" charset="0"/>
              <a:buNone/>
            </a:pPr>
            <a:r>
              <a:rPr lang="en-US" sz="3000" dirty="0">
                <a:latin typeface="Helvetica" panose="020B0604020202020204" pitchFamily="34" charset="0"/>
              </a:rPr>
              <a:t>What does this person expect?</a:t>
            </a:r>
            <a:endParaRPr lang="en-US" sz="3000" dirty="0">
              <a:latin typeface="Helvetica" panose="020B0604020202020204" pitchFamily="34" charset="0"/>
            </a:endParaRPr>
          </a:p>
          <a:p>
            <a:endParaRPr lang="en-US" sz="3000" dirty="0">
              <a:latin typeface="Helvetica" panose="020B0604020202020204" pitchFamily="34" charset="0"/>
            </a:endParaRPr>
          </a:p>
          <a:p>
            <a:endParaRPr lang="en-US" sz="3000" dirty="0">
              <a:latin typeface="Helvetica" panose="020B0604020202020204" pitchFamily="34" charset="0"/>
            </a:endParaRPr>
          </a:p>
        </p:txBody>
      </p:sp>
      <p:sp>
        <p:nvSpPr>
          <p:cNvPr id="11" name="Rounded Rectangular Callout 14"/>
          <p:cNvSpPr/>
          <p:nvPr/>
        </p:nvSpPr>
        <p:spPr>
          <a:xfrm>
            <a:off x="5105400" y="1143000"/>
            <a:ext cx="3581400" cy="1600200"/>
          </a:xfrm>
          <a:prstGeom prst="wedgeRoundRectCallout">
            <a:avLst>
              <a:gd name="adj1" fmla="val -92860"/>
              <a:gd name="adj2" fmla="val 31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Helvetica" panose="020B0604020202020204" pitchFamily="34" charset="0"/>
              </a:rPr>
              <a:t>I am really worried these days. I am not keeping too well and there is this sense of fear that is bothering me. I wish someone…</a:t>
            </a:r>
            <a:endParaRPr lang="en-US" sz="2000" dirty="0">
              <a:latin typeface="Helvetica"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533400" y="4572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Pre-Module Activity</a:t>
            </a:r>
            <a:endParaRPr lang="en-US" sz="3000" dirty="0">
              <a:latin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p:nvPicPr>
        <p:blipFill>
          <a:blip r:embed="rId1"/>
          <a:srcRect/>
          <a:stretch>
            <a:fillRect/>
          </a:stretch>
        </p:blipFill>
        <p:spPr bwMode="auto">
          <a:xfrm>
            <a:off x="533400" y="1069975"/>
            <a:ext cx="2986368" cy="3795757"/>
          </a:xfrm>
          <a:prstGeom prst="rect">
            <a:avLst/>
          </a:prstGeom>
          <a:noFill/>
          <a:ln w="9525">
            <a:noFill/>
            <a:miter lim="800000"/>
            <a:headEnd/>
            <a:tailEnd/>
          </a:ln>
          <a:effectLst/>
        </p:spPr>
      </p:pic>
      <p:sp>
        <p:nvSpPr>
          <p:cNvPr id="11" name="Rounded Rectangular Callout 14"/>
          <p:cNvSpPr/>
          <p:nvPr/>
        </p:nvSpPr>
        <p:spPr>
          <a:xfrm>
            <a:off x="4876800" y="1143000"/>
            <a:ext cx="3810000" cy="2057400"/>
          </a:xfrm>
          <a:prstGeom prst="wedgeRoundRectCallout">
            <a:avLst>
              <a:gd name="adj1" fmla="val -92860"/>
              <a:gd name="adj2" fmla="val 31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Helvetica" panose="020B0604020202020204" pitchFamily="34" charset="0"/>
              </a:rPr>
              <a:t>I am really worried these days. I am not keeping too well and there is this sense of fear that is bothering me. I wish someone…</a:t>
            </a:r>
            <a:r>
              <a:rPr lang="en-US" sz="2000" b="1" dirty="0">
                <a:latin typeface="Helvetica" panose="020B0604020202020204" pitchFamily="34" charset="0"/>
              </a:rPr>
              <a:t>Just listens to me!</a:t>
            </a:r>
            <a:endParaRPr lang="en-US" sz="2000" dirty="0">
              <a:latin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457200" y="274638"/>
            <a:ext cx="8229600" cy="1143000"/>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sp>
        <p:nvSpPr>
          <p:cNvPr id="6" name="Content Placeholder 2"/>
          <p:cNvSpPr txBox="1"/>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838200" y="2362200"/>
            <a:ext cx="7560000" cy="1440000"/>
          </a:xfrm>
          <a:prstGeom prst="rect">
            <a:avLst/>
          </a:prstGeom>
        </p:spPr>
      </p:pic>
      <p:sp>
        <p:nvSpPr>
          <p:cNvPr id="8" name="Rectangle 7"/>
          <p:cNvSpPr/>
          <p:nvPr/>
        </p:nvSpPr>
        <p:spPr>
          <a:xfrm>
            <a:off x="890825" y="2841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Being a Good Listener to the Elder</a:t>
            </a:r>
            <a:endParaRPr lang="en-US" sz="3000" b="1" dirty="0">
              <a:latin typeface="Helvetica" panose="020B0604020202020204" pitchFamily="34" charset="0"/>
              <a:cs typeface="Arial"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 </a:t>
            </a:r>
            <a:endParaRPr lang="en-IN" sz="1000" b="1" dirty="0">
              <a:latin typeface="Helvetica" panose="020B0604020202020204" pitchFamily="34" charset="0"/>
              <a:cs typeface="Helvetica"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Handling Refusal for Help</a:t>
            </a:r>
            <a:endParaRPr lang="en-US" sz="3600" b="1" dirty="0">
              <a:solidFill>
                <a:schemeClr val="lt1"/>
              </a:solidFill>
              <a:latin typeface="Helvetica Neue"/>
              <a:ea typeface="Helvetica Neue"/>
              <a:cs typeface="Helvetica Neue"/>
            </a:endParaRPr>
          </a:p>
          <a:p>
            <a:pPr lvl="0">
              <a:buSzPct val="25000"/>
            </a:pPr>
            <a:endParaRPr lang="en-SG" sz="3600" b="1" dirty="0">
              <a:solidFill>
                <a:schemeClr val="lt1"/>
              </a:solidFill>
              <a:latin typeface="Helvetica Neue"/>
              <a:ea typeface="Helvetica Neue"/>
              <a:cs typeface="Helvetica Neue"/>
              <a:sym typeface="Helvetica Neue"/>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 </a:t>
            </a:r>
            <a:endParaRPr lang="en-IN" sz="1000" b="1" dirty="0">
              <a:latin typeface="Helvetica" panose="020B0604020202020204" pitchFamily="34" charset="0"/>
              <a:cs typeface="Helvetica" panose="020B06040202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txBox="1"/>
          <p:nvPr/>
        </p:nvSpPr>
        <p:spPr>
          <a:xfrm>
            <a:off x="676436" y="304800"/>
            <a:ext cx="7772400" cy="612775"/>
          </a:xfrm>
          <a:prstGeom prst="rect">
            <a:avLst/>
          </a:prstGeom>
        </p:spPr>
        <p:txBody>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solidFill>
                  <a:prstClr val="black"/>
                </a:solidFill>
                <a:latin typeface="Helvetica" panose="020B0604020202020204" pitchFamily="34" charset="0"/>
              </a:rPr>
              <a:t>In this module, you will learn about:</a:t>
            </a:r>
            <a:endParaRPr lang="en-US" sz="3000" dirty="0">
              <a:latin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 </a:t>
            </a:r>
            <a:endParaRPr lang="en-IN" sz="1000" b="1" dirty="0">
              <a:latin typeface="Helvetica" panose="020B0604020202020204" pitchFamily="34" charset="0"/>
              <a:cs typeface="Helvetica" panose="020B0604020202020204" pitchFamily="34" charset="0"/>
            </a:endParaRPr>
          </a:p>
        </p:txBody>
      </p:sp>
      <p:sp>
        <p:nvSpPr>
          <p:cNvPr id="2" name="Rectangle 1"/>
          <p:cNvSpPr/>
          <p:nvPr/>
        </p:nvSpPr>
        <p:spPr>
          <a:xfrm>
            <a:off x="450032" y="1876807"/>
            <a:ext cx="8515672" cy="2862322"/>
          </a:xfrm>
          <a:prstGeom prst="rect">
            <a:avLst/>
          </a:prstGeom>
        </p:spPr>
        <p:txBody>
          <a:bodyPr wrap="square">
            <a:spAutoFit/>
          </a:bodyPr>
          <a:lstStyle/>
          <a:p>
            <a:pPr marL="457200" lvl="0" indent="-457200">
              <a:buFont typeface="Arial" panose="020B0604020202020204" pitchFamily="34" charset="0"/>
              <a:buChar char="•"/>
            </a:pPr>
            <a:r>
              <a:rPr lang="en-US" sz="3000" dirty="0">
                <a:latin typeface="Helvetica" panose="020B0604020202020204" pitchFamily="34" charset="0"/>
              </a:rPr>
              <a:t>Why an elderly person refuses help</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lvl="0" indent="-457200">
              <a:buFont typeface="Arial" panose="020B0604020202020204" pitchFamily="34" charset="0"/>
              <a:buChar char="•"/>
            </a:pPr>
            <a:r>
              <a:rPr lang="en-US" sz="3000" dirty="0">
                <a:latin typeface="Helvetica" panose="020B0604020202020204" pitchFamily="34" charset="0"/>
              </a:rPr>
              <a:t>The strategies to get the person to accept help</a:t>
            </a:r>
            <a:endParaRPr lang="en-US" sz="3000" dirty="0">
              <a:latin typeface="Helvetica" panose="020B0604020202020204" pitchFamily="34" charset="0"/>
            </a:endParaRPr>
          </a:p>
          <a:p>
            <a:pPr marL="457200" lvl="0" indent="-457200">
              <a:buFont typeface="Arial" panose="020B0604020202020204" pitchFamily="34" charset="0"/>
              <a:buChar char="•"/>
            </a:pPr>
            <a:endParaRPr lang="en-US" sz="3000" dirty="0">
              <a:latin typeface="Helvetica" panose="020B0604020202020204" pitchFamily="34" charset="0"/>
            </a:endParaRPr>
          </a:p>
          <a:p>
            <a:pPr marL="457200" indent="-457200">
              <a:buFont typeface="Arial" panose="020B0604020202020204" pitchFamily="34" charset="0"/>
              <a:buChar char="•"/>
            </a:pPr>
            <a:r>
              <a:rPr lang="en-US" sz="3000" dirty="0">
                <a:latin typeface="Helvetica" panose="020B0604020202020204" pitchFamily="34" charset="0"/>
              </a:rPr>
              <a:t>The strategies to handle your own emotions in these situations </a:t>
            </a:r>
            <a:endParaRPr lang="hi-IN" sz="3000" dirty="0">
              <a:latin typeface="Helvetica"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Let’s Watch</a:t>
            </a:r>
            <a:endParaRPr lang="en-US" sz="3000" dirty="0">
              <a:latin typeface="Helvetica" panose="020B0604020202020204" pitchFamily="34" charset="0"/>
              <a:cs typeface="Helvetica" panose="020B0604020202020204" pitchFamily="34" charset="0"/>
            </a:endParaRPr>
          </a:p>
        </p:txBody>
      </p:sp>
      <p:pic>
        <p:nvPicPr>
          <p:cNvPr id="7" name="Picture 6"/>
          <p:cNvPicPr preferRelativeResize="0"/>
          <p:nvPr/>
        </p:nvPicPr>
        <p:blipFill>
          <a:blip r:embed="rId1"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8" name="Rectangle 7"/>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34" charset="0"/>
                <a:cs typeface="Arial" panose="020B0604020202020204" pitchFamily="34" charset="0"/>
              </a:rPr>
              <a:t>Handling Refusal for Help</a:t>
            </a:r>
            <a:endParaRPr lang="en-US" sz="3000" b="1" dirty="0">
              <a:latin typeface="Helvetica" panose="020B0604020202020204" pitchFamily="34" charset="0"/>
              <a:cs typeface="Arial" panose="020B0604020202020204" pitchFamily="34" charset="0"/>
            </a:endParaRP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 </a:t>
            </a:r>
            <a:endParaRPr lang="en-IN" sz="1000" b="1" dirty="0">
              <a:latin typeface="Helvetica" panose="020B0604020202020204" pitchFamily="34" charset="0"/>
              <a:cs typeface="Helvetica" panose="020B0604020202020204" pitchFamily="34" charset="0"/>
            </a:endParaRPr>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3451</Words>
  <Application>WPS Presentation</Application>
  <PresentationFormat>On-screen Show (4:3)</PresentationFormat>
  <Paragraphs>162</Paragraphs>
  <Slides>19</Slides>
  <Notes>14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19</vt:i4>
      </vt:variant>
    </vt:vector>
  </HeadingPairs>
  <TitlesOfParts>
    <vt:vector size="30" baseType="lpstr">
      <vt:lpstr>Arial</vt:lpstr>
      <vt:lpstr>SimSun</vt:lpstr>
      <vt:lpstr>Wingdings</vt:lpstr>
      <vt:lpstr>Helvetica</vt:lpstr>
      <vt:lpstr>Arial</vt:lpstr>
      <vt:lpstr>Helvetica Neue</vt:lpstr>
      <vt:lpstr>Microsoft YaHei</vt:lpstr>
      <vt:lpstr>Arial Unicode MS</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Let’s Watch</vt:lpstr>
      <vt:lpstr>PowerPoint 演示文稿</vt:lpstr>
      <vt:lpstr>PowerPoint 演示文稿</vt:lpstr>
      <vt:lpstr>PowerPoint 演示文稿</vt:lpstr>
      <vt:lpstr>Let’s Watch</vt:lpstr>
      <vt:lpstr>PowerPoint 演示文稿</vt:lpstr>
      <vt:lpstr>PowerPoint 演示文稿</vt:lpstr>
      <vt:lpstr>PowerPoint 演示文稿</vt:lpstr>
      <vt:lpstr>PowerPoint 演示文稿</vt:lpstr>
      <vt:lpstr>Let’s Watch</vt:lpstr>
      <vt:lpstr>PowerPoint 演示文稿</vt:lpstr>
    </vt:vector>
  </TitlesOfParts>
  <Company>Jitendra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Dell</cp:lastModifiedBy>
  <cp:revision>521</cp:revision>
  <dcterms:created xsi:type="dcterms:W3CDTF">2013-06-12T07:50:00Z</dcterms:created>
  <dcterms:modified xsi:type="dcterms:W3CDTF">2023-03-26T14:13:06Z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C7B4E9833BE64796972D1477BAA3333B</vt:lpwstr>
  </property>
  <property fmtid="{D5CDD505-2E9C-101B-9397-08002B2CF9AE}" pid="3" name="KSOProductBuildVer">
    <vt:lpwstr>1033-11.2.0.11516</vt:lpwstr>
  </property>
</Properties>
</file>