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94" r:id="rId3"/>
    <p:sldId id="308" r:id="rId4"/>
    <p:sldId id="301" r:id="rId6"/>
    <p:sldId id="407" r:id="rId7"/>
    <p:sldId id="275" r:id="rId8"/>
    <p:sldId id="283" r:id="rId9"/>
    <p:sldId id="319" r:id="rId10"/>
    <p:sldId id="320" r:id="rId11"/>
    <p:sldId id="409" r:id="rId12"/>
    <p:sldId id="322" r:id="rId13"/>
    <p:sldId id="323" r:id="rId14"/>
    <p:sldId id="333" r:id="rId15"/>
    <p:sldId id="334" r:id="rId16"/>
    <p:sldId id="414" r:id="rId17"/>
    <p:sldId id="424" r:id="rId18"/>
    <p:sldId id="336" r:id="rId19"/>
    <p:sldId id="337" r:id="rId20"/>
    <p:sldId id="364" r:id="rId21"/>
    <p:sldId id="365" r:id="rId22"/>
    <p:sldId id="411" r:id="rId23"/>
    <p:sldId id="366" r:id="rId24"/>
    <p:sldId id="415" r:id="rId25"/>
    <p:sldId id="369" r:id="rId26"/>
    <p:sldId id="348" r:id="rId27"/>
    <p:sldId id="349" r:id="rId28"/>
    <p:sldId id="350" r:id="rId29"/>
    <p:sldId id="353" r:id="rId30"/>
    <p:sldId id="372" r:id="rId31"/>
    <p:sldId id="373" r:id="rId32"/>
    <p:sldId id="374" r:id="rId33"/>
    <p:sldId id="375" r:id="rId34"/>
    <p:sldId id="377" r:id="rId35"/>
    <p:sldId id="416" r:id="rId36"/>
    <p:sldId id="417" r:id="rId37"/>
    <p:sldId id="419" r:id="rId38"/>
    <p:sldId id="420" r:id="rId39"/>
    <p:sldId id="425" r:id="rId40"/>
    <p:sldId id="426" r:id="rId41"/>
    <p:sldId id="427" r:id="rId42"/>
    <p:sldId id="42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77257" autoAdjust="0"/>
  </p:normalViewPr>
  <p:slideViewPr>
    <p:cSldViewPr>
      <p:cViewPr varScale="1">
        <p:scale>
          <a:sx n="64" d="100"/>
          <a:sy n="64" d="100"/>
        </p:scale>
        <p:origin x="1934"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can exercise help in keeping an elder’s internal</a:t>
            </a:r>
            <a:r>
              <a:rPr lang="en-US" sz="1200" kern="1200" baseline="0" dirty="0">
                <a:solidFill>
                  <a:schemeClr val="tx1"/>
                </a:solidFill>
                <a:latin typeface="+mn-lt"/>
                <a:ea typeface="+mn-ea"/>
                <a:cs typeface="+mn-cs"/>
              </a:rPr>
              <a:t> organs healthy</a:t>
            </a:r>
            <a:r>
              <a:rPr lang="en-US"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Many of our internal organs like heart, stomach, and intestines are also muscles. Like other muscles of our body, they also need to be exercised for proper functioning. When an elder exercises, the body movements increase the blood circulation in the person’s body. This makes the person’s heart work faster and supply more blood to other internal organs. Activities in exercising also provides a gentle massage to the elder’s internal organs like stomach and intestines. This helps the other internal organs of the elder’s body to work better and remain healthy.</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Objective: Demonstrate and practice some exercises for partially dependent</a:t>
            </a:r>
            <a:r>
              <a:rPr lang="en-US" sz="1200" kern="1200" baseline="0" dirty="0">
                <a:solidFill>
                  <a:schemeClr val="tx1"/>
                </a:solidFill>
                <a:latin typeface="+mn-lt"/>
                <a:ea typeface="+mn-ea"/>
                <a:cs typeface="+mn-cs"/>
              </a:rPr>
              <a:t> elders.</a:t>
            </a:r>
            <a:endParaRPr lang="en-US" sz="1200" kern="1200" baseline="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Invite a physiotherapist.</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Arrange for a sturdy wooden chair with backrest but no armrests or wheels.</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baseline="0" dirty="0">
                <a:solidFill>
                  <a:schemeClr val="tx1"/>
                </a:solidFill>
                <a:latin typeface="+mn-lt"/>
                <a:ea typeface="+mn-ea"/>
                <a:cs typeface="+mn-cs"/>
              </a:rPr>
              <a:t>Click the link on the screen to open the webpage (http://www.nhs.uk/Tools/Pages/Exercises-for-older-people.aspx) showing different chair and wall support exercises. For each exercise, invite participants to sit on the chair and perform the exercise correctly under the supervision of the physiotherapist. </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If Internet is not available, invite the physiotherapist to demonstrate some exercises for partially dependent elders (using a chair).</a:t>
            </a:r>
            <a:endParaRPr lang="en-US" sz="1200" kern="1200" dirty="0">
              <a:solidFill>
                <a:schemeClr val="tx1"/>
              </a:solidFill>
              <a:latin typeface="+mn-lt"/>
              <a:ea typeface="+mn-ea"/>
              <a:cs typeface="+mn-cs"/>
            </a:endParaRPr>
          </a:p>
          <a:p>
            <a:endParaRPr lang="en-US" sz="1200" baseline="0" dirty="0"/>
          </a:p>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Objective: </a:t>
            </a:r>
            <a:r>
              <a:rPr lang="en-US" sz="1200" kern="1200" dirty="0">
                <a:solidFill>
                  <a:schemeClr val="tx1"/>
                </a:solidFill>
                <a:latin typeface="+mn-lt"/>
                <a:ea typeface="+mn-ea"/>
                <a:cs typeface="+mn-cs"/>
              </a:rPr>
              <a:t>Demonstrate some simple exercises for fully dependent</a:t>
            </a:r>
            <a:r>
              <a:rPr lang="en-US" sz="1200" kern="1200" baseline="0" dirty="0">
                <a:solidFill>
                  <a:schemeClr val="tx1"/>
                </a:solidFill>
                <a:latin typeface="+mn-lt"/>
                <a:ea typeface="+mn-ea"/>
                <a:cs typeface="+mn-cs"/>
              </a:rPr>
              <a:t> elders.</a:t>
            </a:r>
            <a:endParaRPr lang="en-US" sz="1200" kern="1200" baseline="0" dirty="0">
              <a:solidFill>
                <a:schemeClr val="tx1"/>
              </a:solidFill>
              <a:latin typeface="+mn-lt"/>
              <a:ea typeface="+mn-ea"/>
              <a:cs typeface="+mn-cs"/>
            </a:endParaRPr>
          </a:p>
          <a:p>
            <a:endParaRPr lang="en-US" sz="1200" baseline="0" dirty="0"/>
          </a:p>
          <a:p>
            <a:r>
              <a:rPr lang="en-US" sz="1200" baseline="0" dirty="0"/>
              <a:t>Arrange for a human dummy and a bed to lay the dummy on. </a:t>
            </a:r>
            <a:endParaRPr lang="en-US" sz="1200" baseline="0" dirty="0"/>
          </a:p>
          <a:p>
            <a:endParaRPr lang="en-US" sz="1200" baseline="0" dirty="0"/>
          </a:p>
          <a:p>
            <a:r>
              <a:rPr lang="en-US" sz="1200" kern="1200" dirty="0">
                <a:solidFill>
                  <a:schemeClr val="tx1"/>
                </a:solidFill>
                <a:latin typeface="+mn-lt"/>
                <a:ea typeface="+mn-ea"/>
                <a:cs typeface="+mn-cs"/>
              </a:rPr>
              <a:t>Activity: </a:t>
            </a:r>
            <a:r>
              <a:rPr lang="en-US" sz="1200" kern="1200" baseline="0" dirty="0">
                <a:solidFill>
                  <a:schemeClr val="tx1"/>
                </a:solidFill>
                <a:latin typeface="+mn-lt"/>
                <a:ea typeface="+mn-ea"/>
                <a:cs typeface="+mn-cs"/>
              </a:rPr>
              <a:t>Invite the physiotherapist to demonstrate some suitable passive exercises for both upper and lower body and the correct way to support the elder’s body while performing such exercises using the human dummy. Later invite participants to perform passive exercises on the human dummy under the supervision of the physiotherapist. </a:t>
            </a:r>
            <a:endParaRPr lang="en-US" sz="1200" kern="1200" dirty="0">
              <a:solidFill>
                <a:schemeClr val="tx1"/>
              </a:solidFill>
              <a:latin typeface="+mn-lt"/>
              <a:ea typeface="+mn-ea"/>
              <a:cs typeface="+mn-cs"/>
            </a:endParaRPr>
          </a:p>
          <a:p>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179705" lvl="0" indent="-179705"/>
            <a:r>
              <a:rPr lang="en-US" sz="2000" dirty="0"/>
              <a:t>For independent elders:</a:t>
            </a:r>
            <a:endParaRPr lang="en-US" sz="2000" dirty="0"/>
          </a:p>
          <a:p>
            <a:pPr marL="457200" lvl="0" indent="-278130">
              <a:buFont typeface="Wingdings" panose="05000000000000000000" pitchFamily="2" charset="2"/>
              <a:buChar char="Ø"/>
            </a:pPr>
            <a:r>
              <a:rPr lang="en-US" sz="2000" dirty="0"/>
              <a:t>Walking, gentle swimming or cycling, calisthenics and yoga are suitable</a:t>
            </a:r>
            <a:endParaRPr lang="en-US" sz="2000" dirty="0"/>
          </a:p>
          <a:p>
            <a:pPr marL="457200" lvl="0" indent="-278130">
              <a:buFont typeface="Wingdings" panose="05000000000000000000" pitchFamily="2" charset="2"/>
              <a:buChar char="Ø"/>
            </a:pPr>
            <a:r>
              <a:rPr lang="en-US" sz="2000" dirty="0"/>
              <a:t>Independently done routine activities also provide exercise – Routine activities include bathing, cooking and</a:t>
            </a:r>
            <a:r>
              <a:rPr lang="en-US" sz="2000" baseline="0" dirty="0"/>
              <a:t> gardening</a:t>
            </a:r>
            <a:endParaRPr lang="en-US" sz="2000" dirty="0"/>
          </a:p>
          <a:p>
            <a:pPr marL="179705" lvl="0" indent="-179705"/>
            <a:r>
              <a:rPr lang="en-US" sz="2000" dirty="0"/>
              <a:t>For partially dependent elders:</a:t>
            </a:r>
            <a:endParaRPr lang="en-US" sz="2000" dirty="0"/>
          </a:p>
          <a:p>
            <a:pPr marL="457200" lvl="0" indent="-278130">
              <a:buFont typeface="Wingdings" panose="05000000000000000000" pitchFamily="2" charset="2"/>
              <a:buChar char="Ø"/>
            </a:pPr>
            <a:r>
              <a:rPr lang="en-US" sz="2000" dirty="0"/>
              <a:t>Chair exercises can be used to exercise both upper and lower body</a:t>
            </a:r>
            <a:endParaRPr lang="en-US" sz="2000" dirty="0"/>
          </a:p>
          <a:p>
            <a:pPr marL="457200" lvl="0" indent="-278130">
              <a:buFont typeface="Wingdings" panose="05000000000000000000" pitchFamily="2" charset="2"/>
              <a:buChar char="Ø"/>
            </a:pPr>
            <a:r>
              <a:rPr lang="en-US" sz="2000" dirty="0"/>
              <a:t>Use a sturdy chair that has back support but no wheels or armrests</a:t>
            </a:r>
            <a:endParaRPr lang="en-US" sz="2000" dirty="0"/>
          </a:p>
          <a:p>
            <a:pPr marL="457200" lvl="0" indent="-278130">
              <a:buFont typeface="Wingdings" panose="05000000000000000000" pitchFamily="2" charset="2"/>
              <a:buChar char="Ø"/>
            </a:pPr>
            <a:r>
              <a:rPr lang="en-US" sz="2000" dirty="0"/>
              <a:t>Several exercises can be done by taking support of a wall</a:t>
            </a:r>
            <a:endParaRPr lang="en-US" sz="2000" dirty="0"/>
          </a:p>
          <a:p>
            <a:pPr marL="179705" lvl="0" indent="-179705"/>
            <a:r>
              <a:rPr lang="en-US" sz="2000" dirty="0"/>
              <a:t>For fully dependent elders:</a:t>
            </a:r>
            <a:endParaRPr lang="en-US" sz="2000" dirty="0"/>
          </a:p>
          <a:p>
            <a:pPr marL="457200" lvl="0" indent="-278130">
              <a:buFont typeface="Wingdings" panose="05000000000000000000" pitchFamily="2" charset="2"/>
              <a:buChar char="Ø"/>
            </a:pPr>
            <a:r>
              <a:rPr lang="en-US" sz="2000" dirty="0"/>
              <a:t>Passive exercises are recommended</a:t>
            </a:r>
            <a:endParaRPr lang="en-US" sz="2000" dirty="0"/>
          </a:p>
          <a:p>
            <a:pPr marL="457200" lvl="0" indent="-278130">
              <a:buFont typeface="Wingdings" panose="05000000000000000000" pitchFamily="2" charset="2"/>
              <a:buChar char="Ø"/>
            </a:pPr>
            <a:r>
              <a:rPr lang="en-US" sz="2000" dirty="0"/>
              <a:t>Support the elder's hands and feet to perform bending and stretching exercises</a:t>
            </a:r>
            <a:endParaRPr lang="en-US" sz="2000" dirty="0"/>
          </a:p>
          <a:p>
            <a:pPr marL="457200" lvl="0" indent="-278130">
              <a:buFont typeface="Wingdings" panose="05000000000000000000" pitchFamily="2" charset="2"/>
              <a:buChar char="Ø"/>
            </a:pPr>
            <a:r>
              <a:rPr lang="en-US" sz="2000" dirty="0"/>
              <a:t>Allow the person to independently exercise active side of the body</a:t>
            </a:r>
            <a:endParaRPr lang="en-US" sz="2000" dirty="0"/>
          </a:p>
          <a:p>
            <a:pPr marL="457200" lvl="0" indent="-278130">
              <a:buFont typeface="Wingdings" panose="05000000000000000000" pitchFamily="2" charset="2"/>
              <a:buChar char="Ø"/>
            </a:pPr>
            <a:r>
              <a:rPr lang="en-US" sz="2000" dirty="0"/>
              <a:t>Take advice from the elder's doctor and physiotherapist</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do passive exercises help fully dependent elders?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Even</a:t>
            </a:r>
            <a:r>
              <a:rPr lang="en-US" sz="1200" kern="1200" baseline="0" dirty="0">
                <a:solidFill>
                  <a:schemeClr val="tx1"/>
                </a:solidFill>
                <a:latin typeface="+mn-lt"/>
                <a:ea typeface="+mn-ea"/>
                <a:cs typeface="+mn-cs"/>
              </a:rPr>
              <a:t> if an elder has lost use of a part of body, the joints and muscles of the person need to be moved for proper blood circulation and maintenance of movement. If the joints of such a person are not moved for a long time, they may become permanently locked</a:t>
            </a:r>
            <a:r>
              <a:rPr lang="en-US" sz="1200" kern="1200" dirty="0">
                <a:solidFill>
                  <a:schemeClr val="tx1"/>
                </a:solidFill>
                <a:latin typeface="+mn-lt"/>
                <a:ea typeface="+mn-ea"/>
                <a:cs typeface="+mn-cs"/>
              </a:rPr>
              <a:t>. If the muscles of such an elder are not stretched for a long time, they may lose all their remaining strength. Passive exercises help in maintaining proper movement of joints and muscle strength in fully dependent elders. Also, a person may become fully dependent temporarily after a stroke, accident, or temporary paralysis. For the elder’s recovery, it is important that the person’s body is exercised</a:t>
            </a:r>
            <a:r>
              <a:rPr lang="en-US" sz="1200" kern="1200" baseline="0" dirty="0">
                <a:solidFill>
                  <a:schemeClr val="tx1"/>
                </a:solidFill>
                <a:latin typeface="+mn-lt"/>
                <a:ea typeface="+mn-ea"/>
                <a:cs typeface="+mn-cs"/>
              </a:rPr>
              <a:t> to regain movement in paralyzed body parts.</a:t>
            </a:r>
            <a:r>
              <a:rPr lang="en-US" sz="1200" kern="1200" dirty="0">
                <a:solidFill>
                  <a:schemeClr val="tx1"/>
                </a:solidFill>
                <a:latin typeface="+mn-lt"/>
                <a:ea typeface="+mn-ea"/>
                <a:cs typeface="+mn-cs"/>
              </a:rPr>
              <a:t> Passive exercises are very important for a fully dependent elder as the person does not get any exercise even from the daily routine activities.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Draw the participants' attention to the tables on the screen. Explain that the table on the top shows a few activities in the daily routine of an elder and how the elder feels after that activity. The table at the bottom shows the weather prediction for a day. Read out the question aloud - "Observe the elder's routine and weather prediction for a day and identify a suitable time for the elder to exercise outdoors."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Invite responses from the participants and discuss them with the group based on following facts: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Best time to exercise for the elder: 11:00 AM – 12:00 Noon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Reasons: The elder’s condition is alert, weather is moderate and the timing is a little while after a light meal</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Before 10:30 AM: Not suitable since the elder feels tired after having a bath and heavy breakfast</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10:30</a:t>
            </a:r>
            <a:r>
              <a:rPr lang="en-US" sz="1200" kern="1200" baseline="0" dirty="0">
                <a:solidFill>
                  <a:schemeClr val="tx1"/>
                </a:solidFill>
                <a:latin typeface="+mn-lt"/>
                <a:ea typeface="+mn-ea"/>
                <a:cs typeface="+mn-cs"/>
              </a:rPr>
              <a:t> Am – 11:00 Am: Not suitable as timing is immediately after a meal</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12:00 Noon – 1:30 PM: Not suitable as by then the elder might start feeling hungry again</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1:30 Pm – 2:00 PM: Not suitable as timing is immediately after a meal and the elder feels tired and sleepy after having lunch</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After 2:00 PM: Not suitable as the weather is expected to become cloudy and rainy </a:t>
            </a:r>
            <a:endParaRPr lang="en-US" sz="1200" kern="1200" dirty="0">
              <a:solidFill>
                <a:schemeClr val="tx1"/>
              </a:solidFill>
              <a:latin typeface="+mn-lt"/>
              <a:ea typeface="+mn-ea"/>
              <a:cs typeface="+mn-cs"/>
            </a:endParaRPr>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exercise kit for an elder should contain:</a:t>
            </a:r>
            <a:endParaRPr lang="en-GB" sz="1200" kern="1200" dirty="0">
              <a:solidFill>
                <a:schemeClr val="tx1"/>
              </a:solidFill>
              <a:effectLst/>
              <a:latin typeface="+mn-lt"/>
              <a:ea typeface="+mn-ea"/>
              <a:cs typeface="+mn-cs"/>
            </a:endParaRPr>
          </a:p>
          <a:p>
            <a:pPr marL="695325" indent="-357505">
              <a:buFont typeface="Wingdings" panose="05000000000000000000" pitchFamily="2" charset="2"/>
              <a:buChar char="Ø"/>
            </a:pPr>
            <a:r>
              <a:rPr lang="en-US" sz="1200" dirty="0"/>
              <a:t>A pair of good shoes</a:t>
            </a:r>
            <a:endParaRPr lang="en-US" sz="1200" dirty="0"/>
          </a:p>
          <a:p>
            <a:pPr marL="695325" indent="-357505">
              <a:buFont typeface="Wingdings" panose="05000000000000000000" pitchFamily="2" charset="2"/>
              <a:buChar char="Ø"/>
            </a:pPr>
            <a:r>
              <a:rPr lang="en-US" sz="1200" dirty="0"/>
              <a:t>Loose comfortable clothing like a tracksuit</a:t>
            </a:r>
            <a:endParaRPr lang="en-US" sz="1200" dirty="0"/>
          </a:p>
          <a:p>
            <a:pPr marL="695325" indent="-357505">
              <a:buFont typeface="Wingdings" panose="05000000000000000000" pitchFamily="2" charset="2"/>
              <a:buChar char="Ø"/>
            </a:pPr>
            <a:r>
              <a:rPr lang="en-US" sz="1200" dirty="0"/>
              <a:t>Some warm clothing like a jacket</a:t>
            </a:r>
            <a:endParaRPr lang="en-US" sz="1200" dirty="0"/>
          </a:p>
          <a:p>
            <a:pPr marL="695325" indent="-357505">
              <a:buFont typeface="Wingdings" panose="05000000000000000000" pitchFamily="2" charset="2"/>
              <a:buChar char="Ø"/>
            </a:pPr>
            <a:r>
              <a:rPr lang="en-US" sz="1200" dirty="0"/>
              <a:t>Elbow and knee supports</a:t>
            </a:r>
            <a:endParaRPr lang="en-US" sz="1200" dirty="0"/>
          </a:p>
          <a:p>
            <a:pPr marL="695325" indent="-357505">
              <a:buFont typeface="Wingdings" panose="05000000000000000000" pitchFamily="2" charset="2"/>
              <a:buChar char="Ø"/>
            </a:pPr>
            <a:r>
              <a:rPr lang="en-US" sz="1200" dirty="0"/>
              <a:t>Pain relief spray; elastic and adhesive bandages</a:t>
            </a:r>
            <a:endParaRPr lang="en-US" sz="1200" dirty="0"/>
          </a:p>
          <a:p>
            <a:pPr marL="695325" indent="-357505">
              <a:buFont typeface="Wingdings" panose="05000000000000000000" pitchFamily="2" charset="2"/>
              <a:buChar char="Ø"/>
            </a:pPr>
            <a:r>
              <a:rPr lang="en-US" sz="1200" dirty="0"/>
              <a:t>Water bottle and light snack</a:t>
            </a:r>
            <a:endParaRPr lang="en-US" sz="1200" dirty="0"/>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sz="1200" dirty="0"/>
              <a:t> To ensure the elder's safety while exercising:</a:t>
            </a:r>
            <a:endParaRPr lang="en-US" sz="1200" dirty="0"/>
          </a:p>
          <a:p>
            <a:pPr marL="695325" indent="-357505">
              <a:buFont typeface="Wingdings" panose="05000000000000000000" pitchFamily="2" charset="2"/>
              <a:buChar char="Ø"/>
            </a:pPr>
            <a:r>
              <a:rPr lang="en-US" sz="1200" dirty="0"/>
              <a:t>Never make the elder exercise empty stomach or immediately after a big meal </a:t>
            </a:r>
            <a:endParaRPr lang="en-US" sz="1200" dirty="0"/>
          </a:p>
          <a:p>
            <a:pPr marL="695325" indent="-357505">
              <a:buFont typeface="Wingdings" panose="05000000000000000000" pitchFamily="2" charset="2"/>
              <a:buChar char="Ø"/>
            </a:pPr>
            <a:r>
              <a:rPr lang="en-US" sz="1200" dirty="0"/>
              <a:t>Do not make the elder exercise in extreme weather</a:t>
            </a:r>
            <a:endParaRPr lang="en-US" sz="1200" dirty="0"/>
          </a:p>
          <a:p>
            <a:pPr marL="695325" indent="-357505">
              <a:buFont typeface="Wingdings" panose="05000000000000000000" pitchFamily="2" charset="2"/>
              <a:buChar char="Ø"/>
            </a:pPr>
            <a:r>
              <a:rPr lang="en-US" sz="1200" dirty="0"/>
              <a:t>Choose level ground for exercising</a:t>
            </a:r>
            <a:endParaRPr lang="en-US" sz="1200" dirty="0"/>
          </a:p>
          <a:p>
            <a:pPr marL="695325" indent="-357505">
              <a:buFont typeface="Wingdings" panose="05000000000000000000" pitchFamily="2" charset="2"/>
              <a:buChar char="Ø"/>
            </a:pPr>
            <a:r>
              <a:rPr lang="en-US" sz="1200" dirty="0"/>
              <a:t>Encourage the elder to do warm up and cool down activities</a:t>
            </a:r>
            <a:endParaRPr lang="en-US" sz="1200" dirty="0"/>
          </a:p>
          <a:p>
            <a:pPr marL="695325" indent="-357505">
              <a:buFont typeface="Wingdings" panose="05000000000000000000" pitchFamily="2" charset="2"/>
              <a:buChar char="Ø"/>
            </a:pPr>
            <a:r>
              <a:rPr lang="en-US" sz="1200" dirty="0"/>
              <a:t>Ask the elder to begin slowly and exercise at a comfortable pace</a:t>
            </a:r>
            <a:endParaRPr lang="en-US" sz="1200" dirty="0"/>
          </a:p>
          <a:p>
            <a:pPr marL="695325" indent="-357505">
              <a:buFont typeface="Wingdings" panose="05000000000000000000" pitchFamily="2" charset="2"/>
              <a:buChar char="Ø"/>
            </a:pPr>
            <a:r>
              <a:rPr lang="en-US" sz="1200" dirty="0"/>
              <a:t>Do not let the elder over exert</a:t>
            </a:r>
            <a:endParaRPr lang="en-US" sz="1200" dirty="0"/>
          </a:p>
          <a:p>
            <a:pPr marL="695325" indent="-357505">
              <a:buFont typeface="Wingdings" panose="05000000000000000000" pitchFamily="2" charset="2"/>
              <a:buChar char="Ø"/>
            </a:pPr>
            <a:r>
              <a:rPr lang="en-US" sz="1200" dirty="0"/>
              <a:t>Make the elder stop exercising if signs of pain or fatigue appear</a:t>
            </a:r>
            <a:endParaRPr lang="en-US" sz="1200" dirty="0"/>
          </a:p>
          <a:p>
            <a:pPr marL="695325" indent="-357505">
              <a:buFont typeface="Wingdings" panose="05000000000000000000" pitchFamily="2" charset="2"/>
              <a:buChar char="Ø"/>
            </a:pPr>
            <a:r>
              <a:rPr lang="en-US" sz="1200" dirty="0"/>
              <a:t>Make the elder wear warm clothing immediately after exercising</a:t>
            </a:r>
            <a:endParaRPr lang="en-US" sz="1200" dirty="0"/>
          </a:p>
          <a:p>
            <a:pPr marL="695325" indent="-357505">
              <a:buFont typeface="Wingdings" panose="05000000000000000000" pitchFamily="2" charset="2"/>
              <a:buChar char="Ø"/>
            </a:pPr>
            <a:r>
              <a:rPr lang="en-US" sz="1200" dirty="0"/>
              <a:t>Make the elder exercise regularly</a:t>
            </a:r>
            <a:endParaRPr lang="en-US" sz="1200" dirty="0"/>
          </a:p>
          <a:p>
            <a:pPr marL="695325" indent="-357505">
              <a:buFont typeface="Wingdings" panose="05000000000000000000" pitchFamily="2" charset="2"/>
              <a:buChar char="Ø"/>
            </a:pPr>
            <a:r>
              <a:rPr lang="en-US" sz="1200" dirty="0"/>
              <a:t>After a gap, encourage the elder to start like a beginner again</a:t>
            </a:r>
            <a:endParaRPr lang="en-US" sz="1200" dirty="0"/>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Why should I make an elder wear warm clothes after exercising?</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When we stop exercising, the body starts cooling down. This drop in body temperature is faster if we are sweating and a breeze is blowing. Such sudden drop in body temperature can cause an elder to have problems related to breathing, blood pressure and stiffness in joints. Wearing some warm clothes slows down the rate of cooling and helps in avoiding such problems.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Q2. Why should an elder start exercising like a beginner after a gap in exercising?</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When we exercising regularly, our body gets used to physical effort and we start finding it easier to exercise. This is called conditioning of the body. When elderly people do not exercise for a long time their bodies lose the flexibility and stamina to exercise. We say their bodies become de-conditioned to exercising. In such a case, if an elder suddenly starts exercising again like before, there are great chances of injury to the elder. Therefore, after a gap, an elder must resume exercising very slowly and for short duration like a beginner.</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a:t>To be a good listener:</a:t>
            </a:r>
            <a:endParaRPr lang="en-US" sz="1200" dirty="0"/>
          </a:p>
          <a:p>
            <a:pPr lvl="0">
              <a:buFont typeface="Arial" panose="020B0604020202020204" pitchFamily="34" charset="0"/>
              <a:buChar char="•"/>
            </a:pPr>
            <a:r>
              <a:rPr lang="en-US" sz="1200" dirty="0"/>
              <a:t> Pay attention to the elder</a:t>
            </a:r>
            <a:endParaRPr lang="en-US" sz="1200" dirty="0"/>
          </a:p>
          <a:p>
            <a:pPr lvl="0">
              <a:buFont typeface="Arial" panose="020B0604020202020204" pitchFamily="34" charset="0"/>
              <a:buChar char="•"/>
            </a:pPr>
            <a:r>
              <a:rPr lang="en-US" sz="1200" dirty="0"/>
              <a:t> Do not get distracted</a:t>
            </a:r>
            <a:endParaRPr lang="en-US" sz="1200" dirty="0"/>
          </a:p>
          <a:p>
            <a:pPr lvl="0">
              <a:buFont typeface="Arial" panose="020B0604020202020204" pitchFamily="34" charset="0"/>
              <a:buChar char="•"/>
            </a:pPr>
            <a:r>
              <a:rPr lang="en-US" sz="1200" dirty="0"/>
              <a:t> Do not interrupt the elder</a:t>
            </a:r>
            <a:endParaRPr lang="en-US" sz="1200" dirty="0"/>
          </a:p>
          <a:p>
            <a:pPr lvl="0">
              <a:buFont typeface="Arial" panose="020B0604020202020204" pitchFamily="34" charset="0"/>
              <a:buChar char="•"/>
            </a:pPr>
            <a:r>
              <a:rPr lang="en-US" sz="1200" dirty="0"/>
              <a:t> Focus on what is being said and not your response – first pay attention to what the elder is saying to understand the elder’s problem. After that think of what to say in response </a:t>
            </a:r>
            <a:endParaRPr lang="en-US" sz="1200" dirty="0"/>
          </a:p>
          <a:p>
            <a:pPr lvl="0">
              <a:buFont typeface="Arial" panose="020B0604020202020204" pitchFamily="34" charset="0"/>
              <a:buChar char="•"/>
            </a:pPr>
            <a:r>
              <a:rPr lang="en-US" sz="1200" dirty="0"/>
              <a:t> Acknowledge what is being said – you can do this by nodding your head and saying “ok” or “yes”</a:t>
            </a:r>
            <a:endParaRPr lang="en-US" sz="1200" dirty="0"/>
          </a:p>
          <a:p>
            <a:pPr lvl="0">
              <a:buFont typeface="Arial" panose="020B0604020202020204" pitchFamily="34" charset="0"/>
              <a:buChar char="•"/>
            </a:pPr>
            <a:r>
              <a:rPr lang="en-US" sz="1200" dirty="0"/>
              <a:t> Do not hurry to form opinions – wait till the elder has finished speaking before</a:t>
            </a:r>
            <a:r>
              <a:rPr lang="en-US" sz="1200" baseline="0" dirty="0"/>
              <a:t> forming an opinion about what the elder is saying</a:t>
            </a:r>
            <a:endParaRPr lang="en-US" sz="1200" dirty="0"/>
          </a:p>
          <a:p>
            <a:pPr lvl="0">
              <a:buFont typeface="Arial" panose="020B0604020202020204" pitchFamily="34" charset="0"/>
              <a:buChar char="•"/>
            </a:pPr>
            <a:r>
              <a:rPr lang="en-US" sz="1200" dirty="0"/>
              <a:t> Maintain eye contact and open body posture</a:t>
            </a:r>
            <a:endParaRPr lang="en-US" sz="1200" dirty="0"/>
          </a:p>
          <a:p>
            <a:pPr lvl="0">
              <a:buFont typeface="Arial" panose="020B0604020202020204" pitchFamily="34" charset="0"/>
              <a:buChar char="•"/>
            </a:pPr>
            <a:r>
              <a:rPr lang="en-US" sz="1200" dirty="0"/>
              <a:t> Do not offer solutions until asked</a:t>
            </a:r>
            <a:endParaRPr lang="en-US" sz="1200" dirty="0"/>
          </a:p>
          <a:p>
            <a:pPr lvl="0">
              <a:buFont typeface="Arial" panose="020B0604020202020204" pitchFamily="34" charset="0"/>
              <a:buChar char="•"/>
            </a:pPr>
            <a:r>
              <a:rPr lang="en-US" sz="1200" dirty="0"/>
              <a:t> Do not change the subject of the conversation</a:t>
            </a:r>
            <a:endParaRPr lang="en-US" sz="1200" dirty="0"/>
          </a:p>
          <a:p>
            <a:pPr lvl="0">
              <a:buFont typeface="Arial" panose="020B0604020202020204" pitchFamily="34" charset="0"/>
              <a:buChar char="•"/>
            </a:pPr>
            <a:r>
              <a:rPr lang="en-US" sz="1200" dirty="0"/>
              <a:t> Be patient, sympathetic and respectful</a:t>
            </a:r>
            <a:endParaRPr lang="en-US" sz="12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When the elder is talking and</a:t>
            </a:r>
            <a:r>
              <a:rPr lang="en-GB" sz="1200" kern="1200" baseline="0" dirty="0">
                <a:solidFill>
                  <a:schemeClr val="tx1"/>
                </a:solidFill>
                <a:latin typeface="+mn-lt"/>
                <a:ea typeface="+mn-ea"/>
                <a:cs typeface="+mn-cs"/>
              </a:rPr>
              <a:t> my mind is thinking about my next task, say planning the meals for the next day, what should I do?</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When the elder is talking, they should know that they have your complete attention. You will not be able to do this unless your focus is completely on them. Rid your mind of other thoughts and try to focus on what the elder is talking. You can always get back to your next task when the conversation is complete.</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Arrange for the following props</a:t>
            </a:r>
            <a:r>
              <a:rPr lang="en-US" baseline="0" dirty="0"/>
              <a:t> in the presentation room: An adult walker/walking stick, a wheel chair, a pullover, and a recliner.</a:t>
            </a:r>
            <a:endParaRPr lang="en-US" dirty="0"/>
          </a:p>
          <a:p>
            <a:endParaRPr lang="en-US" dirty="0"/>
          </a:p>
          <a:p>
            <a:r>
              <a:rPr lang="en-US" dirty="0"/>
              <a:t>Introduce the activity by its title – Happy to Help! Ask for two volunteers from the participants</a:t>
            </a:r>
            <a:r>
              <a:rPr kumimoji="0" lang="en-US" sz="1200" b="0" i="0" u="none" strike="noStrike" kern="1200" cap="none" spc="0" normalizeH="0" baseline="0" noProof="0" dirty="0">
                <a:ln>
                  <a:noFill/>
                </a:ln>
                <a:solidFill>
                  <a:schemeClr val="tx1"/>
                </a:solidFill>
                <a:effectLst/>
                <a:uLnTx/>
                <a:uFillTx/>
                <a:latin typeface="+mn-lt"/>
                <a:ea typeface="+mn-ea"/>
                <a:cs typeface="+mn-cs"/>
              </a:rPr>
              <a:t>. Assign the role of a caregiver to one person and the other one plays the role of the elder. Make sure that both the volunteers are of the same gender, that is either both are males or both are females. If required, another volunteer can be called upon to play the role of a doctor or family member of the person under care. The person under care sits on a chair. The task of the caregiver is to persuade the person under care to accept help using one of the props.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r>
              <a:rPr kumimoji="0" lang="en-US" sz="1200" b="0" i="0" u="none" strike="noStrike" kern="1200" cap="none" spc="0" normalizeH="0" baseline="0" noProof="0" dirty="0">
                <a:ln>
                  <a:noFill/>
                </a:ln>
                <a:solidFill>
                  <a:schemeClr val="tx1"/>
                </a:solidFill>
                <a:effectLst/>
                <a:uLnTx/>
                <a:uFillTx/>
                <a:latin typeface="+mn-lt"/>
                <a:ea typeface="+mn-ea"/>
                <a:cs typeface="+mn-cs"/>
              </a:rPr>
              <a:t>The tasks will be:</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To make the person accept using a walker/walking stick</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Take help from the caregiver to shift to a wheelchair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Take help from the caregiver to wear a pullover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Take help from the caregiver to walk up to the recliner and lie down</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r>
              <a:rPr kumimoji="0" lang="en-US" sz="1200" b="0" i="0" u="none" strike="noStrike" kern="1200" cap="none" spc="0" normalizeH="0" baseline="0" noProof="0" dirty="0">
                <a:ln>
                  <a:noFill/>
                </a:ln>
                <a:solidFill>
                  <a:schemeClr val="tx1"/>
                </a:solidFill>
                <a:effectLst/>
                <a:uLnTx/>
                <a:uFillTx/>
                <a:latin typeface="+mn-lt"/>
                <a:ea typeface="+mn-ea"/>
                <a:cs typeface="+mn-cs"/>
              </a:rPr>
              <a:t>For each task, explain the condition of the person under care. The profile of the person under care for the above tasks will be:</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A person who often falls while walking</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A person who has lost use of one or both feet</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A person with severe pain in shoulders and hand joints</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pPr marL="228600" indent="-228600">
              <a:buFont typeface="+mj-lt"/>
              <a:buAutoNum type="arabicPeriod"/>
            </a:pPr>
            <a:r>
              <a:rPr kumimoji="0" lang="en-US" sz="1200" b="0" i="0" u="none" strike="noStrike" kern="1200" cap="none" spc="0" normalizeH="0" baseline="0" noProof="0" dirty="0">
                <a:ln>
                  <a:noFill/>
                </a:ln>
                <a:solidFill>
                  <a:schemeClr val="tx1"/>
                </a:solidFill>
                <a:effectLst/>
                <a:uLnTx/>
                <a:uFillTx/>
                <a:latin typeface="+mn-lt"/>
                <a:ea typeface="+mn-ea"/>
                <a:cs typeface="+mn-cs"/>
              </a:rPr>
              <a:t>A person with severe pain in knees</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r>
              <a:rPr kumimoji="0" lang="en-US" sz="1200" b="0" i="0" u="none" strike="noStrike" kern="1200" cap="none" spc="0" normalizeH="0" baseline="0" noProof="0" dirty="0">
                <a:ln>
                  <a:noFill/>
                </a:ln>
                <a:solidFill>
                  <a:schemeClr val="tx1"/>
                </a:solidFill>
                <a:effectLst/>
                <a:uLnTx/>
                <a:uFillTx/>
                <a:latin typeface="+mn-lt"/>
                <a:ea typeface="+mn-ea"/>
                <a:cs typeface="+mn-cs"/>
              </a:rPr>
              <a:t>The person under care refuses help and it is up to the person playing the role of caregiver to make the other person agree to take help.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r>
              <a:rPr kumimoji="0" lang="en-US" sz="1200" b="0" i="0" u="none" strike="noStrike" kern="1200" cap="none" spc="0" normalizeH="0" baseline="0" noProof="0" dirty="0">
                <a:ln>
                  <a:noFill/>
                </a:ln>
                <a:solidFill>
                  <a:schemeClr val="tx1"/>
                </a:solidFill>
                <a:effectLst/>
                <a:uLnTx/>
                <a:uFillTx/>
                <a:latin typeface="+mn-lt"/>
                <a:ea typeface="+mn-ea"/>
                <a:cs typeface="+mn-cs"/>
              </a:rPr>
              <a:t>Explain to the participants that in real life situation they may have more time, but for the sake of demonstration, each participant playing caregiver will be allowed 5-10 minutes to complete the task.</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r>
              <a:rPr kumimoji="0" lang="en-US" sz="1200" b="0" i="0" u="none" strike="noStrike" kern="1200" cap="none" spc="0" normalizeH="0" baseline="0" noProof="0" dirty="0">
                <a:ln>
                  <a:noFill/>
                </a:ln>
                <a:solidFill>
                  <a:schemeClr val="tx1"/>
                </a:solidFill>
                <a:effectLst/>
                <a:uLnTx/>
                <a:uFillTx/>
                <a:latin typeface="+mn-lt"/>
                <a:ea typeface="+mn-ea"/>
                <a:cs typeface="+mn-cs"/>
              </a:rPr>
              <a:t>If one person playing the caregiver fails to complete the task, invite another volunteer to complete the task. If a task is completed, invite another pair of volunteers for the next task. After each successful or unsuccessful attempt, briefly discuss what the caregiver did right or wrong.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p>
            <a:r>
              <a:rPr lang="en-US" baseline="0" dirty="0"/>
              <a:t> </a:t>
            </a:r>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lvl="0" indent="-342900">
              <a:lnSpc>
                <a:spcPct val="120000"/>
              </a:lnSpc>
              <a:buFont typeface="Arial" panose="020B0604020202020204" pitchFamily="34" charset="0"/>
              <a:buChar char="•"/>
            </a:pPr>
            <a:r>
              <a:rPr lang="en-US" sz="2000" dirty="0">
                <a:latin typeface="Helvetica" panose="020B0604020202020204" pitchFamily="34" charset="0"/>
              </a:rPr>
              <a:t>Identify the reason why the elder refuses to accept your help</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Use suitable strategies to make the elder accept help</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While you do this, keep your own emotions in control</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Reasons for refusal to accept help can be emotional or financial</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To make the elder accept help:</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Give the elder time to consider your offer of help</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Make the elder feel in control of the final decision</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Find more cost-effective options for help</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Explain how accepting help can lead to more convenience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Take help from another trusted person</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To keep your emotions in control:</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Remind yourself to be patient </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Excuse yourself from the situation for a few minutes </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Try deep breathing, saying a small prayer, or looking at a photograph of a loved one</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sz="1200" baseline="0" dirty="0"/>
              <a:t>Divide the class into two groups.</a:t>
            </a:r>
            <a:endParaRPr lang="en-US" sz="1200" baseline="0" dirty="0"/>
          </a:p>
          <a:p>
            <a:pPr>
              <a:buFont typeface="Wingdings" panose="05000000000000000000" pitchFamily="2" charset="2"/>
              <a:buChar char="Ø"/>
            </a:pPr>
            <a:r>
              <a:rPr lang="en-US" sz="1200" baseline="0" dirty="0"/>
              <a:t>Print the following case study on two sheets of paper and give it to both the groups.</a:t>
            </a:r>
            <a:endParaRPr lang="en-US" sz="1200" baseline="0" dirty="0"/>
          </a:p>
          <a:p>
            <a:pPr>
              <a:buFont typeface="Wingdings" panose="05000000000000000000" pitchFamily="2" charset="2"/>
              <a:buChar char="Ø"/>
            </a:pPr>
            <a:r>
              <a:rPr lang="en-US" sz="1200" baseline="0" dirty="0"/>
              <a:t>The activity has to be completed in 25 minutes time</a:t>
            </a:r>
            <a:endParaRPr lang="en-US" sz="1200" baseline="0" dirty="0"/>
          </a:p>
          <a:p>
            <a:pPr lvl="1">
              <a:buFont typeface="Arial" panose="020B0604020202020204" pitchFamily="34" charset="0"/>
              <a:buChar char="•"/>
            </a:pPr>
            <a:r>
              <a:rPr lang="en-US" sz="1200" baseline="0" dirty="0"/>
              <a:t> 5 for reading and understanding the case </a:t>
            </a:r>
            <a:endParaRPr lang="en-US" sz="1200" baseline="0" dirty="0"/>
          </a:p>
          <a:p>
            <a:pPr lvl="1">
              <a:buFont typeface="Arial" panose="020B0604020202020204" pitchFamily="34" charset="0"/>
              <a:buChar char="•"/>
            </a:pPr>
            <a:r>
              <a:rPr lang="en-US" sz="1200" baseline="0" dirty="0"/>
              <a:t> next 10 for group A’s solution</a:t>
            </a:r>
            <a:endParaRPr lang="en-US" sz="1200" baseline="0" dirty="0"/>
          </a:p>
          <a:p>
            <a:pPr lvl="1">
              <a:buFont typeface="Arial" panose="020B0604020202020204" pitchFamily="34" charset="0"/>
              <a:buChar char="•"/>
            </a:pPr>
            <a:r>
              <a:rPr lang="en-US" sz="1200" kern="1200" baseline="0" dirty="0">
                <a:solidFill>
                  <a:schemeClr val="tx1"/>
                </a:solidFill>
                <a:latin typeface="+mn-lt"/>
                <a:ea typeface="+mn-ea"/>
                <a:cs typeface="+mn-cs"/>
              </a:rPr>
              <a:t> next 10 for group B to study group A’s answers and carry out their activity</a:t>
            </a:r>
            <a:endParaRPr lang="en-US" sz="1200" kern="1200" baseline="0" dirty="0">
              <a:solidFill>
                <a:schemeClr val="tx1"/>
              </a:solidFill>
              <a:latin typeface="+mn-lt"/>
              <a:ea typeface="+mn-ea"/>
              <a:cs typeface="+mn-cs"/>
            </a:endParaRPr>
          </a:p>
          <a:p>
            <a:r>
              <a:rPr lang="en-US" sz="1200" b="1" baseline="0" dirty="0"/>
              <a:t>Case Study</a:t>
            </a:r>
            <a:r>
              <a:rPr lang="en-US" sz="1200" baseline="0" dirty="0"/>
              <a:t>:</a:t>
            </a:r>
            <a:endParaRPr lang="en-US" sz="1200" baseline="0" dirty="0"/>
          </a:p>
          <a:p>
            <a:r>
              <a:rPr lang="en-US" sz="1200" baseline="0" dirty="0"/>
              <a:t>Harry is an 85 year old man who has been suffering from dementia for a year. He lives with his wife, Alice, in their own home. Harry’s forgetfulness started around the age of 70. Since then, the dementia has been worsening. It has reached a point where he has difficulty recognizing his wife. He becomes restless when he cannot remember who his wife is and why is she there in the house. He has difficulties in basic activities like introducing himself as he forgets his own details, recognizing food items, and wearing clothes. He has been shifted to a care home and you are his caregiver.</a:t>
            </a:r>
            <a:endParaRPr lang="en-US" sz="1200" baseline="0" dirty="0"/>
          </a:p>
          <a:p>
            <a:endParaRPr lang="en-US" sz="1200" baseline="0" dirty="0"/>
          </a:p>
          <a:p>
            <a:r>
              <a:rPr lang="en-US" sz="1200" b="1" baseline="0" dirty="0"/>
              <a:t>Activity for group A</a:t>
            </a:r>
            <a:r>
              <a:rPr lang="en-US" sz="1200" baseline="0" dirty="0"/>
              <a:t>: What information will you seek from his wife? Also give hypothetical answers for the questions.</a:t>
            </a:r>
            <a:endParaRPr lang="en-US" sz="1200" baseline="0" dirty="0"/>
          </a:p>
          <a:p>
            <a:r>
              <a:rPr lang="en-US" sz="1200" b="1" baseline="0" dirty="0"/>
              <a:t>Activity for group B</a:t>
            </a:r>
            <a:r>
              <a:rPr lang="en-US" sz="1200" baseline="0" dirty="0"/>
              <a:t>: Take the questions and answers from group A and make a list of activities you, as a caregiver, would like to carry out around Harry and a list of activities which you would involve Harry in.</a:t>
            </a:r>
            <a:endParaRPr lang="en-US" sz="1200" baseline="0" dirty="0"/>
          </a:p>
          <a:p>
            <a:endParaRPr lang="en-US" sz="1200" baseline="0" dirty="0"/>
          </a:p>
          <a:p>
            <a:r>
              <a:rPr lang="en-US" sz="1200" baseline="0" dirty="0"/>
              <a:t>Group A’s activity: the questions should be around Harry’s favorite food, hobbies, favorite people, favorite time of the day, sleeping pattern, allergies, favorite colors, general mood, etc.</a:t>
            </a:r>
            <a:endParaRPr lang="en-US" sz="1200" baseline="0" dirty="0"/>
          </a:p>
          <a:p>
            <a:r>
              <a:rPr lang="en-US" sz="1200" baseline="0" dirty="0"/>
              <a:t>Group B’s activity: once group B has received answers from group A, they can plan activities for themselves as caregivers and activities for Harry to participate in.</a:t>
            </a:r>
            <a:endParaRPr lang="en-US" sz="1200"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What should I do if all my attempts fail to make the person under my care accept help</a:t>
            </a:r>
            <a:r>
              <a:rPr lang="en-GB"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You cannot help someone unless that person allows you to help. Do not set a time limit for the person under care to accept your help. Concentrate on making that person understand the benefits of accepting help. You may ask the person’s doctor to advise them to accept</a:t>
            </a:r>
            <a:r>
              <a:rPr lang="en-GB" sz="1200" kern="1200" baseline="0" dirty="0">
                <a:solidFill>
                  <a:schemeClr val="tx1"/>
                </a:solidFill>
                <a:latin typeface="+mn-lt"/>
                <a:ea typeface="+mn-ea"/>
                <a:cs typeface="+mn-cs"/>
              </a:rPr>
              <a:t> help as part of the treatment and care process.</a:t>
            </a:r>
            <a:endParaRPr lang="en-GB"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a:p>
            <a:r>
              <a:rPr lang="en-US" sz="1200" kern="1200" dirty="0">
                <a:solidFill>
                  <a:schemeClr val="tx1"/>
                </a:solidFill>
                <a:latin typeface="+mn-lt"/>
                <a:ea typeface="+mn-ea"/>
                <a:cs typeface="+mn-cs"/>
              </a:rPr>
              <a:t>Q2: Should I always ask before helping a person</a:t>
            </a:r>
            <a:r>
              <a:rPr lang="en-GB"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Yes. You should first make an offer to help. Let the person under your care take the decision of accepting your help. However, in circumstances which can endanger the person under your care – for example if the person is about to fall – you should first help and then explain why it was necessary. </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What should I say or not say to a person showing signs of anxious behavior</a:t>
            </a:r>
            <a:r>
              <a:rPr lang="en-GB"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Avoid saying things like:</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Stop being afraid</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You are overreacting</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There is nothing wrong</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Everything is going to be fine</a:t>
            </a:r>
            <a:endParaRPr lang="en-GB" sz="1200" kern="1200" dirty="0">
              <a:solidFill>
                <a:schemeClr val="tx1"/>
              </a:solidFill>
              <a:latin typeface="+mn-lt"/>
              <a:ea typeface="+mn-ea"/>
              <a:cs typeface="+mn-cs"/>
            </a:endParaRPr>
          </a:p>
          <a:p>
            <a:pPr>
              <a:buFontTx/>
              <a:buChar char="-"/>
            </a:pPr>
            <a:r>
              <a:rPr lang="en-GB" sz="1200" kern="1200" dirty="0">
                <a:solidFill>
                  <a:schemeClr val="tx1"/>
                </a:solidFill>
                <a:latin typeface="+mn-lt"/>
                <a:ea typeface="+mn-ea"/>
                <a:cs typeface="+mn-cs"/>
              </a:rPr>
              <a:t> You are not the only one with problems</a:t>
            </a:r>
            <a:endParaRPr lang="en-GB" sz="1200" kern="1200" dirty="0">
              <a:solidFill>
                <a:schemeClr val="tx1"/>
              </a:solidFill>
              <a:latin typeface="+mn-lt"/>
              <a:ea typeface="+mn-ea"/>
              <a:cs typeface="+mn-cs"/>
            </a:endParaRPr>
          </a:p>
          <a:p>
            <a:pPr>
              <a:buFontTx/>
              <a:buChar char="-"/>
            </a:pPr>
            <a:endParaRPr lang="en-GB" sz="1200" kern="1200" dirty="0">
              <a:solidFill>
                <a:schemeClr val="tx1"/>
              </a:solidFill>
              <a:latin typeface="+mn-lt"/>
              <a:ea typeface="+mn-ea"/>
              <a:cs typeface="+mn-cs"/>
            </a:endParaRPr>
          </a:p>
          <a:p>
            <a:pPr>
              <a:buFontTx/>
              <a:buNone/>
            </a:pPr>
            <a:r>
              <a:rPr lang="en-GB" sz="1200" kern="1200" dirty="0">
                <a:solidFill>
                  <a:schemeClr val="tx1"/>
                </a:solidFill>
                <a:latin typeface="+mn-lt"/>
                <a:ea typeface="+mn-ea"/>
                <a:cs typeface="+mn-cs"/>
              </a:rPr>
              <a:t>Instead,</a:t>
            </a:r>
            <a:r>
              <a:rPr lang="en-GB" sz="1200" kern="1200" baseline="0" dirty="0">
                <a:solidFill>
                  <a:schemeClr val="tx1"/>
                </a:solidFill>
                <a:latin typeface="+mn-lt"/>
                <a:ea typeface="+mn-ea"/>
                <a:cs typeface="+mn-cs"/>
              </a:rPr>
              <a:t> try saying things like:</a:t>
            </a:r>
            <a:endParaRPr lang="en-GB" sz="1200" kern="1200" baseline="0" dirty="0">
              <a:solidFill>
                <a:schemeClr val="tx1"/>
              </a:solidFill>
              <a:latin typeface="+mn-lt"/>
              <a:ea typeface="+mn-ea"/>
              <a:cs typeface="+mn-cs"/>
            </a:endParaRPr>
          </a:p>
          <a:p>
            <a:pPr>
              <a:buFontTx/>
              <a:buChar char="-"/>
            </a:pPr>
            <a:r>
              <a:rPr lang="en-GB" sz="1200" kern="1200" baseline="0" dirty="0">
                <a:solidFill>
                  <a:schemeClr val="tx1"/>
                </a:solidFill>
                <a:latin typeface="+mn-lt"/>
                <a:ea typeface="+mn-ea"/>
                <a:cs typeface="+mn-cs"/>
              </a:rPr>
              <a:t> This is a temporary problem</a:t>
            </a:r>
            <a:endParaRPr lang="en-GB" sz="1200" kern="1200" baseline="0" dirty="0">
              <a:solidFill>
                <a:schemeClr val="tx1"/>
              </a:solidFill>
              <a:latin typeface="+mn-lt"/>
              <a:ea typeface="+mn-ea"/>
              <a:cs typeface="+mn-cs"/>
            </a:endParaRPr>
          </a:p>
          <a:p>
            <a:pPr>
              <a:buFontTx/>
              <a:buChar char="-"/>
            </a:pPr>
            <a:r>
              <a:rPr lang="en-GB" sz="1200" kern="1200" baseline="0" dirty="0">
                <a:solidFill>
                  <a:schemeClr val="tx1"/>
                </a:solidFill>
                <a:latin typeface="+mn-lt"/>
                <a:ea typeface="+mn-ea"/>
                <a:cs typeface="+mn-cs"/>
              </a:rPr>
              <a:t> I understand it can be worrying</a:t>
            </a:r>
            <a:endParaRPr lang="en-GB" sz="1200" kern="1200" baseline="0" dirty="0">
              <a:solidFill>
                <a:schemeClr val="tx1"/>
              </a:solidFill>
              <a:latin typeface="+mn-lt"/>
              <a:ea typeface="+mn-ea"/>
              <a:cs typeface="+mn-cs"/>
            </a:endParaRPr>
          </a:p>
          <a:p>
            <a:pPr>
              <a:buFontTx/>
              <a:buChar char="-"/>
            </a:pPr>
            <a:r>
              <a:rPr lang="en-GB" sz="1200" kern="1200" baseline="0" dirty="0">
                <a:solidFill>
                  <a:schemeClr val="tx1"/>
                </a:solidFill>
                <a:latin typeface="+mn-lt"/>
                <a:ea typeface="+mn-ea"/>
                <a:cs typeface="+mn-cs"/>
              </a:rPr>
              <a:t> We have enough time to deal with this</a:t>
            </a:r>
            <a:endParaRPr lang="en-GB" sz="1200" kern="1200" baseline="0" dirty="0">
              <a:solidFill>
                <a:schemeClr val="tx1"/>
              </a:solidFill>
              <a:latin typeface="+mn-lt"/>
              <a:ea typeface="+mn-ea"/>
              <a:cs typeface="+mn-cs"/>
            </a:endParaRPr>
          </a:p>
          <a:p>
            <a:pPr>
              <a:buFontTx/>
              <a:buChar char="-"/>
            </a:pPr>
            <a:r>
              <a:rPr lang="en-GB" sz="1200" kern="1200" baseline="0" dirty="0">
                <a:solidFill>
                  <a:schemeClr val="tx1"/>
                </a:solidFill>
                <a:latin typeface="+mn-lt"/>
                <a:ea typeface="+mn-ea"/>
                <a:cs typeface="+mn-cs"/>
              </a:rPr>
              <a:t> Let us think of a way out of this problem</a:t>
            </a:r>
            <a:endParaRPr lang="en-GB" sz="1200" kern="1200" baseline="0" dirty="0">
              <a:solidFill>
                <a:schemeClr val="tx1"/>
              </a:solidFill>
              <a:latin typeface="+mn-lt"/>
              <a:ea typeface="+mn-ea"/>
              <a:cs typeface="+mn-cs"/>
            </a:endParaRPr>
          </a:p>
          <a:p>
            <a:pPr>
              <a:buFontTx/>
              <a:buChar char="-"/>
            </a:pPr>
            <a:r>
              <a:rPr lang="en-GB" sz="1200" kern="1200" baseline="0" dirty="0">
                <a:solidFill>
                  <a:schemeClr val="tx1"/>
                </a:solidFill>
                <a:latin typeface="+mn-lt"/>
                <a:ea typeface="+mn-ea"/>
                <a:cs typeface="+mn-cs"/>
              </a:rPr>
              <a:t> If you let me help, we can find a solution</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500" dirty="0"/>
              <a:t>Irritability, anxiety, and behavioral issues are some of the common reasons for angry behavior</a:t>
            </a:r>
            <a:endParaRPr lang="en-US" sz="2500" dirty="0"/>
          </a:p>
          <a:p>
            <a:pPr lvl="0"/>
            <a:r>
              <a:rPr lang="en-US" sz="2500" dirty="0"/>
              <a:t>To calm down an angry person:</a:t>
            </a:r>
            <a:endParaRPr lang="en-US" sz="2500" dirty="0"/>
          </a:p>
          <a:p>
            <a:pPr lvl="1">
              <a:buFont typeface="Wingdings" panose="05000000000000000000" pitchFamily="2" charset="2"/>
              <a:buChar char="Ø"/>
            </a:pPr>
            <a:r>
              <a:rPr lang="en-US" sz="2500" dirty="0"/>
              <a:t>Ask what has offended the elder</a:t>
            </a:r>
            <a:endParaRPr lang="en-US" sz="2500" dirty="0"/>
          </a:p>
          <a:p>
            <a:pPr lvl="1">
              <a:buFont typeface="Wingdings" panose="05000000000000000000" pitchFamily="2" charset="2"/>
              <a:buChar char="Ø"/>
            </a:pPr>
            <a:r>
              <a:rPr lang="en-US" sz="2500" dirty="0"/>
              <a:t>Take corrective action for your mistakes</a:t>
            </a:r>
            <a:endParaRPr lang="en-US" sz="2500" dirty="0"/>
          </a:p>
          <a:p>
            <a:pPr lvl="1">
              <a:buFont typeface="Wingdings" panose="05000000000000000000" pitchFamily="2" charset="2"/>
              <a:buChar char="Ø"/>
            </a:pPr>
            <a:r>
              <a:rPr lang="en-US" sz="2500" dirty="0"/>
              <a:t>Identify and relieve the elder’s fears</a:t>
            </a:r>
            <a:endParaRPr lang="en-US" sz="2500" dirty="0"/>
          </a:p>
          <a:p>
            <a:pPr lvl="1">
              <a:buFont typeface="Wingdings" panose="05000000000000000000" pitchFamily="2" charset="2"/>
              <a:buChar char="Ø"/>
            </a:pPr>
            <a:r>
              <a:rPr lang="en-US" sz="2500" dirty="0"/>
              <a:t>Break behavioral patterns responsible for anger</a:t>
            </a:r>
            <a:endParaRPr lang="en-US" sz="2500" dirty="0"/>
          </a:p>
          <a:p>
            <a:pPr lvl="0"/>
            <a:r>
              <a:rPr lang="en-US" sz="2500" dirty="0"/>
              <a:t>To keep your emotions in control:</a:t>
            </a:r>
            <a:endParaRPr lang="en-US" sz="2500" dirty="0"/>
          </a:p>
          <a:p>
            <a:pPr lvl="1">
              <a:buFont typeface="Wingdings" panose="05000000000000000000" pitchFamily="2" charset="2"/>
              <a:buChar char="Ø"/>
            </a:pPr>
            <a:r>
              <a:rPr lang="en-US" sz="2500" dirty="0"/>
              <a:t>Do not take the elder’s anger personally</a:t>
            </a:r>
            <a:endParaRPr lang="en-US" sz="2500" dirty="0"/>
          </a:p>
          <a:p>
            <a:pPr lvl="1">
              <a:buFont typeface="Wingdings" panose="05000000000000000000" pitchFamily="2" charset="2"/>
              <a:buChar char="Ø"/>
            </a:pPr>
            <a:r>
              <a:rPr lang="en-US" sz="2500" dirty="0"/>
              <a:t>Focus on the reasons behind the anger</a:t>
            </a:r>
            <a:endParaRPr lang="en-US" sz="2500" dirty="0"/>
          </a:p>
          <a:p>
            <a:pPr lvl="1">
              <a:buFont typeface="Wingdings" panose="05000000000000000000" pitchFamily="2" charset="2"/>
              <a:buChar char="Ø"/>
            </a:pPr>
            <a:r>
              <a:rPr lang="en-US" sz="2500" dirty="0"/>
              <a:t>Excuse yourself from the situation for a while</a:t>
            </a:r>
            <a:endParaRPr lang="en-US" sz="2500" dirty="0"/>
          </a:p>
          <a:p>
            <a:pPr lvl="1">
              <a:buFont typeface="Wingdings" panose="05000000000000000000" pitchFamily="2" charset="2"/>
              <a:buChar char="Ø"/>
            </a:pPr>
            <a:r>
              <a:rPr lang="en-US" sz="2500" dirty="0"/>
              <a:t>Find ways to calm yourself</a:t>
            </a:r>
            <a:endParaRPr lang="en-US" sz="2500" dirty="0"/>
          </a:p>
          <a:p>
            <a:pPr lvl="0"/>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can I prevent the elder from getting angry at all</a:t>
            </a:r>
            <a:r>
              <a:rPr lang="en-GB"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Anger is a natural emotion like being happy or sad</a:t>
            </a:r>
            <a:r>
              <a:rPr lang="en-GB" sz="1200" kern="1200" baseline="0" dirty="0">
                <a:solidFill>
                  <a:schemeClr val="tx1"/>
                </a:solidFill>
                <a:latin typeface="+mn-lt"/>
                <a:ea typeface="+mn-ea"/>
                <a:cs typeface="+mn-cs"/>
              </a:rPr>
              <a:t>. We all experience these emotions at different times. So, it is not fair to expect an elder to never get angry. However, you can try following measures:</a:t>
            </a:r>
            <a:endParaRPr lang="en-GB" sz="1200" kern="1200" baseline="0" dirty="0">
              <a:solidFill>
                <a:schemeClr val="tx1"/>
              </a:solidFill>
              <a:latin typeface="+mn-lt"/>
              <a:ea typeface="+mn-ea"/>
              <a:cs typeface="+mn-cs"/>
            </a:endParaRPr>
          </a:p>
          <a:p>
            <a:pPr>
              <a:buFontTx/>
              <a:buChar char="-"/>
            </a:pPr>
            <a:r>
              <a:rPr lang="en-GB" sz="1200"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Keep a record of what made the elder angry and avoid repetition of such mistakes or situations. </a:t>
            </a:r>
            <a:endParaRPr lang="en-US" sz="1200" kern="1200" dirty="0">
              <a:solidFill>
                <a:schemeClr val="tx1"/>
              </a:solidFill>
              <a:latin typeface="+mn-lt"/>
              <a:ea typeface="+mn-ea"/>
              <a:cs typeface="+mn-cs"/>
            </a:endParaRPr>
          </a:p>
          <a:p>
            <a:pPr>
              <a:buFontTx/>
              <a:buChar char="-"/>
            </a:pPr>
            <a:r>
              <a:rPr lang="en-US" sz="1200" kern="1200" dirty="0">
                <a:solidFill>
                  <a:schemeClr val="tx1"/>
                </a:solidFill>
                <a:latin typeface="+mn-lt"/>
                <a:ea typeface="+mn-ea"/>
                <a:cs typeface="+mn-cs"/>
              </a:rPr>
              <a:t> Avoid sudden changes or surprises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in the elder’s daily routine. </a:t>
            </a:r>
            <a:endParaRPr lang="en-US" sz="1200" kern="1200" dirty="0">
              <a:solidFill>
                <a:schemeClr val="tx1"/>
              </a:solidFill>
              <a:latin typeface="+mn-lt"/>
              <a:ea typeface="+mn-ea"/>
              <a:cs typeface="+mn-cs"/>
            </a:endParaRPr>
          </a:p>
          <a:p>
            <a:pPr>
              <a:buFontTx/>
              <a:buChar char="-"/>
            </a:pPr>
            <a:r>
              <a:rPr lang="en-US" sz="1200" kern="1200" dirty="0">
                <a:solidFill>
                  <a:schemeClr val="tx1"/>
                </a:solidFill>
                <a:latin typeface="+mn-lt"/>
                <a:ea typeface="+mn-ea"/>
                <a:cs typeface="+mn-cs"/>
              </a:rPr>
              <a:t> Involve the elder in planning the daily routine. For</a:t>
            </a:r>
            <a:r>
              <a:rPr lang="en-US" sz="1200" kern="1200" baseline="0" dirty="0">
                <a:solidFill>
                  <a:schemeClr val="tx1"/>
                </a:solidFill>
                <a:latin typeface="+mn-lt"/>
                <a:ea typeface="+mn-ea"/>
                <a:cs typeface="+mn-cs"/>
              </a:rPr>
              <a:t> example, s</a:t>
            </a:r>
            <a:r>
              <a:rPr lang="en-US" sz="1200" kern="1200" dirty="0">
                <a:solidFill>
                  <a:schemeClr val="tx1"/>
                </a:solidFill>
                <a:latin typeface="+mn-lt"/>
                <a:ea typeface="+mn-ea"/>
                <a:cs typeface="+mn-cs"/>
              </a:rPr>
              <a:t>ome people feel extremely hungry immediately after taking a bath and any delay in serving food makes them angry. In such a case, ask if the elder would prefer to eat something half an hour before taking a bath.</a:t>
            </a:r>
            <a:endParaRPr lang="en-US" sz="1200" kern="1200" dirty="0">
              <a:solidFill>
                <a:schemeClr val="tx1"/>
              </a:solidFill>
              <a:latin typeface="+mn-lt"/>
              <a:ea typeface="+mn-ea"/>
              <a:cs typeface="+mn-cs"/>
            </a:endParaRPr>
          </a:p>
          <a:p>
            <a:pPr>
              <a:buFontTx/>
              <a:buChar char="-"/>
            </a:pPr>
            <a:r>
              <a:rPr lang="en-US" sz="1200" kern="1200" dirty="0">
                <a:solidFill>
                  <a:schemeClr val="tx1"/>
                </a:solidFill>
                <a:latin typeface="+mn-lt"/>
                <a:ea typeface="+mn-ea"/>
                <a:cs typeface="+mn-cs"/>
              </a:rPr>
              <a:t> Encourage the elder to practice some relaxation techniques like deep breathing, meditation, or light exercise everyday. This will keep the elder more calm throughout the day.</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sz="1200" dirty="0"/>
              <a:t>Early signs of dementia include:</a:t>
            </a:r>
            <a:endParaRPr lang="en-US" sz="1200" dirty="0"/>
          </a:p>
          <a:p>
            <a:pPr lvl="1">
              <a:buFont typeface="Wingdings" panose="05000000000000000000" pitchFamily="2" charset="2"/>
              <a:buChar char="Ø"/>
            </a:pPr>
            <a:r>
              <a:rPr lang="en-US" sz="1200" dirty="0"/>
              <a:t>Frequently forgetting names of people </a:t>
            </a:r>
            <a:endParaRPr lang="en-US" sz="1200" dirty="0"/>
          </a:p>
          <a:p>
            <a:pPr lvl="1">
              <a:buFont typeface="Wingdings" panose="05000000000000000000" pitchFamily="2" charset="2"/>
              <a:buChar char="Ø"/>
            </a:pPr>
            <a:r>
              <a:rPr lang="en-US" sz="1200" dirty="0"/>
              <a:t>Forgetting about routine activities</a:t>
            </a:r>
            <a:endParaRPr lang="en-US" sz="1200" dirty="0"/>
          </a:p>
          <a:p>
            <a:pPr lvl="1">
              <a:buFont typeface="Wingdings" panose="05000000000000000000" pitchFamily="2" charset="2"/>
              <a:buChar char="Ø"/>
            </a:pPr>
            <a:r>
              <a:rPr lang="en-US" sz="1200" dirty="0"/>
              <a:t>Forgetting the details of recent activities </a:t>
            </a:r>
            <a:endParaRPr lang="en-US" sz="1200" dirty="0"/>
          </a:p>
          <a:p>
            <a:pPr lvl="1">
              <a:buFont typeface="Wingdings" panose="05000000000000000000" pitchFamily="2" charset="2"/>
              <a:buChar char="Ø"/>
            </a:pPr>
            <a:r>
              <a:rPr lang="en-US" sz="1200" dirty="0"/>
              <a:t>Losing their way within their home</a:t>
            </a:r>
            <a:endParaRPr lang="en-US" sz="1200" dirty="0"/>
          </a:p>
          <a:p>
            <a:pPr lvl="1">
              <a:buFont typeface="Wingdings" panose="05000000000000000000" pitchFamily="2" charset="2"/>
              <a:buChar char="Ø"/>
            </a:pPr>
            <a:r>
              <a:rPr lang="en-US" sz="1200" dirty="0"/>
              <a:t>Being unable to take care of their personal hygiene</a:t>
            </a:r>
            <a:endParaRPr lang="en-US" sz="1200" dirty="0"/>
          </a:p>
          <a:p>
            <a:r>
              <a:rPr lang="en-US" sz="1200" dirty="0"/>
              <a:t> </a:t>
            </a:r>
            <a:endParaRPr lang="en-US" sz="1200" dirty="0"/>
          </a:p>
          <a:p>
            <a:pPr>
              <a:buFont typeface="Arial" panose="020B0604020202020204" pitchFamily="34" charset="0"/>
              <a:buChar char="•"/>
            </a:pPr>
            <a:r>
              <a:rPr lang="en-US" sz="1200" dirty="0"/>
              <a:t>When caring for an elder with dementia:</a:t>
            </a:r>
            <a:endParaRPr lang="en-US" sz="1200" dirty="0"/>
          </a:p>
          <a:p>
            <a:pPr lvl="1">
              <a:buFont typeface="Wingdings" panose="05000000000000000000" pitchFamily="2" charset="2"/>
              <a:buChar char="Ø"/>
            </a:pPr>
            <a:r>
              <a:rPr lang="en-US" sz="1200" dirty="0"/>
              <a:t>Always respond with affection and reassurance; respect the elder’s dignity</a:t>
            </a:r>
            <a:endParaRPr lang="en-US" sz="1200" dirty="0"/>
          </a:p>
          <a:p>
            <a:pPr lvl="1">
              <a:buFont typeface="Wingdings" panose="05000000000000000000" pitchFamily="2" charset="2"/>
              <a:buChar char="Ø"/>
            </a:pPr>
            <a:r>
              <a:rPr lang="en-US" sz="1200" dirty="0"/>
              <a:t>Use simple words and sentences; speak slowly and clearly</a:t>
            </a:r>
            <a:endParaRPr lang="en-US" sz="1200" dirty="0"/>
          </a:p>
          <a:p>
            <a:pPr lvl="1">
              <a:buFont typeface="Wingdings" panose="05000000000000000000" pitchFamily="2" charset="2"/>
              <a:buChar char="Ø"/>
            </a:pPr>
            <a:r>
              <a:rPr lang="en-US" sz="1200" dirty="0"/>
              <a:t>Break down activities into smaller tasks; assist them with the ones they can no longer perform</a:t>
            </a:r>
            <a:endParaRPr lang="en-US" sz="1200" dirty="0"/>
          </a:p>
          <a:p>
            <a:pPr lvl="1">
              <a:buFont typeface="Wingdings" panose="05000000000000000000" pitchFamily="2" charset="2"/>
              <a:buChar char="Ø"/>
            </a:pPr>
            <a:r>
              <a:rPr lang="en-US" sz="1200" dirty="0"/>
              <a:t>Gently remind them if they forget something</a:t>
            </a:r>
            <a:endParaRPr lang="en-US" sz="1200" dirty="0"/>
          </a:p>
          <a:p>
            <a:pPr lvl="1">
              <a:buFont typeface="Wingdings" panose="05000000000000000000" pitchFamily="2" charset="2"/>
              <a:buChar char="Ø"/>
            </a:pPr>
            <a:r>
              <a:rPr lang="en-US" sz="1200" dirty="0"/>
              <a:t>To make conversation, try to talk about the elder’s distant past</a:t>
            </a:r>
            <a:endParaRPr lang="en-US" sz="1200" dirty="0"/>
          </a:p>
          <a:p>
            <a:pPr lvl="1">
              <a:buFont typeface="Wingdings" panose="05000000000000000000" pitchFamily="2" charset="2"/>
              <a:buChar char="Ø"/>
            </a:pPr>
            <a:r>
              <a:rPr lang="en-US" sz="1200" dirty="0"/>
              <a:t>If you notice any new symptoms, inform the elder’s family and doctor</a:t>
            </a:r>
            <a:endParaRPr lang="en-US" sz="1200" dirty="0"/>
          </a:p>
          <a:p>
            <a:pPr lvl="1">
              <a:buFont typeface="Wingdings" panose="05000000000000000000" pitchFamily="2" charset="2"/>
              <a:buChar char="Ø"/>
            </a:pPr>
            <a:r>
              <a:rPr lang="en-US" sz="1200" dirty="0"/>
              <a:t>Support the elder retain their sense of identity and self-worth</a:t>
            </a:r>
            <a:endParaRPr lang="en-US" sz="1200" dirty="0"/>
          </a:p>
          <a:p>
            <a:pPr lvl="1">
              <a:buFont typeface="Wingdings" panose="05000000000000000000" pitchFamily="2" charset="2"/>
              <a:buChar char="Ø"/>
            </a:pPr>
            <a:r>
              <a:rPr lang="en-US" sz="1200" dirty="0"/>
              <a:t>Remember to take care of yourself physically and mentally</a:t>
            </a:r>
            <a:endParaRPr lang="en-US" sz="1200" dirty="0"/>
          </a:p>
          <a:p>
            <a:pPr lvl="0">
              <a:buFont typeface="Arial" panose="020B0604020202020204" pitchFamily="34" charset="0"/>
              <a:buNone/>
            </a:pPr>
            <a:endParaRPr lang="en-US" sz="1200" dirty="0"/>
          </a:p>
          <a:p>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Is dementia reversible?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No, it is a gradually deteriorating state of mind.  Its pace can however be controlled with proper care of the elderly.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Can encouraging the elderly to keep notes of daily activities help the elderly in recalling and organizing themselves better?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Yes, such aids can go a long way in helping the elderly.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Invite</a:t>
            </a:r>
            <a:r>
              <a:rPr lang="en-US" sz="1200" kern="1200" baseline="0" dirty="0">
                <a:solidFill>
                  <a:schemeClr val="tx1"/>
                </a:solidFill>
                <a:latin typeface="+mn-lt"/>
                <a:ea typeface="+mn-ea"/>
                <a:cs typeface="+mn-cs"/>
              </a:rPr>
              <a:t> participants to come forward one by one and share how will they feel without exercising for a few days and what difference will they feel with exercising for a few days. Each participant is allowed to make only one point.</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Ask the participants to use their creative in how they state their point – using songs, short poems and expressions. Invite feedback and comments from other participants.</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None/>
            </a:pPr>
            <a:r>
              <a:rPr lang="en-US" sz="1200" dirty="0"/>
              <a:t>For an elder, exercising helps:</a:t>
            </a:r>
            <a:endParaRPr lang="en-GB" sz="1200" dirty="0"/>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Maintain proper functioning of muscles, joints, and internal organs</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Increase appetite and energy level</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Make the elder more independent</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Prevent and delay several diseases</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Reduce medication and chances of hospitalization</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Reduce stress and anxiety</a:t>
            </a:r>
            <a:endParaRPr lang="en-GB"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Provide opportunity for socializing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hyperlink" Target="http://www.nhs.uk/Tools/Pages/Exercises-for-older-people.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9.4</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598742" y="1066800"/>
            <a:ext cx="7707058" cy="4724400"/>
          </a:xfrm>
        </p:spPr>
        <p:txBody>
          <a:bodyPr>
            <a:noAutofit/>
          </a:bodyPr>
          <a:lstStyle/>
          <a:p>
            <a:pPr lvl="0"/>
            <a:r>
              <a:rPr lang="en-US" sz="2000" dirty="0">
                <a:latin typeface="Helvetica" panose="020B0604020202020204" pitchFamily="34" charset="0"/>
              </a:rPr>
              <a:t>For an elder, exercising helps:</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Maintain proper functioning of muscles, joints, and internal organs</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Increase appetite and energy level</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Make the elder more independent</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Prevent and delay several diseases</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Reduce medication and chances of hospitalization</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Reduce stress and anxiety</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Provide opportunity for socializing</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endParaRPr lang="en-IN" sz="1000" b="1"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Various types of Exercise for an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Various types of Exercise for an Elder</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685800"/>
            <a:ext cx="8229600" cy="685800"/>
          </a:xfrm>
        </p:spPr>
        <p:txBody>
          <a:bodyPr>
            <a:normAutofit/>
          </a:bodyPr>
          <a:lstStyle/>
          <a:p>
            <a:r>
              <a:rPr lang="en-US" sz="3000" dirty="0">
                <a:latin typeface="Helvetica" panose="020B0604020202020204" pitchFamily="34" charset="0"/>
              </a:rPr>
              <a:t>Post-Module Activity - 1</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81789" y="2743200"/>
            <a:ext cx="8039100" cy="1015663"/>
          </a:xfrm>
          <a:prstGeom prst="rect">
            <a:avLst/>
          </a:prstGeom>
        </p:spPr>
        <p:txBody>
          <a:bodyPr wrap="square">
            <a:spAutoFit/>
          </a:bodyPr>
          <a:lstStyle/>
          <a:p>
            <a:pPr lvl="0" algn="ctr">
              <a:spcBef>
                <a:spcPct val="20000"/>
              </a:spcBef>
            </a:pPr>
            <a:r>
              <a:rPr lang="en-US" sz="3000" dirty="0">
                <a:solidFill>
                  <a:prstClr val="black"/>
                </a:solidFill>
                <a:latin typeface="Helvetica" panose="020B0604020202020204" pitchFamily="34" charset="0"/>
              </a:rPr>
              <a:t>Let’s learn some </a:t>
            </a:r>
            <a:r>
              <a:rPr lang="en-US" sz="3000" dirty="0">
                <a:solidFill>
                  <a:prstClr val="black"/>
                </a:solidFill>
                <a:latin typeface="Helvetica" panose="020B0604020202020204" pitchFamily="34" charset="0"/>
                <a:hlinkClick r:id="rId1"/>
              </a:rPr>
              <a:t>exercises for partially dependent elders</a:t>
            </a:r>
            <a:endParaRPr lang="en-US" sz="3000" dirty="0">
              <a:solidFill>
                <a:prstClr val="black"/>
              </a:solidFill>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685800"/>
            <a:ext cx="8229600" cy="685800"/>
          </a:xfrm>
        </p:spPr>
        <p:txBody>
          <a:bodyPr>
            <a:normAutofit/>
          </a:bodyPr>
          <a:lstStyle/>
          <a:p>
            <a:r>
              <a:rPr lang="en-US" sz="3000" dirty="0">
                <a:latin typeface="Helvetica" panose="020B0604020202020204" pitchFamily="34" charset="0"/>
              </a:rPr>
              <a:t>Post-Module Activity - 2</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81789" y="2743200"/>
            <a:ext cx="8039100" cy="1015663"/>
          </a:xfrm>
          <a:prstGeom prst="rect">
            <a:avLst/>
          </a:prstGeom>
        </p:spPr>
        <p:txBody>
          <a:bodyPr wrap="square">
            <a:spAutoFit/>
          </a:bodyPr>
          <a:lstStyle/>
          <a:p>
            <a:pPr lvl="0" algn="ctr"/>
            <a:r>
              <a:rPr lang="en-US" sz="3000" dirty="0">
                <a:latin typeface="Helvetica" panose="020B0604020202020204" pitchFamily="34" charset="0"/>
              </a:rPr>
              <a:t>Let’s learn some exercises for fully dependent Elders</a:t>
            </a:r>
            <a:endParaRPr lang="en-US" sz="3000" dirty="0">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753298" y="726908"/>
            <a:ext cx="8039100" cy="5632311"/>
          </a:xfrm>
          <a:prstGeom prst="rect">
            <a:avLst/>
          </a:prstGeom>
        </p:spPr>
        <p:txBody>
          <a:bodyPr wrap="square">
            <a:spAutoFit/>
          </a:bodyPr>
          <a:lstStyle/>
          <a:p>
            <a:pPr lvl="0"/>
            <a:r>
              <a:rPr lang="en-US" sz="2000" dirty="0">
                <a:latin typeface="Helvetica" panose="020B0604020202020204" pitchFamily="34" charset="0"/>
              </a:rPr>
              <a:t>For independent elders: </a:t>
            </a:r>
            <a:endParaRPr lang="en-US" sz="2000" dirty="0">
              <a:latin typeface="Helvetica" panose="020B0604020202020204" pitchFamily="34" charset="0"/>
            </a:endParaRPr>
          </a:p>
          <a:p>
            <a:pPr lvl="0"/>
            <a:endParaRPr lang="en-US" sz="1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Walking, gentle swimming or cycling, calisthenics and yoga are suitable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Independently done routine activities also provide exercise</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0"/>
            <a:r>
              <a:rPr lang="en-US" sz="2000" dirty="0">
                <a:latin typeface="Helvetica" panose="020B0604020202020204" pitchFamily="34" charset="0"/>
              </a:rPr>
              <a:t>For partially dependent elders: </a:t>
            </a:r>
            <a:endParaRPr lang="en-US" sz="2000" dirty="0">
              <a:latin typeface="Helvetica" panose="020B0604020202020204" pitchFamily="34" charset="0"/>
            </a:endParaRPr>
          </a:p>
          <a:p>
            <a:pPr lvl="0"/>
            <a:endParaRPr lang="en-US" sz="1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Chair exercises work out both upper and lower body</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Use a sturdy chair that has back support but no wheels or armrests</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Several exercises can be done by taking support of a wall</a:t>
            </a:r>
            <a:endParaRPr lang="en-US" sz="2000" dirty="0">
              <a:latin typeface="Helvetica" panose="020B0604020202020204" pitchFamily="34" charset="0"/>
            </a:endParaRPr>
          </a:p>
          <a:p>
            <a:pPr lvl="0"/>
            <a:endParaRPr lang="en-US" sz="1000" dirty="0">
              <a:latin typeface="Helvetica" panose="020B0604020202020204" pitchFamily="34" charset="0"/>
            </a:endParaRPr>
          </a:p>
          <a:p>
            <a:pPr lvl="0"/>
            <a:r>
              <a:rPr lang="en-US" sz="2000" dirty="0">
                <a:latin typeface="Helvetica" panose="020B0604020202020204" pitchFamily="34" charset="0"/>
              </a:rPr>
              <a:t>For fully dependent elders: </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Passive exercises are usually recommended</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Support the elder's hands and feet to perform bending and stretching exercises</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Allow the person to independently exercise the active side of the body</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Take advice from the elder's doctor and physiotherapist </a:t>
            </a:r>
            <a:endParaRPr lang="en-US" sz="2000" dirty="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Precautions with Exercise</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Precautions with Exercise</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668072" cy="1440000"/>
          </a:xfrm>
          <a:prstGeom prst="rect">
            <a:avLst/>
          </a:prstGeom>
        </p:spPr>
      </p:pic>
      <p:sp>
        <p:nvSpPr>
          <p:cNvPr id="12" name="Rectangle 11"/>
          <p:cNvSpPr/>
          <p:nvPr/>
        </p:nvSpPr>
        <p:spPr>
          <a:xfrm>
            <a:off x="541416" y="3276834"/>
            <a:ext cx="8000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Identifying &amp; Handling Dementia in Elders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19</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5" name="TextBox 4"/>
          <p:cNvSpPr txBox="1"/>
          <p:nvPr/>
        </p:nvSpPr>
        <p:spPr>
          <a:xfrm>
            <a:off x="457200" y="5562600"/>
            <a:ext cx="8305800" cy="400110"/>
          </a:xfrm>
          <a:prstGeom prst="rect">
            <a:avLst/>
          </a:prstGeom>
          <a:noFill/>
        </p:spPr>
        <p:txBody>
          <a:bodyPr wrap="square" rtlCol="0">
            <a:spAutoFit/>
          </a:bodyPr>
          <a:lstStyle/>
          <a:p>
            <a:pPr algn="ctr"/>
            <a:r>
              <a:rPr lang="en-US" sz="2000" dirty="0">
                <a:latin typeface="Helvetica" panose="020B0604020202020204" pitchFamily="34" charset="0"/>
              </a:rPr>
              <a:t>Identify a suitable time for the elder to exercise.</a:t>
            </a:r>
            <a:endParaRPr lang="en-US" sz="2000" dirty="0">
              <a:latin typeface="Helvetica" panose="020B0604020202020204" pitchFamily="34" charset="0"/>
            </a:endParaRPr>
          </a:p>
        </p:txBody>
      </p:sp>
      <p:graphicFrame>
        <p:nvGraphicFramePr>
          <p:cNvPr id="6" name="Table 5"/>
          <p:cNvGraphicFramePr>
            <a:graphicFrameLocks noGrp="1"/>
          </p:cNvGraphicFramePr>
          <p:nvPr/>
        </p:nvGraphicFramePr>
        <p:xfrm>
          <a:off x="1524000" y="1397000"/>
          <a:ext cx="6096000" cy="2595880"/>
        </p:xfrm>
        <a:graphic>
          <a:graphicData uri="http://schemas.openxmlformats.org/drawingml/2006/table">
            <a:tbl>
              <a:tblPr firstRow="1" bandRow="1">
                <a:tableStyleId>{5C22544A-7EE6-4342-B048-85BDC9FD1C3A}</a:tableStyleId>
              </a:tblPr>
              <a:tblGrid>
                <a:gridCol w="1295400"/>
                <a:gridCol w="2768600"/>
                <a:gridCol w="2032000"/>
              </a:tblGrid>
              <a:tr h="370840">
                <a:tc>
                  <a:txBody>
                    <a:bodyPr/>
                    <a:lstStyle/>
                    <a:p>
                      <a:r>
                        <a:rPr lang="en-US" dirty="0"/>
                        <a:t>Time</a:t>
                      </a:r>
                      <a:endParaRPr lang="en-US" dirty="0"/>
                    </a:p>
                  </a:txBody>
                  <a:tcPr>
                    <a:solidFill>
                      <a:schemeClr val="accent4">
                        <a:lumMod val="75000"/>
                      </a:schemeClr>
                    </a:solidFill>
                  </a:tcPr>
                </a:tc>
                <a:tc>
                  <a:txBody>
                    <a:bodyPr/>
                    <a:lstStyle/>
                    <a:p>
                      <a:r>
                        <a:rPr lang="en-US" dirty="0"/>
                        <a:t>Activity</a:t>
                      </a:r>
                      <a:endParaRPr lang="en-US" dirty="0"/>
                    </a:p>
                  </a:txBody>
                  <a:tcPr>
                    <a:solidFill>
                      <a:schemeClr val="accent4">
                        <a:lumMod val="75000"/>
                      </a:schemeClr>
                    </a:solidFill>
                  </a:tcPr>
                </a:tc>
                <a:tc>
                  <a:txBody>
                    <a:bodyPr/>
                    <a:lstStyle/>
                    <a:p>
                      <a:r>
                        <a:rPr lang="en-US" dirty="0"/>
                        <a:t>Elder’s Condition</a:t>
                      </a:r>
                      <a:endParaRPr lang="en-US" dirty="0"/>
                    </a:p>
                  </a:txBody>
                  <a:tcPr>
                    <a:solidFill>
                      <a:schemeClr val="accent4">
                        <a:lumMod val="75000"/>
                      </a:schemeClr>
                    </a:solidFill>
                  </a:tcPr>
                </a:tc>
              </a:tr>
              <a:tr h="370840">
                <a:tc>
                  <a:txBody>
                    <a:bodyPr/>
                    <a:lstStyle/>
                    <a:p>
                      <a:r>
                        <a:rPr lang="en-US" dirty="0"/>
                        <a:t>8:00 AM</a:t>
                      </a:r>
                      <a:endParaRPr lang="en-US" dirty="0"/>
                    </a:p>
                  </a:txBody>
                  <a:tcPr>
                    <a:solidFill>
                      <a:schemeClr val="accent4">
                        <a:lumMod val="60000"/>
                        <a:lumOff val="40000"/>
                      </a:schemeClr>
                    </a:solidFill>
                  </a:tcPr>
                </a:tc>
                <a:tc>
                  <a:txBody>
                    <a:bodyPr/>
                    <a:lstStyle/>
                    <a:p>
                      <a:r>
                        <a:rPr lang="en-US" dirty="0"/>
                        <a:t>Bath and heavy </a:t>
                      </a:r>
                      <a:r>
                        <a:rPr lang="en-US" baseline="0" dirty="0"/>
                        <a:t>breakfast</a:t>
                      </a:r>
                      <a:endParaRPr lang="en-US" dirty="0"/>
                    </a:p>
                  </a:txBody>
                  <a:tcPr>
                    <a:solidFill>
                      <a:schemeClr val="accent4">
                        <a:lumMod val="60000"/>
                        <a:lumOff val="40000"/>
                      </a:schemeClr>
                    </a:solidFill>
                  </a:tcPr>
                </a:tc>
                <a:tc>
                  <a:txBody>
                    <a:bodyPr/>
                    <a:lstStyle/>
                    <a:p>
                      <a:r>
                        <a:rPr lang="en-US" dirty="0"/>
                        <a:t>A little tired</a:t>
                      </a:r>
                      <a:endParaRPr lang="en-US" dirty="0"/>
                    </a:p>
                  </a:txBody>
                  <a:tcPr>
                    <a:solidFill>
                      <a:schemeClr val="accent4">
                        <a:lumMod val="60000"/>
                        <a:lumOff val="40000"/>
                      </a:schemeClr>
                    </a:solidFill>
                  </a:tcPr>
                </a:tc>
              </a:tr>
              <a:tr h="370840">
                <a:tc>
                  <a:txBody>
                    <a:bodyPr/>
                    <a:lstStyle/>
                    <a:p>
                      <a:r>
                        <a:rPr lang="en-US" dirty="0"/>
                        <a:t>10:30 AM</a:t>
                      </a:r>
                      <a:endParaRPr lang="en-US" dirty="0"/>
                    </a:p>
                  </a:txBody>
                  <a:tcPr>
                    <a:solidFill>
                      <a:schemeClr val="accent4">
                        <a:lumMod val="60000"/>
                        <a:lumOff val="40000"/>
                      </a:schemeClr>
                    </a:solidFill>
                  </a:tcPr>
                </a:tc>
                <a:tc>
                  <a:txBody>
                    <a:bodyPr/>
                    <a:lstStyle/>
                    <a:p>
                      <a:r>
                        <a:rPr lang="en-US" dirty="0"/>
                        <a:t>Tea with biscuits</a:t>
                      </a:r>
                      <a:endParaRPr lang="en-US" dirty="0"/>
                    </a:p>
                  </a:txBody>
                  <a:tcPr>
                    <a:solidFill>
                      <a:schemeClr val="accent4">
                        <a:lumMod val="60000"/>
                        <a:lumOff val="40000"/>
                      </a:schemeClr>
                    </a:solidFill>
                  </a:tcPr>
                </a:tc>
                <a:tc>
                  <a:txBody>
                    <a:bodyPr/>
                    <a:lstStyle/>
                    <a:p>
                      <a:r>
                        <a:rPr lang="en-US" dirty="0"/>
                        <a:t>Alert</a:t>
                      </a:r>
                      <a:endParaRPr lang="en-US" dirty="0"/>
                    </a:p>
                  </a:txBody>
                  <a:tcPr>
                    <a:solidFill>
                      <a:schemeClr val="accent4">
                        <a:lumMod val="60000"/>
                        <a:lumOff val="40000"/>
                      </a:schemeClr>
                    </a:solidFill>
                  </a:tcPr>
                </a:tc>
              </a:tr>
              <a:tr h="370840">
                <a:tc>
                  <a:txBody>
                    <a:bodyPr/>
                    <a:lstStyle/>
                    <a:p>
                      <a:r>
                        <a:rPr lang="en-US" dirty="0"/>
                        <a:t>1:30 PM</a:t>
                      </a:r>
                      <a:endParaRPr lang="en-US" dirty="0"/>
                    </a:p>
                  </a:txBody>
                  <a:tcPr>
                    <a:solidFill>
                      <a:schemeClr val="accent4">
                        <a:lumMod val="60000"/>
                        <a:lumOff val="40000"/>
                      </a:schemeClr>
                    </a:solidFill>
                  </a:tcPr>
                </a:tc>
                <a:tc>
                  <a:txBody>
                    <a:bodyPr/>
                    <a:lstStyle/>
                    <a:p>
                      <a:r>
                        <a:rPr lang="en-US" dirty="0"/>
                        <a:t>Lunch and rest</a:t>
                      </a:r>
                      <a:endParaRPr lang="en-US" dirty="0"/>
                    </a:p>
                  </a:txBody>
                  <a:tcPr>
                    <a:solidFill>
                      <a:schemeClr val="accent4">
                        <a:lumMod val="60000"/>
                        <a:lumOff val="40000"/>
                      </a:schemeClr>
                    </a:solidFill>
                  </a:tcPr>
                </a:tc>
                <a:tc>
                  <a:txBody>
                    <a:bodyPr/>
                    <a:lstStyle/>
                    <a:p>
                      <a:r>
                        <a:rPr lang="en-US" dirty="0"/>
                        <a:t>Tired and sleepy</a:t>
                      </a:r>
                      <a:endParaRPr lang="en-US" dirty="0"/>
                    </a:p>
                  </a:txBody>
                  <a:tcPr>
                    <a:solidFill>
                      <a:schemeClr val="accent4">
                        <a:lumMod val="60000"/>
                        <a:lumOff val="40000"/>
                      </a:schemeClr>
                    </a:solidFill>
                  </a:tcPr>
                </a:tc>
              </a:tr>
              <a:tr h="370840">
                <a:tc>
                  <a:txBody>
                    <a:bodyPr/>
                    <a:lstStyle/>
                    <a:p>
                      <a:r>
                        <a:rPr lang="en-US" dirty="0"/>
                        <a:t>5:00 PM</a:t>
                      </a:r>
                      <a:endParaRPr lang="en-US" dirty="0"/>
                    </a:p>
                  </a:txBody>
                  <a:tcPr>
                    <a:solidFill>
                      <a:schemeClr val="accent4">
                        <a:lumMod val="60000"/>
                        <a:lumOff val="40000"/>
                      </a:schemeClr>
                    </a:solidFill>
                  </a:tcPr>
                </a:tc>
                <a:tc>
                  <a:txBody>
                    <a:bodyPr/>
                    <a:lstStyle/>
                    <a:p>
                      <a:r>
                        <a:rPr lang="en-US" dirty="0"/>
                        <a:t>Evening tea and reading</a:t>
                      </a:r>
                      <a:endParaRPr lang="en-US" dirty="0"/>
                    </a:p>
                  </a:txBody>
                  <a:tcPr>
                    <a:solidFill>
                      <a:schemeClr val="accent4">
                        <a:lumMod val="60000"/>
                        <a:lumOff val="40000"/>
                      </a:schemeClr>
                    </a:solidFill>
                  </a:tcPr>
                </a:tc>
                <a:tc>
                  <a:txBody>
                    <a:bodyPr/>
                    <a:lstStyle/>
                    <a:p>
                      <a:r>
                        <a:rPr lang="en-US" dirty="0"/>
                        <a:t>Alert</a:t>
                      </a:r>
                      <a:endParaRPr lang="en-US" dirty="0"/>
                    </a:p>
                  </a:txBody>
                  <a:tcPr>
                    <a:solidFill>
                      <a:schemeClr val="accent4">
                        <a:lumMod val="60000"/>
                        <a:lumOff val="40000"/>
                      </a:schemeClr>
                    </a:solidFill>
                  </a:tcPr>
                </a:tc>
              </a:tr>
              <a:tr h="370840">
                <a:tc>
                  <a:txBody>
                    <a:bodyPr/>
                    <a:lstStyle/>
                    <a:p>
                      <a:r>
                        <a:rPr lang="en-US" dirty="0"/>
                        <a:t>7:00 PM</a:t>
                      </a:r>
                      <a:endParaRPr lang="en-US" dirty="0"/>
                    </a:p>
                  </a:txBody>
                  <a:tcPr>
                    <a:solidFill>
                      <a:schemeClr val="accent4">
                        <a:lumMod val="60000"/>
                        <a:lumOff val="40000"/>
                      </a:schemeClr>
                    </a:solidFill>
                  </a:tcPr>
                </a:tc>
                <a:tc>
                  <a:txBody>
                    <a:bodyPr/>
                    <a:lstStyle/>
                    <a:p>
                      <a:r>
                        <a:rPr lang="en-US" dirty="0"/>
                        <a:t>Watching TV</a:t>
                      </a:r>
                      <a:endParaRPr lang="en-US" dirty="0"/>
                    </a:p>
                  </a:txBody>
                  <a:tcPr>
                    <a:solidFill>
                      <a:schemeClr val="accent4">
                        <a:lumMod val="60000"/>
                        <a:lumOff val="40000"/>
                      </a:schemeClr>
                    </a:solidFill>
                  </a:tcPr>
                </a:tc>
                <a:tc>
                  <a:txBody>
                    <a:bodyPr/>
                    <a:lstStyle/>
                    <a:p>
                      <a:r>
                        <a:rPr lang="en-US" dirty="0"/>
                        <a:t>Alert</a:t>
                      </a:r>
                      <a:endParaRPr lang="en-US" dirty="0"/>
                    </a:p>
                  </a:txBody>
                  <a:tcPr>
                    <a:solidFill>
                      <a:schemeClr val="accent4">
                        <a:lumMod val="60000"/>
                        <a:lumOff val="40000"/>
                      </a:schemeClr>
                    </a:solidFill>
                  </a:tcPr>
                </a:tc>
              </a:tr>
              <a:tr h="370840">
                <a:tc>
                  <a:txBody>
                    <a:bodyPr/>
                    <a:lstStyle/>
                    <a:p>
                      <a:r>
                        <a:rPr lang="en-US" dirty="0"/>
                        <a:t>8:30 PM</a:t>
                      </a:r>
                      <a:endParaRPr lang="en-US" dirty="0"/>
                    </a:p>
                  </a:txBody>
                  <a:tcPr>
                    <a:solidFill>
                      <a:schemeClr val="accent4">
                        <a:lumMod val="60000"/>
                        <a:lumOff val="40000"/>
                      </a:schemeClr>
                    </a:solidFill>
                  </a:tcPr>
                </a:tc>
                <a:tc>
                  <a:txBody>
                    <a:bodyPr/>
                    <a:lstStyle/>
                    <a:p>
                      <a:r>
                        <a:rPr lang="en-US" dirty="0"/>
                        <a:t>Dinner</a:t>
                      </a:r>
                      <a:endParaRPr lang="en-US" dirty="0"/>
                    </a:p>
                  </a:txBody>
                  <a:tcPr>
                    <a:solidFill>
                      <a:schemeClr val="accent4">
                        <a:lumMod val="60000"/>
                        <a:lumOff val="40000"/>
                      </a:schemeClr>
                    </a:solidFill>
                  </a:tcPr>
                </a:tc>
                <a:tc>
                  <a:txBody>
                    <a:bodyPr/>
                    <a:lstStyle/>
                    <a:p>
                      <a:r>
                        <a:rPr lang="en-US" dirty="0"/>
                        <a:t>Tired and sleepy</a:t>
                      </a:r>
                      <a:endParaRPr lang="en-US" dirty="0"/>
                    </a:p>
                  </a:txBody>
                  <a:tcPr>
                    <a:solidFill>
                      <a:schemeClr val="accent4">
                        <a:lumMod val="60000"/>
                        <a:lumOff val="40000"/>
                      </a:schemeClr>
                    </a:solidFill>
                  </a:tcPr>
                </a:tc>
              </a:tr>
            </a:tbl>
          </a:graphicData>
        </a:graphic>
      </p:graphicFrame>
      <p:graphicFrame>
        <p:nvGraphicFramePr>
          <p:cNvPr id="7" name="Table 6"/>
          <p:cNvGraphicFramePr>
            <a:graphicFrameLocks noGrp="1"/>
          </p:cNvGraphicFramePr>
          <p:nvPr/>
        </p:nvGraphicFramePr>
        <p:xfrm>
          <a:off x="762000" y="4267200"/>
          <a:ext cx="7620000" cy="1112520"/>
        </p:xfrm>
        <a:graphic>
          <a:graphicData uri="http://schemas.openxmlformats.org/drawingml/2006/table">
            <a:tbl>
              <a:tblPr firstRow="1" bandRow="1">
                <a:tableStyleId>{5C22544A-7EE6-4342-B048-85BDC9FD1C3A}</a:tableStyleId>
              </a:tblPr>
              <a:tblGrid>
                <a:gridCol w="2540000"/>
                <a:gridCol w="2540000"/>
                <a:gridCol w="2540000"/>
              </a:tblGrid>
              <a:tr h="370840">
                <a:tc gridSpan="3">
                  <a:txBody>
                    <a:bodyPr/>
                    <a:lstStyle/>
                    <a:p>
                      <a:pPr algn="ctr"/>
                      <a:r>
                        <a:rPr lang="en-US" dirty="0"/>
                        <a:t>Weather Forecast</a:t>
                      </a:r>
                      <a:endParaRPr lang="en-US" dirty="0"/>
                    </a:p>
                  </a:txBody>
                  <a:tcPr>
                    <a:solidFill>
                      <a:schemeClr val="accent4">
                        <a:lumMod val="75000"/>
                      </a:schemeClr>
                    </a:solidFill>
                  </a:tcPr>
                </a:tc>
                <a:tc hMerge="1">
                  <a:tcPr/>
                </a:tc>
                <a:tc hMerge="1">
                  <a:tcPr/>
                </a:tc>
              </a:tr>
              <a:tr h="370840">
                <a:tc>
                  <a:txBody>
                    <a:bodyPr/>
                    <a:lstStyle/>
                    <a:p>
                      <a:pPr algn="ctr"/>
                      <a:r>
                        <a:rPr lang="en-US" dirty="0"/>
                        <a:t>6:00 Am-9:00 AM</a:t>
                      </a:r>
                      <a:endParaRPr lang="en-US" dirty="0"/>
                    </a:p>
                  </a:txBody>
                  <a:tcPr>
                    <a:solidFill>
                      <a:schemeClr val="accent4">
                        <a:lumMod val="60000"/>
                        <a:lumOff val="40000"/>
                      </a:schemeClr>
                    </a:solidFill>
                  </a:tcPr>
                </a:tc>
                <a:tc>
                  <a:txBody>
                    <a:bodyPr/>
                    <a:lstStyle/>
                    <a:p>
                      <a:pPr algn="ctr"/>
                      <a:r>
                        <a:rPr lang="en-US" dirty="0"/>
                        <a:t>9</a:t>
                      </a:r>
                      <a:r>
                        <a:rPr lang="en-US" dirty="0">
                          <a:sym typeface="Wingdings" panose="05000000000000000000" pitchFamily="2" charset="2"/>
                        </a:rPr>
                        <a:t>:00</a:t>
                      </a:r>
                      <a:r>
                        <a:rPr lang="en-US" baseline="0" dirty="0">
                          <a:sym typeface="Wingdings" panose="05000000000000000000" pitchFamily="2" charset="2"/>
                        </a:rPr>
                        <a:t> AM-2:00 PM</a:t>
                      </a:r>
                      <a:endParaRPr lang="en-US" dirty="0"/>
                    </a:p>
                  </a:txBody>
                  <a:tcPr>
                    <a:solidFill>
                      <a:schemeClr val="accent4">
                        <a:lumMod val="60000"/>
                        <a:lumOff val="40000"/>
                      </a:schemeClr>
                    </a:solidFill>
                  </a:tcPr>
                </a:tc>
                <a:tc>
                  <a:txBody>
                    <a:bodyPr/>
                    <a:lstStyle/>
                    <a:p>
                      <a:pPr algn="ctr"/>
                      <a:r>
                        <a:rPr lang="en-US" dirty="0"/>
                        <a:t>2:00 PM-10:00 PM</a:t>
                      </a:r>
                      <a:endParaRPr lang="en-US" dirty="0"/>
                    </a:p>
                  </a:txBody>
                  <a:tcPr>
                    <a:solidFill>
                      <a:schemeClr val="accent4">
                        <a:lumMod val="60000"/>
                        <a:lumOff val="40000"/>
                      </a:schemeClr>
                    </a:solidFill>
                  </a:tcPr>
                </a:tc>
              </a:tr>
              <a:tr h="370840">
                <a:tc>
                  <a:txBody>
                    <a:bodyPr/>
                    <a:lstStyle/>
                    <a:p>
                      <a:pPr algn="ctr"/>
                      <a:r>
                        <a:rPr lang="en-US" dirty="0"/>
                        <a:t>Bright and Sunny</a:t>
                      </a:r>
                      <a:endParaRPr lang="en-US" dirty="0"/>
                    </a:p>
                  </a:txBody>
                  <a:tcPr>
                    <a:solidFill>
                      <a:schemeClr val="accent4">
                        <a:lumMod val="60000"/>
                        <a:lumOff val="40000"/>
                      </a:schemeClr>
                    </a:solidFill>
                  </a:tcPr>
                </a:tc>
                <a:tc>
                  <a:txBody>
                    <a:bodyPr/>
                    <a:lstStyle/>
                    <a:p>
                      <a:pPr algn="ctr"/>
                      <a:r>
                        <a:rPr lang="en-US" dirty="0"/>
                        <a:t>Sunny with Light Breeze</a:t>
                      </a:r>
                      <a:endParaRPr lang="en-US" dirty="0"/>
                    </a:p>
                  </a:txBody>
                  <a:tcPr>
                    <a:solidFill>
                      <a:schemeClr val="accent4">
                        <a:lumMod val="60000"/>
                        <a:lumOff val="40000"/>
                      </a:schemeClr>
                    </a:solidFill>
                  </a:tcPr>
                </a:tc>
                <a:tc>
                  <a:txBody>
                    <a:bodyPr/>
                    <a:lstStyle/>
                    <a:p>
                      <a:pPr algn="ctr"/>
                      <a:r>
                        <a:rPr lang="en-US" dirty="0"/>
                        <a:t>Cloudy and Rainy</a:t>
                      </a:r>
                      <a:endParaRPr lang="en-US" dirty="0"/>
                    </a:p>
                  </a:txBody>
                  <a:tcPr>
                    <a:solidFill>
                      <a:schemeClr val="accent4">
                        <a:lumMod val="60000"/>
                        <a:lumOff val="40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72979" y="744304"/>
            <a:ext cx="8534400" cy="5606827"/>
          </a:xfrm>
        </p:spPr>
        <p:txBody>
          <a:bodyPr>
            <a:noAutofit/>
          </a:bodyPr>
          <a:lstStyle/>
          <a:p>
            <a:pPr lvl="0"/>
            <a:r>
              <a:rPr lang="en-US" sz="2000" dirty="0">
                <a:latin typeface="Helvetica" panose="020B0604020202020204" pitchFamily="34" charset="0"/>
              </a:rPr>
              <a:t>The exercise kit should contain:</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lnSpc>
                <a:spcPct val="200000"/>
              </a:lnSpc>
              <a:buFont typeface="Wingdings" panose="05000000000000000000" pitchFamily="2" charset="2"/>
              <a:buChar char="§"/>
            </a:pPr>
            <a:r>
              <a:rPr lang="en-US" sz="2000" dirty="0">
                <a:latin typeface="Helvetica" panose="020B0604020202020204" pitchFamily="34" charset="0"/>
              </a:rPr>
              <a:t>A pair of good shoes</a:t>
            </a:r>
            <a:endParaRPr lang="en-US" sz="2000" dirty="0">
              <a:latin typeface="Helvetica" panose="020B0604020202020204" pitchFamily="34" charset="0"/>
            </a:endParaRPr>
          </a:p>
          <a:p>
            <a:pPr lvl="1">
              <a:lnSpc>
                <a:spcPct val="200000"/>
              </a:lnSpc>
              <a:buFont typeface="Wingdings" panose="05000000000000000000" pitchFamily="2" charset="2"/>
              <a:buChar char="§"/>
            </a:pPr>
            <a:r>
              <a:rPr lang="en-US" sz="2000" dirty="0">
                <a:latin typeface="Helvetica" panose="020B0604020202020204" pitchFamily="34" charset="0"/>
              </a:rPr>
              <a:t>Loose comfortable clothing like a tracksuit</a:t>
            </a:r>
            <a:endParaRPr lang="en-US" sz="2000" dirty="0">
              <a:latin typeface="Helvetica" panose="020B0604020202020204" pitchFamily="34" charset="0"/>
            </a:endParaRPr>
          </a:p>
          <a:p>
            <a:pPr lvl="1">
              <a:lnSpc>
                <a:spcPct val="200000"/>
              </a:lnSpc>
              <a:buFont typeface="Wingdings" panose="05000000000000000000" pitchFamily="2" charset="2"/>
              <a:buChar char="§"/>
            </a:pPr>
            <a:r>
              <a:rPr lang="en-US" sz="2000" dirty="0">
                <a:latin typeface="Helvetica" panose="020B0604020202020204" pitchFamily="34" charset="0"/>
              </a:rPr>
              <a:t>Some warm clothing like a jacket</a:t>
            </a:r>
            <a:endParaRPr lang="en-US" sz="2000" dirty="0">
              <a:latin typeface="Helvetica" panose="020B0604020202020204" pitchFamily="34" charset="0"/>
            </a:endParaRPr>
          </a:p>
          <a:p>
            <a:pPr lvl="1">
              <a:lnSpc>
                <a:spcPct val="200000"/>
              </a:lnSpc>
              <a:buFont typeface="Wingdings" panose="05000000000000000000" pitchFamily="2" charset="2"/>
              <a:buChar char="§"/>
            </a:pPr>
            <a:r>
              <a:rPr lang="en-US" sz="2000" dirty="0">
                <a:latin typeface="Helvetica" panose="020B0604020202020204" pitchFamily="34" charset="0"/>
              </a:rPr>
              <a:t>Elbow and knee supports</a:t>
            </a:r>
            <a:endParaRPr lang="en-US" sz="2000" dirty="0">
              <a:latin typeface="Helvetica" panose="020B0604020202020204" pitchFamily="34" charset="0"/>
            </a:endParaRPr>
          </a:p>
          <a:p>
            <a:pPr lvl="1">
              <a:lnSpc>
                <a:spcPct val="200000"/>
              </a:lnSpc>
              <a:buFont typeface="Wingdings" panose="05000000000000000000" pitchFamily="2" charset="2"/>
              <a:buChar char="§"/>
            </a:pPr>
            <a:r>
              <a:rPr lang="en-US" sz="2000" dirty="0">
                <a:latin typeface="Helvetica" panose="020B0604020202020204" pitchFamily="34" charset="0"/>
              </a:rPr>
              <a:t>Pain relief spray, elastic and adhesive bandages</a:t>
            </a:r>
            <a:endParaRPr lang="en-US" sz="2000" dirty="0">
              <a:latin typeface="Helvetica" panose="020B0604020202020204" pitchFamily="34" charset="0"/>
            </a:endParaRPr>
          </a:p>
          <a:p>
            <a:pPr lvl="1">
              <a:lnSpc>
                <a:spcPct val="200000"/>
              </a:lnSpc>
              <a:buFont typeface="Wingdings" panose="05000000000000000000" pitchFamily="2" charset="2"/>
              <a:buChar char="§"/>
            </a:pPr>
            <a:r>
              <a:rPr lang="en-US" sz="2000" dirty="0">
                <a:latin typeface="Helvetica" panose="020B0604020202020204" pitchFamily="34" charset="0"/>
              </a:rPr>
              <a:t>Water bottle and light snack</a:t>
            </a:r>
            <a:endParaRPr lang="en-US" sz="2000" dirty="0">
              <a:latin typeface="Helvetica" panose="020B0604020202020204" pitchFamily="34" charset="0"/>
            </a:endParaRPr>
          </a:p>
          <a:p>
            <a:endParaRPr lang="en-US" sz="2000" dirty="0">
              <a:latin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81000" y="968895"/>
            <a:ext cx="8534400" cy="5431905"/>
          </a:xfrm>
        </p:spPr>
        <p:txBody>
          <a:bodyPr>
            <a:noAutofit/>
          </a:bodyPr>
          <a:lstStyle/>
          <a:p>
            <a:pPr lvl="0"/>
            <a:r>
              <a:rPr lang="en-US" sz="2000" dirty="0">
                <a:latin typeface="Helvetica" panose="020B0604020202020204" pitchFamily="34" charset="0"/>
              </a:rPr>
              <a:t>To ensure the elder's safety while exercising:</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Never make the elder exercise empty stomach or immediately after a big meal </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Do not make the elder exercise in extreme weather</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Choose level ground for exercising</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Encourage the elder to do warm up and cool down activities</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Ask the elder to begin slowly and exercise at a comfortable pace</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Do not let the elder over-exert</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Make the elder stop exercising if signs of pain or fatigue appear</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Make the elder wear warm clothing immediately after exercising</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Make the elder exercise regularly</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After a gap, encourage the elder to start like a beginner again</a:t>
            </a:r>
            <a:endParaRPr lang="en-US" sz="2000" dirty="0">
              <a:latin typeface="Helvetica"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Being a Good Listener to the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Being a Good Listener to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8" name="Rectangle 7"/>
          <p:cNvSpPr/>
          <p:nvPr/>
        </p:nvSpPr>
        <p:spPr>
          <a:xfrm>
            <a:off x="381000" y="650178"/>
            <a:ext cx="8610599" cy="5267532"/>
          </a:xfrm>
          <a:prstGeom prst="rect">
            <a:avLst/>
          </a:prstGeom>
        </p:spPr>
        <p:txBody>
          <a:bodyPr wrap="square">
            <a:spAutoFit/>
          </a:bodyPr>
          <a:lstStyle/>
          <a:p>
            <a:r>
              <a:rPr lang="en-US" sz="2000" dirty="0">
                <a:latin typeface="Helvetica" panose="020B0604020202020204" pitchFamily="34" charset="0"/>
              </a:rPr>
              <a:t>When an elder is talking: </a:t>
            </a:r>
            <a:endParaRPr lang="en-US" sz="2000" dirty="0">
              <a:latin typeface="Helvetica" panose="020B0604020202020204" pitchFamily="34" charset="0"/>
            </a:endParaRPr>
          </a:p>
          <a:p>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Pay attention to them</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Do not get distracted</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Do not interrupt the elder</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Focus on what is being said and not your response</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Acknowledge what is being said</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Do not hurry to form opinions</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Maintain eye contact and open body posture</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Do not change the subject of the conversation</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Do not offer solutions until asked</a:t>
            </a:r>
            <a:endParaRPr lang="en-US" sz="2000" dirty="0">
              <a:latin typeface="Helvetica" panose="020B0604020202020204" pitchFamily="34" charset="0"/>
            </a:endParaRPr>
          </a:p>
          <a:p>
            <a:pPr marL="800100" lvl="1" indent="-342900">
              <a:lnSpc>
                <a:spcPct val="150000"/>
              </a:lnSpc>
              <a:buFont typeface="Wingdings" panose="05000000000000000000" pitchFamily="2" charset="2"/>
              <a:buChar char="§"/>
            </a:pPr>
            <a:r>
              <a:rPr lang="en-US" sz="2000" dirty="0">
                <a:latin typeface="Helvetica" panose="020B0604020202020204" pitchFamily="34" charset="0"/>
              </a:rPr>
              <a:t>Be patient, sympathetic, and respectful</a:t>
            </a:r>
            <a:endParaRPr lang="en-US" sz="2000" dirty="0">
              <a:latin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6" name="Rectangle 15"/>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Refusal for Help</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Handling Refusal for Help</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Identifying &amp; Handling Dementia in Elders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
        <p:nvSpPr>
          <p:cNvPr id="12" name="Title 1"/>
          <p:cNvSpPr txBox="1"/>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34" charset="0"/>
                <a:cs typeface="Arial" panose="020B0604020202020204" pitchFamily="34" charset="0"/>
              </a:rPr>
              <a:t>Happy to Help!</a:t>
            </a:r>
            <a:endParaRPr lang="en-US" sz="3000" dirty="0">
              <a:latin typeface="Helvetica"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1000" y="721178"/>
            <a:ext cx="8614610" cy="5598392"/>
          </a:xfrm>
          <a:prstGeom prst="rect">
            <a:avLst/>
          </a:prstGeom>
        </p:spPr>
        <p:txBody>
          <a:bodyPr wrap="square">
            <a:spAutoFit/>
          </a:bodyPr>
          <a:lstStyle/>
          <a:p>
            <a:pPr marL="342900" lvl="0" indent="-342900">
              <a:lnSpc>
                <a:spcPct val="120000"/>
              </a:lnSpc>
              <a:buFont typeface="Arial" panose="020B0604020202020204" pitchFamily="34" charset="0"/>
              <a:buChar char="•"/>
            </a:pPr>
            <a:r>
              <a:rPr lang="en-US" sz="2000" dirty="0">
                <a:latin typeface="Helvetica" panose="020B0604020202020204" pitchFamily="34" charset="0"/>
              </a:rPr>
              <a:t>Identify the reason why the elder refuses to accept your help</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Use suitable strategies to make the elder accept help</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While you do this, keep your own emotions in control</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Reasons for refusal to accept help can be emotional or financial</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To make the elder accept help:</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Give the elder time to consider your offer of help</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Make the elder feel in control of the final decision</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Find more cost-effective options for help</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Explain how accepting help can lead to more convenience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Take help from another trusted person</a:t>
            </a:r>
            <a:endParaRPr lang="en-US" sz="2000" dirty="0">
              <a:latin typeface="Helvetica" panose="020B0604020202020204" pitchFamily="34" charset="0"/>
            </a:endParaRPr>
          </a:p>
          <a:p>
            <a:pPr marL="342900" lvl="0" indent="-342900">
              <a:lnSpc>
                <a:spcPct val="120000"/>
              </a:lnSpc>
              <a:buFont typeface="Arial" panose="020B0604020202020204" pitchFamily="34" charset="0"/>
              <a:buChar char="•"/>
            </a:pPr>
            <a:r>
              <a:rPr lang="en-US" sz="2000" dirty="0">
                <a:latin typeface="Helvetica" panose="020B0604020202020204" pitchFamily="34" charset="0"/>
              </a:rPr>
              <a:t>To keep your emotions in control:</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Remind yourself to be patient </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Excuse yourself from the situation for a few minutes </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Try deep breathing, saying a small prayer, or looking at a photograph of a loved one</a:t>
            </a:r>
            <a:endParaRPr lang="en-US" sz="2000" dirty="0">
              <a:latin typeface="Helvetica"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839200" cy="1440000"/>
          </a:xfrm>
          <a:prstGeom prst="rect">
            <a:avLst/>
          </a:prstGeom>
        </p:spPr>
      </p:pic>
      <p:sp>
        <p:nvSpPr>
          <p:cNvPr id="16" name="Rectangle 15"/>
          <p:cNvSpPr/>
          <p:nvPr/>
        </p:nvSpPr>
        <p:spPr>
          <a:xfrm>
            <a:off x="381000" y="3276834"/>
            <a:ext cx="8381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Anxious Behavior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Handling Anxious Behavior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6360" y="914400"/>
            <a:ext cx="8614610" cy="5262979"/>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Excessive worry, fear, restlessness and inability to sleep, and constant repetitive actions or speech are some of the common signs of anxious behavior</a:t>
            </a:r>
            <a:endParaRPr lang="en-US" sz="2000" dirty="0">
              <a:latin typeface="Helvetica" panose="020B0604020202020204" pitchFamily="34" charset="0"/>
            </a:endParaRPr>
          </a:p>
          <a:p>
            <a:pPr lvl="0"/>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calm down an anxious person:</a:t>
            </a:r>
            <a:endParaRPr lang="en-US" sz="2000" dirty="0">
              <a:latin typeface="Helvetica" panose="020B0604020202020204" pitchFamily="34" charset="0"/>
            </a:endParaRPr>
          </a:p>
          <a:p>
            <a:pPr lvl="0"/>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Do not argue or say the elder is worrying unnecessarily</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Be patient, sympathetic, and reassuring with the elder</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Remove factors that contribute to the elder’s anxiety</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Encourage the elder to take a few deep breaths and have something to drink</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Distract the elder’s attention to an enjoyable activity</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Try alternative therapies like music therapy and aromatherapy</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If nothing helps, contact the elder’s doctor for suitable medication for the person’s anxiety</a:t>
            </a:r>
            <a:endParaRPr lang="en-US" sz="2000" b="1" dirty="0">
              <a:latin typeface="Helvetica"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36</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839200" cy="1440000"/>
          </a:xfrm>
          <a:prstGeom prst="rect">
            <a:avLst/>
          </a:prstGeom>
        </p:spPr>
      </p:pic>
      <p:sp>
        <p:nvSpPr>
          <p:cNvPr id="16" name="Rectangle 15"/>
          <p:cNvSpPr/>
          <p:nvPr/>
        </p:nvSpPr>
        <p:spPr>
          <a:xfrm>
            <a:off x="381000" y="3276834"/>
            <a:ext cx="8381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Angry Behavior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37</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Handling Angry Behavior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86360" y="914400"/>
            <a:ext cx="8614610" cy="4893647"/>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Irritability, anxiety, and behavioral issues are some of the common reasons for angry behavior</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1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calm down an angry person:</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1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Ask what has offended the elder</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Take corrective action for your mistakes</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Identify and relieve the elder’s fears</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Break behavioral patterns responsible for anger</a:t>
            </a:r>
            <a:endParaRPr lang="en-US" sz="2000" dirty="0">
              <a:latin typeface="Helvetica" panose="020B0604020202020204" pitchFamily="34" charset="0"/>
            </a:endParaRPr>
          </a:p>
          <a:p>
            <a:pPr marL="800100" lvl="1" indent="-342900">
              <a:buFont typeface="Wingdings" panose="05000000000000000000" pitchFamily="2" charset="2"/>
              <a:buChar char="§"/>
            </a:pPr>
            <a:endParaRPr lang="en-US" sz="1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keep your emotions in control:</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1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Do not take the elder’s anger personally</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Focus on the reasons behind the anger</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Excuse yourself from the situation for a while</a:t>
            </a:r>
            <a:endParaRPr lang="en-US" sz="2000" dirty="0">
              <a:latin typeface="Helvetica" panose="020B0604020202020204" pitchFamily="34" charset="0"/>
            </a:endParaRPr>
          </a:p>
          <a:p>
            <a:pPr marL="800100" lvl="1" indent="-342900">
              <a:lnSpc>
                <a:spcPct val="120000"/>
              </a:lnSpc>
              <a:buFont typeface="Wingdings" panose="05000000000000000000" pitchFamily="2" charset="2"/>
              <a:buChar char="§"/>
            </a:pPr>
            <a:r>
              <a:rPr lang="en-US" sz="2000" dirty="0">
                <a:latin typeface="Helvetica" panose="020B0604020202020204" pitchFamily="34" charset="0"/>
              </a:rPr>
              <a:t>Find ways to calm yourself</a:t>
            </a:r>
            <a:endParaRPr lang="en-US" sz="2000" dirty="0">
              <a:latin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a:t>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419100" y="3200400"/>
            <a:ext cx="8305800" cy="523220"/>
          </a:xfrm>
          <a:prstGeom prst="rect">
            <a:avLst/>
          </a:prstGeom>
          <a:noFill/>
        </p:spPr>
        <p:txBody>
          <a:bodyPr wrap="square" rtlCol="0">
            <a:spAutoFit/>
          </a:bodyPr>
          <a:lstStyle/>
          <a:p>
            <a:pPr algn="ctr"/>
            <a:r>
              <a:rPr lang="en-US" sz="2800" dirty="0">
                <a:latin typeface="Helvetica" panose="020B0604020202020204" pitchFamily="34" charset="0"/>
              </a:rPr>
              <a:t>Case Study</a:t>
            </a:r>
            <a:endParaRPr lang="en-US" sz="2800" dirty="0">
              <a:latin typeface="Helvetica"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2100"/>
            <a:ext cx="8229600" cy="533400"/>
          </a:xfrm>
        </p:spPr>
        <p:txBody>
          <a:bodyPr>
            <a:normAutofit fontScale="90000"/>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590872" y="585500"/>
            <a:ext cx="8229600" cy="6011852"/>
          </a:xfrm>
        </p:spPr>
        <p:txBody>
          <a:bodyPr>
            <a:noAutofit/>
          </a:bodyPr>
          <a:lstStyle/>
          <a:p>
            <a:pPr>
              <a:buNone/>
            </a:pPr>
            <a:r>
              <a:rPr lang="en-US" sz="1900" dirty="0">
                <a:latin typeface="Helvetica" panose="020B0604020202020204" pitchFamily="34" charset="0"/>
              </a:rPr>
              <a:t>Early signs of dementia include:</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Frequently forgetting names of people </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Forgetting about routine activities</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Forgetting the details of recent activities </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Losing their way within their home</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Being unable to take care of their personal hygiene</a:t>
            </a:r>
            <a:endParaRPr lang="en-US" sz="1900" dirty="0">
              <a:latin typeface="Helvetica" panose="020B0604020202020204" pitchFamily="34" charset="0"/>
            </a:endParaRPr>
          </a:p>
          <a:p>
            <a:pPr marL="0" indent="0">
              <a:buNone/>
            </a:pPr>
            <a:r>
              <a:rPr lang="en-US" sz="800" dirty="0">
                <a:latin typeface="Helvetica" panose="020B0604020202020204" pitchFamily="34" charset="0"/>
              </a:rPr>
              <a:t> </a:t>
            </a:r>
            <a:endParaRPr lang="en-US" sz="800" dirty="0">
              <a:latin typeface="Helvetica" panose="020B0604020202020204" pitchFamily="34" charset="0"/>
            </a:endParaRPr>
          </a:p>
          <a:p>
            <a:pPr>
              <a:buNone/>
            </a:pPr>
            <a:r>
              <a:rPr lang="en-US" sz="1900" dirty="0">
                <a:latin typeface="Helvetica" panose="020B0604020202020204" pitchFamily="34" charset="0"/>
              </a:rPr>
              <a:t>When caring for an elder with dementia:</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Always respond with affection and reassurance; respect the elder’s dignity</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Use simple words and sentences; speak slowly and clearly</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Break down activities into smaller tasks; assist them with the ones they can no longer perform</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Gently remind them if they forget something</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To make conversation, try to talk about the elder’s distant past</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If you notice any new symptoms, inform the elder’s family and doctor</a:t>
            </a:r>
            <a:endParaRPr lang="en-US" sz="1900" dirty="0">
              <a:latin typeface="Helvetica" panose="020B0604020202020204" pitchFamily="34" charset="0"/>
            </a:endParaRPr>
          </a:p>
          <a:p>
            <a:pPr lvl="0">
              <a:buFont typeface="Wingdings" panose="05000000000000000000" pitchFamily="2" charset="2"/>
              <a:buChar char="§"/>
            </a:pPr>
            <a:r>
              <a:rPr lang="en-US" sz="1900" dirty="0">
                <a:latin typeface="Helvetica" panose="020B0604020202020204" pitchFamily="34" charset="0"/>
              </a:rPr>
              <a:t>Support the elder retain their sense of identity and self-worth</a:t>
            </a:r>
            <a:endParaRPr lang="en-US" sz="1900" dirty="0">
              <a:latin typeface="Helvetica" panose="020B0604020202020204" pitchFamily="34" charset="0"/>
            </a:endParaRPr>
          </a:p>
          <a:p>
            <a:pPr>
              <a:buFont typeface="Wingdings" panose="05000000000000000000" pitchFamily="2" charset="2"/>
              <a:buChar char="§"/>
            </a:pPr>
            <a:r>
              <a:rPr lang="en-US" sz="1900" dirty="0">
                <a:latin typeface="Helvetica" panose="020B0604020202020204" pitchFamily="34" charset="0"/>
              </a:rPr>
              <a:t>Remember to take care of yourself physically and mentally</a:t>
            </a:r>
            <a:endParaRPr lang="en-US" sz="19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 </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6</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1" name="Rectangle 10"/>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Importance of Exercise for an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b="1"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Importance of Exercise for an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8</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228600" y="2319040"/>
            <a:ext cx="8305800" cy="523220"/>
          </a:xfrm>
          <a:prstGeom prst="rect">
            <a:avLst/>
          </a:prstGeom>
          <a:noFill/>
        </p:spPr>
        <p:txBody>
          <a:bodyPr wrap="square" rtlCol="0">
            <a:spAutoFit/>
          </a:bodyPr>
          <a:lstStyle/>
          <a:p>
            <a:pPr algn="ctr"/>
            <a:r>
              <a:rPr lang="en-US" sz="2800" dirty="0">
                <a:latin typeface="Helvetica" panose="020B0604020202020204" pitchFamily="34" charset="0"/>
              </a:rPr>
              <a:t>How are you feeling?</a:t>
            </a:r>
            <a:endParaRPr lang="en-US" sz="2800" dirty="0">
              <a:latin typeface="Helvetica" panose="020B0604020202020204" pitchFamily="34" charset="0"/>
            </a:endParaRPr>
          </a:p>
        </p:txBody>
      </p:sp>
      <p:graphicFrame>
        <p:nvGraphicFramePr>
          <p:cNvPr id="7" name="Table 6"/>
          <p:cNvGraphicFramePr>
            <a:graphicFrameLocks noGrp="1"/>
          </p:cNvGraphicFramePr>
          <p:nvPr/>
        </p:nvGraphicFramePr>
        <p:xfrm>
          <a:off x="1524000" y="3642360"/>
          <a:ext cx="6096000" cy="396240"/>
        </p:xfrm>
        <a:graphic>
          <a:graphicData uri="http://schemas.openxmlformats.org/drawingml/2006/table">
            <a:tbl>
              <a:tblPr firstRow="1" bandRow="1">
                <a:tableStyleId>{5C22544A-7EE6-4342-B048-85BDC9FD1C3A}</a:tableStyleId>
              </a:tblPr>
              <a:tblGrid>
                <a:gridCol w="3048000"/>
                <a:gridCol w="3048000"/>
              </a:tblGrid>
              <a:tr h="396240">
                <a:tc>
                  <a:txBody>
                    <a:bodyPr/>
                    <a:lstStyle/>
                    <a:p>
                      <a:pPr algn="ctr"/>
                      <a:r>
                        <a:rPr lang="en-US" sz="2000" dirty="0">
                          <a:latin typeface="Helvetica" panose="020B0604020202020204" pitchFamily="34" charset="0"/>
                        </a:rPr>
                        <a:t>Without Exercising</a:t>
                      </a:r>
                      <a:endParaRPr lang="en-US" sz="2000" dirty="0">
                        <a:latin typeface="Helvetica" panose="020B0604020202020204" pitchFamily="34" charset="0"/>
                      </a:endParaRPr>
                    </a:p>
                  </a:txBody>
                  <a:tcPr>
                    <a:solidFill>
                      <a:schemeClr val="accent4">
                        <a:lumMod val="75000"/>
                      </a:schemeClr>
                    </a:solidFill>
                  </a:tcPr>
                </a:tc>
                <a:tc>
                  <a:txBody>
                    <a:bodyPr/>
                    <a:lstStyle/>
                    <a:p>
                      <a:pPr algn="ctr"/>
                      <a:r>
                        <a:rPr lang="en-US" sz="2000" dirty="0">
                          <a:latin typeface="Helvetica" panose="020B0604020202020204" pitchFamily="34" charset="0"/>
                        </a:rPr>
                        <a:t>With Exercising</a:t>
                      </a:r>
                      <a:endParaRPr lang="en-US" sz="2000" dirty="0">
                        <a:latin typeface="Helvetica" panose="020B0604020202020204" pitchFamily="34" charset="0"/>
                      </a:endParaRPr>
                    </a:p>
                  </a:txBody>
                  <a:tcPr>
                    <a:solidFill>
                      <a:schemeClr val="accent4">
                        <a:lumMod val="75000"/>
                      </a:schemeClr>
                    </a:solidFill>
                  </a:tcPr>
                </a:tc>
              </a:tr>
            </a:tbl>
          </a:graphicData>
        </a:graphic>
      </p:graphicFrame>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9474</Words>
  <Application>WPS Presentation</Application>
  <PresentationFormat>On-screen Show (4:3)</PresentationFormat>
  <Paragraphs>431</Paragraphs>
  <Slides>41</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PowerPoint 演示文稿</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Post-Module Activity - 1</vt:lpstr>
      <vt:lpstr>Post-Module Activity - 2</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Summary</vt:lpstr>
      <vt:lpstr>Any Questions?</vt:lpstr>
      <vt:lpstr>PowerPoint 演示文稿</vt:lpstr>
      <vt:lpstr>PowerPoint 演示文稿</vt:lpstr>
      <vt:lpstr>Summary</vt:lpstr>
      <vt:lpstr>Any Questions?</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Hellen Bittok</cp:lastModifiedBy>
  <cp:revision>610</cp:revision>
  <dcterms:created xsi:type="dcterms:W3CDTF">2013-06-12T07:50:00Z</dcterms:created>
  <dcterms:modified xsi:type="dcterms:W3CDTF">2022-11-20T06:40:45Z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69F8BA8B419B48A5A131F60D8F415957</vt:lpwstr>
  </property>
  <property fmtid="{D5CDD505-2E9C-101B-9397-08002B2CF9AE}" pid="3" name="KSOProductBuildVer">
    <vt:lpwstr>1033-11.2.0.11380</vt:lpwstr>
  </property>
</Properties>
</file>