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1"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16" d="100"/>
          <a:sy n="116" d="100"/>
        </p:scale>
        <p:origin x="10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825DB-F464-436A-B03D-6796FD139E8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2400005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825DB-F464-436A-B03D-6796FD139E8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3262750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825DB-F464-436A-B03D-6796FD139E8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91CF3-719D-49D6-88E0-1EC96510D4B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6065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3825DB-F464-436A-B03D-6796FD139E8F}"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343504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3825DB-F464-436A-B03D-6796FD139E8F}"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91CF3-719D-49D6-88E0-1EC96510D4B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8853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3825DB-F464-436A-B03D-6796FD139E8F}"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726247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825DB-F464-436A-B03D-6796FD139E8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927596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825DB-F464-436A-B03D-6796FD139E8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2111052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825DB-F464-436A-B03D-6796FD139E8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3715323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825DB-F464-436A-B03D-6796FD139E8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2440390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825DB-F464-436A-B03D-6796FD139E8F}"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1304791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825DB-F464-436A-B03D-6796FD139E8F}"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2646434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825DB-F464-436A-B03D-6796FD139E8F}"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2666163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825DB-F464-436A-B03D-6796FD139E8F}"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563761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825DB-F464-436A-B03D-6796FD139E8F}"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3448296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825DB-F464-436A-B03D-6796FD139E8F}"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E891CF3-719D-49D6-88E0-1EC96510D4BE}" type="slidenum">
              <a:rPr lang="en-US" smtClean="0"/>
              <a:t>‹#›</a:t>
            </a:fld>
            <a:endParaRPr lang="en-US"/>
          </a:p>
        </p:txBody>
      </p:sp>
    </p:spTree>
    <p:extLst>
      <p:ext uri="{BB962C8B-B14F-4D97-AF65-F5344CB8AC3E}">
        <p14:creationId xmlns:p14="http://schemas.microsoft.com/office/powerpoint/2010/main" val="1805407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3825DB-F464-436A-B03D-6796FD139E8F}" type="datetimeFigureOut">
              <a:rPr lang="en-US" smtClean="0"/>
              <a:t>9/3/2024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E891CF3-719D-49D6-88E0-1EC96510D4BE}" type="slidenum">
              <a:rPr lang="en-US" smtClean="0"/>
              <a:t>‹#›</a:t>
            </a:fld>
            <a:endParaRPr lang="en-US"/>
          </a:p>
        </p:txBody>
      </p:sp>
    </p:spTree>
    <p:extLst>
      <p:ext uri="{BB962C8B-B14F-4D97-AF65-F5344CB8AC3E}">
        <p14:creationId xmlns:p14="http://schemas.microsoft.com/office/powerpoint/2010/main" val="476609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FBEA0-BF00-42AF-BC5F-6CDE20EBCF21}"/>
              </a:ext>
            </a:extLst>
          </p:cNvPr>
          <p:cNvSpPr>
            <a:spLocks noGrp="1"/>
          </p:cNvSpPr>
          <p:nvPr>
            <p:ph type="ctrTitle"/>
          </p:nvPr>
        </p:nvSpPr>
        <p:spPr/>
        <p:txBody>
          <a:bodyPr>
            <a:normAutofit fontScale="90000"/>
          </a:bodyPr>
          <a:lstStyle/>
          <a:p>
            <a:r>
              <a:rPr lang="en-US" dirty="0"/>
              <a:t>DEMONSTRATE OCCUPATIONAL HEALTH AND SAFETY</a:t>
            </a:r>
          </a:p>
        </p:txBody>
      </p:sp>
      <p:sp>
        <p:nvSpPr>
          <p:cNvPr id="3" name="Subtitle 2">
            <a:extLst>
              <a:ext uri="{FF2B5EF4-FFF2-40B4-BE49-F238E27FC236}">
                <a16:creationId xmlns:a16="http://schemas.microsoft.com/office/drawing/2014/main" id="{6733B97A-BD87-46FB-A218-177096E877B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59055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0586-F977-44A6-AF4C-2310D565AC88}"/>
              </a:ext>
            </a:extLst>
          </p:cNvPr>
          <p:cNvSpPr>
            <a:spLocks noGrp="1"/>
          </p:cNvSpPr>
          <p:nvPr>
            <p:ph type="title"/>
          </p:nvPr>
        </p:nvSpPr>
        <p:spPr>
          <a:xfrm>
            <a:off x="1233617" y="500062"/>
            <a:ext cx="10515600" cy="1325563"/>
          </a:xfrm>
        </p:spPr>
        <p:txBody>
          <a:bodyPr/>
          <a:lstStyle/>
          <a:p>
            <a:r>
              <a:rPr lang="en-US" sz="1800" b="1" kern="0" spc="0" dirty="0">
                <a:effectLst/>
                <a:latin typeface="Palatino Linotype" panose="02040502050505030304" pitchFamily="18" charset="0"/>
                <a:ea typeface="Times New Roman" panose="02020603050405020304" pitchFamily="18" charset="0"/>
              </a:rPr>
              <a:t>OSH</a:t>
            </a:r>
            <a:r>
              <a:rPr lang="en-US" sz="1800" b="1" kern="0" spc="-1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issues</a:t>
            </a:r>
            <a:r>
              <a:rPr lang="en-US" sz="1800" b="1" kern="0" spc="-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and/or concerns</a:t>
            </a:r>
            <a:r>
              <a:rPr lang="en-US" sz="1800" b="1" kern="0" spc="-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raised</a:t>
            </a:r>
            <a:r>
              <a:rPr lang="en-US" sz="1800" b="1" kern="0" spc="-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by</a:t>
            </a:r>
            <a:r>
              <a:rPr lang="en-US" sz="1800" b="1" kern="0" spc="-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workers</a:t>
            </a:r>
            <a:r>
              <a:rPr lang="en-US" sz="1800" b="1" kern="0" spc="-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are</a:t>
            </a:r>
            <a:r>
              <a:rPr lang="en-US" sz="1800" b="1" kern="0" spc="-10" dirty="0">
                <a:effectLst/>
                <a:latin typeface="Palatino Linotype" panose="02040502050505030304" pitchFamily="18" charset="0"/>
                <a:ea typeface="Times New Roman" panose="02020603050405020304" pitchFamily="18" charset="0"/>
              </a:rPr>
              <a:t> gathered.</a:t>
            </a:r>
            <a:br>
              <a:rPr lang="en-US" sz="1800" b="1" kern="0" spc="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1EC29F08-7C7F-477D-9BF7-E64C5479E49A}"/>
              </a:ext>
            </a:extLst>
          </p:cNvPr>
          <p:cNvSpPr>
            <a:spLocks noGrp="1"/>
          </p:cNvSpPr>
          <p:nvPr>
            <p:ph idx="1"/>
          </p:nvPr>
        </p:nvSpPr>
        <p:spPr/>
        <p:txBody>
          <a:bodyPr>
            <a:normAutofit fontScale="92500" lnSpcReduction="20000"/>
          </a:bodyPr>
          <a:lstStyle/>
          <a:p>
            <a:r>
              <a:rPr lang="en-US" sz="1400" dirty="0">
                <a:effectLst/>
                <a:latin typeface="Palatino Linotype" panose="02040502050505030304" pitchFamily="18" charset="0"/>
                <a:ea typeface="Times New Roman" panose="02020603050405020304" pitchFamily="18" charset="0"/>
              </a:rPr>
              <a:t>When workplace</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hazards have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been identified</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controls introduced, top</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management, supervisors,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safety</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 health</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personnel,</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employees,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 employee</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representatives should</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be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provided</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with</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training</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that</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describes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these</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control</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measures.</a:t>
            </a:r>
          </a:p>
          <a:p>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Standards developed</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by the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Occupational Safety and Health Administration require</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employer</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 train employees in the safety and</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health aspects of their jobs initially upon assignment, and/or</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annually.</a:t>
            </a:r>
            <a:r>
              <a:rPr lang="en-US" sz="1400" spc="200" dirty="0">
                <a:effectLst/>
                <a:latin typeface="Palatino Linotype" panose="02040502050505030304" pitchFamily="18" charset="0"/>
                <a:ea typeface="Times New Roman" panose="02020603050405020304" pitchFamily="18" charset="0"/>
              </a:rPr>
              <a:t> </a:t>
            </a:r>
          </a:p>
          <a:p>
            <a:r>
              <a:rPr lang="en-US" sz="1400" dirty="0">
                <a:effectLst/>
                <a:latin typeface="Palatino Linotype" panose="02040502050505030304" pitchFamily="18" charset="0"/>
                <a:ea typeface="Times New Roman" panose="02020603050405020304" pitchFamily="18" charset="0"/>
              </a:rPr>
              <a:t>Many</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these</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OSHA</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standards</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make</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it</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employer’s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responsibility to</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limit</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certain</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job</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assignments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 employees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who</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are “certified,” “competent,”</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or “qualified”</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meaning</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that</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they</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have</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had</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special</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previous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training,</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or</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out of the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workplace.</a:t>
            </a:r>
            <a:r>
              <a:rPr lang="en-US" sz="1400" spc="-5" dirty="0">
                <a:effectLst/>
                <a:latin typeface="Palatino Linotype" panose="02040502050505030304" pitchFamily="18" charset="0"/>
                <a:ea typeface="Times New Roman" panose="02020603050405020304" pitchFamily="18" charset="0"/>
              </a:rPr>
              <a:t> </a:t>
            </a:r>
          </a:p>
          <a:p>
            <a:r>
              <a:rPr lang="en-US" sz="1400" dirty="0">
                <a:effectLst/>
                <a:latin typeface="Palatino Linotype" panose="02040502050505030304" pitchFamily="18" charset="0"/>
                <a:ea typeface="Times New Roman" panose="02020603050405020304" pitchFamily="18" charset="0"/>
              </a:rPr>
              <a:t>The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term</a:t>
            </a:r>
            <a:r>
              <a:rPr lang="en-US" sz="1400" spc="3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“designated”</a:t>
            </a:r>
            <a:r>
              <a:rPr lang="en-US" sz="1400" spc="37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personnel</a:t>
            </a:r>
            <a:r>
              <a:rPr lang="en-US" sz="1400" spc="3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means</a:t>
            </a:r>
            <a:r>
              <a:rPr lang="en-US" sz="1400" spc="3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selected</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or</a:t>
            </a:r>
            <a:r>
              <a:rPr lang="en-US" sz="1400" spc="3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assigned</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by the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employer</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or</a:t>
            </a:r>
            <a:r>
              <a:rPr lang="en-US" sz="1400" spc="4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 employer’s</a:t>
            </a:r>
            <a:r>
              <a:rPr lang="en-US" sz="1400" spc="4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representative as</a:t>
            </a:r>
            <a:r>
              <a:rPr lang="en-US" sz="1400" spc="4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being</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qualified to</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perform specific</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duties.</a:t>
            </a:r>
            <a:r>
              <a:rPr lang="en-US" sz="1400" spc="200" dirty="0">
                <a:effectLst/>
                <a:latin typeface="Palatino Linotype" panose="02040502050505030304" pitchFamily="18" charset="0"/>
                <a:ea typeface="Times New Roman" panose="02020603050405020304" pitchFamily="18" charset="0"/>
              </a:rPr>
              <a:t>  </a:t>
            </a:r>
          </a:p>
          <a:p>
            <a:r>
              <a:rPr lang="en-US" sz="1400" dirty="0">
                <a:effectLst/>
                <a:latin typeface="Palatino Linotype" panose="02040502050505030304" pitchFamily="18" charset="0"/>
                <a:ea typeface="Times New Roman" panose="02020603050405020304" pitchFamily="18" charset="0"/>
              </a:rPr>
              <a:t>Training</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records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provide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evidence</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employer’s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good</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faith and</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compliance</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with</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OSHA</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standards.</a:t>
            </a:r>
            <a:r>
              <a:rPr lang="en-US" sz="1400" spc="-75" dirty="0">
                <a:effectLst/>
                <a:latin typeface="Palatino Linotype" panose="02040502050505030304" pitchFamily="18" charset="0"/>
                <a:ea typeface="Times New Roman" panose="02020603050405020304" pitchFamily="18" charset="0"/>
              </a:rPr>
              <a:t> </a:t>
            </a:r>
          </a:p>
          <a:p>
            <a:r>
              <a:rPr lang="en-US" sz="1400" dirty="0">
                <a:effectLst/>
                <a:latin typeface="Palatino Linotype" panose="02040502050505030304" pitchFamily="18" charset="0"/>
                <a:ea typeface="Times New Roman" panose="02020603050405020304" pitchFamily="18" charset="0"/>
              </a:rPr>
              <a:t>Documentation</a:t>
            </a:r>
            <a:r>
              <a:rPr lang="en-US" sz="1400" spc="-7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can</a:t>
            </a:r>
            <a:r>
              <a:rPr lang="en-US" sz="1400" spc="-6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also</a:t>
            </a:r>
            <a:r>
              <a:rPr lang="en-US" sz="1400" spc="-7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supply</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a:t>
            </a:r>
            <a:r>
              <a:rPr lang="en-US" sz="1400" spc="-6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answer</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one</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 the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first</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questions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accident</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investigator</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will</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ask:</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“Was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 injured</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employee</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trained</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do</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job?” </a:t>
            </a:r>
          </a:p>
          <a:p>
            <a:r>
              <a:rPr lang="en-US" sz="1400" dirty="0">
                <a:effectLst/>
                <a:latin typeface="Palatino Linotype" panose="02040502050505030304" pitchFamily="18" charset="0"/>
                <a:ea typeface="Times New Roman" panose="02020603050405020304" pitchFamily="18" charset="0"/>
              </a:rPr>
              <a:t>Many researchers and studies conclude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that those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who are</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new</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on the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job</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have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higher</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rate</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accidents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injuries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than</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more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experienced</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workers.</a:t>
            </a:r>
            <a:r>
              <a:rPr lang="en-US" sz="1400" spc="200" dirty="0">
                <a:effectLst/>
                <a:latin typeface="Palatino Linotype" panose="02040502050505030304" pitchFamily="18" charset="0"/>
                <a:ea typeface="Times New Roman" panose="02020603050405020304" pitchFamily="18" charset="0"/>
              </a:rPr>
              <a:t> </a:t>
            </a:r>
          </a:p>
          <a:p>
            <a:r>
              <a:rPr lang="en-US" sz="1400" dirty="0">
                <a:effectLst/>
                <a:latin typeface="Palatino Linotype" panose="02040502050505030304" pitchFamily="18" charset="0"/>
                <a:ea typeface="Times New Roman" panose="02020603050405020304" pitchFamily="18" charset="0"/>
              </a:rPr>
              <a:t>To help</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employers,</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safety</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health</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professionals,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training</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directors,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 consultants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can help fulfill OSHA training related requirements.</a:t>
            </a:r>
          </a:p>
          <a:p>
            <a:endParaRPr lang="en-US" dirty="0"/>
          </a:p>
        </p:txBody>
      </p:sp>
    </p:spTree>
    <p:extLst>
      <p:ext uri="{BB962C8B-B14F-4D97-AF65-F5344CB8AC3E}">
        <p14:creationId xmlns:p14="http://schemas.microsoft.com/office/powerpoint/2010/main" val="2619287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8CCA-7A89-4D37-8B8E-443877D4543F}"/>
              </a:ext>
            </a:extLst>
          </p:cNvPr>
          <p:cNvSpPr>
            <a:spLocks noGrp="1"/>
          </p:cNvSpPr>
          <p:nvPr>
            <p:ph type="title"/>
          </p:nvPr>
        </p:nvSpPr>
        <p:spPr/>
        <p:txBody>
          <a:bodyPr/>
          <a:lstStyle/>
          <a:p>
            <a:r>
              <a:rPr lang="en-US" sz="1800" b="1" spc="0" dirty="0">
                <a:effectLst/>
                <a:latin typeface="Palatino Linotype" panose="02040502050505030304" pitchFamily="18" charset="0"/>
                <a:ea typeface="Times New Roman" panose="02020603050405020304" pitchFamily="18" charset="0"/>
              </a:rPr>
              <a:t>Identify</a:t>
            </a:r>
            <a:r>
              <a:rPr lang="en-US" sz="1800" b="1" spc="40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and</a:t>
            </a:r>
            <a:r>
              <a:rPr lang="en-US" sz="1800" b="1" spc="40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implement</a:t>
            </a:r>
            <a:r>
              <a:rPr lang="en-US" sz="1800" b="1" spc="40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appropriate</a:t>
            </a:r>
            <a:r>
              <a:rPr lang="en-US" sz="1800" b="1" spc="40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control measures to hazards and risks</a:t>
            </a:r>
            <a:br>
              <a:rPr lang="en-US" sz="1800" spc="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78620EA3-7D11-449D-A4E5-FA85120D423F}"/>
              </a:ext>
            </a:extLst>
          </p:cNvPr>
          <p:cNvSpPr>
            <a:spLocks noGrp="1"/>
          </p:cNvSpPr>
          <p:nvPr>
            <p:ph idx="1"/>
          </p:nvPr>
        </p:nvSpPr>
        <p:spPr/>
        <p:txBody>
          <a:bodyPr/>
          <a:lstStyle/>
          <a:p>
            <a:pPr marL="0" indent="0">
              <a:buNone/>
            </a:pPr>
            <a:r>
              <a:rPr lang="en-US" sz="1800" b="1"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This learning outcome focuses on addressing prevention and control measures to hazards including</a:t>
            </a:r>
            <a:r>
              <a:rPr lang="en-US" sz="1400" spc="-5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the</a:t>
            </a:r>
            <a:r>
              <a:rPr lang="en-US" sz="1400" spc="-4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use</a:t>
            </a:r>
            <a:r>
              <a:rPr lang="en-US" sz="1400" spc="-4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of</a:t>
            </a:r>
            <a:r>
              <a:rPr lang="en-US" sz="1400" spc="-4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PPEs,</a:t>
            </a:r>
            <a:r>
              <a:rPr lang="en-US" sz="1400" spc="-40" dirty="0">
                <a:solidFill>
                  <a:srgbClr val="000000"/>
                </a:solidFill>
                <a:effectLst/>
                <a:latin typeface="Palatino Linotype" panose="02040502050505030304" pitchFamily="18" charset="0"/>
                <a:ea typeface="Times New Roman" panose="02020603050405020304" pitchFamily="18" charset="0"/>
              </a:rPr>
              <a:t> </a:t>
            </a:r>
          </a:p>
          <a:p>
            <a:pPr marL="0" indent="0">
              <a:buNone/>
            </a:pPr>
            <a:r>
              <a:rPr lang="en-US" sz="1400" dirty="0">
                <a:solidFill>
                  <a:srgbClr val="000000"/>
                </a:solidFill>
                <a:effectLst/>
                <a:latin typeface="Palatino Linotype" panose="02040502050505030304" pitchFamily="18" charset="0"/>
                <a:ea typeface="Times New Roman" panose="02020603050405020304" pitchFamily="18" charset="0"/>
              </a:rPr>
              <a:t>taking</a:t>
            </a:r>
            <a:r>
              <a:rPr lang="en-US" sz="1400" spc="-5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appropriate</a:t>
            </a:r>
            <a:r>
              <a:rPr lang="en-US" sz="1400" spc="-4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risk</a:t>
            </a:r>
            <a:r>
              <a:rPr lang="en-US" sz="1400" spc="-4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controls</a:t>
            </a:r>
          </a:p>
          <a:p>
            <a:pPr marL="0" indent="0">
              <a:buNone/>
            </a:pPr>
            <a:r>
              <a:rPr lang="en-US" sz="1400" spc="-3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as</a:t>
            </a:r>
            <a:r>
              <a:rPr lang="en-US" sz="1400" spc="-3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well</a:t>
            </a:r>
            <a:r>
              <a:rPr lang="en-US" sz="1400" spc="-3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as</a:t>
            </a:r>
            <a:r>
              <a:rPr lang="en-US" sz="1400" spc="-3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contingency</a:t>
            </a:r>
            <a:r>
              <a:rPr lang="en-US" sz="1400" spc="-7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measures recognized and re-established in accordance to the workplace procedures.</a:t>
            </a:r>
            <a:endParaRPr lang="en-US" sz="1400" dirty="0">
              <a:effectLst/>
              <a:latin typeface="Palatino Linotype" panose="02040502050505030304" pitchFamily="18" charset="0"/>
              <a:ea typeface="Times New Roman" panose="02020603050405020304" pitchFamily="18" charset="0"/>
            </a:endParaRPr>
          </a:p>
          <a:p>
            <a:endParaRPr lang="en-US" dirty="0">
              <a:latin typeface="Palatino Linotype" panose="02040502050505030304" pitchFamily="18" charset="0"/>
            </a:endParaRPr>
          </a:p>
        </p:txBody>
      </p:sp>
    </p:spTree>
    <p:extLst>
      <p:ext uri="{BB962C8B-B14F-4D97-AF65-F5344CB8AC3E}">
        <p14:creationId xmlns:p14="http://schemas.microsoft.com/office/powerpoint/2010/main" val="393904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CA3D-E3CA-47A7-9A81-C71504482DAE}"/>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Definition of key terms</a:t>
            </a:r>
            <a:endParaRPr lang="en-US" dirty="0"/>
          </a:p>
        </p:txBody>
      </p:sp>
      <p:sp>
        <p:nvSpPr>
          <p:cNvPr id="3" name="Content Placeholder 2">
            <a:extLst>
              <a:ext uri="{FF2B5EF4-FFF2-40B4-BE49-F238E27FC236}">
                <a16:creationId xmlns:a16="http://schemas.microsoft.com/office/drawing/2014/main" id="{B5E4164C-3C08-42D1-84CB-1B08461B00DC}"/>
              </a:ext>
            </a:extLst>
          </p:cNvPr>
          <p:cNvSpPr>
            <a:spLocks noGrp="1"/>
          </p:cNvSpPr>
          <p:nvPr>
            <p:ph idx="1"/>
          </p:nvPr>
        </p:nvSpPr>
        <p:spPr/>
        <p:txBody>
          <a:bodyPr/>
          <a:lstStyle/>
          <a:p>
            <a:pPr marL="190500" marR="741045" indent="-18415" algn="just">
              <a:lnSpc>
                <a:spcPct val="113000"/>
              </a:lnSpc>
              <a:spcBef>
                <a:spcPts val="0"/>
              </a:spcBef>
              <a:spcAft>
                <a:spcPts val="0"/>
              </a:spcAft>
              <a:tabLst>
                <a:tab pos="5712460" algn="l"/>
              </a:tabLst>
            </a:pPr>
            <a:r>
              <a:rPr lang="en-US" sz="1800" b="1" dirty="0">
                <a:solidFill>
                  <a:srgbClr val="000000"/>
                </a:solidFill>
                <a:effectLst/>
                <a:latin typeface="Times New Roman" panose="02020603050405020304" pitchFamily="18" charset="0"/>
                <a:ea typeface="Times New Roman" panose="02020603050405020304" pitchFamily="18" charset="0"/>
              </a:rPr>
              <a:t>Hazard prevention and control: </a:t>
            </a:r>
            <a:r>
              <a:rPr lang="en-US" sz="1800" dirty="0">
                <a:solidFill>
                  <a:srgbClr val="000000"/>
                </a:solidFill>
                <a:effectLst/>
                <a:latin typeface="Times New Roman" panose="02020603050405020304" pitchFamily="18" charset="0"/>
                <a:ea typeface="Times New Roman" panose="02020603050405020304" pitchFamily="18" charset="0"/>
              </a:rPr>
              <a:t>These are efforts geared towards protecting workers from</a:t>
            </a:r>
            <a:r>
              <a:rPr lang="en-US" sz="1800" spc="12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a:t>
            </a:r>
            <a:r>
              <a:rPr lang="en-US" sz="1800" spc="12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work</a:t>
            </a:r>
            <a:r>
              <a:rPr lang="en-US" sz="1800" spc="12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place</a:t>
            </a:r>
            <a:r>
              <a:rPr lang="en-US" sz="1800" spc="11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hazards</a:t>
            </a:r>
            <a:r>
              <a:rPr lang="en-US" sz="1800" spc="12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i.e.</a:t>
            </a:r>
            <a:r>
              <a:rPr lang="en-US" sz="1800" spc="12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help</a:t>
            </a:r>
            <a:r>
              <a:rPr lang="en-US" sz="1800" spc="12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avoid</a:t>
            </a:r>
            <a:r>
              <a:rPr lang="en-US" sz="1800" spc="13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injuries,</a:t>
            </a:r>
            <a:r>
              <a:rPr lang="en-US" sz="1800" spc="12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illness,</a:t>
            </a:r>
            <a:r>
              <a:rPr lang="en-US" sz="1800" spc="12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and</a:t>
            </a:r>
            <a:r>
              <a:rPr lang="en-US" sz="1800" spc="12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incidents,</a:t>
            </a:r>
            <a:r>
              <a:rPr lang="en-US" sz="1800" spc="12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minimize</a:t>
            </a:r>
            <a:r>
              <a:rPr lang="en-US" sz="1800" spc="115"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or</a:t>
            </a:r>
            <a:endParaRPr lang="en-US" sz="1800" dirty="0">
              <a:effectLst/>
              <a:latin typeface="Times New Roman" panose="02020603050405020304" pitchFamily="18" charset="0"/>
              <a:ea typeface="Times New Roman" panose="02020603050405020304" pitchFamily="18" charset="0"/>
            </a:endParaRPr>
          </a:p>
          <a:p>
            <a:pPr marL="190500" marR="759460" algn="just">
              <a:lnSpc>
                <a:spcPct val="115000"/>
              </a:lnSpc>
              <a:spcBef>
                <a:spcPts val="380"/>
              </a:spcBef>
              <a:spcAft>
                <a:spcPts val="0"/>
              </a:spcAft>
            </a:pP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eliminate safety</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health risk and help provide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workers with safe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healthful working </a:t>
            </a:r>
            <a:r>
              <a:rPr lang="en-US" sz="1800" spc="-10" dirty="0">
                <a:effectLst/>
                <a:latin typeface="Times New Roman" panose="02020603050405020304" pitchFamily="18" charset="0"/>
                <a:ea typeface="Times New Roman" panose="02020603050405020304" pitchFamily="18" charset="0"/>
              </a:rPr>
              <a:t>conditions.</a:t>
            </a:r>
            <a:endParaRPr lang="en-US" sz="1800" dirty="0">
              <a:effectLst/>
              <a:latin typeface="Times New Roman" panose="02020603050405020304" pitchFamily="18" charset="0"/>
              <a:ea typeface="Times New Roman" panose="02020603050405020304" pitchFamily="18" charset="0"/>
            </a:endParaRPr>
          </a:p>
          <a:p>
            <a:pPr marL="0" marR="0">
              <a:spcBef>
                <a:spcPts val="210"/>
              </a:spcBef>
              <a:spcAft>
                <a:spcPts val="0"/>
              </a:spcAft>
            </a:pPr>
            <a:r>
              <a:rPr lang="en-US" sz="1800" dirty="0">
                <a:effectLst/>
                <a:latin typeface="Times New Roman" panose="02020603050405020304" pitchFamily="18" charset="0"/>
                <a:ea typeface="Times New Roman" panose="02020603050405020304" pitchFamily="18" charset="0"/>
              </a:rPr>
              <a:t> </a:t>
            </a:r>
          </a:p>
          <a:p>
            <a:pPr marL="190500" marR="763905" algn="just">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Personal protective equipment: </a:t>
            </a:r>
            <a:r>
              <a:rPr lang="en-US" sz="1800" dirty="0">
                <a:effectLst/>
                <a:latin typeface="Times New Roman" panose="02020603050405020304" pitchFamily="18" charset="0"/>
                <a:ea typeface="Times New Roman" panose="02020603050405020304" pitchFamily="18" charset="0"/>
              </a:rPr>
              <a:t>It is one of the importance means to protect the wearer from hazards in the work place. It is the last frontier of the wearer from worksite hazards and should be selected based on the job scope and intended protection.</a:t>
            </a:r>
          </a:p>
          <a:p>
            <a:endParaRPr lang="en-US" dirty="0"/>
          </a:p>
        </p:txBody>
      </p:sp>
    </p:spTree>
    <p:extLst>
      <p:ext uri="{BB962C8B-B14F-4D97-AF65-F5344CB8AC3E}">
        <p14:creationId xmlns:p14="http://schemas.microsoft.com/office/powerpoint/2010/main" val="1067506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DCBC-9D19-42DD-8B59-05BB5571928D}"/>
              </a:ext>
            </a:extLst>
          </p:cNvPr>
          <p:cNvSpPr>
            <a:spLocks noGrp="1"/>
          </p:cNvSpPr>
          <p:nvPr>
            <p:ph type="title"/>
          </p:nvPr>
        </p:nvSpPr>
        <p:spPr/>
        <p:txBody>
          <a:bodyPr>
            <a:normAutofit/>
          </a:bodyPr>
          <a:lstStyle/>
          <a:p>
            <a:r>
              <a:rPr lang="en-US" sz="1400" b="1" spc="0" dirty="0">
                <a:effectLst/>
                <a:latin typeface="Palatino Linotype" panose="02040502050505030304" pitchFamily="18" charset="0"/>
                <a:ea typeface="Times New Roman" panose="02020603050405020304" pitchFamily="18" charset="0"/>
              </a:rPr>
              <a:t>Prevention</a:t>
            </a:r>
            <a:r>
              <a:rPr lang="en-US" sz="1400" b="1" spc="-25" dirty="0">
                <a:effectLst/>
                <a:latin typeface="Palatino Linotype" panose="02040502050505030304" pitchFamily="18" charset="0"/>
                <a:ea typeface="Times New Roman" panose="02020603050405020304" pitchFamily="18" charset="0"/>
              </a:rPr>
              <a:t> </a:t>
            </a:r>
            <a:r>
              <a:rPr lang="en-US" sz="1400" b="1" spc="0" dirty="0">
                <a:effectLst/>
                <a:latin typeface="Palatino Linotype" panose="02040502050505030304" pitchFamily="18" charset="0"/>
                <a:ea typeface="Times New Roman" panose="02020603050405020304" pitchFamily="18" charset="0"/>
              </a:rPr>
              <a:t>and</a:t>
            </a:r>
            <a:r>
              <a:rPr lang="en-US" sz="1400" b="1" spc="-10" dirty="0">
                <a:effectLst/>
                <a:latin typeface="Palatino Linotype" panose="02040502050505030304" pitchFamily="18" charset="0"/>
                <a:ea typeface="Times New Roman" panose="02020603050405020304" pitchFamily="18" charset="0"/>
              </a:rPr>
              <a:t> </a:t>
            </a:r>
            <a:r>
              <a:rPr lang="en-US" sz="1400" b="1" spc="0" dirty="0">
                <a:effectLst/>
                <a:latin typeface="Palatino Linotype" panose="02040502050505030304" pitchFamily="18" charset="0"/>
                <a:ea typeface="Times New Roman" panose="02020603050405020304" pitchFamily="18" charset="0"/>
              </a:rPr>
              <a:t>control measures</a:t>
            </a:r>
            <a:r>
              <a:rPr lang="en-US" sz="1400" b="1" spc="-5" dirty="0">
                <a:effectLst/>
                <a:latin typeface="Palatino Linotype" panose="02040502050505030304" pitchFamily="18" charset="0"/>
                <a:ea typeface="Times New Roman" panose="02020603050405020304" pitchFamily="18" charset="0"/>
              </a:rPr>
              <a:t> </a:t>
            </a:r>
            <a:r>
              <a:rPr lang="en-US" sz="1400" b="1" spc="0" dirty="0">
                <a:effectLst/>
                <a:latin typeface="Palatino Linotype" panose="02040502050505030304" pitchFamily="18" charset="0"/>
                <a:ea typeface="Times New Roman" panose="02020603050405020304" pitchFamily="18" charset="0"/>
              </a:rPr>
              <a:t>for</a:t>
            </a:r>
            <a:r>
              <a:rPr lang="en-US" sz="1400" b="1" spc="-20" dirty="0">
                <a:effectLst/>
                <a:latin typeface="Palatino Linotype" panose="02040502050505030304" pitchFamily="18" charset="0"/>
                <a:ea typeface="Times New Roman" panose="02020603050405020304" pitchFamily="18" charset="0"/>
              </a:rPr>
              <a:t> </a:t>
            </a:r>
            <a:r>
              <a:rPr lang="en-US" sz="1400" b="1" spc="0" dirty="0">
                <a:effectLst/>
                <a:latin typeface="Palatino Linotype" panose="02040502050505030304" pitchFamily="18" charset="0"/>
                <a:ea typeface="Times New Roman" panose="02020603050405020304" pitchFamily="18" charset="0"/>
              </a:rPr>
              <a:t>specific</a:t>
            </a:r>
            <a:r>
              <a:rPr lang="en-US" sz="1400" b="1" spc="-15" dirty="0">
                <a:effectLst/>
                <a:latin typeface="Palatino Linotype" panose="02040502050505030304" pitchFamily="18" charset="0"/>
                <a:ea typeface="Times New Roman" panose="02020603050405020304" pitchFamily="18" charset="0"/>
              </a:rPr>
              <a:t> </a:t>
            </a:r>
            <a:r>
              <a:rPr lang="en-US" sz="1400" b="1" spc="0" dirty="0">
                <a:effectLst/>
                <a:latin typeface="Palatino Linotype" panose="02040502050505030304" pitchFamily="18" charset="0"/>
                <a:ea typeface="Times New Roman" panose="02020603050405020304" pitchFamily="18" charset="0"/>
              </a:rPr>
              <a:t>hazards</a:t>
            </a:r>
            <a:r>
              <a:rPr lang="en-US" sz="1400" b="1" spc="-15" dirty="0">
                <a:effectLst/>
                <a:latin typeface="Palatino Linotype" panose="02040502050505030304" pitchFamily="18" charset="0"/>
                <a:ea typeface="Times New Roman" panose="02020603050405020304" pitchFamily="18" charset="0"/>
              </a:rPr>
              <a:t> </a:t>
            </a:r>
            <a:r>
              <a:rPr lang="en-US" sz="1400" b="1" spc="0" dirty="0">
                <a:effectLst/>
                <a:latin typeface="Palatino Linotype" panose="02040502050505030304" pitchFamily="18" charset="0"/>
                <a:ea typeface="Times New Roman" panose="02020603050405020304" pitchFamily="18" charset="0"/>
              </a:rPr>
              <a:t>identified</a:t>
            </a:r>
            <a:r>
              <a:rPr lang="en-US" sz="1400" b="1" spc="-15" dirty="0">
                <a:effectLst/>
                <a:latin typeface="Palatino Linotype" panose="02040502050505030304" pitchFamily="18" charset="0"/>
                <a:ea typeface="Times New Roman" panose="02020603050405020304" pitchFamily="18" charset="0"/>
              </a:rPr>
              <a:t> </a:t>
            </a:r>
            <a:r>
              <a:rPr lang="en-US" sz="1400" b="1" spc="0" dirty="0">
                <a:effectLst/>
                <a:latin typeface="Palatino Linotype" panose="02040502050505030304" pitchFamily="18" charset="0"/>
                <a:ea typeface="Times New Roman" panose="02020603050405020304" pitchFamily="18" charset="0"/>
              </a:rPr>
              <a:t>and</a:t>
            </a:r>
            <a:r>
              <a:rPr lang="en-US" sz="1400" b="1" spc="-20" dirty="0">
                <a:effectLst/>
                <a:latin typeface="Palatino Linotype" panose="02040502050505030304" pitchFamily="18" charset="0"/>
                <a:ea typeface="Times New Roman" panose="02020603050405020304" pitchFamily="18" charset="0"/>
              </a:rPr>
              <a:t> </a:t>
            </a:r>
            <a:r>
              <a:rPr lang="en-US" sz="1400" b="1" spc="-10" dirty="0">
                <a:effectLst/>
                <a:latin typeface="Palatino Linotype" panose="02040502050505030304" pitchFamily="18" charset="0"/>
                <a:ea typeface="Times New Roman" panose="02020603050405020304" pitchFamily="18" charset="0"/>
              </a:rPr>
              <a:t>implemented</a:t>
            </a:r>
            <a:br>
              <a:rPr lang="en-US" sz="1400" spc="0" dirty="0">
                <a:effectLst/>
                <a:latin typeface="Palatino Linotype" panose="02040502050505030304" pitchFamily="18" charset="0"/>
                <a:ea typeface="Times New Roman" panose="02020603050405020304" pitchFamily="18" charset="0"/>
              </a:rPr>
            </a:br>
            <a:endParaRPr lang="en-US" sz="14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C90AC0A-7138-487F-A8A7-C9DF89E4B630}"/>
              </a:ext>
            </a:extLst>
          </p:cNvPr>
          <p:cNvSpPr>
            <a:spLocks noGrp="1"/>
          </p:cNvSpPr>
          <p:nvPr>
            <p:ph idx="1"/>
          </p:nvPr>
        </p:nvSpPr>
        <p:spPr/>
        <p:txBody>
          <a:bodyPr>
            <a:normAutofit/>
          </a:bodyPr>
          <a:lstStyle/>
          <a:p>
            <a:pPr marL="1143000" marR="0" lvl="2" indent="-228600">
              <a:spcBef>
                <a:spcPts val="20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0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Use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 personal</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protective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equipment</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10"/>
              </a:spcBef>
              <a:spcAft>
                <a:spcPts val="0"/>
              </a:spcAft>
              <a:buSzPts val="1200"/>
              <a:buFont typeface="Symbol" panose="05050102010706020507" pitchFamily="18" charset="2"/>
              <a:buChar char=""/>
              <a:tabLst>
                <a:tab pos="647700" algn="l"/>
              </a:tabLst>
            </a:pPr>
            <a:endParaRPr lang="en-US" sz="1400" spc="-1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10"/>
              </a:spcBef>
              <a:spcAft>
                <a:spcPts val="0"/>
              </a:spcAft>
              <a:buSzPts val="1200"/>
              <a:buFont typeface="Symbol" panose="05050102010706020507" pitchFamily="18" charset="2"/>
              <a:buChar char=""/>
              <a:tabLst>
                <a:tab pos="647700" algn="l"/>
              </a:tabLst>
            </a:pPr>
            <a:r>
              <a:rPr lang="en-US" sz="1400" spc="-10" dirty="0">
                <a:effectLst/>
                <a:latin typeface="Palatino Linotype" panose="02040502050505030304" pitchFamily="18" charset="0"/>
                <a:ea typeface="Symbol" panose="05050102010706020507" pitchFamily="18" charset="2"/>
                <a:cs typeface="Symbol" panose="05050102010706020507" pitchFamily="18" charset="2"/>
              </a:rPr>
              <a:t>Elimination</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00"/>
              </a:spcBef>
              <a:spcAft>
                <a:spcPts val="0"/>
              </a:spcAft>
              <a:buSzPts val="1200"/>
              <a:buFont typeface="Symbol" panose="05050102010706020507" pitchFamily="18" charset="2"/>
              <a:buChar char=""/>
              <a:tabLst>
                <a:tab pos="647700" algn="l"/>
              </a:tabLst>
            </a:pPr>
            <a:endParaRPr lang="en-US" sz="1400" spc="-1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00"/>
              </a:spcBef>
              <a:spcAft>
                <a:spcPts val="0"/>
              </a:spcAft>
              <a:buSzPts val="1200"/>
              <a:buFont typeface="Symbol" panose="05050102010706020507" pitchFamily="18" charset="2"/>
              <a:buChar char=""/>
              <a:tabLst>
                <a:tab pos="647700" algn="l"/>
              </a:tabLst>
            </a:pPr>
            <a:r>
              <a:rPr lang="en-US" sz="1400" spc="-10" dirty="0">
                <a:effectLst/>
                <a:latin typeface="Palatino Linotype" panose="02040502050505030304" pitchFamily="18" charset="0"/>
                <a:ea typeface="Symbol" panose="05050102010706020507" pitchFamily="18" charset="2"/>
                <a:cs typeface="Symbol" panose="05050102010706020507" pitchFamily="18" charset="2"/>
              </a:rPr>
              <a:t>Substitution</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10"/>
              </a:spcBef>
              <a:spcAft>
                <a:spcPts val="0"/>
              </a:spcAft>
              <a:buSzPts val="1200"/>
              <a:buFont typeface="Symbol" panose="05050102010706020507" pitchFamily="18" charset="2"/>
              <a:buChar char=""/>
              <a:tabLst>
                <a:tab pos="647700" algn="l"/>
              </a:tabLst>
            </a:pPr>
            <a:endParaRPr lang="en-US" sz="1400" spc="-1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10"/>
              </a:spcBef>
              <a:spcAft>
                <a:spcPts val="0"/>
              </a:spcAft>
              <a:buSzPts val="1200"/>
              <a:buFont typeface="Symbol" panose="05050102010706020507" pitchFamily="18" charset="2"/>
              <a:buChar char=""/>
              <a:tabLst>
                <a:tab pos="647700" algn="l"/>
              </a:tabLst>
            </a:pPr>
            <a:r>
              <a:rPr lang="en-US" sz="1400" spc="-10" dirty="0">
                <a:effectLst/>
                <a:latin typeface="Palatino Linotype" panose="02040502050505030304" pitchFamily="18" charset="0"/>
                <a:ea typeface="Symbol" panose="05050102010706020507" pitchFamily="18" charset="2"/>
                <a:cs typeface="Symbol" panose="05050102010706020507" pitchFamily="18" charset="2"/>
              </a:rPr>
              <a:t>Isolation</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19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19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Engineering</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controls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Administrative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controls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31495452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3CE5-29F4-4F41-A959-9F36FBDADBD6}"/>
              </a:ext>
            </a:extLst>
          </p:cNvPr>
          <p:cNvSpPr>
            <a:spLocks noGrp="1"/>
          </p:cNvSpPr>
          <p:nvPr>
            <p:ph type="title"/>
          </p:nvPr>
        </p:nvSpPr>
        <p:spPr>
          <a:xfrm>
            <a:off x="838200" y="340411"/>
            <a:ext cx="10515600" cy="1325563"/>
          </a:xfrm>
        </p:spPr>
        <p:txBody>
          <a:bodyPr/>
          <a:lstStyle/>
          <a:p>
            <a:r>
              <a:rPr lang="en-US" sz="1800" b="1" kern="0" spc="-10" dirty="0">
                <a:effectLst/>
                <a:latin typeface="Times New Roman" panose="02020603050405020304" pitchFamily="18" charset="0"/>
                <a:ea typeface="Times New Roman" panose="02020603050405020304" pitchFamily="18" charset="0"/>
              </a:rPr>
              <a:t>Elimination</a:t>
            </a:r>
            <a:br>
              <a:rPr lang="en-US" sz="4400" b="1" kern="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341DCFD-9C58-4DE2-B5D1-B97B9E103420}"/>
              </a:ext>
            </a:extLst>
          </p:cNvPr>
          <p:cNvSpPr>
            <a:spLocks noGrp="1"/>
          </p:cNvSpPr>
          <p:nvPr>
            <p:ph idx="1"/>
          </p:nvPr>
        </p:nvSpPr>
        <p:spPr/>
        <p:txBody>
          <a:bodyPr>
            <a:normAutofit/>
          </a:bodyPr>
          <a:lstStyle/>
          <a:p>
            <a:pPr marL="190500" marR="760730" algn="just">
              <a:lnSpc>
                <a:spcPct val="115000"/>
              </a:lnSpc>
              <a:spcBef>
                <a:spcPts val="180"/>
              </a:spcBef>
              <a:spcAft>
                <a:spcPts val="0"/>
              </a:spcAft>
            </a:pPr>
            <a:endParaRPr lang="en-US" sz="1400" dirty="0">
              <a:effectLst/>
              <a:latin typeface="Times New Roman" panose="02020603050405020304" pitchFamily="18" charset="0"/>
              <a:ea typeface="Times New Roman" panose="02020603050405020304" pitchFamily="18" charset="0"/>
            </a:endParaRPr>
          </a:p>
          <a:p>
            <a:pPr marL="190500" marR="760730" algn="just">
              <a:lnSpc>
                <a:spcPct val="115000"/>
              </a:lnSpc>
              <a:spcBef>
                <a:spcPts val="180"/>
              </a:spcBef>
              <a:spcAft>
                <a:spcPts val="0"/>
              </a:spcAft>
            </a:pPr>
            <a:r>
              <a:rPr lang="en-US" sz="1400" dirty="0">
                <a:effectLst/>
                <a:latin typeface="Times New Roman" panose="02020603050405020304" pitchFamily="18" charset="0"/>
                <a:ea typeface="Times New Roman" panose="02020603050405020304" pitchFamily="18" charset="0"/>
              </a:rPr>
              <a:t>It is often cheaper and more practical to eliminate hazards at the design or planning stage of</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product,</a:t>
            </a:r>
            <a:r>
              <a:rPr lang="en-US" sz="1400" spc="-20" dirty="0">
                <a:effectLst/>
                <a:latin typeface="Times New Roman" panose="02020603050405020304" pitchFamily="18" charset="0"/>
                <a:ea typeface="Times New Roman" panose="02020603050405020304" pitchFamily="18" charset="0"/>
              </a:rPr>
              <a:t> </a:t>
            </a:r>
          </a:p>
          <a:p>
            <a:pPr marL="190500" marR="760730" algn="just">
              <a:lnSpc>
                <a:spcPct val="115000"/>
              </a:lnSpc>
              <a:spcBef>
                <a:spcPts val="180"/>
              </a:spcBef>
              <a:spcAft>
                <a:spcPts val="0"/>
              </a:spcAft>
            </a:pPr>
            <a:endParaRPr lang="en-US" sz="1400" dirty="0">
              <a:effectLst/>
              <a:latin typeface="Times New Roman" panose="02020603050405020304" pitchFamily="18" charset="0"/>
              <a:ea typeface="Times New Roman" panose="02020603050405020304" pitchFamily="18" charset="0"/>
            </a:endParaRPr>
          </a:p>
          <a:p>
            <a:pPr marL="190500" marR="760730" algn="just">
              <a:lnSpc>
                <a:spcPct val="115000"/>
              </a:lnSpc>
              <a:spcBef>
                <a:spcPts val="180"/>
              </a:spcBef>
              <a:spcAft>
                <a:spcPts val="0"/>
              </a:spcAft>
            </a:pPr>
            <a:r>
              <a:rPr lang="en-US" sz="1400" dirty="0">
                <a:effectLst/>
                <a:latin typeface="Times New Roman" panose="02020603050405020304" pitchFamily="18" charset="0"/>
                <a:ea typeface="Times New Roman" panose="02020603050405020304" pitchFamily="18" charset="0"/>
              </a:rPr>
              <a:t>process</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or</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place</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used</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work.</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these</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early</a:t>
            </a:r>
            <a:r>
              <a:rPr lang="en-US" sz="1400" spc="-5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phases,</a:t>
            </a:r>
          </a:p>
          <a:p>
            <a:pPr marL="190500" marR="760730" algn="just">
              <a:lnSpc>
                <a:spcPct val="115000"/>
              </a:lnSpc>
              <a:spcBef>
                <a:spcPts val="180"/>
              </a:spcBef>
              <a:spcAft>
                <a:spcPts val="0"/>
              </a:spcAft>
            </a:pPr>
            <a:endParaRPr lang="en-US" sz="1400" spc="-30" dirty="0">
              <a:effectLst/>
              <a:latin typeface="Times New Roman" panose="02020603050405020304" pitchFamily="18" charset="0"/>
              <a:ea typeface="Times New Roman" panose="02020603050405020304" pitchFamily="18" charset="0"/>
            </a:endParaRPr>
          </a:p>
          <a:p>
            <a:pPr marL="190500" marR="760730" algn="just">
              <a:lnSpc>
                <a:spcPct val="115000"/>
              </a:lnSpc>
              <a:spcBef>
                <a:spcPts val="180"/>
              </a:spcBef>
              <a:spcAft>
                <a:spcPts val="0"/>
              </a:spcAft>
            </a:pP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there</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greater</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scope</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to </a:t>
            </a:r>
            <a:r>
              <a:rPr lang="en-US" sz="1400" spc="-10" dirty="0">
                <a:effectLst/>
                <a:latin typeface="Times New Roman" panose="02020603050405020304" pitchFamily="18" charset="0"/>
                <a:ea typeface="Times New Roman" panose="02020603050405020304" pitchFamily="18" charset="0"/>
              </a:rPr>
              <a:t>design</a:t>
            </a:r>
            <a:r>
              <a:rPr lang="en-US" sz="1400" spc="-3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out</a:t>
            </a:r>
            <a:r>
              <a:rPr lang="en-US" sz="1400" spc="-25"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hazards</a:t>
            </a:r>
            <a:r>
              <a:rPr lang="en-US" sz="1400" spc="-3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or</a:t>
            </a:r>
            <a:r>
              <a:rPr lang="en-US" sz="1400" spc="-35"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incorporate</a:t>
            </a:r>
            <a:r>
              <a:rPr lang="en-US" sz="1400" spc="-3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risk</a:t>
            </a:r>
            <a:r>
              <a:rPr lang="en-US" sz="1400" spc="-3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control</a:t>
            </a:r>
            <a:r>
              <a:rPr lang="en-US" sz="1400" spc="-3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measures</a:t>
            </a:r>
            <a:r>
              <a:rPr lang="en-US" sz="1400" spc="-3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that</a:t>
            </a:r>
            <a:r>
              <a:rPr lang="en-US" sz="1400" spc="-3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are</a:t>
            </a:r>
            <a:r>
              <a:rPr lang="en-US" sz="1400" spc="-25"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compatible</a:t>
            </a:r>
            <a:r>
              <a:rPr lang="en-US" sz="1400" spc="-15"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with</a:t>
            </a:r>
            <a:r>
              <a:rPr lang="en-US" sz="1400" spc="-25"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the</a:t>
            </a:r>
            <a:r>
              <a:rPr lang="en-US" sz="1400" spc="-3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original </a:t>
            </a:r>
            <a:r>
              <a:rPr lang="en-US" sz="1400" dirty="0">
                <a:effectLst/>
                <a:latin typeface="Times New Roman" panose="02020603050405020304" pitchFamily="18" charset="0"/>
                <a:ea typeface="Times New Roman" panose="02020603050405020304" pitchFamily="18" charset="0"/>
              </a:rPr>
              <a:t>design and functional requirements. </a:t>
            </a:r>
          </a:p>
          <a:p>
            <a:pPr marL="190500" marR="760730" algn="just">
              <a:lnSpc>
                <a:spcPct val="115000"/>
              </a:lnSpc>
              <a:spcBef>
                <a:spcPts val="180"/>
              </a:spcBef>
              <a:spcAft>
                <a:spcPts val="0"/>
              </a:spcAft>
            </a:pPr>
            <a:endParaRPr lang="en-US" sz="1400" dirty="0">
              <a:effectLst/>
              <a:latin typeface="Times New Roman" panose="02020603050405020304" pitchFamily="18" charset="0"/>
              <a:ea typeface="Times New Roman" panose="02020603050405020304" pitchFamily="18" charset="0"/>
            </a:endParaRPr>
          </a:p>
          <a:p>
            <a:pPr marL="190500" marR="760730" algn="just">
              <a:lnSpc>
                <a:spcPct val="115000"/>
              </a:lnSpc>
              <a:spcBef>
                <a:spcPts val="180"/>
              </a:spcBef>
              <a:spcAft>
                <a:spcPts val="0"/>
              </a:spcAft>
            </a:pPr>
            <a:r>
              <a:rPr lang="en-US" sz="1400" dirty="0">
                <a:effectLst/>
                <a:latin typeface="Times New Roman" panose="02020603050405020304" pitchFamily="18" charset="0"/>
                <a:ea typeface="Times New Roman" panose="02020603050405020304" pitchFamily="18" charset="0"/>
              </a:rPr>
              <a:t>For example, remove trip hazards on the floor or dispose of unwanted chemicals. </a:t>
            </a:r>
          </a:p>
          <a:p>
            <a:pPr marL="190500" marR="760730" algn="just">
              <a:lnSpc>
                <a:spcPct val="115000"/>
              </a:lnSpc>
              <a:spcBef>
                <a:spcPts val="180"/>
              </a:spcBef>
              <a:spcAft>
                <a:spcPts val="0"/>
              </a:spcAft>
            </a:pPr>
            <a:endParaRPr lang="en-US" sz="1400" dirty="0">
              <a:effectLst/>
              <a:latin typeface="Times New Roman" panose="02020603050405020304" pitchFamily="18" charset="0"/>
              <a:ea typeface="Times New Roman" panose="02020603050405020304" pitchFamily="18" charset="0"/>
            </a:endParaRPr>
          </a:p>
          <a:p>
            <a:pPr marL="190500" marR="760730" algn="just">
              <a:lnSpc>
                <a:spcPct val="115000"/>
              </a:lnSpc>
              <a:spcBef>
                <a:spcPts val="180"/>
              </a:spcBef>
              <a:spcAft>
                <a:spcPts val="0"/>
              </a:spcAft>
            </a:pPr>
            <a:r>
              <a:rPr lang="en-US" sz="1400" dirty="0">
                <a:effectLst/>
                <a:latin typeface="Times New Roman" panose="02020603050405020304" pitchFamily="18" charset="0"/>
                <a:ea typeface="Times New Roman" panose="02020603050405020304" pitchFamily="18" charset="0"/>
              </a:rPr>
              <a:t>This involves getting rid of dangerous machine, tool and equipment away from the work environment.</a:t>
            </a:r>
          </a:p>
          <a:p>
            <a:endParaRPr lang="en-US" dirty="0"/>
          </a:p>
        </p:txBody>
      </p:sp>
    </p:spTree>
    <p:extLst>
      <p:ext uri="{BB962C8B-B14F-4D97-AF65-F5344CB8AC3E}">
        <p14:creationId xmlns:p14="http://schemas.microsoft.com/office/powerpoint/2010/main" val="1857796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3CE5-29F4-4F41-A959-9F36FBDADBD6}"/>
              </a:ext>
            </a:extLst>
          </p:cNvPr>
          <p:cNvSpPr>
            <a:spLocks noGrp="1"/>
          </p:cNvSpPr>
          <p:nvPr>
            <p:ph type="title"/>
          </p:nvPr>
        </p:nvSpPr>
        <p:spPr/>
        <p:txBody>
          <a:bodyPr/>
          <a:lstStyle/>
          <a:p>
            <a:r>
              <a:rPr lang="en-US" sz="1800" b="1" kern="0" spc="-10" dirty="0">
                <a:effectLst/>
                <a:latin typeface="Palatino Linotype" panose="02040502050505030304" pitchFamily="18" charset="0"/>
                <a:ea typeface="Times New Roman" panose="02020603050405020304" pitchFamily="18" charset="0"/>
              </a:rPr>
              <a:t>Substitution</a:t>
            </a:r>
            <a:br>
              <a:rPr lang="en-US" sz="4400" b="1" kern="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341DCFD-9C58-4DE2-B5D1-B97B9E103420}"/>
              </a:ext>
            </a:extLst>
          </p:cNvPr>
          <p:cNvSpPr>
            <a:spLocks noGrp="1"/>
          </p:cNvSpPr>
          <p:nvPr>
            <p:ph idx="1"/>
          </p:nvPr>
        </p:nvSpPr>
        <p:spPr/>
        <p:txBody>
          <a:bodyPr>
            <a:normAutofit/>
          </a:bodyPr>
          <a:lstStyle/>
          <a:p>
            <a:pPr marL="190500" marR="758190" algn="just">
              <a:lnSpc>
                <a:spcPct val="115000"/>
              </a:lnSpc>
              <a:spcBef>
                <a:spcPts val="18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58190" algn="just">
              <a:lnSpc>
                <a:spcPct val="115000"/>
              </a:lnSpc>
              <a:spcBef>
                <a:spcPts val="180"/>
              </a:spcBef>
              <a:spcAft>
                <a:spcPts val="0"/>
              </a:spcAft>
            </a:pPr>
            <a:r>
              <a:rPr lang="en-US" sz="1400" dirty="0">
                <a:effectLst/>
                <a:latin typeface="Palatino Linotype" panose="02040502050505030304" pitchFamily="18" charset="0"/>
                <a:ea typeface="Times New Roman" panose="02020603050405020304" pitchFamily="18" charset="0"/>
              </a:rPr>
              <a:t>If it is not reasonably practical to eliminate the hazards and associated risks, you should minimize</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risk.</a:t>
            </a:r>
          </a:p>
          <a:p>
            <a:pPr marL="190500" marR="758190" algn="just">
              <a:lnSpc>
                <a:spcPct val="115000"/>
              </a:lnSpc>
              <a:spcBef>
                <a:spcPts val="180"/>
              </a:spcBef>
              <a:spcAft>
                <a:spcPts val="0"/>
              </a:spcAft>
            </a:pPr>
            <a:endParaRPr lang="en-US" sz="1400" spc="-50" dirty="0">
              <a:effectLst/>
              <a:latin typeface="Palatino Linotype" panose="02040502050505030304" pitchFamily="18" charset="0"/>
              <a:ea typeface="Times New Roman" panose="02020603050405020304" pitchFamily="18" charset="0"/>
            </a:endParaRPr>
          </a:p>
          <a:p>
            <a:pPr marL="190500" marR="758190" algn="just">
              <a:lnSpc>
                <a:spcPct val="115000"/>
              </a:lnSpc>
              <a:spcBef>
                <a:spcPts val="180"/>
              </a:spcBef>
              <a:spcAft>
                <a:spcPts val="0"/>
              </a:spcAft>
            </a:pP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For</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example,</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today</a:t>
            </a:r>
            <a:r>
              <a:rPr lang="en-US" sz="1400" spc="-7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4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dangers</a:t>
            </a:r>
            <a:r>
              <a:rPr lang="en-US" sz="1400" spc="-4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associated</a:t>
            </a:r>
            <a:r>
              <a:rPr lang="en-US" sz="1400" spc="-4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with</a:t>
            </a:r>
            <a:r>
              <a:rPr lang="en-US" sz="1400" spc="-4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asbestos</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are</a:t>
            </a:r>
            <a:r>
              <a:rPr lang="en-US" sz="1400" spc="-4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well</a:t>
            </a:r>
            <a:r>
              <a:rPr lang="en-US" sz="1400" spc="-4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known and</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there</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are</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numerous</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alternatives</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asbestos</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products</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currently</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on</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market</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including cellulose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fiber,</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thermoset</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plastic</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flour</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or</a:t>
            </a:r>
            <a:r>
              <a:rPr lang="en-US" sz="1400" spc="-75" dirty="0">
                <a:effectLst/>
                <a:latin typeface="Palatino Linotype" panose="02040502050505030304" pitchFamily="18" charset="0"/>
                <a:ea typeface="Times New Roman" panose="02020603050405020304" pitchFamily="18" charset="0"/>
              </a:rPr>
              <a:t> </a:t>
            </a:r>
            <a:r>
              <a:rPr lang="en-US" sz="1400" dirty="0" err="1">
                <a:effectLst/>
                <a:latin typeface="Palatino Linotype" panose="02040502050505030304" pitchFamily="18" charset="0"/>
                <a:ea typeface="Times New Roman" panose="02020603050405020304" pitchFamily="18" charset="0"/>
              </a:rPr>
              <a:t>polyethane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foams.</a:t>
            </a:r>
            <a:endParaRPr lang="en-US" sz="1400" spc="-75" dirty="0">
              <a:effectLst/>
              <a:latin typeface="Palatino Linotype" panose="02040502050505030304" pitchFamily="18" charset="0"/>
              <a:ea typeface="Times New Roman" panose="02020603050405020304" pitchFamily="18" charset="0"/>
            </a:endParaRPr>
          </a:p>
          <a:p>
            <a:pPr marL="190500" marR="758190" algn="just">
              <a:lnSpc>
                <a:spcPct val="115000"/>
              </a:lnSpc>
              <a:spcBef>
                <a:spcPts val="18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58190" algn="just">
              <a:lnSpc>
                <a:spcPct val="115000"/>
              </a:lnSpc>
              <a:spcBef>
                <a:spcPts val="180"/>
              </a:spcBef>
              <a:spcAft>
                <a:spcPts val="0"/>
              </a:spcAft>
            </a:pPr>
            <a:r>
              <a:rPr lang="en-US" sz="1400" dirty="0">
                <a:effectLst/>
                <a:latin typeface="Palatino Linotype" panose="02040502050505030304" pitchFamily="18" charset="0"/>
                <a:ea typeface="Times New Roman" panose="02020603050405020304" pitchFamily="18" charset="0"/>
              </a:rPr>
              <a:t>Replacing</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solvent-</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based</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paints with water-based ones is also a better alternative. In this case, the faulty machine is/tool/equipment is replaced by safe ones.</a:t>
            </a:r>
          </a:p>
          <a:p>
            <a:endParaRPr lang="en-US" dirty="0"/>
          </a:p>
        </p:txBody>
      </p:sp>
    </p:spTree>
    <p:extLst>
      <p:ext uri="{BB962C8B-B14F-4D97-AF65-F5344CB8AC3E}">
        <p14:creationId xmlns:p14="http://schemas.microsoft.com/office/powerpoint/2010/main" val="1362000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3CE5-29F4-4F41-A959-9F36FBDADBD6}"/>
              </a:ext>
            </a:extLst>
          </p:cNvPr>
          <p:cNvSpPr>
            <a:spLocks noGrp="1"/>
          </p:cNvSpPr>
          <p:nvPr>
            <p:ph type="title"/>
          </p:nvPr>
        </p:nvSpPr>
        <p:spPr/>
        <p:txBody>
          <a:bodyPr>
            <a:normAutofit/>
          </a:bodyPr>
          <a:lstStyle/>
          <a:p>
            <a:r>
              <a:rPr lang="en-US" sz="1800" b="1" kern="0" dirty="0">
                <a:effectLst/>
                <a:latin typeface="Palatino Linotype" panose="02040502050505030304" pitchFamily="18" charset="0"/>
                <a:ea typeface="Times New Roman" panose="02020603050405020304" pitchFamily="18" charset="0"/>
              </a:rPr>
              <a:t>Isolate</a:t>
            </a:r>
            <a:r>
              <a:rPr lang="en-US" sz="1800" b="1" kern="0" spc="-10"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the</a:t>
            </a:r>
            <a:r>
              <a:rPr lang="en-US" sz="1800" b="1" kern="0" spc="-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hazard</a:t>
            </a:r>
            <a:r>
              <a:rPr lang="en-US" sz="1800" b="1" kern="0" spc="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from </a:t>
            </a:r>
            <a:r>
              <a:rPr lang="en-US" sz="1800" b="1" kern="0" spc="-10" dirty="0">
                <a:effectLst/>
                <a:latin typeface="Palatino Linotype" panose="02040502050505030304" pitchFamily="18" charset="0"/>
                <a:ea typeface="Times New Roman" panose="02020603050405020304" pitchFamily="18" charset="0"/>
              </a:rPr>
              <a:t>people</a:t>
            </a:r>
            <a:br>
              <a:rPr lang="en-US" sz="1800" b="1" kern="0" dirty="0">
                <a:effectLst/>
                <a:latin typeface="Palatino Linotype" panose="02040502050505030304" pitchFamily="18" charset="0"/>
                <a:ea typeface="Times New Roman" panose="02020603050405020304" pitchFamily="18" charset="0"/>
              </a:rPr>
            </a:b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E341DCFD-9C58-4DE2-B5D1-B97B9E103420}"/>
              </a:ext>
            </a:extLst>
          </p:cNvPr>
          <p:cNvSpPr>
            <a:spLocks noGrp="1"/>
          </p:cNvSpPr>
          <p:nvPr>
            <p:ph idx="1"/>
          </p:nvPr>
        </p:nvSpPr>
        <p:spPr/>
        <p:txBody>
          <a:bodyPr>
            <a:normAutofit/>
          </a:bodyPr>
          <a:lstStyle/>
          <a:p>
            <a:pPr marL="190500" marR="762000" algn="just">
              <a:lnSpc>
                <a:spcPct val="115000"/>
              </a:lnSpc>
              <a:spcBef>
                <a:spcPts val="18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2000" algn="just">
              <a:lnSpc>
                <a:spcPct val="115000"/>
              </a:lnSpc>
              <a:spcBef>
                <a:spcPts val="180"/>
              </a:spcBef>
              <a:spcAft>
                <a:spcPts val="0"/>
              </a:spcAft>
            </a:pPr>
            <a:r>
              <a:rPr lang="en-US" sz="1400" dirty="0">
                <a:effectLst/>
                <a:latin typeface="Palatino Linotype" panose="02040502050505030304" pitchFamily="18" charset="0"/>
                <a:ea typeface="Times New Roman" panose="02020603050405020304" pitchFamily="18" charset="0"/>
              </a:rPr>
              <a:t>This involves physically separating the source of harm from people by distance or using barriers. </a:t>
            </a:r>
          </a:p>
          <a:p>
            <a:pPr marL="190500" marR="762000" algn="just">
              <a:lnSpc>
                <a:spcPct val="115000"/>
              </a:lnSpc>
              <a:spcBef>
                <a:spcPts val="18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2000" algn="just">
              <a:lnSpc>
                <a:spcPct val="115000"/>
              </a:lnSpc>
              <a:spcBef>
                <a:spcPts val="180"/>
              </a:spcBef>
              <a:spcAft>
                <a:spcPts val="0"/>
              </a:spcAft>
            </a:pPr>
            <a:r>
              <a:rPr lang="en-US" sz="1400" dirty="0">
                <a:effectLst/>
                <a:latin typeface="Palatino Linotype" panose="02040502050505030304" pitchFamily="18" charset="0"/>
                <a:ea typeface="Times New Roman" panose="02020603050405020304" pitchFamily="18" charset="0"/>
              </a:rPr>
              <a:t>For example, introducing a strict work area, using guard rails around exposed edges</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holes</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floors,</a:t>
            </a:r>
          </a:p>
          <a:p>
            <a:pPr marL="190500" marR="762000" algn="just">
              <a:lnSpc>
                <a:spcPct val="115000"/>
              </a:lnSpc>
              <a:spcBef>
                <a:spcPts val="180"/>
              </a:spcBef>
              <a:spcAft>
                <a:spcPts val="0"/>
              </a:spcAft>
            </a:pPr>
            <a:endParaRPr lang="en-US" sz="1400" spc="-65" dirty="0">
              <a:effectLst/>
              <a:latin typeface="Palatino Linotype" panose="02040502050505030304" pitchFamily="18" charset="0"/>
              <a:ea typeface="Times New Roman" panose="02020603050405020304" pitchFamily="18" charset="0"/>
            </a:endParaRPr>
          </a:p>
          <a:p>
            <a:pPr marL="190500" marR="762000" algn="just">
              <a:lnSpc>
                <a:spcPct val="115000"/>
              </a:lnSpc>
              <a:spcBef>
                <a:spcPts val="180"/>
              </a:spcBef>
              <a:spcAft>
                <a:spcPts val="0"/>
              </a:spcAft>
            </a:pP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using</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remote</a:t>
            </a:r>
            <a:r>
              <a:rPr lang="en-US" sz="1400" spc="-7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control</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systems</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operate</a:t>
            </a:r>
            <a:r>
              <a:rPr lang="en-US" sz="1400" spc="-7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machinery,</a:t>
            </a:r>
            <a:r>
              <a:rPr lang="en-US" sz="1400" spc="-65" dirty="0">
                <a:effectLst/>
                <a:latin typeface="Palatino Linotype" panose="02040502050505030304" pitchFamily="18" charset="0"/>
                <a:ea typeface="Times New Roman" panose="02020603050405020304" pitchFamily="18" charset="0"/>
              </a:rPr>
              <a:t> </a:t>
            </a:r>
          </a:p>
          <a:p>
            <a:pPr marL="190500" marR="762000" algn="just">
              <a:lnSpc>
                <a:spcPct val="115000"/>
              </a:lnSpc>
              <a:spcBef>
                <a:spcPts val="18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2000" algn="just">
              <a:lnSpc>
                <a:spcPct val="115000"/>
              </a:lnSpc>
              <a:spcBef>
                <a:spcPts val="180"/>
              </a:spcBef>
              <a:spcAft>
                <a:spcPts val="0"/>
              </a:spcAft>
            </a:pPr>
            <a:r>
              <a:rPr lang="en-US" sz="1400" dirty="0">
                <a:effectLst/>
                <a:latin typeface="Palatino Linotype" panose="02040502050505030304" pitchFamily="18" charset="0"/>
                <a:ea typeface="Times New Roman" panose="02020603050405020304" pitchFamily="18" charset="0"/>
              </a:rPr>
              <a:t>enclosing a noisy process from a person and storing chemicals in a fume cabinet.</a:t>
            </a:r>
          </a:p>
          <a:p>
            <a:endParaRPr lang="en-US" dirty="0"/>
          </a:p>
        </p:txBody>
      </p:sp>
    </p:spTree>
    <p:extLst>
      <p:ext uri="{BB962C8B-B14F-4D97-AF65-F5344CB8AC3E}">
        <p14:creationId xmlns:p14="http://schemas.microsoft.com/office/powerpoint/2010/main" val="657742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3CE5-29F4-4F41-A959-9F36FBDADBD6}"/>
              </a:ext>
            </a:extLst>
          </p:cNvPr>
          <p:cNvSpPr>
            <a:spLocks noGrp="1"/>
          </p:cNvSpPr>
          <p:nvPr>
            <p:ph type="title"/>
          </p:nvPr>
        </p:nvSpPr>
        <p:spPr/>
        <p:txBody>
          <a:bodyPr/>
          <a:lstStyle/>
          <a:p>
            <a:r>
              <a:rPr lang="en-US" sz="1800" b="1" kern="0" dirty="0">
                <a:effectLst/>
                <a:latin typeface="Palatino Linotype" panose="02040502050505030304" pitchFamily="18" charset="0"/>
                <a:ea typeface="Times New Roman" panose="02020603050405020304" pitchFamily="18" charset="0"/>
              </a:rPr>
              <a:t>Engineering</a:t>
            </a:r>
            <a:r>
              <a:rPr lang="en-US" sz="1800" b="1" kern="0" spc="-5" dirty="0">
                <a:effectLst/>
                <a:latin typeface="Palatino Linotype" panose="02040502050505030304" pitchFamily="18" charset="0"/>
                <a:ea typeface="Times New Roman" panose="02020603050405020304" pitchFamily="18" charset="0"/>
              </a:rPr>
              <a:t> </a:t>
            </a:r>
            <a:r>
              <a:rPr lang="en-US" sz="1800" b="1" kern="0" spc="-10" dirty="0">
                <a:effectLst/>
                <a:latin typeface="Palatino Linotype" panose="02040502050505030304" pitchFamily="18" charset="0"/>
                <a:ea typeface="Times New Roman" panose="02020603050405020304" pitchFamily="18" charset="0"/>
              </a:rPr>
              <a:t>control</a:t>
            </a:r>
            <a:br>
              <a:rPr lang="en-US" sz="4400" b="1" kern="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341DCFD-9C58-4DE2-B5D1-B97B9E103420}"/>
              </a:ext>
            </a:extLst>
          </p:cNvPr>
          <p:cNvSpPr>
            <a:spLocks noGrp="1"/>
          </p:cNvSpPr>
          <p:nvPr>
            <p:ph idx="1"/>
          </p:nvPr>
        </p:nvSpPr>
        <p:spPr/>
        <p:txBody>
          <a:bodyPr>
            <a:normAutofit/>
          </a:bodyPr>
          <a:lstStyle/>
          <a:p>
            <a:pPr marL="190500" marR="763905"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3905"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An engineering control is a control measure that is physical in nature, including a mechanical device or process. </a:t>
            </a:r>
          </a:p>
          <a:p>
            <a:pPr marL="190500" marR="763905"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3905"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For example, this can be done through the use of machine guards, effective ventilation systems </a:t>
            </a:r>
          </a:p>
          <a:p>
            <a:pPr marL="190500" marR="763905"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3905"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and setting work rates on a roster to reduce fatigue. </a:t>
            </a:r>
          </a:p>
          <a:p>
            <a:pPr marL="190500" marR="763905"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3905"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Involves incorporating engineering design to reduce accidents </a:t>
            </a:r>
          </a:p>
          <a:p>
            <a:pPr marL="190500" marR="763905"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3905"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and hazards e.g. having </a:t>
            </a:r>
            <a:r>
              <a:rPr lang="en-US" sz="1400" spc="-10" dirty="0">
                <a:effectLst/>
                <a:latin typeface="Palatino Linotype" panose="02040502050505030304" pitchFamily="18" charset="0"/>
                <a:ea typeface="Times New Roman" panose="02020603050405020304" pitchFamily="18" charset="0"/>
              </a:rPr>
              <a:t>guards.</a:t>
            </a:r>
            <a:endParaRPr lang="en-US" sz="1400" dirty="0">
              <a:effectLst/>
              <a:latin typeface="Palatino Linotype" panose="0204050205050503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117886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3CE5-29F4-4F41-A959-9F36FBDADBD6}"/>
              </a:ext>
            </a:extLst>
          </p:cNvPr>
          <p:cNvSpPr>
            <a:spLocks noGrp="1"/>
          </p:cNvSpPr>
          <p:nvPr>
            <p:ph type="title"/>
          </p:nvPr>
        </p:nvSpPr>
        <p:spPr/>
        <p:txBody>
          <a:bodyPr>
            <a:normAutofit/>
          </a:bodyPr>
          <a:lstStyle/>
          <a:p>
            <a:r>
              <a:rPr lang="en-US" sz="1800" b="1" kern="0" dirty="0">
                <a:effectLst/>
                <a:latin typeface="Palatino Linotype" panose="02040502050505030304" pitchFamily="18" charset="0"/>
                <a:ea typeface="Times New Roman" panose="02020603050405020304" pitchFamily="18" charset="0"/>
              </a:rPr>
              <a:t>Administrative</a:t>
            </a:r>
            <a:r>
              <a:rPr lang="en-US" sz="1800" b="1" kern="0" spc="-15" dirty="0">
                <a:effectLst/>
                <a:latin typeface="Palatino Linotype" panose="02040502050505030304" pitchFamily="18" charset="0"/>
                <a:ea typeface="Times New Roman" panose="02020603050405020304" pitchFamily="18" charset="0"/>
              </a:rPr>
              <a:t> </a:t>
            </a:r>
            <a:r>
              <a:rPr lang="en-US" sz="1800" b="1" kern="0" spc="-10" dirty="0">
                <a:effectLst/>
                <a:latin typeface="Palatino Linotype" panose="02040502050505030304" pitchFamily="18" charset="0"/>
                <a:ea typeface="Times New Roman" panose="02020603050405020304" pitchFamily="18" charset="0"/>
              </a:rPr>
              <a:t>control</a:t>
            </a:r>
            <a:br>
              <a:rPr lang="en-US" sz="1800" b="1" kern="0" dirty="0">
                <a:effectLst/>
                <a:latin typeface="Palatino Linotype" panose="02040502050505030304" pitchFamily="18" charset="0"/>
                <a:ea typeface="Times New Roman" panose="02020603050405020304" pitchFamily="18" charset="0"/>
              </a:rPr>
            </a:b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E341DCFD-9C58-4DE2-B5D1-B97B9E103420}"/>
              </a:ext>
            </a:extLst>
          </p:cNvPr>
          <p:cNvSpPr>
            <a:spLocks noGrp="1"/>
          </p:cNvSpPr>
          <p:nvPr>
            <p:ph idx="1"/>
          </p:nvPr>
        </p:nvSpPr>
        <p:spPr/>
        <p:txBody>
          <a:bodyPr>
            <a:normAutofit lnSpcReduction="10000"/>
          </a:bodyPr>
          <a:lstStyle/>
          <a:p>
            <a:pPr marL="0" marR="0" indent="0" algn="just">
              <a:spcBef>
                <a:spcPts val="390"/>
              </a:spcBef>
              <a:spcAft>
                <a:spcPts val="0"/>
              </a:spcAft>
              <a:buNone/>
            </a:pPr>
            <a:br>
              <a:rPr lang="en-US" sz="1400" dirty="0">
                <a:effectLst/>
                <a:latin typeface="Palatino Linotype" panose="02040502050505030304" pitchFamily="18" charset="0"/>
                <a:ea typeface="Times New Roman" panose="02020603050405020304" pitchFamily="18" charset="0"/>
              </a:rPr>
            </a:br>
            <a:endParaRPr lang="en-US" sz="1400" dirty="0">
              <a:effectLst/>
              <a:latin typeface="Palatino Linotype" panose="02040502050505030304" pitchFamily="18" charset="0"/>
              <a:ea typeface="Times New Roman" panose="02020603050405020304" pitchFamily="18" charset="0"/>
            </a:endParaRPr>
          </a:p>
          <a:p>
            <a:pPr marL="190500" marR="0" algn="just">
              <a:spcBef>
                <a:spcPts val="390"/>
              </a:spcBef>
              <a:spcAft>
                <a:spcPts val="0"/>
              </a:spcAft>
            </a:pPr>
            <a:r>
              <a:rPr lang="en-US" sz="1400" dirty="0">
                <a:effectLst/>
                <a:latin typeface="Palatino Linotype" panose="02040502050505030304" pitchFamily="18" charset="0"/>
                <a:ea typeface="Times New Roman" panose="02020603050405020304" pitchFamily="18" charset="0"/>
              </a:rPr>
              <a:t>Administrative controls are work methods or procedures that are designed to minimize exposure to a hazard. </a:t>
            </a:r>
          </a:p>
          <a:p>
            <a:pPr marL="190500" marR="0" algn="just">
              <a:spcBef>
                <a:spcPts val="3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0" algn="just">
              <a:spcBef>
                <a:spcPts val="390"/>
              </a:spcBef>
              <a:spcAft>
                <a:spcPts val="0"/>
              </a:spcAft>
            </a:pPr>
            <a:r>
              <a:rPr lang="en-US" sz="1400" dirty="0">
                <a:effectLst/>
                <a:latin typeface="Palatino Linotype" panose="02040502050505030304" pitchFamily="18" charset="0"/>
                <a:ea typeface="Times New Roman" panose="02020603050405020304" pitchFamily="18" charset="0"/>
              </a:rPr>
              <a:t>Establish appropriate procedures and safe work practices such as;</a:t>
            </a:r>
          </a:p>
          <a:p>
            <a:pPr marL="0" marR="0" indent="0" algn="just">
              <a:spcBef>
                <a:spcPts val="390"/>
              </a:spcBef>
              <a:spcAft>
                <a:spcPts val="0"/>
              </a:spcAft>
              <a:buNone/>
            </a:pPr>
            <a:endParaRPr lang="en-US" sz="1400" dirty="0">
              <a:effectLst/>
              <a:latin typeface="Palatino Linotype" panose="02040502050505030304" pitchFamily="18" charset="0"/>
              <a:ea typeface="Times New Roman" panose="02020603050405020304" pitchFamily="18" charset="0"/>
            </a:endParaRPr>
          </a:p>
          <a:p>
            <a:pPr marL="190500" marR="0" algn="just">
              <a:spcBef>
                <a:spcPts val="390"/>
              </a:spcBef>
              <a:spcAft>
                <a:spcPts val="0"/>
              </a:spcAft>
            </a:pPr>
            <a:r>
              <a:rPr lang="en-US" sz="1400" dirty="0">
                <a:effectLst/>
                <a:latin typeface="Palatino Linotype" panose="02040502050505030304" pitchFamily="18" charset="0"/>
                <a:ea typeface="Times New Roman" panose="02020603050405020304" pitchFamily="18" charset="0"/>
              </a:rPr>
              <a:t>limit exposure time to a hazardous task so that fewer employees are exposed, routine maintenance</a:t>
            </a:r>
            <a:r>
              <a:rPr lang="en-US" sz="1400" spc="-5" dirty="0">
                <a:effectLst/>
                <a:latin typeface="Palatino Linotype" panose="02040502050505030304" pitchFamily="18" charset="0"/>
                <a:ea typeface="Times New Roman" panose="02020603050405020304" pitchFamily="18" charset="0"/>
              </a:rPr>
              <a:t> </a:t>
            </a:r>
          </a:p>
          <a:p>
            <a:pPr marL="190500" marR="0" algn="just">
              <a:spcBef>
                <a:spcPts val="3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0" algn="just">
              <a:spcBef>
                <a:spcPts val="390"/>
              </a:spcBef>
              <a:spcAft>
                <a:spcPts val="0"/>
              </a:spcAft>
            </a:pPr>
            <a:r>
              <a:rPr lang="en-US" sz="1400" dirty="0">
                <a:effectLst/>
                <a:latin typeface="Palatino Linotype" panose="02040502050505030304" pitchFamily="18" charset="0"/>
                <a:ea typeface="Times New Roman" panose="02020603050405020304" pitchFamily="18" charset="0"/>
              </a:rPr>
              <a:t>and housekeeping</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procedures, training</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on hazards and correct work methods and</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use</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signs</a:t>
            </a:r>
            <a:r>
              <a:rPr lang="en-US" sz="1400" spc="-4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4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warn</a:t>
            </a:r>
            <a:r>
              <a:rPr lang="en-US" sz="1400" spc="-4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people</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hazard.</a:t>
            </a:r>
            <a:r>
              <a:rPr lang="en-US" sz="1400" spc="-40" dirty="0">
                <a:effectLst/>
                <a:latin typeface="Palatino Linotype" panose="02040502050505030304" pitchFamily="18" charset="0"/>
                <a:ea typeface="Times New Roman" panose="02020603050405020304" pitchFamily="18" charset="0"/>
              </a:rPr>
              <a:t> </a:t>
            </a:r>
          </a:p>
          <a:p>
            <a:pPr marL="190500" marR="0" algn="just">
              <a:spcBef>
                <a:spcPts val="3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0" algn="just">
              <a:spcBef>
                <a:spcPts val="390"/>
              </a:spcBef>
              <a:spcAft>
                <a:spcPts val="0"/>
              </a:spcAft>
            </a:pPr>
            <a:r>
              <a:rPr lang="en-US" sz="1400" dirty="0">
                <a:effectLst/>
                <a:latin typeface="Palatino Linotype" panose="02040502050505030304" pitchFamily="18" charset="0"/>
                <a:ea typeface="Times New Roman" panose="02020603050405020304" pitchFamily="18" charset="0"/>
              </a:rPr>
              <a:t>This</a:t>
            </a:r>
            <a:r>
              <a:rPr lang="en-US" sz="1400" spc="-4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involves</a:t>
            </a:r>
            <a:r>
              <a:rPr lang="en-US" sz="1400" spc="-4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training</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proper</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sensitization</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on how to use equipment safely, OSH related topics.</a:t>
            </a:r>
          </a:p>
          <a:p>
            <a:pPr marL="190500" marR="0" algn="just">
              <a:spcBef>
                <a:spcPts val="3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0" algn="just">
              <a:spcBef>
                <a:spcPts val="390"/>
              </a:spcBef>
              <a:spcAft>
                <a:spcPts val="0"/>
              </a:spcAft>
            </a:pPr>
            <a:r>
              <a:rPr lang="en-US" sz="1400" dirty="0">
                <a:effectLst/>
                <a:latin typeface="Palatino Linotype" panose="02040502050505030304" pitchFamily="18" charset="0"/>
                <a:ea typeface="Times New Roman" panose="02020603050405020304" pitchFamily="18" charset="0"/>
              </a:rPr>
              <a:t> Issue warming signs and ensure work operation shift.</a:t>
            </a: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3800317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D854-0EE2-488E-9732-906FFDA84EAC}"/>
              </a:ext>
            </a:extLst>
          </p:cNvPr>
          <p:cNvSpPr>
            <a:spLocks noGrp="1"/>
          </p:cNvSpPr>
          <p:nvPr>
            <p:ph type="title"/>
          </p:nvPr>
        </p:nvSpPr>
        <p:spPr/>
        <p:txBody>
          <a:bodyPr/>
          <a:lstStyle/>
          <a:p>
            <a:r>
              <a:rPr lang="en-US" sz="1800" dirty="0">
                <a:effectLst/>
                <a:latin typeface="Palatino Linotype" panose="02040502050505030304" pitchFamily="18" charset="0"/>
                <a:ea typeface="Times New Roman" panose="02020603050405020304" pitchFamily="18" charset="0"/>
              </a:rPr>
              <a:t>Use</a:t>
            </a:r>
            <a:r>
              <a:rPr lang="en-US" sz="1800" spc="-15" dirty="0">
                <a:effectLst/>
                <a:latin typeface="Palatino Linotype" panose="02040502050505030304" pitchFamily="18" charset="0"/>
                <a:ea typeface="Times New Roman" panose="02020603050405020304" pitchFamily="18" charset="0"/>
              </a:rPr>
              <a:t> </a:t>
            </a:r>
            <a:r>
              <a:rPr lang="en-US" sz="1800" dirty="0">
                <a:effectLst/>
                <a:latin typeface="Palatino Linotype" panose="02040502050505030304" pitchFamily="18" charset="0"/>
                <a:ea typeface="Times New Roman" panose="02020603050405020304" pitchFamily="18" charset="0"/>
              </a:rPr>
              <a:t>Personal</a:t>
            </a:r>
            <a:r>
              <a:rPr lang="en-US" sz="1800" spc="-5" dirty="0">
                <a:effectLst/>
                <a:latin typeface="Palatino Linotype" panose="02040502050505030304" pitchFamily="18" charset="0"/>
                <a:ea typeface="Times New Roman" panose="02020603050405020304" pitchFamily="18" charset="0"/>
              </a:rPr>
              <a:t> </a:t>
            </a:r>
            <a:r>
              <a:rPr lang="en-US" sz="1800" dirty="0">
                <a:effectLst/>
                <a:latin typeface="Palatino Linotype" panose="02040502050505030304" pitchFamily="18" charset="0"/>
                <a:ea typeface="Times New Roman" panose="02020603050405020304" pitchFamily="18" charset="0"/>
              </a:rPr>
              <a:t>Protective</a:t>
            </a:r>
            <a:r>
              <a:rPr lang="en-US" sz="1800" spc="-10" dirty="0">
                <a:effectLst/>
                <a:latin typeface="Palatino Linotype" panose="02040502050505030304" pitchFamily="18" charset="0"/>
                <a:ea typeface="Times New Roman" panose="02020603050405020304" pitchFamily="18" charset="0"/>
              </a:rPr>
              <a:t> </a:t>
            </a:r>
            <a:r>
              <a:rPr lang="en-US" sz="1800" dirty="0">
                <a:effectLst/>
                <a:latin typeface="Palatino Linotype" panose="02040502050505030304" pitchFamily="18" charset="0"/>
                <a:ea typeface="Times New Roman" panose="02020603050405020304" pitchFamily="18" charset="0"/>
              </a:rPr>
              <a:t>Equipment</a:t>
            </a:r>
            <a:r>
              <a:rPr lang="en-US" sz="1800" spc="-15" dirty="0">
                <a:effectLst/>
                <a:latin typeface="Palatino Linotype" panose="02040502050505030304" pitchFamily="18" charset="0"/>
                <a:ea typeface="Times New Roman" panose="02020603050405020304" pitchFamily="18" charset="0"/>
              </a:rPr>
              <a:t> </a:t>
            </a:r>
            <a:r>
              <a:rPr lang="en-US" sz="1800" spc="-20" dirty="0">
                <a:effectLst/>
                <a:latin typeface="Palatino Linotype" panose="02040502050505030304" pitchFamily="18" charset="0"/>
                <a:ea typeface="Times New Roman" panose="02020603050405020304" pitchFamily="18" charset="0"/>
              </a:rPr>
              <a:t>(PPE)</a:t>
            </a: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DDD19D74-1CF3-447B-ACCA-105B1C47BD9D}"/>
              </a:ext>
            </a:extLst>
          </p:cNvPr>
          <p:cNvSpPr>
            <a:spLocks noGrp="1"/>
          </p:cNvSpPr>
          <p:nvPr>
            <p:ph idx="1"/>
          </p:nvPr>
        </p:nvSpPr>
        <p:spPr/>
        <p:txBody>
          <a:bodyPr>
            <a:normAutofit/>
          </a:bodyPr>
          <a:lstStyle/>
          <a:p>
            <a:pPr marL="1143000" marR="760095" lvl="2" indent="-228600">
              <a:lnSpc>
                <a:spcPct val="113000"/>
              </a:lnSpc>
              <a:spcBef>
                <a:spcPts val="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760095" lvl="2" indent="-228600">
              <a:lnSpc>
                <a:spcPct val="113000"/>
              </a:lnSpc>
              <a:spcBef>
                <a:spcPts val="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Isolate the hazard</a:t>
            </a:r>
            <a:r>
              <a:rPr lang="en-US" sz="1400" spc="1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from</a:t>
            </a:r>
            <a:r>
              <a:rPr lang="en-US" sz="1400" spc="1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anyone who could</a:t>
            </a:r>
            <a:r>
              <a:rPr lang="en-US" sz="1400" spc="1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be harmed</a:t>
            </a:r>
          </a:p>
          <a:p>
            <a:pPr marL="1143000" marR="760095" lvl="2" indent="-228600">
              <a:lnSpc>
                <a:spcPct val="113000"/>
              </a:lnSpc>
              <a:spcBef>
                <a:spcPts val="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760095" lvl="2" indent="-228600">
              <a:lnSpc>
                <a:spcPct val="113000"/>
              </a:lnSpc>
              <a:spcBef>
                <a:spcPts val="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 i.e. keep</a:t>
            </a:r>
            <a:r>
              <a:rPr lang="en-US" sz="1400" spc="1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 machine in</a:t>
            </a:r>
            <a:r>
              <a:rPr lang="en-US" sz="1400" spc="1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 closed room and operate it remotely.</a:t>
            </a:r>
          </a:p>
          <a:p>
            <a:pPr marL="1143000" marR="0" lvl="2" indent="-228600">
              <a:spcBef>
                <a:spcPts val="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Use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design control to</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eliminate the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risk.</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18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0" lvl="2" indent="-228600">
              <a:spcBef>
                <a:spcPts val="18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Use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personal</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protective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equipment</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to control</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risk.</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272484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5193-9F94-4EA0-943A-E4D7D5D5AF1D}"/>
              </a:ext>
            </a:extLst>
          </p:cNvPr>
          <p:cNvSpPr>
            <a:spLocks noGrp="1"/>
          </p:cNvSpPr>
          <p:nvPr>
            <p:ph type="title"/>
          </p:nvPr>
        </p:nvSpPr>
        <p:spPr/>
        <p:txBody>
          <a:bodyPr>
            <a:normAutofit/>
          </a:bodyPr>
          <a:lstStyle/>
          <a:p>
            <a:r>
              <a:rPr lang="en-US" sz="1800" kern="0" spc="0" dirty="0">
                <a:effectLst/>
                <a:latin typeface="Palatino Linotype" panose="02040502050505030304" pitchFamily="18" charset="0"/>
                <a:ea typeface="Times New Roman" panose="02020603050405020304" pitchFamily="18" charset="0"/>
              </a:rPr>
              <a:t>Learning</a:t>
            </a:r>
            <a:r>
              <a:rPr lang="en-US" sz="1800" kern="0" spc="-5" dirty="0">
                <a:effectLst/>
                <a:latin typeface="Palatino Linotype" panose="02040502050505030304" pitchFamily="18" charset="0"/>
                <a:ea typeface="Times New Roman" panose="02020603050405020304" pitchFamily="18" charset="0"/>
              </a:rPr>
              <a:t> </a:t>
            </a:r>
            <a:r>
              <a:rPr lang="en-US" sz="1800" kern="0" spc="-10" dirty="0">
                <a:effectLst/>
                <a:latin typeface="Palatino Linotype" panose="02040502050505030304" pitchFamily="18" charset="0"/>
                <a:ea typeface="Times New Roman" panose="02020603050405020304" pitchFamily="18" charset="0"/>
              </a:rPr>
              <a:t>Outcomes</a:t>
            </a:r>
            <a:br>
              <a:rPr lang="en-US" sz="1800" kern="0" spc="0" dirty="0">
                <a:effectLst/>
                <a:latin typeface="Palatino Linotype" panose="02040502050505030304" pitchFamily="18" charset="0"/>
                <a:ea typeface="Times New Roman" panose="02020603050405020304" pitchFamily="18" charset="0"/>
              </a:rPr>
            </a:b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DA5346A2-8248-4E9C-8666-0F1F5CC73E5A}"/>
              </a:ext>
            </a:extLst>
          </p:cNvPr>
          <p:cNvSpPr>
            <a:spLocks noGrp="1"/>
          </p:cNvSpPr>
          <p:nvPr>
            <p:ph idx="1"/>
          </p:nvPr>
        </p:nvSpPr>
        <p:spPr/>
        <p:txBody>
          <a:bodyPr>
            <a:normAutofit/>
          </a:bodyPr>
          <a:lstStyle/>
          <a:p>
            <a:pPr marL="0" marR="0" lvl="0" indent="0">
              <a:spcBef>
                <a:spcPts val="180"/>
              </a:spcBef>
              <a:spcAft>
                <a:spcPts val="0"/>
              </a:spcAft>
              <a:buSzPts val="1200"/>
              <a:buNone/>
              <a:tabLst>
                <a:tab pos="647700" algn="l"/>
              </a:tabLst>
            </a:pPr>
            <a:endParaRPr lang="en-US" sz="1400" spc="-5" dirty="0">
              <a:effectLst/>
              <a:latin typeface="Palatino Linotype" panose="02040502050505030304" pitchFamily="18" charset="0"/>
              <a:ea typeface="Times New Roman" panose="02020603050405020304" pitchFamily="18" charset="0"/>
            </a:endParaRPr>
          </a:p>
          <a:p>
            <a:pPr marL="0" marR="0" lvl="0" indent="0">
              <a:spcBef>
                <a:spcPts val="180"/>
              </a:spcBef>
              <a:spcAft>
                <a:spcPts val="0"/>
              </a:spcAft>
              <a:buSzPts val="1200"/>
              <a:buNone/>
              <a:tabLst>
                <a:tab pos="647700" algn="l"/>
              </a:tabLst>
            </a:pPr>
            <a:endParaRPr lang="en-US" sz="1400" spc="-5" dirty="0">
              <a:effectLst/>
              <a:latin typeface="Palatino Linotype" panose="02040502050505030304" pitchFamily="18" charset="0"/>
              <a:ea typeface="Times New Roman" panose="02020603050405020304" pitchFamily="18" charset="0"/>
            </a:endParaRPr>
          </a:p>
          <a:p>
            <a:pPr marL="0" marR="0" lvl="0" indent="0">
              <a:spcBef>
                <a:spcPts val="180"/>
              </a:spcBef>
              <a:spcAft>
                <a:spcPts val="0"/>
              </a:spcAft>
              <a:buSzPts val="1200"/>
              <a:buNone/>
              <a:tabLst>
                <a:tab pos="647700" algn="l"/>
              </a:tabLst>
            </a:pPr>
            <a:r>
              <a:rPr lang="en-US" sz="1400" spc="-5" dirty="0">
                <a:effectLst/>
                <a:latin typeface="Palatino Linotype" panose="02040502050505030304" pitchFamily="18" charset="0"/>
                <a:ea typeface="Times New Roman" panose="02020603050405020304" pitchFamily="18" charset="0"/>
              </a:rPr>
              <a:t>1. Identify</a:t>
            </a:r>
            <a:r>
              <a:rPr lang="en-US" sz="1400" spc="-55"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workplace hazards</a:t>
            </a:r>
            <a:r>
              <a:rPr lang="en-US" sz="1400" spc="5"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and</a:t>
            </a:r>
            <a:r>
              <a:rPr lang="en-US" sz="1400" spc="10" dirty="0">
                <a:effectLst/>
                <a:latin typeface="Palatino Linotype" panose="02040502050505030304" pitchFamily="18" charset="0"/>
                <a:ea typeface="Times New Roman" panose="02020603050405020304" pitchFamily="18" charset="0"/>
              </a:rPr>
              <a:t> </a:t>
            </a:r>
            <a:r>
              <a:rPr lang="en-US" sz="1400" spc="-20" dirty="0">
                <a:effectLst/>
                <a:latin typeface="Palatino Linotype" panose="02040502050505030304" pitchFamily="18" charset="0"/>
                <a:ea typeface="Times New Roman" panose="02020603050405020304" pitchFamily="18" charset="0"/>
              </a:rPr>
              <a:t>risk.</a:t>
            </a:r>
          </a:p>
          <a:p>
            <a:pPr marL="342900" marR="0" lvl="0" indent="-342900">
              <a:spcBef>
                <a:spcPts val="180"/>
              </a:spcBef>
              <a:spcAft>
                <a:spcPts val="0"/>
              </a:spcAft>
              <a:buSzPts val="1200"/>
              <a:buAutoNum type="arabicPeriod"/>
              <a:tabLst>
                <a:tab pos="647700" algn="l"/>
              </a:tabLst>
            </a:pPr>
            <a:endParaRPr lang="en-US" sz="1400" spc="-5" dirty="0">
              <a:effectLst/>
              <a:latin typeface="Palatino Linotype" panose="02040502050505030304" pitchFamily="18" charset="0"/>
              <a:ea typeface="Times New Roman" panose="02020603050405020304" pitchFamily="18" charset="0"/>
            </a:endParaRPr>
          </a:p>
          <a:p>
            <a:pPr marL="0" marR="0" lvl="0" indent="0">
              <a:spcBef>
                <a:spcPts val="205"/>
              </a:spcBef>
              <a:spcAft>
                <a:spcPts val="0"/>
              </a:spcAft>
              <a:buSzPts val="1200"/>
              <a:buNone/>
              <a:tabLst>
                <a:tab pos="647700" algn="l"/>
              </a:tabLst>
            </a:pPr>
            <a:r>
              <a:rPr lang="en-US" sz="1400" spc="-5" dirty="0">
                <a:effectLst/>
                <a:latin typeface="Palatino Linotype" panose="02040502050505030304" pitchFamily="18" charset="0"/>
                <a:ea typeface="Times New Roman" panose="02020603050405020304" pitchFamily="18" charset="0"/>
              </a:rPr>
              <a:t>2. Identify</a:t>
            </a:r>
            <a:r>
              <a:rPr lang="en-US" sz="1400" spc="-65"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and implement</a:t>
            </a:r>
            <a:r>
              <a:rPr lang="en-US" sz="1400" spc="10"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appropriate</a:t>
            </a:r>
            <a:r>
              <a:rPr lang="en-US" sz="1400" spc="-10"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control measures to hazards</a:t>
            </a:r>
            <a:r>
              <a:rPr lang="en-US" sz="1400" spc="-10"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and</a:t>
            </a:r>
            <a:r>
              <a:rPr lang="en-US" sz="1400"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risks.</a:t>
            </a:r>
          </a:p>
          <a:p>
            <a:pPr marL="0" marR="0" lvl="0" indent="0">
              <a:spcBef>
                <a:spcPts val="205"/>
              </a:spcBef>
              <a:spcAft>
                <a:spcPts val="0"/>
              </a:spcAft>
              <a:buSzPts val="1200"/>
              <a:buNone/>
              <a:tabLst>
                <a:tab pos="647700" algn="l"/>
              </a:tabLst>
            </a:pPr>
            <a:endParaRPr lang="en-US" sz="1400" spc="-5" dirty="0">
              <a:effectLst/>
              <a:latin typeface="Palatino Linotype" panose="02040502050505030304" pitchFamily="18" charset="0"/>
              <a:ea typeface="Times New Roman" panose="02020603050405020304" pitchFamily="18" charset="0"/>
            </a:endParaRPr>
          </a:p>
          <a:p>
            <a:pPr marL="0" marR="0" lvl="0" indent="0">
              <a:spcBef>
                <a:spcPts val="205"/>
              </a:spcBef>
              <a:spcAft>
                <a:spcPts val="0"/>
              </a:spcAft>
              <a:buSzPts val="1200"/>
              <a:buNone/>
              <a:tabLst>
                <a:tab pos="647700" algn="l"/>
              </a:tabLst>
            </a:pPr>
            <a:r>
              <a:rPr lang="en-US" sz="1400" spc="-5" dirty="0">
                <a:effectLst/>
                <a:latin typeface="Palatino Linotype" panose="02040502050505030304" pitchFamily="18" charset="0"/>
                <a:ea typeface="Times New Roman" panose="02020603050405020304" pitchFamily="18" charset="0"/>
              </a:rPr>
              <a:t>3. Implement</a:t>
            </a:r>
            <a:r>
              <a:rPr lang="en-US" sz="1400" spc="-15"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OSH</a:t>
            </a:r>
            <a:r>
              <a:rPr lang="en-US" sz="1400" spc="-10"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programs,</a:t>
            </a:r>
            <a:r>
              <a:rPr lang="en-US" sz="1400" spc="-10"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procedures</a:t>
            </a:r>
            <a:r>
              <a:rPr lang="en-US" sz="1400" spc="-10"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and</a:t>
            </a:r>
            <a:r>
              <a:rPr lang="en-US" sz="1400" spc="-10" dirty="0">
                <a:effectLst/>
                <a:latin typeface="Palatino Linotype" panose="02040502050505030304" pitchFamily="18" charset="0"/>
                <a:ea typeface="Times New Roman" panose="02020603050405020304" pitchFamily="18" charset="0"/>
              </a:rPr>
              <a:t> policies/guidelines.</a:t>
            </a:r>
            <a:endParaRPr lang="en-US" sz="1400" spc="-5" dirty="0">
              <a:effectLst/>
              <a:latin typeface="Palatino Linotype" panose="02040502050505030304" pitchFamily="18" charset="0"/>
              <a:ea typeface="Times New Roman" panose="02020603050405020304" pitchFamily="18" charset="0"/>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41253876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C182-2CD5-49B8-A247-04B57DF1B471}"/>
              </a:ext>
            </a:extLst>
          </p:cNvPr>
          <p:cNvSpPr>
            <a:spLocks noGrp="1"/>
          </p:cNvSpPr>
          <p:nvPr>
            <p:ph type="title"/>
          </p:nvPr>
        </p:nvSpPr>
        <p:spPr/>
        <p:txBody>
          <a:bodyPr>
            <a:normAutofit/>
          </a:bodyPr>
          <a:lstStyle/>
          <a:p>
            <a:r>
              <a:rPr lang="en-US" sz="1800" dirty="0">
                <a:effectLst/>
                <a:latin typeface="Palatino Linotype" panose="02040502050505030304" pitchFamily="18" charset="0"/>
                <a:ea typeface="Times New Roman" panose="02020603050405020304" pitchFamily="18" charset="0"/>
              </a:rPr>
              <a:t>Contingency measures during workplace incidents and emergencies </a:t>
            </a: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0886F7F4-62EC-42FA-8C5B-27405F435C77}"/>
              </a:ext>
            </a:extLst>
          </p:cNvPr>
          <p:cNvSpPr>
            <a:spLocks noGrp="1"/>
          </p:cNvSpPr>
          <p:nvPr>
            <p:ph idx="1"/>
          </p:nvPr>
        </p:nvSpPr>
        <p:spPr/>
        <p:txBody>
          <a:bodyPr>
            <a:normAutofit/>
          </a:bodyPr>
          <a:lstStyle/>
          <a:p>
            <a:endParaRPr lang="en-US" sz="1400" dirty="0">
              <a:effectLst/>
              <a:latin typeface="Palatino Linotype" panose="02040502050505030304" pitchFamily="18" charset="0"/>
              <a:ea typeface="Times New Roman" panose="02020603050405020304" pitchFamily="18" charset="0"/>
            </a:endParaRPr>
          </a:p>
          <a:p>
            <a:r>
              <a:rPr lang="en-US" sz="1400" dirty="0">
                <a:effectLst/>
                <a:latin typeface="Palatino Linotype" panose="02040502050505030304" pitchFamily="18" charset="0"/>
                <a:ea typeface="Times New Roman" panose="02020603050405020304" pitchFamily="18" charset="0"/>
              </a:rPr>
              <a:t>In</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relation</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occupational</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health</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safety,</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contingency</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measures</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refer</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5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plans</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involving </a:t>
            </a:r>
          </a:p>
          <a:p>
            <a:pPr marL="0" indent="0">
              <a:buNone/>
            </a:pPr>
            <a:endParaRPr lang="en-US" sz="1400" dirty="0">
              <a:effectLst/>
              <a:latin typeface="Palatino Linotype" panose="02040502050505030304" pitchFamily="18" charset="0"/>
              <a:ea typeface="Times New Roman" panose="02020603050405020304" pitchFamily="18" charset="0"/>
            </a:endParaRPr>
          </a:p>
          <a:p>
            <a:r>
              <a:rPr lang="en-US" sz="1400" dirty="0">
                <a:effectLst/>
                <a:latin typeface="Palatino Linotype" panose="02040502050505030304" pitchFamily="18" charset="0"/>
                <a:ea typeface="Times New Roman" panose="02020603050405020304" pitchFamily="18" charset="0"/>
              </a:rPr>
              <a:t>suitable immediate action for responding to accidental hazards and emergencies. </a:t>
            </a:r>
          </a:p>
          <a:p>
            <a:endParaRPr lang="en-US" sz="1400" dirty="0">
              <a:effectLst/>
              <a:latin typeface="Palatino Linotype" panose="02040502050505030304" pitchFamily="18" charset="0"/>
              <a:ea typeface="Times New Roman" panose="02020603050405020304" pitchFamily="18" charset="0"/>
            </a:endParaRPr>
          </a:p>
          <a:p>
            <a:r>
              <a:rPr lang="en-US" sz="1400" dirty="0">
                <a:effectLst/>
                <a:latin typeface="Palatino Linotype" panose="02040502050505030304" pitchFamily="18" charset="0"/>
                <a:ea typeface="Times New Roman" panose="02020603050405020304" pitchFamily="18" charset="0"/>
              </a:rPr>
              <a:t>It refers to security measure put forward for emergence response to reduce the effects of system disruption</a:t>
            </a:r>
          </a:p>
          <a:p>
            <a:endParaRPr lang="en-US" sz="1400" dirty="0">
              <a:effectLst/>
              <a:latin typeface="Palatino Linotype" panose="02040502050505030304" pitchFamily="18" charset="0"/>
              <a:ea typeface="Times New Roman" panose="02020603050405020304" pitchFamily="18" charset="0"/>
            </a:endParaRPr>
          </a:p>
          <a:p>
            <a:r>
              <a:rPr lang="en-US" sz="1400" dirty="0">
                <a:effectLst/>
                <a:latin typeface="Palatino Linotype" panose="02040502050505030304" pitchFamily="18" charset="0"/>
                <a:ea typeface="Times New Roman" panose="02020603050405020304" pitchFamily="18" charset="0"/>
              </a:rPr>
              <a:t> and increase system efficiency. </a:t>
            </a:r>
            <a:endParaRPr lang="en-US" sz="1400" dirty="0">
              <a:latin typeface="Palatino Linotype" panose="02040502050505030304" pitchFamily="18" charset="0"/>
            </a:endParaRPr>
          </a:p>
        </p:txBody>
      </p:sp>
    </p:spTree>
    <p:extLst>
      <p:ext uri="{BB962C8B-B14F-4D97-AF65-F5344CB8AC3E}">
        <p14:creationId xmlns:p14="http://schemas.microsoft.com/office/powerpoint/2010/main" val="441658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395B-3466-4E4E-9248-05DDE505C05D}"/>
              </a:ext>
            </a:extLst>
          </p:cNvPr>
          <p:cNvSpPr>
            <a:spLocks noGrp="1"/>
          </p:cNvSpPr>
          <p:nvPr>
            <p:ph type="title"/>
          </p:nvPr>
        </p:nvSpPr>
        <p:spPr/>
        <p:txBody>
          <a:bodyPr/>
          <a:lstStyle/>
          <a:p>
            <a:r>
              <a:rPr lang="en-US" sz="1800" b="1" dirty="0">
                <a:effectLst/>
                <a:latin typeface="Palatino Linotype" panose="02040502050505030304" pitchFamily="18" charset="0"/>
                <a:ea typeface="Times New Roman" panose="02020603050405020304" pitchFamily="18" charset="0"/>
              </a:rPr>
              <a:t>Contingency</a:t>
            </a:r>
            <a:r>
              <a:rPr lang="en-US" sz="1800" b="1" spc="-25" dirty="0">
                <a:effectLst/>
                <a:latin typeface="Palatino Linotype" panose="02040502050505030304" pitchFamily="18" charset="0"/>
                <a:ea typeface="Times New Roman" panose="02020603050405020304" pitchFamily="18" charset="0"/>
              </a:rPr>
              <a:t> </a:t>
            </a:r>
            <a:r>
              <a:rPr lang="en-US" sz="1800" b="1" spc="-10" dirty="0">
                <a:effectLst/>
                <a:latin typeface="Palatino Linotype" panose="02040502050505030304" pitchFamily="18" charset="0"/>
                <a:ea typeface="Times New Roman" panose="02020603050405020304" pitchFamily="18" charset="0"/>
              </a:rPr>
              <a:t>measures</a:t>
            </a:r>
            <a:br>
              <a:rPr lang="en-US" sz="180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D83E8DF7-6845-453A-B58F-2CBF6F78A7E2}"/>
              </a:ext>
            </a:extLst>
          </p:cNvPr>
          <p:cNvSpPr>
            <a:spLocks noGrp="1"/>
          </p:cNvSpPr>
          <p:nvPr>
            <p:ph idx="1"/>
          </p:nvPr>
        </p:nvSpPr>
        <p:spPr/>
        <p:txBody>
          <a:bodyPr>
            <a:normAutofit/>
          </a:bodyPr>
          <a:lstStyle/>
          <a:p>
            <a:pPr marL="1371600" marR="760095" lvl="3" indent="0">
              <a:lnSpc>
                <a:spcPct val="115000"/>
              </a:lnSpc>
              <a:spcBef>
                <a:spcPts val="0"/>
              </a:spcBef>
              <a:spcAft>
                <a:spcPts val="0"/>
              </a:spcAft>
              <a:buSzPts val="1200"/>
              <a:buNone/>
              <a:tabLst>
                <a:tab pos="646430" algn="l"/>
                <a:tab pos="647700" algn="l"/>
              </a:tabLst>
            </a:pPr>
            <a:endParaRPr lang="en-US" sz="1400" b="1" spc="0" dirty="0">
              <a:effectLst/>
              <a:latin typeface="Palatino Linotype" panose="02040502050505030304" pitchFamily="18" charset="0"/>
              <a:ea typeface="Times New Roman" panose="02020603050405020304" pitchFamily="18" charset="0"/>
            </a:endParaRPr>
          </a:p>
          <a:p>
            <a:pPr marL="1371600" marR="760095" lvl="3" indent="0">
              <a:lnSpc>
                <a:spcPct val="115000"/>
              </a:lnSpc>
              <a:spcBef>
                <a:spcPts val="0"/>
              </a:spcBef>
              <a:spcAft>
                <a:spcPts val="0"/>
              </a:spcAft>
              <a:buSzPts val="1200"/>
              <a:buNone/>
              <a:tabLst>
                <a:tab pos="646430" algn="l"/>
                <a:tab pos="647700" algn="l"/>
              </a:tabLst>
            </a:pPr>
            <a:r>
              <a:rPr lang="en-US" sz="1400" b="1" spc="0" dirty="0">
                <a:effectLst/>
                <a:latin typeface="Palatino Linotype" panose="02040502050505030304" pitchFamily="18" charset="0"/>
                <a:ea typeface="Times New Roman" panose="02020603050405020304" pitchFamily="18" charset="0"/>
              </a:rPr>
              <a:t>Evacuation</a:t>
            </a:r>
            <a:r>
              <a:rPr lang="en-US" sz="1400" spc="0" dirty="0">
                <a:effectLst/>
                <a:latin typeface="Palatino Linotype" panose="02040502050505030304" pitchFamily="18" charset="0"/>
                <a:ea typeface="Times New Roman" panose="02020603050405020304" pitchFamily="18" charset="0"/>
              </a:rPr>
              <a:t>:</a:t>
            </a:r>
            <a:r>
              <a:rPr lang="en-US" sz="1400" spc="-6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This</a:t>
            </a:r>
            <a:r>
              <a:rPr lang="en-US" sz="1400" spc="-6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involves</a:t>
            </a:r>
            <a:r>
              <a:rPr lang="en-US" sz="1400" spc="-6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removal</a:t>
            </a:r>
            <a:r>
              <a:rPr lang="en-US" sz="1400" spc="-6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a:t>
            </a:r>
            <a:r>
              <a:rPr lang="en-US" sz="1400" spc="-7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operatives</a:t>
            </a:r>
            <a:r>
              <a:rPr lang="en-US" sz="1400" spc="-6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from</a:t>
            </a:r>
            <a:r>
              <a:rPr lang="en-US" sz="1400" spc="-6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the</a:t>
            </a:r>
            <a:r>
              <a:rPr lang="en-US" sz="1400" spc="-7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scene</a:t>
            </a:r>
            <a:r>
              <a:rPr lang="en-US" sz="1400" spc="-7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a:t>
            </a:r>
            <a:r>
              <a:rPr lang="en-US" sz="1400" spc="-6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hazard/accident to prevent the situation worsening.</a:t>
            </a:r>
          </a:p>
          <a:p>
            <a:pPr marL="1371600" marR="760095" lvl="3" indent="0">
              <a:lnSpc>
                <a:spcPct val="115000"/>
              </a:lnSpc>
              <a:spcBef>
                <a:spcPts val="0"/>
              </a:spcBef>
              <a:spcAft>
                <a:spcPts val="0"/>
              </a:spcAft>
              <a:buSzPts val="1200"/>
              <a:buNone/>
              <a:tabLst>
                <a:tab pos="646430" algn="l"/>
                <a:tab pos="647700" algn="l"/>
              </a:tabLst>
            </a:pPr>
            <a:endParaRPr lang="en-US" sz="1400" spc="0" dirty="0">
              <a:effectLst/>
              <a:latin typeface="Palatino Linotype" panose="02040502050505030304" pitchFamily="18" charset="0"/>
              <a:ea typeface="Times New Roman" panose="02020603050405020304" pitchFamily="18" charset="0"/>
            </a:endParaRPr>
          </a:p>
          <a:p>
            <a:pPr marL="1371600" marR="760095" lvl="3" indent="0">
              <a:lnSpc>
                <a:spcPct val="115000"/>
              </a:lnSpc>
              <a:spcBef>
                <a:spcPts val="0"/>
              </a:spcBef>
              <a:spcAft>
                <a:spcPts val="0"/>
              </a:spcAft>
              <a:buSzPts val="1200"/>
              <a:buNone/>
              <a:tabLst>
                <a:tab pos="646430" algn="l"/>
                <a:tab pos="647700" algn="l"/>
              </a:tabLst>
            </a:pPr>
            <a:r>
              <a:rPr lang="en-US" sz="1400" spc="0" dirty="0">
                <a:effectLst/>
                <a:latin typeface="Palatino Linotype" panose="02040502050505030304" pitchFamily="18" charset="0"/>
                <a:ea typeface="Times New Roman" panose="02020603050405020304" pitchFamily="18" charset="0"/>
              </a:rPr>
              <a:t> It also involves further medical attention i.e. evacuation to a medical facility.</a:t>
            </a:r>
          </a:p>
          <a:p>
            <a:pPr marL="1371600" marR="760095" lvl="3" indent="0">
              <a:lnSpc>
                <a:spcPct val="115000"/>
              </a:lnSpc>
              <a:spcBef>
                <a:spcPts val="0"/>
              </a:spcBef>
              <a:spcAft>
                <a:spcPts val="0"/>
              </a:spcAft>
              <a:buSzPts val="1200"/>
              <a:buNone/>
              <a:tabLst>
                <a:tab pos="646430" algn="l"/>
                <a:tab pos="647700" algn="l"/>
              </a:tabLst>
            </a:pPr>
            <a:endParaRPr lang="en-US" sz="1400" spc="0" dirty="0">
              <a:effectLst/>
              <a:latin typeface="Palatino Linotype" panose="02040502050505030304" pitchFamily="18" charset="0"/>
              <a:ea typeface="Times New Roman" panose="02020603050405020304" pitchFamily="18" charset="0"/>
            </a:endParaRPr>
          </a:p>
          <a:p>
            <a:pPr marL="1371600" marR="760095" lvl="3" indent="0">
              <a:lnSpc>
                <a:spcPct val="115000"/>
              </a:lnSpc>
              <a:spcBef>
                <a:spcPts val="5"/>
              </a:spcBef>
              <a:spcAft>
                <a:spcPts val="0"/>
              </a:spcAft>
              <a:buSzPts val="1200"/>
              <a:buNone/>
              <a:tabLst>
                <a:tab pos="646430" algn="l"/>
                <a:tab pos="647700" algn="l"/>
              </a:tabLst>
            </a:pPr>
            <a:r>
              <a:rPr lang="en-US" sz="1400" b="1" spc="0" dirty="0">
                <a:effectLst/>
                <a:latin typeface="Palatino Linotype" panose="02040502050505030304" pitchFamily="18" charset="0"/>
                <a:ea typeface="Times New Roman" panose="02020603050405020304" pitchFamily="18" charset="0"/>
              </a:rPr>
              <a:t>Isolation</a:t>
            </a:r>
            <a:r>
              <a:rPr lang="en-US" sz="1400" spc="0" dirty="0">
                <a:effectLst/>
                <a:latin typeface="Palatino Linotype" panose="02040502050505030304" pitchFamily="18" charset="0"/>
                <a:ea typeface="Times New Roman" panose="02020603050405020304" pitchFamily="18" charset="0"/>
              </a:rPr>
              <a:t>:</a:t>
            </a:r>
            <a:r>
              <a:rPr lang="en-US" sz="1400" spc="-3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The</a:t>
            </a:r>
            <a:r>
              <a:rPr lang="en-US" sz="1400" spc="-4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affected</a:t>
            </a:r>
            <a:r>
              <a:rPr lang="en-US" sz="1400" spc="-4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victims</a:t>
            </a:r>
            <a:r>
              <a:rPr lang="en-US" sz="1400" spc="-3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can</a:t>
            </a:r>
            <a:r>
              <a:rPr lang="en-US" sz="1400" spc="-3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be</a:t>
            </a:r>
            <a:r>
              <a:rPr lang="en-US" sz="1400" spc="-4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isolated</a:t>
            </a:r>
            <a:r>
              <a:rPr lang="en-US" sz="1400" spc="-4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to</a:t>
            </a:r>
            <a:r>
              <a:rPr lang="en-US" sz="1400" spc="-2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give</a:t>
            </a:r>
            <a:r>
              <a:rPr lang="en-US" sz="1400" spc="-2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a:t>
            </a:r>
            <a:r>
              <a:rPr lang="en-US" sz="1400" spc="-4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secrecy</a:t>
            </a:r>
            <a:r>
              <a:rPr lang="en-US" sz="1400" spc="-4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a:t>
            </a:r>
            <a:r>
              <a:rPr lang="en-US" sz="1400" spc="-3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more</a:t>
            </a:r>
            <a:r>
              <a:rPr lang="en-US" sz="1400" spc="-3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attention to prevent spread.</a:t>
            </a:r>
          </a:p>
          <a:p>
            <a:pPr marL="1371600" marR="760730" lvl="3" indent="0">
              <a:lnSpc>
                <a:spcPct val="115000"/>
              </a:lnSpc>
              <a:spcBef>
                <a:spcPts val="380"/>
              </a:spcBef>
              <a:spcAft>
                <a:spcPts val="0"/>
              </a:spcAft>
              <a:buSzPts val="1200"/>
              <a:buNone/>
              <a:tabLst>
                <a:tab pos="647700" algn="l"/>
              </a:tabLst>
            </a:pPr>
            <a:br>
              <a:rPr lang="en-US" sz="1400" dirty="0">
                <a:effectLst/>
                <a:latin typeface="Palatino Linotype" panose="02040502050505030304" pitchFamily="18" charset="0"/>
                <a:ea typeface="Times New Roman" panose="02020603050405020304" pitchFamily="18" charset="0"/>
              </a:rPr>
            </a:br>
            <a:r>
              <a:rPr lang="en-US" sz="1400" b="1" spc="0" dirty="0">
                <a:effectLst/>
                <a:latin typeface="Palatino Linotype" panose="02040502050505030304" pitchFamily="18" charset="0"/>
                <a:ea typeface="Times New Roman" panose="02020603050405020304" pitchFamily="18" charset="0"/>
              </a:rPr>
              <a:t>Decontamination</a:t>
            </a:r>
            <a:r>
              <a:rPr lang="en-US" sz="1400" spc="0" dirty="0">
                <a:effectLst/>
                <a:latin typeface="Palatino Linotype" panose="02040502050505030304" pitchFamily="18" charset="0"/>
                <a:ea typeface="Times New Roman" panose="02020603050405020304" pitchFamily="18" charset="0"/>
              </a:rPr>
              <a:t>:</a:t>
            </a:r>
            <a:r>
              <a:rPr lang="en-US" sz="1400" spc="-3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In</a:t>
            </a:r>
            <a:r>
              <a:rPr lang="en-US" sz="1400" spc="-4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the</a:t>
            </a:r>
            <a:r>
              <a:rPr lang="en-US" sz="1400" spc="-4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event</a:t>
            </a:r>
            <a:r>
              <a:rPr lang="en-US" sz="1400" spc="-4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a:t>
            </a:r>
            <a:r>
              <a:rPr lang="en-US" sz="1400" spc="-5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exposure</a:t>
            </a:r>
            <a:r>
              <a:rPr lang="en-US" sz="1400" spc="-5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to</a:t>
            </a:r>
            <a:r>
              <a:rPr lang="en-US" sz="1400" spc="-5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chemical</a:t>
            </a:r>
            <a:r>
              <a:rPr lang="en-US" sz="1400" spc="-4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hazards,</a:t>
            </a:r>
            <a:r>
              <a:rPr lang="en-US" sz="1400" spc="-5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where</a:t>
            </a:r>
            <a:r>
              <a:rPr lang="en-US" sz="1400" spc="-5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the</a:t>
            </a:r>
            <a:r>
              <a:rPr lang="en-US" sz="1400" spc="-5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level</a:t>
            </a:r>
            <a:r>
              <a:rPr lang="en-US" sz="1400" spc="-4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 contamination can be controlled then it can be done.</a:t>
            </a:r>
          </a:p>
          <a:p>
            <a:pPr marL="1371600" marR="760730" lvl="3" indent="0">
              <a:lnSpc>
                <a:spcPct val="115000"/>
              </a:lnSpc>
              <a:spcBef>
                <a:spcPts val="380"/>
              </a:spcBef>
              <a:spcAft>
                <a:spcPts val="0"/>
              </a:spcAft>
              <a:buSzPts val="1200"/>
              <a:buNone/>
              <a:tabLst>
                <a:tab pos="647700" algn="l"/>
              </a:tabLst>
            </a:pPr>
            <a:endParaRPr lang="en-US" sz="1400" spc="0" dirty="0">
              <a:effectLst/>
              <a:latin typeface="Palatino Linotype" panose="02040502050505030304" pitchFamily="18" charset="0"/>
              <a:ea typeface="Times New Roman" panose="02020603050405020304" pitchFamily="18" charset="0"/>
            </a:endParaRPr>
          </a:p>
          <a:p>
            <a:pPr marL="1371600" marR="760730" lvl="3" indent="0">
              <a:lnSpc>
                <a:spcPct val="115000"/>
              </a:lnSpc>
              <a:spcBef>
                <a:spcPts val="0"/>
              </a:spcBef>
              <a:spcAft>
                <a:spcPts val="0"/>
              </a:spcAft>
              <a:buSzPts val="1200"/>
              <a:buNone/>
              <a:tabLst>
                <a:tab pos="647700" algn="l"/>
              </a:tabLst>
            </a:pPr>
            <a:r>
              <a:rPr lang="en-US" sz="1400" b="1" spc="0" dirty="0">
                <a:effectLst/>
                <a:latin typeface="Palatino Linotype" panose="02040502050505030304" pitchFamily="18" charset="0"/>
                <a:ea typeface="Times New Roman" panose="02020603050405020304" pitchFamily="18" charset="0"/>
              </a:rPr>
              <a:t>Engage emergence personnel</a:t>
            </a:r>
            <a:r>
              <a:rPr lang="en-US" sz="1400" spc="0" dirty="0">
                <a:effectLst/>
                <a:latin typeface="Palatino Linotype" panose="02040502050505030304" pitchFamily="18" charset="0"/>
                <a:ea typeface="Times New Roman" panose="02020603050405020304" pitchFamily="18" charset="0"/>
              </a:rPr>
              <a:t>: This involves getting an expert where possible to address situation.</a:t>
            </a: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933420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F5569-3BCA-4D3A-89B2-80AA585B2799}"/>
              </a:ext>
            </a:extLst>
          </p:cNvPr>
          <p:cNvSpPr>
            <a:spLocks noGrp="1"/>
          </p:cNvSpPr>
          <p:nvPr>
            <p:ph type="title"/>
          </p:nvPr>
        </p:nvSpPr>
        <p:spPr/>
        <p:txBody>
          <a:bodyPr/>
          <a:lstStyle/>
          <a:p>
            <a:r>
              <a:rPr lang="en-US" sz="1800" b="1" kern="0" dirty="0">
                <a:effectLst/>
                <a:latin typeface="Palatino Linotype" panose="02040502050505030304" pitchFamily="18" charset="0"/>
                <a:ea typeface="Times New Roman" panose="02020603050405020304" pitchFamily="18" charset="0"/>
              </a:rPr>
              <a:t>Emergence</a:t>
            </a:r>
            <a:r>
              <a:rPr lang="en-US" sz="1800" b="1" kern="0" spc="-25" dirty="0">
                <a:effectLst/>
                <a:latin typeface="Palatino Linotype" panose="02040502050505030304" pitchFamily="18" charset="0"/>
                <a:ea typeface="Times New Roman" panose="02020603050405020304" pitchFamily="18" charset="0"/>
              </a:rPr>
              <a:t> </a:t>
            </a:r>
            <a:r>
              <a:rPr lang="en-US" sz="1800" b="1" kern="0" spc="-10" dirty="0">
                <a:effectLst/>
                <a:latin typeface="Palatino Linotype" panose="02040502050505030304" pitchFamily="18" charset="0"/>
                <a:ea typeface="Times New Roman" panose="02020603050405020304" pitchFamily="18" charset="0"/>
              </a:rPr>
              <a:t>procedures to address hazards</a:t>
            </a:r>
            <a:br>
              <a:rPr lang="en-US" sz="1800" b="1" kern="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B48BF8A-C8F5-4D46-B732-0D5569709F78}"/>
              </a:ext>
            </a:extLst>
          </p:cNvPr>
          <p:cNvSpPr>
            <a:spLocks noGrp="1"/>
          </p:cNvSpPr>
          <p:nvPr>
            <p:ph idx="1"/>
          </p:nvPr>
        </p:nvSpPr>
        <p:spPr/>
        <p:txBody>
          <a:bodyPr>
            <a:normAutofit/>
          </a:bodyPr>
          <a:lstStyle/>
          <a:p>
            <a:pPr marL="2057400" marR="0" lvl="4" indent="-228600">
              <a:spcBef>
                <a:spcPts val="21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Fire</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drill</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First</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aid</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Use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 fire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extinguishers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Basic</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life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support</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19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19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Earth</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quakes</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drill</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where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applicable</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Disaster</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management/preparedness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4226376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4FDB-F4B0-42BC-841E-0E2A0E09D118}"/>
              </a:ext>
            </a:extLst>
          </p:cNvPr>
          <p:cNvSpPr>
            <a:spLocks noGrp="1"/>
          </p:cNvSpPr>
          <p:nvPr>
            <p:ph type="title"/>
          </p:nvPr>
        </p:nvSpPr>
        <p:spPr/>
        <p:txBody>
          <a:bodyPr/>
          <a:lstStyle/>
          <a:p>
            <a:r>
              <a:rPr lang="en-US" sz="1800" b="1" kern="0" dirty="0">
                <a:effectLst/>
                <a:latin typeface="Palatino Linotype" panose="02040502050505030304" pitchFamily="18" charset="0"/>
                <a:ea typeface="Times New Roman" panose="02020603050405020304" pitchFamily="18" charset="0"/>
              </a:rPr>
              <a:t>Incidences</a:t>
            </a:r>
            <a:r>
              <a:rPr lang="en-US" sz="1800" b="1" kern="0" spc="-10"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and</a:t>
            </a:r>
            <a:r>
              <a:rPr lang="en-US" sz="1800" b="1" kern="0" spc="-5" dirty="0">
                <a:effectLst/>
                <a:latin typeface="Palatino Linotype" panose="02040502050505030304" pitchFamily="18" charset="0"/>
                <a:ea typeface="Times New Roman" panose="02020603050405020304" pitchFamily="18" charset="0"/>
              </a:rPr>
              <a:t> </a:t>
            </a:r>
            <a:r>
              <a:rPr lang="en-US" sz="1800" b="1" kern="0" spc="-10" dirty="0">
                <a:effectLst/>
                <a:latin typeface="Palatino Linotype" panose="02040502050505030304" pitchFamily="18" charset="0"/>
                <a:ea typeface="Times New Roman" panose="02020603050405020304" pitchFamily="18" charset="0"/>
              </a:rPr>
              <a:t>emergencies</a:t>
            </a:r>
            <a:br>
              <a:rPr lang="en-US" sz="1800" b="1" kern="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15A48D22-895E-4B05-96C7-8775227567B4}"/>
              </a:ext>
            </a:extLst>
          </p:cNvPr>
          <p:cNvSpPr>
            <a:spLocks noGrp="1"/>
          </p:cNvSpPr>
          <p:nvPr>
            <p:ph idx="1"/>
          </p:nvPr>
        </p:nvSpPr>
        <p:spPr/>
        <p:txBody>
          <a:bodyPr>
            <a:normAutofit/>
          </a:bodyPr>
          <a:lstStyle/>
          <a:p>
            <a:pPr marL="2057400" marR="0" lvl="4" indent="-228600">
              <a:lnSpc>
                <a:spcPts val="1445"/>
              </a:lnSpc>
              <a:spcBef>
                <a:spcPts val="0"/>
              </a:spcBef>
              <a:spcAft>
                <a:spcPts val="0"/>
              </a:spcAft>
              <a:buSzPts val="1200"/>
              <a:buFont typeface="Symbol" panose="05050102010706020507" pitchFamily="18" charset="2"/>
              <a:buChar char=""/>
              <a:tabLst>
                <a:tab pos="647700" algn="l"/>
              </a:tabLst>
            </a:pPr>
            <a:endParaRPr lang="en-US" sz="1400" spc="-2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lnSpc>
                <a:spcPts val="1445"/>
              </a:lnSpc>
              <a:spcBef>
                <a:spcPts val="0"/>
              </a:spcBef>
              <a:spcAft>
                <a:spcPts val="0"/>
              </a:spcAft>
              <a:buSzPts val="1200"/>
              <a:buFont typeface="Symbol" panose="05050102010706020507" pitchFamily="18" charset="2"/>
              <a:buChar char=""/>
              <a:tabLst>
                <a:tab pos="647700" algn="l"/>
              </a:tabLst>
            </a:pPr>
            <a:endParaRPr lang="en-US" sz="1400" spc="-2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lnSpc>
                <a:spcPts val="1445"/>
              </a:lnSpc>
              <a:spcBef>
                <a:spcPts val="0"/>
              </a:spcBef>
              <a:spcAft>
                <a:spcPts val="0"/>
              </a:spcAft>
              <a:buSzPts val="1200"/>
              <a:buFont typeface="Symbol" panose="05050102010706020507" pitchFamily="18" charset="2"/>
              <a:buChar char=""/>
              <a:tabLst>
                <a:tab pos="647700" algn="l"/>
              </a:tabLst>
            </a:pPr>
            <a:r>
              <a:rPr lang="en-US" sz="1400" spc="-20" dirty="0">
                <a:effectLst/>
                <a:latin typeface="Palatino Linotype" panose="02040502050505030304" pitchFamily="18" charset="0"/>
                <a:ea typeface="Symbol" panose="05050102010706020507" pitchFamily="18" charset="2"/>
                <a:cs typeface="Symbol" panose="05050102010706020507" pitchFamily="18" charset="2"/>
              </a:rPr>
              <a:t>Fire</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00"/>
              </a:spcBef>
              <a:spcAft>
                <a:spcPts val="0"/>
              </a:spcAft>
              <a:buSzPts val="1200"/>
              <a:buFont typeface="Symbol" panose="05050102010706020507" pitchFamily="18" charset="2"/>
              <a:buChar char=""/>
              <a:tabLst>
                <a:tab pos="647700" algn="l"/>
              </a:tabLst>
            </a:pPr>
            <a:endParaRPr lang="en-US" sz="1400" spc="-2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00"/>
              </a:spcBef>
              <a:spcAft>
                <a:spcPts val="0"/>
              </a:spcAft>
              <a:buSzPts val="1200"/>
              <a:buFont typeface="Symbol" panose="05050102010706020507" pitchFamily="18" charset="2"/>
              <a:buChar char=""/>
              <a:tabLst>
                <a:tab pos="647700" algn="l"/>
              </a:tabLst>
            </a:pPr>
            <a:r>
              <a:rPr lang="en-US" sz="1400" spc="-20" dirty="0">
                <a:effectLst/>
                <a:latin typeface="Palatino Linotype" panose="02040502050505030304" pitchFamily="18" charset="0"/>
                <a:ea typeface="Symbol" panose="05050102010706020507" pitchFamily="18" charset="2"/>
                <a:cs typeface="Symbol" panose="05050102010706020507" pitchFamily="18" charset="2"/>
              </a:rPr>
              <a:t>Leaks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Equipment/machine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accidents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195"/>
              </a:spcBef>
              <a:spcAft>
                <a:spcPts val="0"/>
              </a:spcAft>
              <a:buSzPts val="1200"/>
              <a:buFont typeface="Symbol" panose="05050102010706020507" pitchFamily="18" charset="2"/>
              <a:buChar char=""/>
              <a:tabLst>
                <a:tab pos="647700" algn="l"/>
              </a:tabLst>
            </a:pPr>
            <a:endParaRPr lang="en-US" sz="1400" spc="-1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195"/>
              </a:spcBef>
              <a:spcAft>
                <a:spcPts val="0"/>
              </a:spcAft>
              <a:buSzPts val="1200"/>
              <a:buFont typeface="Symbol" panose="05050102010706020507" pitchFamily="18" charset="2"/>
              <a:buChar char=""/>
              <a:tabLst>
                <a:tab pos="647700" algn="l"/>
              </a:tabLst>
            </a:pPr>
            <a:r>
              <a:rPr lang="en-US" sz="1400" spc="-10" dirty="0">
                <a:effectLst/>
                <a:latin typeface="Palatino Linotype" panose="02040502050505030304" pitchFamily="18" charset="0"/>
                <a:ea typeface="Symbol" panose="05050102010706020507" pitchFamily="18" charset="2"/>
                <a:cs typeface="Symbol" panose="05050102010706020507" pitchFamily="18" charset="2"/>
              </a:rPr>
              <a:t>Explosion</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1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Injury</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personnel</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19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19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Structural</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support</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2057400" marR="0" lvl="4" indent="-2286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Toxic</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emission</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412938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B29C-545A-4341-B3AD-AED0C8B610F1}"/>
              </a:ext>
            </a:extLst>
          </p:cNvPr>
          <p:cNvSpPr>
            <a:spLocks noGrp="1"/>
          </p:cNvSpPr>
          <p:nvPr>
            <p:ph type="title"/>
          </p:nvPr>
        </p:nvSpPr>
        <p:spPr/>
        <p:txBody>
          <a:bodyPr/>
          <a:lstStyle/>
          <a:p>
            <a:r>
              <a:rPr lang="en-US" sz="1800" b="1" spc="-3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Implement</a:t>
            </a:r>
            <a:r>
              <a:rPr lang="en-US" sz="1800" b="1" spc="-3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OSH</a:t>
            </a:r>
            <a:r>
              <a:rPr lang="en-US" sz="1800" b="1" spc="-3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programs,</a:t>
            </a:r>
            <a:r>
              <a:rPr lang="en-US" sz="1800" b="1" spc="-3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procedures</a:t>
            </a:r>
            <a:r>
              <a:rPr lang="en-US" sz="1800" b="1" spc="-3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and </a:t>
            </a:r>
            <a:r>
              <a:rPr lang="en-US" sz="1800" b="1" spc="-10" dirty="0">
                <a:effectLst/>
                <a:latin typeface="Palatino Linotype" panose="02040502050505030304" pitchFamily="18" charset="0"/>
                <a:ea typeface="Times New Roman" panose="02020603050405020304" pitchFamily="18" charset="0"/>
              </a:rPr>
              <a:t>policies/guidelines</a:t>
            </a:r>
            <a:br>
              <a:rPr lang="en-US" sz="1800" spc="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817E0935-462F-46F8-8EEA-4821C322AD5A}"/>
              </a:ext>
            </a:extLst>
          </p:cNvPr>
          <p:cNvSpPr>
            <a:spLocks noGrp="1"/>
          </p:cNvSpPr>
          <p:nvPr>
            <p:ph idx="1"/>
          </p:nvPr>
        </p:nvSpPr>
        <p:spPr/>
        <p:txBody>
          <a:bodyPr>
            <a:normAutofit/>
          </a:bodyPr>
          <a:lstStyle/>
          <a:p>
            <a:endParaRPr lang="en-US" sz="1400" dirty="0">
              <a:solidFill>
                <a:srgbClr val="000000"/>
              </a:solidFill>
              <a:effectLst/>
              <a:latin typeface="Palatino Linotype" panose="02040502050505030304" pitchFamily="18" charset="0"/>
              <a:ea typeface="Times New Roman" panose="02020603050405020304" pitchFamily="18" charset="0"/>
            </a:endParaRPr>
          </a:p>
          <a:p>
            <a:endParaRPr lang="en-US" sz="1400" dirty="0">
              <a:solidFill>
                <a:srgbClr val="000000"/>
              </a:solidFill>
              <a:effectLst/>
              <a:latin typeface="Palatino Linotype" panose="02040502050505030304" pitchFamily="18" charset="0"/>
              <a:ea typeface="Times New Roman" panose="02020603050405020304" pitchFamily="18" charset="0"/>
            </a:endParaRPr>
          </a:p>
          <a:p>
            <a:r>
              <a:rPr lang="en-US" sz="1400" dirty="0">
                <a:solidFill>
                  <a:srgbClr val="000000"/>
                </a:solidFill>
                <a:effectLst/>
                <a:latin typeface="Palatino Linotype" panose="02040502050505030304" pitchFamily="18" charset="0"/>
                <a:ea typeface="Times New Roman" panose="02020603050405020304" pitchFamily="18" charset="0"/>
              </a:rPr>
              <a:t>This learning outcome address the implementation of OSH programs, </a:t>
            </a:r>
          </a:p>
          <a:p>
            <a:endParaRPr lang="en-US" sz="1400" dirty="0">
              <a:solidFill>
                <a:srgbClr val="000000"/>
              </a:solidFill>
              <a:effectLst/>
              <a:latin typeface="Palatino Linotype" panose="02040502050505030304" pitchFamily="18" charset="0"/>
              <a:ea typeface="Times New Roman" panose="02020603050405020304" pitchFamily="18" charset="0"/>
            </a:endParaRPr>
          </a:p>
          <a:p>
            <a:r>
              <a:rPr lang="en-US" sz="1400" dirty="0">
                <a:solidFill>
                  <a:srgbClr val="000000"/>
                </a:solidFill>
                <a:effectLst/>
                <a:latin typeface="Palatino Linotype" panose="02040502050505030304" pitchFamily="18" charset="0"/>
                <a:ea typeface="Times New Roman" panose="02020603050405020304" pitchFamily="18" charset="0"/>
              </a:rPr>
              <a:t>procedures, policy and guidelines as well as </a:t>
            </a:r>
          </a:p>
          <a:p>
            <a:endParaRPr lang="en-US" sz="1400" dirty="0">
              <a:solidFill>
                <a:srgbClr val="000000"/>
              </a:solidFill>
              <a:effectLst/>
              <a:latin typeface="Palatino Linotype" panose="02040502050505030304" pitchFamily="18" charset="0"/>
              <a:ea typeface="Times New Roman" panose="02020603050405020304" pitchFamily="18" charset="0"/>
            </a:endParaRPr>
          </a:p>
          <a:p>
            <a:r>
              <a:rPr lang="en-US" sz="1400" dirty="0">
                <a:solidFill>
                  <a:srgbClr val="000000"/>
                </a:solidFill>
                <a:effectLst/>
                <a:latin typeface="Palatino Linotype" panose="02040502050505030304" pitchFamily="18" charset="0"/>
                <a:ea typeface="Times New Roman" panose="02020603050405020304" pitchFamily="18" charset="0"/>
              </a:rPr>
              <a:t>the OSH related records as per the workplace procedures.</a:t>
            </a:r>
            <a:endParaRPr lang="en-US" sz="1400" dirty="0">
              <a:effectLst/>
              <a:latin typeface="Palatino Linotype" panose="02040502050505030304" pitchFamily="18" charset="0"/>
              <a:ea typeface="Times New Roman" panose="02020603050405020304" pitchFamily="18" charset="0"/>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639135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0480-B9F5-409E-A754-BEF38DB8E2E7}"/>
              </a:ext>
            </a:extLst>
          </p:cNvPr>
          <p:cNvSpPr>
            <a:spLocks noGrp="1"/>
          </p:cNvSpPr>
          <p:nvPr>
            <p:ph type="title"/>
          </p:nvPr>
        </p:nvSpPr>
        <p:spPr/>
        <p:txBody>
          <a:bodyPr>
            <a:normAutofit/>
          </a:bodyPr>
          <a:lstStyle/>
          <a:p>
            <a:r>
              <a:rPr lang="en-US" sz="1800" b="1" dirty="0">
                <a:solidFill>
                  <a:srgbClr val="000000"/>
                </a:solidFill>
                <a:effectLst/>
                <a:latin typeface="Palatino Linotype" panose="02040502050505030304" pitchFamily="18" charset="0"/>
                <a:ea typeface="Times New Roman" panose="02020603050405020304" pitchFamily="18" charset="0"/>
              </a:rPr>
              <a:t>Definition of key terms</a:t>
            </a: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D295E6AC-4B3F-4460-AE28-8423E129817D}"/>
              </a:ext>
            </a:extLst>
          </p:cNvPr>
          <p:cNvSpPr>
            <a:spLocks noGrp="1"/>
          </p:cNvSpPr>
          <p:nvPr>
            <p:ph idx="1"/>
          </p:nvPr>
        </p:nvSpPr>
        <p:spPr/>
        <p:txBody>
          <a:bodyPr>
            <a:normAutofit fontScale="92500"/>
          </a:bodyPr>
          <a:lstStyle/>
          <a:p>
            <a:pPr marL="457835" marR="741045" indent="-285750" algn="just">
              <a:lnSpc>
                <a:spcPct val="113000"/>
              </a:lnSpc>
              <a:spcBef>
                <a:spcPts val="0"/>
              </a:spcBef>
              <a:tabLst>
                <a:tab pos="5712460" algn="l"/>
              </a:tabLst>
            </a:pPr>
            <a:endParaRPr lang="en-US" sz="1400" b="1" dirty="0">
              <a:solidFill>
                <a:srgbClr val="000000"/>
              </a:solidFill>
              <a:latin typeface="Palatino Linotype" panose="02040502050505030304" pitchFamily="18" charset="0"/>
              <a:ea typeface="Times New Roman" panose="02020603050405020304" pitchFamily="18" charset="0"/>
            </a:endParaRPr>
          </a:p>
          <a:p>
            <a:pPr marL="457835" marR="741045" indent="-285750" algn="just">
              <a:lnSpc>
                <a:spcPct val="113000"/>
              </a:lnSpc>
              <a:spcBef>
                <a:spcPts val="0"/>
              </a:spcBef>
              <a:tabLst>
                <a:tab pos="5712460" algn="l"/>
              </a:tabLst>
            </a:pPr>
            <a:endParaRPr lang="en-US" sz="1400" b="1" dirty="0">
              <a:solidFill>
                <a:srgbClr val="000000"/>
              </a:solidFill>
              <a:effectLst/>
              <a:latin typeface="Palatino Linotype" panose="02040502050505030304" pitchFamily="18" charset="0"/>
              <a:ea typeface="Times New Roman" panose="02020603050405020304" pitchFamily="18" charset="0"/>
            </a:endParaRPr>
          </a:p>
          <a:p>
            <a:pPr marL="457835" marR="741045" indent="-285750" algn="just">
              <a:lnSpc>
                <a:spcPct val="113000"/>
              </a:lnSpc>
              <a:spcBef>
                <a:spcPts val="0"/>
              </a:spcBef>
              <a:tabLst>
                <a:tab pos="5712460" algn="l"/>
              </a:tabLst>
            </a:pPr>
            <a:r>
              <a:rPr lang="en-US" sz="1400" b="1" dirty="0">
                <a:solidFill>
                  <a:srgbClr val="000000"/>
                </a:solidFill>
                <a:effectLst/>
                <a:latin typeface="Palatino Linotype" panose="02040502050505030304" pitchFamily="18" charset="0"/>
                <a:ea typeface="Times New Roman" panose="02020603050405020304" pitchFamily="18" charset="0"/>
              </a:rPr>
              <a:t>OSH procedures and policies: </a:t>
            </a:r>
            <a:r>
              <a:rPr lang="en-US" sz="1400" dirty="0">
                <a:solidFill>
                  <a:srgbClr val="000000"/>
                </a:solidFill>
                <a:effectLst/>
                <a:latin typeface="Palatino Linotype" panose="02040502050505030304" pitchFamily="18" charset="0"/>
                <a:ea typeface="Times New Roman" panose="02020603050405020304" pitchFamily="18" charset="0"/>
              </a:rPr>
              <a:t>They are guidelines used to direct all employees to work safely and</a:t>
            </a:r>
          </a:p>
          <a:p>
            <a:pPr marL="457835" marR="741045" indent="-285750" algn="just">
              <a:lnSpc>
                <a:spcPct val="113000"/>
              </a:lnSpc>
              <a:spcBef>
                <a:spcPts val="0"/>
              </a:spcBef>
              <a:tabLst>
                <a:tab pos="5712460" algn="l"/>
              </a:tabLst>
            </a:pPr>
            <a:endParaRPr lang="en-US" sz="1400" dirty="0">
              <a:solidFill>
                <a:srgbClr val="000000"/>
              </a:solidFill>
              <a:effectLst/>
              <a:latin typeface="Palatino Linotype" panose="02040502050505030304" pitchFamily="18" charset="0"/>
              <a:ea typeface="Times New Roman" panose="02020603050405020304" pitchFamily="18" charset="0"/>
            </a:endParaRPr>
          </a:p>
          <a:p>
            <a:pPr marL="457835" marR="741045" indent="-285750" algn="just">
              <a:lnSpc>
                <a:spcPct val="113000"/>
              </a:lnSpc>
              <a:spcBef>
                <a:spcPts val="0"/>
              </a:spcBef>
              <a:tabLst>
                <a:tab pos="5712460" algn="l"/>
              </a:tabLst>
            </a:pPr>
            <a:r>
              <a:rPr lang="en-US" sz="1400" dirty="0">
                <a:solidFill>
                  <a:srgbClr val="000000"/>
                </a:solidFill>
                <a:effectLst/>
                <a:latin typeface="Palatino Linotype" panose="02040502050505030304" pitchFamily="18" charset="0"/>
                <a:ea typeface="Times New Roman" panose="02020603050405020304" pitchFamily="18" charset="0"/>
              </a:rPr>
              <a:t>prevent injury, to themselves and others.</a:t>
            </a:r>
            <a:endParaRPr lang="en-US" sz="1400" dirty="0">
              <a:effectLst/>
              <a:latin typeface="Palatino Linotype" panose="02040502050505030304" pitchFamily="18" charset="0"/>
              <a:ea typeface="Times New Roman" panose="02020603050405020304" pitchFamily="18" charset="0"/>
            </a:endParaRPr>
          </a:p>
          <a:p>
            <a:pPr>
              <a:spcBef>
                <a:spcPts val="230"/>
              </a:spcBef>
            </a:pPr>
            <a:endParaRPr lang="en-US" sz="1400" dirty="0">
              <a:effectLst/>
              <a:latin typeface="Palatino Linotype" panose="02040502050505030304" pitchFamily="18" charset="0"/>
              <a:ea typeface="Times New Roman" panose="02020603050405020304" pitchFamily="18" charset="0"/>
            </a:endParaRPr>
          </a:p>
          <a:p>
            <a:pPr marL="190500" marR="762635" algn="just">
              <a:lnSpc>
                <a:spcPct val="115000"/>
              </a:lnSpc>
              <a:spcBef>
                <a:spcPts val="0"/>
              </a:spcBef>
              <a:spcAft>
                <a:spcPts val="0"/>
              </a:spcAft>
            </a:pPr>
            <a:r>
              <a:rPr lang="en-US" sz="1400" b="1" dirty="0">
                <a:effectLst/>
                <a:latin typeface="Palatino Linotype" panose="02040502050505030304" pitchFamily="18" charset="0"/>
                <a:ea typeface="Times New Roman" panose="02020603050405020304" pitchFamily="18" charset="0"/>
              </a:rPr>
              <a:t>OSH standards: </a:t>
            </a:r>
            <a:r>
              <a:rPr lang="en-US" sz="1400" dirty="0">
                <a:effectLst/>
                <a:latin typeface="Palatino Linotype" panose="02040502050505030304" pitchFamily="18" charset="0"/>
                <a:ea typeface="Times New Roman" panose="02020603050405020304" pitchFamily="18" charset="0"/>
              </a:rPr>
              <a:t>OSH standards are rules that describe the methods that employers must use to protect their employees from hazards.</a:t>
            </a:r>
          </a:p>
          <a:p>
            <a:pPr marL="190500" marR="762635" algn="just">
              <a:lnSpc>
                <a:spcPct val="115000"/>
              </a:lnSpc>
              <a:spcBef>
                <a:spcPts val="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2635" algn="just">
              <a:lnSpc>
                <a:spcPct val="115000"/>
              </a:lnSpc>
              <a:spcBef>
                <a:spcPts val="0"/>
              </a:spcBef>
              <a:spcAft>
                <a:spcPts val="0"/>
              </a:spcAft>
            </a:pPr>
            <a:r>
              <a:rPr lang="en-US" sz="1400" dirty="0">
                <a:effectLst/>
                <a:latin typeface="Palatino Linotype" panose="02040502050505030304" pitchFamily="18" charset="0"/>
                <a:ea typeface="Times New Roman" panose="02020603050405020304" pitchFamily="18" charset="0"/>
              </a:rPr>
              <a:t> These standards limit the number of hazards workers can be exposed to, </a:t>
            </a:r>
          </a:p>
          <a:p>
            <a:pPr marL="190500" marR="762635" algn="just">
              <a:lnSpc>
                <a:spcPct val="115000"/>
              </a:lnSpc>
              <a:spcBef>
                <a:spcPts val="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2635" algn="just">
              <a:lnSpc>
                <a:spcPct val="115000"/>
              </a:lnSpc>
              <a:spcBef>
                <a:spcPts val="0"/>
              </a:spcBef>
              <a:spcAft>
                <a:spcPts val="0"/>
              </a:spcAft>
            </a:pPr>
            <a:r>
              <a:rPr lang="en-US" sz="1400" dirty="0">
                <a:effectLst/>
                <a:latin typeface="Palatino Linotype" panose="02040502050505030304" pitchFamily="18" charset="0"/>
                <a:ea typeface="Times New Roman" panose="02020603050405020304" pitchFamily="18" charset="0"/>
              </a:rPr>
              <a:t>require the use of certain safe practices and equipment, and require</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employers</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monitor</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hazards</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p>
          <a:p>
            <a:pPr marL="190500" marR="762635" algn="just">
              <a:lnSpc>
                <a:spcPct val="115000"/>
              </a:lnSpc>
              <a:spcBef>
                <a:spcPts val="0"/>
              </a:spcBef>
              <a:spcAft>
                <a:spcPts val="0"/>
              </a:spcAft>
            </a:pPr>
            <a:endParaRPr lang="en-US" sz="1400" spc="-30" dirty="0">
              <a:effectLst/>
              <a:latin typeface="Palatino Linotype" panose="02040502050505030304" pitchFamily="18" charset="0"/>
              <a:ea typeface="Times New Roman" panose="02020603050405020304" pitchFamily="18" charset="0"/>
            </a:endParaRPr>
          </a:p>
          <a:p>
            <a:pPr marL="190500" marR="762635" algn="just">
              <a:lnSpc>
                <a:spcPct val="115000"/>
              </a:lnSpc>
              <a:spcBef>
                <a:spcPts val="0"/>
              </a:spcBef>
              <a:spcAft>
                <a:spcPts val="0"/>
              </a:spcAft>
            </a:pP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keep</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records</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workplace</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injuries</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25"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illnesses.</a:t>
            </a:r>
            <a:endParaRPr lang="en-US" sz="1400" dirty="0">
              <a:effectLst/>
              <a:latin typeface="Palatino Linotype" panose="02040502050505030304" pitchFamily="18" charset="0"/>
              <a:ea typeface="Times New Roman" panose="02020603050405020304" pitchFamily="18" charset="0"/>
            </a:endParaRPr>
          </a:p>
          <a:p>
            <a:pPr>
              <a:spcBef>
                <a:spcPts val="200"/>
              </a:spcBef>
            </a:pPr>
            <a:endParaRPr lang="en-US" sz="1400" dirty="0">
              <a:effectLst/>
              <a:latin typeface="Palatino Linotype" panose="02040502050505030304" pitchFamily="18" charset="0"/>
              <a:ea typeface="Times New Roman" panose="02020603050405020304" pitchFamily="18" charset="0"/>
            </a:endParaRPr>
          </a:p>
          <a:p>
            <a:pPr marL="190500" marR="0" algn="just">
              <a:spcBef>
                <a:spcPts val="5"/>
              </a:spcBef>
              <a:spcAft>
                <a:spcPts val="0"/>
              </a:spcAft>
            </a:pPr>
            <a:r>
              <a:rPr lang="en-US" sz="1400" b="1" spc="-10" dirty="0">
                <a:effectLst/>
                <a:latin typeface="Palatino Linotype" panose="02040502050505030304" pitchFamily="18" charset="0"/>
                <a:ea typeface="Times New Roman" panose="02020603050405020304" pitchFamily="18" charset="0"/>
              </a:rPr>
              <a:t>OSH-related</a:t>
            </a:r>
            <a:r>
              <a:rPr lang="en-US" sz="1400" b="1" spc="-25" dirty="0">
                <a:effectLst/>
                <a:latin typeface="Palatino Linotype" panose="02040502050505030304" pitchFamily="18" charset="0"/>
                <a:ea typeface="Times New Roman" panose="02020603050405020304" pitchFamily="18" charset="0"/>
              </a:rPr>
              <a:t> </a:t>
            </a:r>
            <a:r>
              <a:rPr lang="en-US" sz="1400" b="1" spc="-10" dirty="0">
                <a:effectLst/>
                <a:latin typeface="Palatino Linotype" panose="02040502050505030304" pitchFamily="18" charset="0"/>
                <a:ea typeface="Times New Roman" panose="02020603050405020304" pitchFamily="18" charset="0"/>
              </a:rPr>
              <a:t>records:</a:t>
            </a:r>
            <a:r>
              <a:rPr lang="en-US" sz="1400" b="1"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They</a:t>
            </a:r>
            <a:r>
              <a:rPr lang="en-US" sz="1400" spc="-35"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are</a:t>
            </a:r>
            <a:r>
              <a:rPr lang="en-US" sz="1400" spc="-15"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documentations</a:t>
            </a:r>
            <a:r>
              <a:rPr lang="en-US" sz="1400"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that keep</a:t>
            </a:r>
            <a:r>
              <a:rPr lang="en-US" sz="1400"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track</a:t>
            </a:r>
            <a:r>
              <a:rPr lang="en-US" sz="1400"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on</a:t>
            </a:r>
            <a:r>
              <a:rPr lang="en-US" sz="1400"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various</a:t>
            </a:r>
            <a:r>
              <a:rPr lang="en-US" sz="1400"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OSH</a:t>
            </a:r>
            <a:r>
              <a:rPr lang="en-US" sz="1400"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processes.</a:t>
            </a:r>
            <a:endParaRPr lang="en-US" sz="1400" dirty="0">
              <a:effectLst/>
              <a:latin typeface="Palatino Linotype" panose="02040502050505030304" pitchFamily="18" charset="0"/>
              <a:ea typeface="Times New Roman" panose="02020603050405020304" pitchFamily="18" charset="0"/>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175079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1528-02EB-454B-9D47-4190EFBF2D0B}"/>
              </a:ext>
            </a:extLst>
          </p:cNvPr>
          <p:cNvSpPr>
            <a:spLocks noGrp="1"/>
          </p:cNvSpPr>
          <p:nvPr>
            <p:ph type="title"/>
          </p:nvPr>
        </p:nvSpPr>
        <p:spPr/>
        <p:txBody>
          <a:bodyPr/>
          <a:lstStyle/>
          <a:p>
            <a:r>
              <a:rPr lang="en-US" sz="1800" b="1" spc="0" dirty="0">
                <a:effectLst/>
                <a:latin typeface="Palatino Linotype" panose="02040502050505030304" pitchFamily="18" charset="0"/>
                <a:ea typeface="Times New Roman" panose="02020603050405020304" pitchFamily="18" charset="0"/>
              </a:rPr>
              <a:t>Information to work team about company OSH program, procedures and policies/guidelines are provided</a:t>
            </a:r>
            <a:br>
              <a:rPr lang="en-US" sz="1800" spc="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CC555DC3-E791-4930-8B25-C8F685E60BE2}"/>
              </a:ext>
            </a:extLst>
          </p:cNvPr>
          <p:cNvSpPr>
            <a:spLocks noGrp="1"/>
          </p:cNvSpPr>
          <p:nvPr>
            <p:ph idx="1"/>
          </p:nvPr>
        </p:nvSpPr>
        <p:spPr/>
        <p:txBody>
          <a:bodyPr>
            <a:normAutofit/>
          </a:bodyPr>
          <a:lstStyle/>
          <a:p>
            <a:endParaRPr lang="en-US" sz="1400" dirty="0">
              <a:effectLst/>
              <a:latin typeface="Palatino Linotype" panose="02040502050505030304" pitchFamily="18" charset="0"/>
              <a:ea typeface="Times New Roman" panose="02020603050405020304" pitchFamily="18" charset="0"/>
            </a:endParaRPr>
          </a:p>
          <a:p>
            <a:r>
              <a:rPr lang="en-US" sz="1400" dirty="0">
                <a:effectLst/>
                <a:latin typeface="Palatino Linotype" panose="02040502050505030304" pitchFamily="18" charset="0"/>
                <a:ea typeface="Times New Roman" panose="02020603050405020304" pitchFamily="18" charset="0"/>
              </a:rPr>
              <a:t>The purpose of the Health and Safety</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policies and procedures is to guide and </a:t>
            </a:r>
          </a:p>
          <a:p>
            <a:endParaRPr lang="en-US" sz="1400" dirty="0">
              <a:effectLst/>
              <a:latin typeface="Palatino Linotype" panose="02040502050505030304" pitchFamily="18" charset="0"/>
              <a:ea typeface="Times New Roman" panose="02020603050405020304" pitchFamily="18" charset="0"/>
            </a:endParaRPr>
          </a:p>
          <a:p>
            <a:r>
              <a:rPr lang="en-US" sz="1400" dirty="0">
                <a:effectLst/>
                <a:latin typeface="Palatino Linotype" panose="02040502050505030304" pitchFamily="18" charset="0"/>
                <a:ea typeface="Times New Roman" panose="02020603050405020304" pitchFamily="18" charset="0"/>
              </a:rPr>
              <a:t>direct all employees to work safely</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 prevent injury, to themselves and others.</a:t>
            </a:r>
            <a:r>
              <a:rPr lang="en-US" sz="1400" spc="-5" dirty="0">
                <a:effectLst/>
                <a:latin typeface="Palatino Linotype" panose="02040502050505030304" pitchFamily="18" charset="0"/>
                <a:ea typeface="Times New Roman" panose="02020603050405020304" pitchFamily="18" charset="0"/>
              </a:rPr>
              <a:t> </a:t>
            </a:r>
          </a:p>
          <a:p>
            <a:endParaRPr lang="en-US" sz="1400" dirty="0">
              <a:effectLst/>
              <a:latin typeface="Palatino Linotype" panose="02040502050505030304" pitchFamily="18" charset="0"/>
              <a:ea typeface="Times New Roman" panose="02020603050405020304" pitchFamily="18" charset="0"/>
            </a:endParaRPr>
          </a:p>
          <a:p>
            <a:r>
              <a:rPr lang="en-US" sz="1400" dirty="0">
                <a:effectLst/>
                <a:latin typeface="Palatino Linotype" panose="02040502050505030304" pitchFamily="18" charset="0"/>
                <a:ea typeface="Times New Roman" panose="02020603050405020304" pitchFamily="18" charset="0"/>
              </a:rPr>
              <a:t>All employees are encouraged</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participate</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developing,</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implementing,</a:t>
            </a:r>
            <a:r>
              <a:rPr lang="en-US" sz="1400" spc="200" dirty="0">
                <a:effectLst/>
                <a:latin typeface="Palatino Linotype" panose="02040502050505030304" pitchFamily="18" charset="0"/>
                <a:ea typeface="Times New Roman" panose="02020603050405020304" pitchFamily="18" charset="0"/>
              </a:rPr>
              <a:t> </a:t>
            </a:r>
          </a:p>
          <a:p>
            <a:endParaRPr lang="en-US" sz="1400" dirty="0">
              <a:effectLst/>
              <a:latin typeface="Palatino Linotype" panose="02040502050505030304" pitchFamily="18" charset="0"/>
              <a:ea typeface="Times New Roman" panose="02020603050405020304" pitchFamily="18" charset="0"/>
            </a:endParaRPr>
          </a:p>
          <a:p>
            <a:r>
              <a:rPr lang="en-US" sz="1400" dirty="0">
                <a:effectLst/>
                <a:latin typeface="Palatino Linotype" panose="02040502050505030304" pitchFamily="18" charset="0"/>
                <a:ea typeface="Times New Roman" panose="02020603050405020304" pitchFamily="18" charset="0"/>
              </a:rPr>
              <a:t>and</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enforcing</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Health</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 Safety policies and procedures.</a:t>
            </a:r>
            <a:endParaRPr lang="en-US" sz="1400" dirty="0">
              <a:latin typeface="Palatino Linotype" panose="02040502050505030304" pitchFamily="18" charset="0"/>
            </a:endParaRPr>
          </a:p>
        </p:txBody>
      </p:sp>
    </p:spTree>
    <p:extLst>
      <p:ext uri="{BB962C8B-B14F-4D97-AF65-F5344CB8AC3E}">
        <p14:creationId xmlns:p14="http://schemas.microsoft.com/office/powerpoint/2010/main" val="3369092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97871-7670-4F20-8CC4-E0BBBE48378D}"/>
              </a:ext>
            </a:extLst>
          </p:cNvPr>
          <p:cNvSpPr>
            <a:spLocks noGrp="1"/>
          </p:cNvSpPr>
          <p:nvPr>
            <p:ph type="title"/>
          </p:nvPr>
        </p:nvSpPr>
        <p:spPr/>
        <p:txBody>
          <a:bodyPr/>
          <a:lstStyle/>
          <a:p>
            <a:r>
              <a:rPr lang="en-US" sz="1800" dirty="0">
                <a:effectLst/>
                <a:latin typeface="Palatino Linotype" panose="02040502050505030304" pitchFamily="18" charset="0"/>
                <a:ea typeface="Times New Roman" panose="02020603050405020304" pitchFamily="18" charset="0"/>
              </a:rPr>
              <a:t>The following OSH programs can be considered</a:t>
            </a: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FC39B702-CC00-4EBC-AC72-960E87BC4174}"/>
              </a:ext>
            </a:extLst>
          </p:cNvPr>
          <p:cNvSpPr>
            <a:spLocks noGrp="1"/>
          </p:cNvSpPr>
          <p:nvPr>
            <p:ph idx="1"/>
          </p:nvPr>
        </p:nvSpPr>
        <p:spPr/>
        <p:txBody>
          <a:bodyPr/>
          <a:lstStyle/>
          <a:p>
            <a:pPr marL="1143000" marR="760730" lvl="2" indent="-228600" algn="just">
              <a:lnSpc>
                <a:spcPct val="115000"/>
              </a:lnSpc>
              <a:spcBef>
                <a:spcPts val="0"/>
              </a:spcBef>
              <a:spcAft>
                <a:spcPts val="0"/>
              </a:spcAft>
              <a:buSzPts val="1200"/>
              <a:buFont typeface="Times New Roman" panose="02020603050405020304" pitchFamily="18" charset="0"/>
              <a:buAutoNum type="alphaLcParenR"/>
              <a:tabLst>
                <a:tab pos="647700" algn="l"/>
              </a:tabLst>
            </a:pPr>
            <a:endParaRPr lang="en-US" sz="1400" b="1" spc="-5" dirty="0">
              <a:effectLst/>
              <a:latin typeface="Palatino Linotype" panose="02040502050505030304" pitchFamily="18" charset="0"/>
              <a:ea typeface="Times New Roman" panose="02020603050405020304" pitchFamily="18" charset="0"/>
            </a:endParaRPr>
          </a:p>
          <a:p>
            <a:pPr marL="1143000" marR="760730" lvl="2" indent="-228600" algn="just">
              <a:lnSpc>
                <a:spcPct val="115000"/>
              </a:lnSpc>
              <a:spcBef>
                <a:spcPts val="0"/>
              </a:spcBef>
              <a:spcAft>
                <a:spcPts val="0"/>
              </a:spcAft>
              <a:buSzPts val="1200"/>
              <a:buFont typeface="Times New Roman" panose="02020603050405020304" pitchFamily="18" charset="0"/>
              <a:buAutoNum type="alphaLcParenR"/>
              <a:tabLst>
                <a:tab pos="647700" algn="l"/>
              </a:tabLst>
            </a:pPr>
            <a:r>
              <a:rPr lang="en-US" sz="1400" b="1" spc="-5" dirty="0">
                <a:effectLst/>
                <a:latin typeface="Palatino Linotype" panose="02040502050505030304" pitchFamily="18" charset="0"/>
                <a:ea typeface="Times New Roman" panose="02020603050405020304" pitchFamily="18" charset="0"/>
              </a:rPr>
              <a:t>Medical surveillance</a:t>
            </a:r>
            <a:r>
              <a:rPr lang="en-US" sz="1400" spc="-5" dirty="0">
                <a:effectLst/>
                <a:latin typeface="Palatino Linotype" panose="02040502050505030304" pitchFamily="18" charset="0"/>
                <a:ea typeface="Times New Roman" panose="02020603050405020304" pitchFamily="18" charset="0"/>
              </a:rPr>
              <a:t>: This is a planned plan of periodic examination which may include the following:</a:t>
            </a:r>
          </a:p>
          <a:p>
            <a:pPr marL="1143000" marR="760730" lvl="2" indent="-228600" algn="just">
              <a:lnSpc>
                <a:spcPct val="115000"/>
              </a:lnSpc>
              <a:spcBef>
                <a:spcPts val="0"/>
              </a:spcBef>
              <a:spcAft>
                <a:spcPts val="0"/>
              </a:spcAft>
              <a:buSzPts val="1200"/>
              <a:buFont typeface="Times New Roman" panose="02020603050405020304" pitchFamily="18" charset="0"/>
              <a:buAutoNum type="alphaLcParenR"/>
              <a:tabLst>
                <a:tab pos="647700" algn="l"/>
              </a:tabLst>
            </a:pPr>
            <a:endParaRPr lang="en-US" sz="1400" spc="-5" dirty="0">
              <a:effectLst/>
              <a:latin typeface="Palatino Linotype" panose="02040502050505030304" pitchFamily="18" charset="0"/>
              <a:ea typeface="Times New Roman" panose="02020603050405020304" pitchFamily="18" charset="0"/>
            </a:endParaRPr>
          </a:p>
          <a:p>
            <a:pPr marL="1600200" marR="0" lvl="3" indent="-228600" algn="just">
              <a:lnSpc>
                <a:spcPts val="1460"/>
              </a:lnSpc>
              <a:spcBef>
                <a:spcPts val="0"/>
              </a:spcBef>
              <a:spcAft>
                <a:spcPts val="0"/>
              </a:spcAft>
              <a:buSzPts val="1200"/>
              <a:buFont typeface="Symbol" panose="05050102010706020507" pitchFamily="18" charset="2"/>
              <a:buChar char=""/>
              <a:tabLst>
                <a:tab pos="1104265"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Biological</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effect</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monitoring</a:t>
            </a:r>
          </a:p>
          <a:p>
            <a:pPr marL="1600200" marR="0" lvl="3" indent="-228600" algn="just">
              <a:lnSpc>
                <a:spcPts val="1460"/>
              </a:lnSpc>
              <a:spcBef>
                <a:spcPts val="0"/>
              </a:spcBef>
              <a:spcAft>
                <a:spcPts val="0"/>
              </a:spcAft>
              <a:buSzPts val="1200"/>
              <a:buFont typeface="Symbol" panose="05050102010706020507" pitchFamily="18" charset="2"/>
              <a:buChar char=""/>
              <a:tabLst>
                <a:tab pos="1104265"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600200" marR="0" lvl="3" indent="-228600" algn="just">
              <a:spcBef>
                <a:spcPts val="195"/>
              </a:spcBef>
              <a:spcAft>
                <a:spcPts val="0"/>
              </a:spcAft>
              <a:buSzPts val="1200"/>
              <a:buFont typeface="Symbol" panose="05050102010706020507" pitchFamily="18" charset="2"/>
              <a:buChar char=""/>
              <a:tabLst>
                <a:tab pos="1104265"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Clinical</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examination</a:t>
            </a:r>
          </a:p>
          <a:p>
            <a:pPr marL="1600200" marR="0" lvl="3" indent="-228600" algn="just">
              <a:spcBef>
                <a:spcPts val="195"/>
              </a:spcBef>
              <a:spcAft>
                <a:spcPts val="0"/>
              </a:spcAft>
              <a:buSzPts val="1200"/>
              <a:buFont typeface="Symbol" panose="05050102010706020507" pitchFamily="18" charset="2"/>
              <a:buChar char=""/>
              <a:tabLst>
                <a:tab pos="1104265"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143000" marR="759460" lvl="2" indent="-228600" algn="just">
              <a:lnSpc>
                <a:spcPct val="115000"/>
              </a:lnSpc>
              <a:spcBef>
                <a:spcPts val="200"/>
              </a:spcBef>
              <a:spcAft>
                <a:spcPts val="0"/>
              </a:spcAft>
              <a:buSzPts val="1200"/>
              <a:buFont typeface="Times New Roman" panose="02020603050405020304" pitchFamily="18" charset="0"/>
              <a:buAutoNum type="alphaLcParenR"/>
              <a:tabLst>
                <a:tab pos="647700" algn="l"/>
              </a:tabLst>
            </a:pPr>
            <a:endParaRPr lang="en-US" sz="1400" b="1" spc="-5" dirty="0">
              <a:effectLst/>
              <a:latin typeface="Palatino Linotype" panose="02040502050505030304" pitchFamily="18" charset="0"/>
              <a:ea typeface="Times New Roman" panose="02020603050405020304" pitchFamily="18" charset="0"/>
            </a:endParaRPr>
          </a:p>
          <a:p>
            <a:pPr marL="1143000" marR="759460" lvl="2" indent="-228600" algn="just">
              <a:lnSpc>
                <a:spcPct val="115000"/>
              </a:lnSpc>
              <a:spcBef>
                <a:spcPts val="200"/>
              </a:spcBef>
              <a:spcAft>
                <a:spcPts val="0"/>
              </a:spcAft>
              <a:buSzPts val="1200"/>
              <a:buFont typeface="Times New Roman" panose="02020603050405020304" pitchFamily="18" charset="0"/>
              <a:buAutoNum type="alphaLcParenR"/>
              <a:tabLst>
                <a:tab pos="647700" algn="l"/>
              </a:tabLst>
            </a:pPr>
            <a:r>
              <a:rPr lang="en-US" sz="1400" b="1" spc="-5" dirty="0">
                <a:effectLst/>
                <a:latin typeface="Palatino Linotype" panose="02040502050505030304" pitchFamily="18" charset="0"/>
                <a:ea typeface="Times New Roman" panose="02020603050405020304" pitchFamily="18" charset="0"/>
              </a:rPr>
              <a:t>Periodic occupational health surveillance</a:t>
            </a:r>
            <a:r>
              <a:rPr lang="en-US" sz="1400" spc="-5" dirty="0">
                <a:effectLst/>
                <a:latin typeface="Palatino Linotype" panose="02040502050505030304" pitchFamily="18" charset="0"/>
                <a:ea typeface="Times New Roman" panose="02020603050405020304" pitchFamily="18" charset="0"/>
              </a:rPr>
              <a:t>: This consists of examination conducted periodically to identify vulnerable groups among the staff which could be of immense value to prevention</a:t>
            </a:r>
          </a:p>
          <a:p>
            <a:pPr marL="1143000" marR="760095" lvl="2" indent="-228600" algn="just">
              <a:lnSpc>
                <a:spcPct val="115000"/>
              </a:lnSpc>
              <a:spcBef>
                <a:spcPts val="0"/>
              </a:spcBef>
              <a:spcAft>
                <a:spcPts val="0"/>
              </a:spcAft>
              <a:buSzPts val="1200"/>
              <a:buFont typeface="Times New Roman" panose="02020603050405020304" pitchFamily="18" charset="0"/>
              <a:buAutoNum type="alphaLcParenR"/>
              <a:tabLst>
                <a:tab pos="647700" algn="l"/>
              </a:tabLst>
            </a:pPr>
            <a:endParaRPr lang="en-US" sz="1400" b="1" spc="-5" dirty="0">
              <a:effectLst/>
              <a:latin typeface="Palatino Linotype" panose="02040502050505030304" pitchFamily="18" charset="0"/>
              <a:ea typeface="Times New Roman" panose="02020603050405020304" pitchFamily="18" charset="0"/>
            </a:endParaRPr>
          </a:p>
          <a:p>
            <a:pPr marL="1143000" marR="760095" lvl="2" indent="-228600" algn="just">
              <a:lnSpc>
                <a:spcPct val="115000"/>
              </a:lnSpc>
              <a:spcBef>
                <a:spcPts val="0"/>
              </a:spcBef>
              <a:spcAft>
                <a:spcPts val="0"/>
              </a:spcAft>
              <a:buSzPts val="1200"/>
              <a:buFont typeface="Times New Roman" panose="02020603050405020304" pitchFamily="18" charset="0"/>
              <a:buAutoNum type="alphaLcParenR"/>
              <a:tabLst>
                <a:tab pos="647700" algn="l"/>
              </a:tabLst>
            </a:pPr>
            <a:r>
              <a:rPr lang="en-US" sz="1400" b="1" spc="-5" dirty="0">
                <a:effectLst/>
                <a:latin typeface="Palatino Linotype" panose="02040502050505030304" pitchFamily="18" charset="0"/>
                <a:ea typeface="Times New Roman" panose="02020603050405020304" pitchFamily="18" charset="0"/>
              </a:rPr>
              <a:t>Management</a:t>
            </a:r>
            <a:r>
              <a:rPr lang="en-US" sz="1400" b="1" spc="-10" dirty="0">
                <a:effectLst/>
                <a:latin typeface="Palatino Linotype" panose="02040502050505030304" pitchFamily="18" charset="0"/>
                <a:ea typeface="Times New Roman" panose="02020603050405020304" pitchFamily="18" charset="0"/>
              </a:rPr>
              <a:t> </a:t>
            </a:r>
            <a:r>
              <a:rPr lang="en-US" sz="1400" b="1" spc="-5" dirty="0">
                <a:effectLst/>
                <a:latin typeface="Palatino Linotype" panose="02040502050505030304" pitchFamily="18" charset="0"/>
                <a:ea typeface="Times New Roman" panose="02020603050405020304" pitchFamily="18" charset="0"/>
              </a:rPr>
              <a:t>of occupational exposure</a:t>
            </a:r>
            <a:r>
              <a:rPr lang="en-US" sz="1400" spc="-5" dirty="0">
                <a:effectLst/>
                <a:latin typeface="Palatino Linotype" panose="02040502050505030304" pitchFamily="18" charset="0"/>
                <a:ea typeface="Times New Roman" panose="02020603050405020304" pitchFamily="18" charset="0"/>
              </a:rPr>
              <a:t>: This means amount of work place</a:t>
            </a:r>
            <a:r>
              <a:rPr lang="en-US" sz="1400" spc="-10" dirty="0">
                <a:effectLst/>
                <a:latin typeface="Palatino Linotype" panose="02040502050505030304" pitchFamily="18" charset="0"/>
                <a:ea typeface="Times New Roman" panose="02020603050405020304" pitchFamily="18" charset="0"/>
              </a:rPr>
              <a:t> </a:t>
            </a:r>
            <a:r>
              <a:rPr lang="en-US" sz="1400" spc="-5" dirty="0">
                <a:effectLst/>
                <a:latin typeface="Palatino Linotype" panose="02040502050505030304" pitchFamily="18" charset="0"/>
                <a:ea typeface="Times New Roman" panose="02020603050405020304" pitchFamily="18" charset="0"/>
              </a:rPr>
              <a:t>agent that has reached and individual worker.</a:t>
            </a:r>
          </a:p>
          <a:p>
            <a:endParaRPr lang="en-US" dirty="0"/>
          </a:p>
        </p:txBody>
      </p:sp>
    </p:spTree>
    <p:extLst>
      <p:ext uri="{BB962C8B-B14F-4D97-AF65-F5344CB8AC3E}">
        <p14:creationId xmlns:p14="http://schemas.microsoft.com/office/powerpoint/2010/main" val="382064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2A1C-14C2-48F2-B67F-0FEF63A78327}"/>
              </a:ext>
            </a:extLst>
          </p:cNvPr>
          <p:cNvSpPr>
            <a:spLocks noGrp="1"/>
          </p:cNvSpPr>
          <p:nvPr>
            <p:ph type="title"/>
          </p:nvPr>
        </p:nvSpPr>
        <p:spPr/>
        <p:txBody>
          <a:bodyPr/>
          <a:lstStyle/>
          <a:p>
            <a:r>
              <a:rPr lang="en-US" sz="1800" b="1" kern="0" spc="0" dirty="0">
                <a:effectLst/>
                <a:latin typeface="Palatino Linotype" panose="02040502050505030304" pitchFamily="18" charset="0"/>
                <a:ea typeface="Times New Roman" panose="02020603050405020304" pitchFamily="18" charset="0"/>
              </a:rPr>
              <a:t>Implementation</a:t>
            </a:r>
            <a:r>
              <a:rPr lang="en-US" sz="1800" b="1" kern="0" spc="-3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of</a:t>
            </a:r>
            <a:r>
              <a:rPr lang="en-US" sz="1800" b="1" kern="0" spc="-2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OSH</a:t>
            </a:r>
            <a:r>
              <a:rPr lang="en-US" sz="1800" b="1" kern="0" spc="-1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procedures</a:t>
            </a:r>
            <a:r>
              <a:rPr lang="en-US" sz="1800" b="1" kern="0" spc="-2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and</a:t>
            </a:r>
            <a:r>
              <a:rPr lang="en-US" sz="1800" b="1" kern="0" spc="-2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policies/guidelines</a:t>
            </a:r>
            <a:r>
              <a:rPr lang="en-US" sz="1800" b="1" kern="0" spc="-1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are</a:t>
            </a:r>
            <a:r>
              <a:rPr lang="en-US" sz="1800" b="1" kern="0" spc="-35" dirty="0">
                <a:effectLst/>
                <a:latin typeface="Palatino Linotype" panose="02040502050505030304" pitchFamily="18" charset="0"/>
                <a:ea typeface="Times New Roman" panose="02020603050405020304" pitchFamily="18" charset="0"/>
              </a:rPr>
              <a:t> </a:t>
            </a:r>
            <a:r>
              <a:rPr lang="en-US" sz="1800" b="1" kern="0" spc="-10" dirty="0">
                <a:effectLst/>
                <a:latin typeface="Palatino Linotype" panose="02040502050505030304" pitchFamily="18" charset="0"/>
                <a:ea typeface="Times New Roman" panose="02020603050405020304" pitchFamily="18" charset="0"/>
              </a:rPr>
              <a:t>participated</a:t>
            </a:r>
            <a:br>
              <a:rPr lang="en-US" sz="1800" b="1" kern="0" spc="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E2DF3781-53ED-492D-9503-069C8B8F9A92}"/>
              </a:ext>
            </a:extLst>
          </p:cNvPr>
          <p:cNvSpPr>
            <a:spLocks noGrp="1"/>
          </p:cNvSpPr>
          <p:nvPr>
            <p:ph idx="1"/>
          </p:nvPr>
        </p:nvSpPr>
        <p:spPr/>
        <p:txBody>
          <a:bodyPr>
            <a:normAutofit fontScale="92500" lnSpcReduction="10000"/>
          </a:bodyPr>
          <a:lstStyle/>
          <a:p>
            <a:pPr marL="190500" marR="0">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dirty="0">
                <a:effectLst/>
                <a:latin typeface="Palatino Linotype" panose="02040502050505030304" pitchFamily="18" charset="0"/>
                <a:ea typeface="Times New Roman" panose="02020603050405020304" pitchFamily="18" charset="0"/>
              </a:rPr>
              <a:t>The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occupation health and safety</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address the</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following</a:t>
            </a:r>
            <a:r>
              <a:rPr lang="en-US" sz="1400" spc="-10" dirty="0">
                <a:effectLst/>
                <a:latin typeface="Palatino Linotype" panose="02040502050505030304" pitchFamily="18" charset="0"/>
                <a:ea typeface="Times New Roman" panose="02020603050405020304" pitchFamily="18" charset="0"/>
              </a:rPr>
              <a:t> priorities:</a:t>
            </a:r>
            <a:endParaRPr lang="en-US" sz="1400" dirty="0">
              <a:latin typeface="Palatino Linotype" panose="02040502050505030304" pitchFamily="18" charset="0"/>
              <a:ea typeface="Times New Roman" panose="02020603050405020304" pitchFamily="18" charset="0"/>
            </a:endParaRPr>
          </a:p>
          <a:p>
            <a:pPr marL="190500" marR="0">
              <a:spcBef>
                <a:spcPts val="190"/>
              </a:spcBef>
              <a:spcAft>
                <a:spcPts val="0"/>
              </a:spcAft>
            </a:pPr>
            <a:endParaRPr lang="en-US" sz="1400" spc="0" dirty="0">
              <a:effectLst/>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spc="0" dirty="0">
                <a:effectLst/>
                <a:latin typeface="Palatino Linotype" panose="02040502050505030304" pitchFamily="18" charset="0"/>
                <a:ea typeface="Times New Roman" panose="02020603050405020304" pitchFamily="18" charset="0"/>
              </a:rPr>
              <a:t>Conducting</a:t>
            </a:r>
            <a:r>
              <a:rPr lang="en-US" sz="1400" spc="-3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workplace audits and</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risk</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assessment at</a:t>
            </a:r>
            <a:r>
              <a:rPr lang="en-US" sz="1400" spc="1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facility</a:t>
            </a:r>
            <a:r>
              <a:rPr lang="en-US" sz="1400" spc="-25"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level.</a:t>
            </a:r>
            <a:endParaRPr lang="en-US" sz="1400" dirty="0">
              <a:latin typeface="Palatino Linotype" panose="02040502050505030304" pitchFamily="18" charset="0"/>
              <a:ea typeface="Times New Roman" panose="02020603050405020304" pitchFamily="18" charset="0"/>
            </a:endParaRPr>
          </a:p>
          <a:p>
            <a:pPr marL="190500" marR="0">
              <a:spcBef>
                <a:spcPts val="190"/>
              </a:spcBef>
              <a:spcAft>
                <a:spcPts val="0"/>
              </a:spcAft>
            </a:pPr>
            <a:endParaRPr lang="en-US" sz="1400" spc="0" dirty="0">
              <a:effectLst/>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spc="0" dirty="0">
                <a:effectLst/>
                <a:latin typeface="Palatino Linotype" panose="02040502050505030304" pitchFamily="18" charset="0"/>
                <a:ea typeface="Times New Roman" panose="02020603050405020304" pitchFamily="18" charset="0"/>
              </a:rPr>
              <a:t>Oversee</a:t>
            </a:r>
            <a:r>
              <a:rPr lang="en-US" sz="1400" spc="-1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compliance</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 facility</a:t>
            </a:r>
            <a:r>
              <a:rPr lang="en-US" sz="1400" spc="-2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design and</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building</a:t>
            </a:r>
            <a:r>
              <a:rPr lang="en-US" sz="1400" spc="-1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codes for</a:t>
            </a:r>
            <a:r>
              <a:rPr lang="en-US" sz="1400" spc="-1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new </a:t>
            </a:r>
            <a:r>
              <a:rPr lang="en-US" sz="1400" spc="-10" dirty="0">
                <a:effectLst/>
                <a:latin typeface="Palatino Linotype" panose="02040502050505030304" pitchFamily="18" charset="0"/>
                <a:ea typeface="Times New Roman" panose="02020603050405020304" pitchFamily="18" charset="0"/>
              </a:rPr>
              <a:t>construction</a:t>
            </a:r>
            <a:endParaRPr lang="en-US" sz="1400" dirty="0">
              <a:latin typeface="Palatino Linotype" panose="02040502050505030304" pitchFamily="18" charset="0"/>
              <a:ea typeface="Times New Roman" panose="02020603050405020304" pitchFamily="18" charset="0"/>
            </a:endParaRPr>
          </a:p>
          <a:p>
            <a:pPr marL="190500" marR="0">
              <a:spcBef>
                <a:spcPts val="190"/>
              </a:spcBef>
              <a:spcAft>
                <a:spcPts val="0"/>
              </a:spcAft>
            </a:pPr>
            <a:endParaRPr lang="en-US" sz="1400" spc="0" dirty="0">
              <a:effectLst/>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spc="0" dirty="0">
                <a:effectLst/>
                <a:latin typeface="Palatino Linotype" panose="02040502050505030304" pitchFamily="18" charset="0"/>
                <a:ea typeface="Times New Roman" panose="02020603050405020304" pitchFamily="18" charset="0"/>
              </a:rPr>
              <a:t>Support the procurement systems for quality and adequate PPEs and other OSH</a:t>
            </a:r>
            <a:r>
              <a:rPr lang="en-US" sz="1400" spc="4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supply within the facility</a:t>
            </a:r>
            <a:endParaRPr lang="en-US" sz="1400" dirty="0">
              <a:latin typeface="Palatino Linotype" panose="02040502050505030304" pitchFamily="18" charset="0"/>
              <a:ea typeface="Times New Roman" panose="02020603050405020304" pitchFamily="18" charset="0"/>
            </a:endParaRPr>
          </a:p>
          <a:p>
            <a:pPr marL="190500" marR="0">
              <a:spcBef>
                <a:spcPts val="190"/>
              </a:spcBef>
              <a:spcAft>
                <a:spcPts val="0"/>
              </a:spcAft>
            </a:pPr>
            <a:endParaRPr lang="en-US" sz="1400" spc="0" dirty="0">
              <a:effectLst/>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spc="0" dirty="0">
                <a:effectLst/>
                <a:latin typeface="Palatino Linotype" panose="02040502050505030304" pitchFamily="18" charset="0"/>
                <a:ea typeface="Times New Roman" panose="02020603050405020304" pitchFamily="18" charset="0"/>
              </a:rPr>
              <a:t>Review</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causes</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of/for</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rehabilitation</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compensation</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injured</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health</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sector </a:t>
            </a:r>
            <a:r>
              <a:rPr lang="en-US" sz="1400" spc="-10" dirty="0">
                <a:effectLst/>
                <a:latin typeface="Palatino Linotype" panose="02040502050505030304" pitchFamily="18" charset="0"/>
                <a:ea typeface="Times New Roman" panose="02020603050405020304" pitchFamily="18" charset="0"/>
              </a:rPr>
              <a:t>employees</a:t>
            </a:r>
            <a:endParaRPr lang="en-US" sz="1400" dirty="0">
              <a:latin typeface="Palatino Linotype" panose="02040502050505030304" pitchFamily="18" charset="0"/>
              <a:ea typeface="Times New Roman" panose="02020603050405020304" pitchFamily="18" charset="0"/>
            </a:endParaRPr>
          </a:p>
          <a:p>
            <a:pPr marL="190500" marR="0">
              <a:spcBef>
                <a:spcPts val="190"/>
              </a:spcBef>
              <a:spcAft>
                <a:spcPts val="0"/>
              </a:spcAft>
            </a:pPr>
            <a:endParaRPr lang="en-US" sz="1400" spc="0" dirty="0">
              <a:effectLst/>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spc="0" dirty="0">
                <a:effectLst/>
                <a:latin typeface="Palatino Linotype" panose="02040502050505030304" pitchFamily="18" charset="0"/>
                <a:ea typeface="Times New Roman" panose="02020603050405020304" pitchFamily="18" charset="0"/>
              </a:rPr>
              <a:t>The</a:t>
            </a:r>
            <a:r>
              <a:rPr lang="en-US" sz="1400" spc="-2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management</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incidents</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emergencies</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arising</a:t>
            </a:r>
            <a:r>
              <a:rPr lang="en-US" sz="1400" spc="-1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within</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the</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health</a:t>
            </a:r>
            <a:r>
              <a:rPr lang="en-US" sz="1400" spc="-5"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facility.</a:t>
            </a:r>
            <a:endParaRPr lang="en-US" sz="1400" dirty="0">
              <a:latin typeface="Palatino Linotype" panose="02040502050505030304" pitchFamily="18" charset="0"/>
              <a:ea typeface="Times New Roman" panose="02020603050405020304" pitchFamily="18" charset="0"/>
            </a:endParaRPr>
          </a:p>
          <a:p>
            <a:pPr marL="190500" marR="0">
              <a:spcBef>
                <a:spcPts val="190"/>
              </a:spcBef>
              <a:spcAft>
                <a:spcPts val="0"/>
              </a:spcAft>
            </a:pPr>
            <a:endParaRPr lang="en-US" sz="1400" spc="0" dirty="0">
              <a:effectLst/>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spc="0" dirty="0">
                <a:effectLst/>
                <a:latin typeface="Palatino Linotype" panose="02040502050505030304" pitchFamily="18" charset="0"/>
                <a:ea typeface="Times New Roman" panose="02020603050405020304" pitchFamily="18" charset="0"/>
              </a:rPr>
              <a:t>Ensuring</a:t>
            </a:r>
            <a:r>
              <a:rPr lang="en-US" sz="1400" spc="-1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new</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staff go</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through the</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induction and</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orientation on</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OSH </a:t>
            </a:r>
            <a:r>
              <a:rPr lang="en-US" sz="1400" spc="-10" dirty="0">
                <a:effectLst/>
                <a:latin typeface="Palatino Linotype" panose="02040502050505030304" pitchFamily="18" charset="0"/>
                <a:ea typeface="Times New Roman" panose="02020603050405020304" pitchFamily="18" charset="0"/>
              </a:rPr>
              <a:t>issues.</a:t>
            </a:r>
            <a:endParaRPr lang="en-US" sz="1400" dirty="0">
              <a:latin typeface="Palatino Linotype" panose="02040502050505030304" pitchFamily="18" charset="0"/>
              <a:ea typeface="Times New Roman" panose="02020603050405020304" pitchFamily="18" charset="0"/>
            </a:endParaRPr>
          </a:p>
          <a:p>
            <a:pPr marL="190500" marR="0">
              <a:spcBef>
                <a:spcPts val="190"/>
              </a:spcBef>
              <a:spcAft>
                <a:spcPts val="0"/>
              </a:spcAft>
            </a:pPr>
            <a:endParaRPr lang="en-US" sz="1400" spc="0" dirty="0">
              <a:effectLst/>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spc="0" dirty="0">
                <a:effectLst/>
                <a:latin typeface="Palatino Linotype" panose="02040502050505030304" pitchFamily="18" charset="0"/>
                <a:ea typeface="Times New Roman" panose="02020603050405020304" pitchFamily="18" charset="0"/>
              </a:rPr>
              <a:t>Publicizing,</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promoting</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enforcing</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the</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guidelines</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procedures</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among</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the</a:t>
            </a:r>
            <a:r>
              <a:rPr lang="en-US" sz="1400" spc="-7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staff they supervise.</a:t>
            </a:r>
            <a:endParaRPr lang="en-US" sz="1400" dirty="0">
              <a:latin typeface="Palatino Linotype" panose="02040502050505030304" pitchFamily="18" charset="0"/>
              <a:ea typeface="Times New Roman" panose="02020603050405020304" pitchFamily="18" charset="0"/>
            </a:endParaRPr>
          </a:p>
          <a:p>
            <a:pPr marL="190500" marR="0">
              <a:spcBef>
                <a:spcPts val="190"/>
              </a:spcBef>
              <a:spcAft>
                <a:spcPts val="0"/>
              </a:spcAft>
            </a:pPr>
            <a:r>
              <a:rPr lang="en-US" sz="1400" spc="0" dirty="0">
                <a:effectLst/>
                <a:latin typeface="Palatino Linotype" panose="02040502050505030304" pitchFamily="18" charset="0"/>
                <a:ea typeface="Times New Roman" panose="02020603050405020304" pitchFamily="18" charset="0"/>
              </a:rPr>
              <a:t>To coordinate capacity building of the facility level staff and disseminate policy</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guidelines at the facility level</a:t>
            </a: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568521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1E67-4472-473A-98BA-1FA675C92369}"/>
              </a:ext>
            </a:extLst>
          </p:cNvPr>
          <p:cNvSpPr>
            <a:spLocks noGrp="1"/>
          </p:cNvSpPr>
          <p:nvPr>
            <p:ph type="title"/>
          </p:nvPr>
        </p:nvSpPr>
        <p:spPr/>
        <p:txBody>
          <a:bodyPr/>
          <a:lstStyle/>
          <a:p>
            <a:r>
              <a:rPr lang="en-US" sz="1800" b="1" dirty="0">
                <a:effectLst/>
                <a:latin typeface="Palatino Linotype" panose="02040502050505030304" pitchFamily="18" charset="0"/>
                <a:ea typeface="Times New Roman" panose="02020603050405020304" pitchFamily="18" charset="0"/>
              </a:rPr>
              <a:t>Team members are trained and advised on OSH standards and procedures</a:t>
            </a: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BD8380C9-E040-4963-8E56-138F4064C8F2}"/>
              </a:ext>
            </a:extLst>
          </p:cNvPr>
          <p:cNvSpPr>
            <a:spLocks noGrp="1"/>
          </p:cNvSpPr>
          <p:nvPr>
            <p:ph idx="1"/>
          </p:nvPr>
        </p:nvSpPr>
        <p:spPr/>
        <p:txBody>
          <a:bodyPr>
            <a:noAutofit/>
          </a:bodyPr>
          <a:lstStyle/>
          <a:p>
            <a:pPr marR="760095" lvl="1">
              <a:lnSpc>
                <a:spcPct val="115000"/>
              </a:lnSpc>
              <a:spcBef>
                <a:spcPts val="0"/>
              </a:spcBef>
              <a:buSzPts val="1200"/>
              <a:tabLst>
                <a:tab pos="419100" algn="l"/>
              </a:tabLst>
            </a:pPr>
            <a:r>
              <a:rPr lang="en-US" sz="1400" spc="0" dirty="0">
                <a:effectLst/>
                <a:latin typeface="Palatino Linotype" panose="02040502050505030304" pitchFamily="18" charset="0"/>
                <a:ea typeface="Times New Roman" panose="02020603050405020304" pitchFamily="18" charset="0"/>
              </a:rPr>
              <a:t>Effective</a:t>
            </a:r>
            <a:r>
              <a:rPr lang="en-US" sz="1400" spc="-1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training</a:t>
            </a:r>
            <a:r>
              <a:rPr lang="en-US" sz="1400" spc="-2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a:t>
            </a:r>
            <a:r>
              <a:rPr lang="en-US" sz="1400" spc="-1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education</a:t>
            </a:r>
            <a:r>
              <a:rPr lang="en-US" sz="1400" spc="-1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can</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be provided</a:t>
            </a:r>
            <a:r>
              <a:rPr lang="en-US" sz="1400" spc="-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outside</a:t>
            </a:r>
            <a:r>
              <a:rPr lang="en-US" sz="1400" spc="-2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a:t>
            </a:r>
            <a:r>
              <a:rPr lang="en-US" sz="1400" spc="-2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formal</a:t>
            </a:r>
            <a:r>
              <a:rPr lang="en-US" sz="1400" spc="-1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classroom</a:t>
            </a:r>
            <a:r>
              <a:rPr lang="en-US" sz="1400" spc="-1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setting.</a:t>
            </a:r>
          </a:p>
          <a:p>
            <a:pPr marL="457200" marR="760095" lvl="1" indent="0">
              <a:lnSpc>
                <a:spcPct val="115000"/>
              </a:lnSpc>
              <a:spcBef>
                <a:spcPts val="0"/>
              </a:spcBef>
              <a:buSzPts val="1200"/>
              <a:buNone/>
              <a:tabLst>
                <a:tab pos="419100" algn="l"/>
              </a:tabLst>
            </a:pPr>
            <a:endParaRPr lang="en-US" sz="1400" spc="0" dirty="0">
              <a:effectLst/>
              <a:latin typeface="Palatino Linotype" panose="02040502050505030304" pitchFamily="18" charset="0"/>
              <a:ea typeface="Times New Roman" panose="02020603050405020304" pitchFamily="18" charset="0"/>
            </a:endParaRPr>
          </a:p>
          <a:p>
            <a:pPr marR="760095" lvl="1">
              <a:lnSpc>
                <a:spcPct val="115000"/>
              </a:lnSpc>
              <a:spcBef>
                <a:spcPts val="0"/>
              </a:spcBef>
              <a:buSzPts val="1200"/>
              <a:tabLst>
                <a:tab pos="419100" algn="l"/>
              </a:tabLst>
            </a:pPr>
            <a:r>
              <a:rPr lang="en-US" sz="1400" spc="-15"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Peer- to-peer</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training,</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on-the-job</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training,</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worksite</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demonstrations</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can</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be</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effective</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in conveying</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safety</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concepts,</a:t>
            </a:r>
          </a:p>
          <a:p>
            <a:pPr marR="760095" lvl="1">
              <a:lnSpc>
                <a:spcPct val="115000"/>
              </a:lnSpc>
              <a:spcBef>
                <a:spcPts val="0"/>
              </a:spcBef>
              <a:buSzPts val="1200"/>
              <a:tabLst>
                <a:tab pos="419100" algn="l"/>
              </a:tabLst>
            </a:pPr>
            <a:endParaRPr lang="en-US" sz="1400" spc="0" dirty="0">
              <a:effectLst/>
              <a:latin typeface="Palatino Linotype" panose="02040502050505030304" pitchFamily="18" charset="0"/>
              <a:ea typeface="Times New Roman" panose="02020603050405020304" pitchFamily="18" charset="0"/>
            </a:endParaRPr>
          </a:p>
          <a:p>
            <a:pPr marR="760095" lvl="1">
              <a:lnSpc>
                <a:spcPct val="115000"/>
              </a:lnSpc>
              <a:spcBef>
                <a:spcPts val="0"/>
              </a:spcBef>
              <a:buSzPts val="1200"/>
              <a:tabLst>
                <a:tab pos="419100" algn="l"/>
              </a:tabLst>
            </a:pP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ensuring</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understanding</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of</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hazards</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their</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controls,</a:t>
            </a:r>
            <a:r>
              <a:rPr lang="en-US" sz="1400" spc="200" dirty="0">
                <a:effectLst/>
                <a:latin typeface="Palatino Linotype" panose="02040502050505030304" pitchFamily="18" charset="0"/>
                <a:ea typeface="Times New Roman" panose="02020603050405020304" pitchFamily="18" charset="0"/>
              </a:rPr>
              <a:t> </a:t>
            </a:r>
            <a:r>
              <a:rPr lang="en-US" sz="1400" spc="0" dirty="0">
                <a:effectLst/>
                <a:latin typeface="Palatino Linotype" panose="02040502050505030304" pitchFamily="18" charset="0"/>
                <a:ea typeface="Times New Roman" panose="02020603050405020304" pitchFamily="18" charset="0"/>
              </a:rPr>
              <a:t>and promoting good work practices.</a:t>
            </a:r>
          </a:p>
          <a:p>
            <a:pPr algn="just">
              <a:lnSpc>
                <a:spcPts val="1380"/>
              </a:lnSpc>
              <a:spcBef>
                <a:spcPts val="0"/>
              </a:spcBef>
            </a:pPr>
            <a:endParaRPr lang="en-US" sz="1400" b="1" kern="0" dirty="0">
              <a:effectLst/>
              <a:latin typeface="Palatino Linotype" panose="02040502050505030304" pitchFamily="18" charset="0"/>
              <a:ea typeface="Times New Roman" panose="02020603050405020304" pitchFamily="18" charset="0"/>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40571748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0F8E-A1A6-453D-BBBD-FABDDFD3ADEF}"/>
              </a:ext>
            </a:extLst>
          </p:cNvPr>
          <p:cNvSpPr>
            <a:spLocks noGrp="1"/>
          </p:cNvSpPr>
          <p:nvPr>
            <p:ph type="title"/>
          </p:nvPr>
        </p:nvSpPr>
        <p:spPr/>
        <p:txBody>
          <a:bodyPr/>
          <a:lstStyle/>
          <a:p>
            <a:r>
              <a:rPr lang="en-US" sz="1800" b="1" spc="-160" dirty="0">
                <a:solidFill>
                  <a:srgbClr val="000000"/>
                </a:solidFill>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51DBC931-AB85-40FE-A6C0-4B7C2B2C17B9}"/>
              </a:ext>
            </a:extLst>
          </p:cNvPr>
          <p:cNvSpPr>
            <a:spLocks noGrp="1"/>
          </p:cNvSpPr>
          <p:nvPr>
            <p:ph idx="1"/>
          </p:nvPr>
        </p:nvSpPr>
        <p:spPr/>
        <p:txBody>
          <a:bodyPr>
            <a:normAutofit/>
          </a:bodyPr>
          <a:lstStyle/>
          <a:p>
            <a:endParaRPr lang="en-US" sz="1400" dirty="0">
              <a:solidFill>
                <a:srgbClr val="000000"/>
              </a:solidFill>
              <a:effectLst/>
              <a:latin typeface="Palatino Linotype" panose="02040502050505030304" pitchFamily="18" charset="0"/>
              <a:ea typeface="Times New Roman" panose="02020603050405020304" pitchFamily="18" charset="0"/>
            </a:endParaRPr>
          </a:p>
          <a:p>
            <a:r>
              <a:rPr lang="en-US" sz="1400" dirty="0">
                <a:solidFill>
                  <a:srgbClr val="000000"/>
                </a:solidFill>
                <a:effectLst/>
                <a:latin typeface="Palatino Linotype" panose="02040502050505030304" pitchFamily="18" charset="0"/>
                <a:ea typeface="Times New Roman" panose="02020603050405020304" pitchFamily="18" charset="0"/>
              </a:rPr>
              <a:t>This learning outcome addresses hazards as well as their indicators at work place,</a:t>
            </a:r>
          </a:p>
          <a:p>
            <a:r>
              <a:rPr lang="en-US" sz="1400" dirty="0">
                <a:solidFill>
                  <a:srgbClr val="000000"/>
                </a:solidFill>
                <a:effectLst/>
                <a:latin typeface="Palatino Linotype" panose="02040502050505030304" pitchFamily="18" charset="0"/>
                <a:ea typeface="Times New Roman" panose="02020603050405020304" pitchFamily="18" charset="0"/>
              </a:rPr>
              <a:t> evaluation</a:t>
            </a:r>
            <a:r>
              <a:rPr lang="en-US" sz="1400" spc="-3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and</a:t>
            </a:r>
            <a:r>
              <a:rPr lang="en-US" sz="1400" spc="-2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work</a:t>
            </a:r>
            <a:r>
              <a:rPr lang="en-US" sz="1400" spc="-2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environmental</a:t>
            </a:r>
            <a:r>
              <a:rPr lang="en-US" sz="1400" spc="-3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measures</a:t>
            </a:r>
          </a:p>
          <a:p>
            <a:r>
              <a:rPr lang="en-US" sz="1400" spc="-3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gathering</a:t>
            </a:r>
            <a:r>
              <a:rPr lang="en-US" sz="1400" spc="-4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of</a:t>
            </a:r>
            <a:r>
              <a:rPr lang="en-US" sz="1400" spc="-1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OSH</a:t>
            </a:r>
            <a:r>
              <a:rPr lang="en-US" sz="1400" spc="-3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issues</a:t>
            </a:r>
            <a:r>
              <a:rPr lang="en-US" sz="1400" spc="-2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and</a:t>
            </a:r>
            <a:r>
              <a:rPr lang="en-US" sz="1400" spc="-3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concerns</a:t>
            </a:r>
            <a:r>
              <a:rPr lang="en-US" sz="1400" spc="-2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at the work place as per the workplace procedures.</a:t>
            </a:r>
            <a:endParaRPr lang="en-US" sz="1400" dirty="0">
              <a:effectLst/>
              <a:latin typeface="Palatino Linotype" panose="02040502050505030304" pitchFamily="18" charset="0"/>
              <a:ea typeface="Times New Roman" panose="02020603050405020304" pitchFamily="18" charset="0"/>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603721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1E67-4472-473A-98BA-1FA675C92369}"/>
              </a:ext>
            </a:extLst>
          </p:cNvPr>
          <p:cNvSpPr>
            <a:spLocks noGrp="1"/>
          </p:cNvSpPr>
          <p:nvPr>
            <p:ph type="title"/>
          </p:nvPr>
        </p:nvSpPr>
        <p:spPr/>
        <p:txBody>
          <a:bodyPr/>
          <a:lstStyle/>
          <a:p>
            <a:r>
              <a:rPr lang="en-US" sz="1800" b="1" dirty="0">
                <a:effectLst/>
                <a:latin typeface="Palatino Linotype" panose="02040502050505030304" pitchFamily="18" charset="0"/>
                <a:ea typeface="Times New Roman" panose="02020603050405020304" pitchFamily="18" charset="0"/>
              </a:rPr>
              <a:t>Team members are trained and advised on OSH standards and procedures…</a:t>
            </a:r>
            <a:r>
              <a:rPr lang="en-US" sz="1800" b="1" dirty="0" err="1">
                <a:effectLst/>
                <a:latin typeface="Palatino Linotype" panose="02040502050505030304" pitchFamily="18" charset="0"/>
                <a:ea typeface="Times New Roman" panose="02020603050405020304" pitchFamily="18" charset="0"/>
              </a:rPr>
              <a:t>cont</a:t>
            </a: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BD8380C9-E040-4963-8E56-138F4064C8F2}"/>
              </a:ext>
            </a:extLst>
          </p:cNvPr>
          <p:cNvSpPr>
            <a:spLocks noGrp="1"/>
          </p:cNvSpPr>
          <p:nvPr>
            <p:ph idx="1"/>
          </p:nvPr>
        </p:nvSpPr>
        <p:spPr/>
        <p:txBody>
          <a:bodyPr>
            <a:noAutofit/>
          </a:bodyPr>
          <a:lstStyle/>
          <a:p>
            <a:pPr algn="just">
              <a:lnSpc>
                <a:spcPts val="1380"/>
              </a:lnSpc>
              <a:spcBef>
                <a:spcPts val="0"/>
              </a:spcBef>
            </a:pPr>
            <a:endParaRPr lang="en-US" sz="1400" b="1" kern="0" dirty="0">
              <a:effectLst/>
              <a:latin typeface="Palatino Linotype" panose="02040502050505030304" pitchFamily="18" charset="0"/>
              <a:ea typeface="Times New Roman" panose="02020603050405020304" pitchFamily="18" charset="0"/>
            </a:endParaRPr>
          </a:p>
          <a:p>
            <a:pPr algn="just">
              <a:lnSpc>
                <a:spcPts val="1380"/>
              </a:lnSpc>
              <a:spcBef>
                <a:spcPts val="0"/>
              </a:spcBef>
            </a:pPr>
            <a:r>
              <a:rPr lang="en-US" sz="1400" b="1" kern="0" dirty="0">
                <a:effectLst/>
                <a:latin typeface="Palatino Linotype" panose="02040502050505030304" pitchFamily="18" charset="0"/>
                <a:ea typeface="Times New Roman" panose="02020603050405020304" pitchFamily="18" charset="0"/>
              </a:rPr>
              <a:t>Duties</a:t>
            </a:r>
            <a:r>
              <a:rPr lang="en-US" sz="1400" b="1" kern="0" spc="-10" dirty="0">
                <a:effectLst/>
                <a:latin typeface="Palatino Linotype" panose="02040502050505030304" pitchFamily="18" charset="0"/>
                <a:ea typeface="Times New Roman" panose="02020603050405020304" pitchFamily="18" charset="0"/>
              </a:rPr>
              <a:t> </a:t>
            </a:r>
            <a:r>
              <a:rPr lang="en-US" sz="1400" b="1" kern="0" dirty="0">
                <a:effectLst/>
                <a:latin typeface="Palatino Linotype" panose="02040502050505030304" pitchFamily="18" charset="0"/>
                <a:ea typeface="Times New Roman" panose="02020603050405020304" pitchFamily="18" charset="0"/>
              </a:rPr>
              <a:t>of </a:t>
            </a:r>
            <a:r>
              <a:rPr lang="en-US" sz="1400" b="1" kern="0" spc="-10" dirty="0">
                <a:effectLst/>
                <a:latin typeface="Palatino Linotype" panose="02040502050505030304" pitchFamily="18" charset="0"/>
                <a:ea typeface="Times New Roman" panose="02020603050405020304" pitchFamily="18" charset="0"/>
              </a:rPr>
              <a:t>Workers</a:t>
            </a:r>
            <a:endParaRPr lang="en-US" sz="1400" b="1" kern="0" dirty="0">
              <a:effectLst/>
              <a:latin typeface="Palatino Linotype" panose="02040502050505030304" pitchFamily="18" charset="0"/>
              <a:ea typeface="Times New Roman" panose="02020603050405020304" pitchFamily="18" charset="0"/>
            </a:endParaRPr>
          </a:p>
          <a:p>
            <a:pPr marR="765175" algn="just">
              <a:lnSpc>
                <a:spcPct val="115000"/>
              </a:lnSpc>
              <a:spcBef>
                <a:spcPts val="180"/>
              </a:spcBef>
            </a:pPr>
            <a:endParaRPr lang="en-US" sz="1400" dirty="0">
              <a:effectLst/>
              <a:latin typeface="Palatino Linotype" panose="02040502050505030304" pitchFamily="18" charset="0"/>
              <a:ea typeface="Times New Roman" panose="02020603050405020304" pitchFamily="18" charset="0"/>
            </a:endParaRPr>
          </a:p>
          <a:p>
            <a:pPr marR="765175" algn="just">
              <a:lnSpc>
                <a:spcPct val="115000"/>
              </a:lnSpc>
              <a:spcBef>
                <a:spcPts val="180"/>
              </a:spcBef>
            </a:pPr>
            <a:r>
              <a:rPr lang="en-US" sz="1400" dirty="0">
                <a:effectLst/>
                <a:latin typeface="Palatino Linotype" panose="02040502050505030304" pitchFamily="18" charset="0"/>
                <a:ea typeface="Times New Roman" panose="02020603050405020304" pitchFamily="18" charset="0"/>
              </a:rPr>
              <a:t>One</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 your</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most</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important</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responsibilities</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is</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protect your</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Health</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Safety</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well</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 that of your co-workers.</a:t>
            </a:r>
          </a:p>
          <a:p>
            <a:pPr algn="just">
              <a:spcBef>
                <a:spcPts val="0"/>
              </a:spcBef>
            </a:pPr>
            <a:endParaRPr lang="en-US" sz="1400" b="1" kern="0" dirty="0">
              <a:effectLst/>
              <a:latin typeface="Palatino Linotype" panose="02040502050505030304" pitchFamily="18" charset="0"/>
              <a:ea typeface="Times New Roman" panose="02020603050405020304" pitchFamily="18" charset="0"/>
            </a:endParaRPr>
          </a:p>
          <a:p>
            <a:pPr algn="just">
              <a:spcBef>
                <a:spcPts val="0"/>
              </a:spcBef>
            </a:pPr>
            <a:r>
              <a:rPr lang="en-US" sz="1400" b="1" kern="0" dirty="0">
                <a:effectLst/>
                <a:latin typeface="Palatino Linotype" panose="02040502050505030304" pitchFamily="18" charset="0"/>
                <a:ea typeface="Times New Roman" panose="02020603050405020304" pitchFamily="18" charset="0"/>
              </a:rPr>
              <a:t>What</a:t>
            </a:r>
            <a:r>
              <a:rPr lang="en-US" sz="1400" b="1" kern="0" spc="-5" dirty="0">
                <a:effectLst/>
                <a:latin typeface="Palatino Linotype" panose="02040502050505030304" pitchFamily="18" charset="0"/>
                <a:ea typeface="Times New Roman" panose="02020603050405020304" pitchFamily="18" charset="0"/>
              </a:rPr>
              <a:t> </a:t>
            </a:r>
            <a:r>
              <a:rPr lang="en-US" sz="1400" b="1" kern="0" dirty="0">
                <a:effectLst/>
                <a:latin typeface="Palatino Linotype" panose="02040502050505030304" pitchFamily="18" charset="0"/>
                <a:ea typeface="Times New Roman" panose="02020603050405020304" pitchFamily="18" charset="0"/>
              </a:rPr>
              <a:t>the</a:t>
            </a:r>
            <a:r>
              <a:rPr lang="en-US" sz="1400" b="1" kern="0" spc="-10" dirty="0">
                <a:effectLst/>
                <a:latin typeface="Palatino Linotype" panose="02040502050505030304" pitchFamily="18" charset="0"/>
                <a:ea typeface="Times New Roman" panose="02020603050405020304" pitchFamily="18" charset="0"/>
              </a:rPr>
              <a:t> </a:t>
            </a:r>
            <a:r>
              <a:rPr lang="en-US" sz="1400" b="1" kern="0" dirty="0">
                <a:effectLst/>
                <a:latin typeface="Palatino Linotype" panose="02040502050505030304" pitchFamily="18" charset="0"/>
                <a:ea typeface="Times New Roman" panose="02020603050405020304" pitchFamily="18" charset="0"/>
              </a:rPr>
              <a:t>law</a:t>
            </a:r>
            <a:r>
              <a:rPr lang="en-US" sz="1400" b="1" kern="0" spc="10" dirty="0">
                <a:effectLst/>
                <a:latin typeface="Palatino Linotype" panose="02040502050505030304" pitchFamily="18" charset="0"/>
                <a:ea typeface="Times New Roman" panose="02020603050405020304" pitchFamily="18" charset="0"/>
              </a:rPr>
              <a:t> </a:t>
            </a:r>
            <a:r>
              <a:rPr lang="en-US" sz="1400" b="1" kern="0" spc="-10" dirty="0">
                <a:effectLst/>
                <a:latin typeface="Palatino Linotype" panose="02040502050505030304" pitchFamily="18" charset="0"/>
                <a:ea typeface="Times New Roman" panose="02020603050405020304" pitchFamily="18" charset="0"/>
              </a:rPr>
              <a:t>requires</a:t>
            </a:r>
            <a:endParaRPr lang="en-US" sz="1400" b="1" kern="0" dirty="0">
              <a:effectLst/>
              <a:latin typeface="Palatino Linotype" panose="02040502050505030304" pitchFamily="18" charset="0"/>
              <a:ea typeface="Times New Roman" panose="02020603050405020304" pitchFamily="18" charset="0"/>
            </a:endParaRPr>
          </a:p>
          <a:p>
            <a:pPr marR="761365" algn="just">
              <a:lnSpc>
                <a:spcPct val="115000"/>
              </a:lnSpc>
              <a:spcBef>
                <a:spcPts val="185"/>
              </a:spcBef>
            </a:pPr>
            <a:endParaRPr lang="en-US" sz="1400" dirty="0">
              <a:effectLst/>
              <a:latin typeface="Palatino Linotype" panose="02040502050505030304" pitchFamily="18" charset="0"/>
              <a:ea typeface="Times New Roman" panose="02020603050405020304" pitchFamily="18" charset="0"/>
            </a:endParaRPr>
          </a:p>
          <a:p>
            <a:pPr marR="761365" algn="just">
              <a:lnSpc>
                <a:spcPct val="115000"/>
              </a:lnSpc>
              <a:spcBef>
                <a:spcPts val="185"/>
              </a:spcBef>
            </a:pPr>
            <a:r>
              <a:rPr lang="en-US" sz="1400" dirty="0">
                <a:effectLst/>
                <a:latin typeface="Palatino Linotype" panose="02040502050505030304" pitchFamily="18" charset="0"/>
                <a:ea typeface="Times New Roman" panose="02020603050405020304" pitchFamily="18" charset="0"/>
              </a:rPr>
              <a:t>Workplaces under the jurisdiction are governed by your provincial legislation. </a:t>
            </a:r>
          </a:p>
          <a:p>
            <a:pPr marR="761365" algn="just">
              <a:lnSpc>
                <a:spcPct val="115000"/>
              </a:lnSpc>
              <a:spcBef>
                <a:spcPts val="185"/>
              </a:spcBef>
            </a:pPr>
            <a:endParaRPr lang="en-US" sz="1400" dirty="0">
              <a:effectLst/>
              <a:latin typeface="Palatino Linotype" panose="02040502050505030304" pitchFamily="18" charset="0"/>
              <a:ea typeface="Times New Roman" panose="02020603050405020304" pitchFamily="18" charset="0"/>
            </a:endParaRPr>
          </a:p>
          <a:p>
            <a:pPr marR="761365" algn="just">
              <a:lnSpc>
                <a:spcPct val="115000"/>
              </a:lnSpc>
              <a:spcBef>
                <a:spcPts val="185"/>
              </a:spcBef>
            </a:pPr>
            <a:r>
              <a:rPr lang="en-US" sz="1400" dirty="0">
                <a:effectLst/>
                <a:latin typeface="Palatino Linotype" panose="02040502050505030304" pitchFamily="18" charset="0"/>
                <a:ea typeface="Times New Roman" panose="02020603050405020304" pitchFamily="18" charset="0"/>
              </a:rPr>
              <a:t>The legislation places duties on owners, employers, workers, suppliers, the self-employed and contractors, to establish and </a:t>
            </a:r>
          </a:p>
          <a:p>
            <a:pPr marR="761365" algn="just">
              <a:lnSpc>
                <a:spcPct val="115000"/>
              </a:lnSpc>
              <a:spcBef>
                <a:spcPts val="185"/>
              </a:spcBef>
            </a:pPr>
            <a:endParaRPr lang="en-US" sz="1400" dirty="0">
              <a:effectLst/>
              <a:latin typeface="Palatino Linotype" panose="02040502050505030304" pitchFamily="18" charset="0"/>
              <a:ea typeface="Times New Roman" panose="02020603050405020304" pitchFamily="18" charset="0"/>
            </a:endParaRPr>
          </a:p>
          <a:p>
            <a:pPr marR="761365" algn="just">
              <a:lnSpc>
                <a:spcPct val="115000"/>
              </a:lnSpc>
              <a:spcBef>
                <a:spcPts val="185"/>
              </a:spcBef>
            </a:pPr>
            <a:r>
              <a:rPr lang="en-US" sz="1400" dirty="0">
                <a:effectLst/>
                <a:latin typeface="Palatino Linotype" panose="02040502050505030304" pitchFamily="18" charset="0"/>
                <a:ea typeface="Times New Roman" panose="02020603050405020304" pitchFamily="18" charset="0"/>
              </a:rPr>
              <a:t>maintain safe and healthy working conditions.</a:t>
            </a:r>
          </a:p>
          <a:p>
            <a:pPr marL="0" marR="762000" indent="0" algn="just">
              <a:lnSpc>
                <a:spcPct val="115000"/>
              </a:lnSpc>
              <a:spcBef>
                <a:spcPts val="380"/>
              </a:spcBef>
              <a:buNone/>
            </a:pPr>
            <a:endParaRPr lang="en-US" sz="1400" dirty="0">
              <a:effectLst/>
              <a:latin typeface="Palatino Linotype" panose="02040502050505030304" pitchFamily="18" charset="0"/>
              <a:ea typeface="Times New Roman" panose="02020603050405020304" pitchFamily="18" charset="0"/>
            </a:endParaRPr>
          </a:p>
          <a:p>
            <a:pPr marL="0" marR="762000" indent="0" algn="just">
              <a:lnSpc>
                <a:spcPct val="115000"/>
              </a:lnSpc>
              <a:spcBef>
                <a:spcPts val="380"/>
              </a:spcBef>
              <a:buNone/>
            </a:pPr>
            <a:r>
              <a:rPr lang="en-US" sz="1400" dirty="0">
                <a:effectLst/>
                <a:latin typeface="Palatino Linotype" panose="02040502050505030304" pitchFamily="18" charset="0"/>
                <a:ea typeface="Times New Roman" panose="02020603050405020304" pitchFamily="18" charset="0"/>
              </a:rPr>
              <a:t>The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legislation</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is</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administered</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by</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your</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provincial</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legislation.</a:t>
            </a:r>
            <a:r>
              <a:rPr lang="en-US" sz="1400" spc="-75" dirty="0">
                <a:effectLst/>
                <a:latin typeface="Palatino Linotype" panose="02040502050505030304" pitchFamily="18" charset="0"/>
                <a:ea typeface="Times New Roman" panose="02020603050405020304" pitchFamily="18" charset="0"/>
              </a:rPr>
              <a:t> </a:t>
            </a:r>
          </a:p>
          <a:p>
            <a:pPr marR="762000" algn="just">
              <a:lnSpc>
                <a:spcPct val="115000"/>
              </a:lnSpc>
              <a:spcBef>
                <a:spcPts val="380"/>
              </a:spcBef>
            </a:pPr>
            <a:endParaRPr lang="en-US" sz="1400" dirty="0">
              <a:effectLst/>
              <a:latin typeface="Palatino Linotype" panose="02040502050505030304" pitchFamily="18" charset="0"/>
              <a:ea typeface="Times New Roman" panose="02020603050405020304" pitchFamily="18" charset="0"/>
            </a:endParaRPr>
          </a:p>
          <a:p>
            <a:pPr marR="762000" algn="just">
              <a:lnSpc>
                <a:spcPct val="115000"/>
              </a:lnSpc>
              <a:spcBef>
                <a:spcPts val="380"/>
              </a:spcBef>
            </a:pPr>
            <a:r>
              <a:rPr lang="en-US" sz="1400" dirty="0">
                <a:effectLst/>
                <a:latin typeface="Palatino Linotype" panose="02040502050505030304" pitchFamily="18" charset="0"/>
                <a:ea typeface="Times New Roman" panose="02020603050405020304" pitchFamily="18" charset="0"/>
              </a:rPr>
              <a:t>Your</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officials</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are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responsible for monitoring compliance.</a:t>
            </a: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6850166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A203-6AE0-49C9-BFE9-C81852DB0AD5}"/>
              </a:ext>
            </a:extLst>
          </p:cNvPr>
          <p:cNvSpPr>
            <a:spLocks noGrp="1"/>
          </p:cNvSpPr>
          <p:nvPr>
            <p:ph type="title"/>
          </p:nvPr>
        </p:nvSpPr>
        <p:spPr/>
        <p:txBody>
          <a:bodyPr/>
          <a:lstStyle/>
          <a:p>
            <a:r>
              <a:rPr lang="en-US" sz="1800" dirty="0">
                <a:effectLst/>
                <a:latin typeface="Palatino Linotype" panose="02040502050505030304" pitchFamily="18" charset="0"/>
                <a:ea typeface="Times New Roman" panose="02020603050405020304" pitchFamily="18" charset="0"/>
              </a:rPr>
              <a:t>Duties</a:t>
            </a:r>
            <a:r>
              <a:rPr lang="en-US" sz="1800" spc="-5" dirty="0">
                <a:effectLst/>
                <a:latin typeface="Palatino Linotype" panose="02040502050505030304" pitchFamily="18" charset="0"/>
                <a:ea typeface="Times New Roman" panose="02020603050405020304" pitchFamily="18" charset="0"/>
              </a:rPr>
              <a:t> </a:t>
            </a:r>
            <a:r>
              <a:rPr lang="en-US" sz="1800" dirty="0">
                <a:effectLst/>
                <a:latin typeface="Palatino Linotype" panose="02040502050505030304" pitchFamily="18" charset="0"/>
                <a:ea typeface="Times New Roman" panose="02020603050405020304" pitchFamily="18" charset="0"/>
              </a:rPr>
              <a:t>of</a:t>
            </a:r>
            <a:r>
              <a:rPr lang="en-US" sz="1800" spc="5" dirty="0">
                <a:effectLst/>
                <a:latin typeface="Palatino Linotype" panose="02040502050505030304" pitchFamily="18" charset="0"/>
                <a:ea typeface="Times New Roman" panose="02020603050405020304" pitchFamily="18" charset="0"/>
              </a:rPr>
              <a:t> </a:t>
            </a:r>
            <a:r>
              <a:rPr lang="en-US" sz="1800" dirty="0">
                <a:effectLst/>
                <a:latin typeface="Palatino Linotype" panose="02040502050505030304" pitchFamily="18" charset="0"/>
                <a:ea typeface="Times New Roman" panose="02020603050405020304" pitchFamily="18" charset="0"/>
              </a:rPr>
              <a:t>your</a:t>
            </a:r>
            <a:r>
              <a:rPr lang="en-US" sz="1800" spc="-5" dirty="0">
                <a:effectLst/>
                <a:latin typeface="Palatino Linotype" panose="02040502050505030304" pitchFamily="18" charset="0"/>
                <a:ea typeface="Times New Roman" panose="02020603050405020304" pitchFamily="18" charset="0"/>
              </a:rPr>
              <a:t> </a:t>
            </a:r>
            <a:r>
              <a:rPr lang="en-US" sz="1800" spc="-10" dirty="0">
                <a:effectLst/>
                <a:latin typeface="Palatino Linotype" panose="02040502050505030304" pitchFamily="18" charset="0"/>
                <a:ea typeface="Times New Roman" panose="02020603050405020304" pitchFamily="18" charset="0"/>
              </a:rPr>
              <a:t>Employer</a:t>
            </a: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52C7D4C8-2E24-4BC0-9434-884353962835}"/>
              </a:ext>
            </a:extLst>
          </p:cNvPr>
          <p:cNvSpPr>
            <a:spLocks noGrp="1"/>
          </p:cNvSpPr>
          <p:nvPr>
            <p:ph idx="1"/>
          </p:nvPr>
        </p:nvSpPr>
        <p:spPr/>
        <p:txBody>
          <a:bodyPr>
            <a:normAutofit fontScale="92500" lnSpcReduction="20000"/>
          </a:bodyPr>
          <a:lstStyle/>
          <a:p>
            <a:pPr marL="190500" marR="760730"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0730"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Your</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employer</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is</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responsible</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for</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providing</a:t>
            </a:r>
            <a:r>
              <a:rPr lang="en-US" sz="1400" spc="-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you</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with</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safe</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healthy</a:t>
            </a:r>
            <a:r>
              <a:rPr lang="en-US" sz="1400" spc="-4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working</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conditions. </a:t>
            </a:r>
          </a:p>
          <a:p>
            <a:pPr marL="190500" marR="760730"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0730"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This</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includes</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duty</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protect</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you</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from</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violence,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discrimination</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harassment.</a:t>
            </a:r>
            <a:r>
              <a:rPr lang="en-US" sz="1400" spc="-75" dirty="0">
                <a:effectLst/>
                <a:latin typeface="Palatino Linotype" panose="02040502050505030304" pitchFamily="18" charset="0"/>
                <a:ea typeface="Times New Roman" panose="02020603050405020304" pitchFamily="18" charset="0"/>
              </a:rPr>
              <a:t> </a:t>
            </a:r>
          </a:p>
          <a:p>
            <a:pPr marL="190500" marR="760730"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0730"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You</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must cooperate with your employer in making your workplace safe and healthy.</a:t>
            </a:r>
          </a:p>
          <a:p>
            <a:pPr marL="190500" marR="760730"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0730"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 Your Responsibilities You must also comply with the legislation. </a:t>
            </a:r>
          </a:p>
          <a:p>
            <a:pPr marL="190500" marR="760730" algn="just">
              <a:lnSpc>
                <a:spcPct val="115000"/>
              </a:lnSpc>
              <a:spcBef>
                <a:spcPts val="19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60730" algn="just">
              <a:lnSpc>
                <a:spcPct val="115000"/>
              </a:lnSpc>
              <a:spcBef>
                <a:spcPts val="190"/>
              </a:spcBef>
              <a:spcAft>
                <a:spcPts val="0"/>
              </a:spcAft>
            </a:pPr>
            <a:r>
              <a:rPr lang="en-US" sz="1400" dirty="0">
                <a:effectLst/>
                <a:latin typeface="Palatino Linotype" panose="02040502050505030304" pitchFamily="18" charset="0"/>
                <a:ea typeface="Times New Roman" panose="02020603050405020304" pitchFamily="18" charset="0"/>
              </a:rPr>
              <a:t>You have responsibilities to:</a:t>
            </a:r>
          </a:p>
          <a:p>
            <a:pPr marL="342900" marR="0" lvl="0" indent="-342900">
              <a:lnSpc>
                <a:spcPts val="1470"/>
              </a:lnSpc>
              <a:spcBef>
                <a:spcPts val="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lnSpc>
                <a:spcPts val="1470"/>
              </a:lnSpc>
              <a:spcBef>
                <a:spcPts val="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Protect</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your</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own</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Health</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Safety</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that</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your</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co-</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workers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Not</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initiate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or</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participate in the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harassment</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 another</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worker</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Co-operate</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with</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your</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supervisor</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anyone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else with</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duties</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under</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legislation</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0" marR="0" indent="0">
              <a:spcBef>
                <a:spcPts val="430"/>
              </a:spcBef>
              <a:spcAft>
                <a:spcPts val="0"/>
              </a:spcAft>
              <a:buNone/>
            </a:pPr>
            <a:r>
              <a:rPr lang="en-US" sz="1400" dirty="0">
                <a:effectLst/>
                <a:latin typeface="Palatino Linotype" panose="0204050205050503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788614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FDA3-8B8D-47D5-8DFB-F1E673BD46F1}"/>
              </a:ext>
            </a:extLst>
          </p:cNvPr>
          <p:cNvSpPr>
            <a:spLocks noGrp="1"/>
          </p:cNvSpPr>
          <p:nvPr>
            <p:ph type="title"/>
          </p:nvPr>
        </p:nvSpPr>
        <p:spPr/>
        <p:txBody>
          <a:bodyPr>
            <a:normAutofit/>
          </a:bodyPr>
          <a:lstStyle/>
          <a:p>
            <a:r>
              <a:rPr lang="en-US" sz="1800" b="1" kern="0" dirty="0">
                <a:effectLst/>
                <a:latin typeface="Palatino Linotype" panose="02040502050505030304" pitchFamily="18" charset="0"/>
                <a:ea typeface="Times New Roman" panose="02020603050405020304" pitchFamily="18" charset="0"/>
              </a:rPr>
              <a:t>Your </a:t>
            </a:r>
            <a:r>
              <a:rPr lang="en-US" sz="1800" b="1" kern="0" spc="-10" dirty="0">
                <a:effectLst/>
                <a:latin typeface="Palatino Linotype" panose="02040502050505030304" pitchFamily="18" charset="0"/>
                <a:ea typeface="Times New Roman" panose="02020603050405020304" pitchFamily="18" charset="0"/>
              </a:rPr>
              <a:t>Rights</a:t>
            </a:r>
            <a:br>
              <a:rPr lang="en-US" sz="1800" b="1" kern="0" dirty="0">
                <a:effectLst/>
                <a:latin typeface="Palatino Linotype" panose="02040502050505030304" pitchFamily="18" charset="0"/>
                <a:ea typeface="Times New Roman" panose="02020603050405020304" pitchFamily="18" charset="0"/>
              </a:rPr>
            </a:b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FB1F198B-03D7-4064-BADE-BB2717752911}"/>
              </a:ext>
            </a:extLst>
          </p:cNvPr>
          <p:cNvSpPr>
            <a:spLocks noGrp="1"/>
          </p:cNvSpPr>
          <p:nvPr>
            <p:ph idx="1"/>
          </p:nvPr>
        </p:nvSpPr>
        <p:spPr/>
        <p:txBody>
          <a:bodyPr>
            <a:normAutofit/>
          </a:bodyPr>
          <a:lstStyle/>
          <a:p>
            <a:pPr marL="190500" marR="0">
              <a:spcBef>
                <a:spcPts val="18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0">
              <a:spcBef>
                <a:spcPts val="180"/>
              </a:spcBef>
              <a:spcAft>
                <a:spcPts val="0"/>
              </a:spcAft>
            </a:pPr>
            <a:r>
              <a:rPr lang="en-US" sz="1400" dirty="0">
                <a:effectLst/>
                <a:latin typeface="Palatino Linotype" panose="02040502050505030304" pitchFamily="18" charset="0"/>
                <a:ea typeface="Times New Roman" panose="02020603050405020304" pitchFamily="18" charset="0"/>
              </a:rPr>
              <a:t>The</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legislation</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gives</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your</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three</a:t>
            </a:r>
            <a:r>
              <a:rPr lang="en-US" sz="1400" spc="-15"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rights:</a:t>
            </a:r>
            <a:endParaRPr lang="en-US" sz="1400" dirty="0">
              <a:effectLst/>
              <a:latin typeface="Palatino Linotype" panose="02040502050505030304" pitchFamily="18" charset="0"/>
              <a:ea typeface="Times New Roman" panose="02020603050405020304" pitchFamily="18" charset="0"/>
            </a:endParaRPr>
          </a:p>
          <a:p>
            <a:pPr marL="0" marR="0" lvl="0" indent="0">
              <a:spcBef>
                <a:spcPts val="215"/>
              </a:spcBef>
              <a:spcAft>
                <a:spcPts val="0"/>
              </a:spcAft>
              <a:buSzPts val="1200"/>
              <a:buNone/>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right</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to know</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hazards</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at</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work and</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how to</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control </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them</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195"/>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19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right</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to</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participate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in</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Occupational</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Health</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Safety</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right</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to</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refuse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work</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which</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you</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believe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to</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be unusually</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dangerous.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190500" marR="756285" algn="just">
              <a:lnSpc>
                <a:spcPct val="115000"/>
              </a:lnSpc>
              <a:spcBef>
                <a:spcPts val="210"/>
              </a:spcBef>
              <a:spcAft>
                <a:spcPts val="0"/>
              </a:spcAft>
            </a:pPr>
            <a:endParaRPr lang="en-US" sz="1400" dirty="0">
              <a:effectLst/>
              <a:latin typeface="Palatino Linotype" panose="02040502050505030304" pitchFamily="18" charset="0"/>
              <a:ea typeface="Times New Roman" panose="02020603050405020304" pitchFamily="18" charset="0"/>
            </a:endParaRPr>
          </a:p>
          <a:p>
            <a:pPr marL="190500" marR="756285" algn="just">
              <a:lnSpc>
                <a:spcPct val="115000"/>
              </a:lnSpc>
              <a:spcBef>
                <a:spcPts val="210"/>
              </a:spcBef>
              <a:spcAft>
                <a:spcPts val="0"/>
              </a:spcAft>
            </a:pPr>
            <a:r>
              <a:rPr lang="en-US" sz="1400" dirty="0">
                <a:effectLst/>
                <a:latin typeface="Palatino Linotype" panose="02040502050505030304" pitchFamily="18" charset="0"/>
                <a:ea typeface="Times New Roman" panose="02020603050405020304" pitchFamily="18" charset="0"/>
              </a:rPr>
              <a:t>You may not be punished for using these rights. </a:t>
            </a:r>
          </a:p>
          <a:p>
            <a:pPr marL="190500" marR="756285" algn="just">
              <a:lnSpc>
                <a:spcPct val="115000"/>
              </a:lnSpc>
              <a:spcBef>
                <a:spcPts val="210"/>
              </a:spcBef>
              <a:spcAft>
                <a:spcPts val="0"/>
              </a:spcAft>
            </a:pPr>
            <a:r>
              <a:rPr lang="en-US" sz="1400" dirty="0">
                <a:effectLst/>
                <a:latin typeface="Palatino Linotype" panose="02040502050505030304" pitchFamily="18" charset="0"/>
                <a:ea typeface="Times New Roman" panose="02020603050405020304" pitchFamily="18" charset="0"/>
              </a:rPr>
              <a:t>An employer can be required to legally justify any action taken against a worker who</a:t>
            </a:r>
          </a:p>
          <a:p>
            <a:pPr marL="190500" marR="756285" algn="just">
              <a:lnSpc>
                <a:spcPct val="115000"/>
              </a:lnSpc>
              <a:spcBef>
                <a:spcPts val="210"/>
              </a:spcBef>
              <a:spcAft>
                <a:spcPts val="0"/>
              </a:spcAft>
            </a:pPr>
            <a:r>
              <a:rPr lang="en-US" sz="1400" dirty="0">
                <a:effectLst/>
                <a:latin typeface="Palatino Linotype" panose="02040502050505030304" pitchFamily="18" charset="0"/>
                <a:ea typeface="Times New Roman" panose="02020603050405020304" pitchFamily="18" charset="0"/>
              </a:rPr>
              <a:t> is active in Health and Safety.</a:t>
            </a: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4229004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5947-3DCA-4067-9D7A-CF3C02F4B171}"/>
              </a:ext>
            </a:extLst>
          </p:cNvPr>
          <p:cNvSpPr>
            <a:spLocks noGrp="1"/>
          </p:cNvSpPr>
          <p:nvPr>
            <p:ph type="title"/>
          </p:nvPr>
        </p:nvSpPr>
        <p:spPr/>
        <p:txBody>
          <a:bodyPr>
            <a:normAutofit/>
          </a:bodyPr>
          <a:lstStyle/>
          <a:p>
            <a:r>
              <a:rPr lang="en-US" sz="1800" b="1" kern="0" dirty="0">
                <a:effectLst/>
                <a:latin typeface="Palatino Linotype" panose="02040502050505030304" pitchFamily="18" charset="0"/>
                <a:ea typeface="Times New Roman" panose="02020603050405020304" pitchFamily="18" charset="0"/>
              </a:rPr>
              <a:t>Your</a:t>
            </a:r>
            <a:r>
              <a:rPr lang="en-US" sz="1800" b="1" kern="0" spc="-1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Right</a:t>
            </a:r>
            <a:r>
              <a:rPr lang="en-US" sz="1800" b="1" kern="0" spc="-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to </a:t>
            </a:r>
            <a:r>
              <a:rPr lang="en-US" sz="1800" b="1" kern="0" spc="-20" dirty="0">
                <a:effectLst/>
                <a:latin typeface="Palatino Linotype" panose="02040502050505030304" pitchFamily="18" charset="0"/>
                <a:ea typeface="Times New Roman" panose="02020603050405020304" pitchFamily="18" charset="0"/>
              </a:rPr>
              <a:t>Know</a:t>
            </a:r>
            <a:br>
              <a:rPr lang="en-US" sz="1800" b="1" kern="0" dirty="0">
                <a:effectLst/>
                <a:latin typeface="Palatino Linotype" panose="02040502050505030304" pitchFamily="18" charset="0"/>
                <a:ea typeface="Times New Roman" panose="02020603050405020304" pitchFamily="18" charset="0"/>
              </a:rPr>
            </a:b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BE4CAA09-C204-42E3-9710-20154D528829}"/>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E693C40F-B42F-480F-B20F-AA3DE3AB79DC}"/>
              </a:ext>
            </a:extLst>
          </p:cNvPr>
          <p:cNvSpPr txBox="1"/>
          <p:nvPr/>
        </p:nvSpPr>
        <p:spPr>
          <a:xfrm>
            <a:off x="838200" y="2192591"/>
            <a:ext cx="6093068" cy="2436244"/>
          </a:xfrm>
          <a:prstGeom prst="rect">
            <a:avLst/>
          </a:prstGeom>
          <a:noFill/>
        </p:spPr>
        <p:txBody>
          <a:bodyPr wrap="square">
            <a:spAutoFit/>
          </a:bodyPr>
          <a:lstStyle/>
          <a:p>
            <a:pPr marL="476250" marR="760095" indent="-285750" algn="just">
              <a:lnSpc>
                <a:spcPct val="115000"/>
              </a:lnSpc>
              <a:spcBef>
                <a:spcPts val="19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The standards require your employer to provide you with all</a:t>
            </a:r>
          </a:p>
          <a:p>
            <a:pPr marL="476250" marR="760095" indent="-285750" algn="just">
              <a:lnSpc>
                <a:spcPct val="115000"/>
              </a:lnSpc>
              <a:spcBef>
                <a:spcPts val="19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 the information you need to control the hazards you face at work. </a:t>
            </a:r>
          </a:p>
          <a:p>
            <a:pPr marL="476250" marR="760095" indent="-285750" algn="just">
              <a:lnSpc>
                <a:spcPct val="115000"/>
              </a:lnSpc>
              <a:spcBef>
                <a:spcPts val="19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For example, chemicals at the workplace must be listed. </a:t>
            </a:r>
          </a:p>
          <a:p>
            <a:pPr marL="476250" marR="760095" indent="-285750" algn="just">
              <a:lnSpc>
                <a:spcPct val="115000"/>
              </a:lnSpc>
              <a:spcBef>
                <a:spcPts val="19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You are entitled to review this list. </a:t>
            </a:r>
          </a:p>
          <a:p>
            <a:pPr marL="476250" marR="760095" indent="-285750" algn="just">
              <a:lnSpc>
                <a:spcPct val="115000"/>
              </a:lnSpc>
              <a:spcBef>
                <a:spcPts val="19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Your employer must train you to safely handle the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chemicals</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you</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will</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work</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with.</a:t>
            </a:r>
            <a:r>
              <a:rPr lang="en-US" sz="1400" spc="-75" dirty="0">
                <a:effectLst/>
                <a:latin typeface="Palatino Linotype" panose="02040502050505030304" pitchFamily="18" charset="0"/>
                <a:ea typeface="Times New Roman" panose="02020603050405020304" pitchFamily="18" charset="0"/>
              </a:rPr>
              <a:t> </a:t>
            </a:r>
          </a:p>
          <a:p>
            <a:pPr marL="476250" marR="760095" indent="-285750" algn="just">
              <a:lnSpc>
                <a:spcPct val="115000"/>
              </a:lnSpc>
              <a:spcBef>
                <a:spcPts val="19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If</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you</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are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inexperienced,</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you</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must</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receive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orientation</a:t>
            </a:r>
            <a:endParaRPr lang="en-US" sz="1400" dirty="0">
              <a:latin typeface="Palatino Linotype" panose="02040502050505030304" pitchFamily="18" charset="0"/>
            </a:endParaRPr>
          </a:p>
        </p:txBody>
      </p:sp>
    </p:spTree>
    <p:extLst>
      <p:ext uri="{BB962C8B-B14F-4D97-AF65-F5344CB8AC3E}">
        <p14:creationId xmlns:p14="http://schemas.microsoft.com/office/powerpoint/2010/main" val="2169434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CC927-9BBA-4518-9862-03F07A2FE58D}"/>
              </a:ext>
            </a:extLst>
          </p:cNvPr>
          <p:cNvSpPr>
            <a:spLocks noGrp="1"/>
          </p:cNvSpPr>
          <p:nvPr>
            <p:ph type="title"/>
          </p:nvPr>
        </p:nvSpPr>
        <p:spPr/>
        <p:txBody>
          <a:bodyPr>
            <a:normAutofit/>
          </a:bodyPr>
          <a:lstStyle/>
          <a:p>
            <a:r>
              <a:rPr lang="en-US" sz="1800" dirty="0">
                <a:effectLst/>
                <a:latin typeface="Palatino Linotype" panose="02040502050505030304" pitchFamily="18" charset="0"/>
                <a:ea typeface="Times New Roman" panose="02020603050405020304" pitchFamily="18" charset="0"/>
              </a:rPr>
              <a:t> </a:t>
            </a:r>
            <a:r>
              <a:rPr lang="en-US" sz="1800" b="1" dirty="0">
                <a:effectLst/>
                <a:latin typeface="Palatino Linotype" panose="02040502050505030304" pitchFamily="18" charset="0"/>
                <a:ea typeface="Times New Roman" panose="02020603050405020304" pitchFamily="18" charset="0"/>
              </a:rPr>
              <a:t>Your Right to Participate</a:t>
            </a:r>
            <a:br>
              <a:rPr lang="en-US" sz="1800" dirty="0">
                <a:effectLst/>
                <a:latin typeface="Palatino Linotype" panose="02040502050505030304" pitchFamily="18" charset="0"/>
                <a:ea typeface="Times New Roman" panose="02020603050405020304" pitchFamily="18" charset="0"/>
              </a:rPr>
            </a:b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D1006543-6A96-4C62-914B-53F24639FE7C}"/>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883D02C1-D767-4C05-A5A7-F9D7073405A7}"/>
              </a:ext>
            </a:extLst>
          </p:cNvPr>
          <p:cNvSpPr txBox="1"/>
          <p:nvPr/>
        </p:nvSpPr>
        <p:spPr>
          <a:xfrm>
            <a:off x="838200" y="2353602"/>
            <a:ext cx="6093068" cy="2308004"/>
          </a:xfrm>
          <a:prstGeom prst="rect">
            <a:avLst/>
          </a:prstGeom>
          <a:noFill/>
        </p:spPr>
        <p:txBody>
          <a:bodyPr wrap="square">
            <a:spAutoFit/>
          </a:bodyPr>
          <a:lstStyle/>
          <a:p>
            <a:pPr marL="476250" marR="762000" indent="-285750" algn="just">
              <a:lnSpc>
                <a:spcPct val="115000"/>
              </a:lnSpc>
              <a:spcBef>
                <a:spcPts val="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You have the right to become involved in occupational Health and Safety. </a:t>
            </a:r>
          </a:p>
          <a:p>
            <a:pPr marL="476250" marR="762000" indent="-285750" algn="just">
              <a:lnSpc>
                <a:spcPct val="115000"/>
              </a:lnSpc>
              <a:spcBef>
                <a:spcPts val="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The legislation encourages employers and</a:t>
            </a:r>
          </a:p>
          <a:p>
            <a:pPr marL="476250" marR="762000" indent="-285750" algn="just">
              <a:lnSpc>
                <a:spcPct val="115000"/>
              </a:lnSpc>
              <a:spcBef>
                <a:spcPts val="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 workers to work together to maintain a healthy and safe workplace. </a:t>
            </a:r>
          </a:p>
          <a:p>
            <a:pPr marL="476250" marR="762000" indent="-285750" algn="just">
              <a:lnSpc>
                <a:spcPct val="115000"/>
              </a:lnSpc>
              <a:spcBef>
                <a:spcPts val="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Employers at workplaces with (ten or more – consult your provincial act) </a:t>
            </a:r>
          </a:p>
          <a:p>
            <a:pPr marL="476250" marR="762000" indent="-285750" algn="just">
              <a:lnSpc>
                <a:spcPct val="115000"/>
              </a:lnSpc>
              <a:spcBef>
                <a:spcPts val="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workers must set up an occupational </a:t>
            </a:r>
          </a:p>
          <a:p>
            <a:pPr marL="476250" marR="762000" indent="-285750" algn="just">
              <a:lnSpc>
                <a:spcPct val="115000"/>
              </a:lnSpc>
              <a:spcBef>
                <a:spcPts val="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health committee of employer and worker </a:t>
            </a:r>
            <a:r>
              <a:rPr lang="en-US" sz="1400" spc="-10" dirty="0">
                <a:effectLst/>
                <a:latin typeface="Palatino Linotype" panose="02040502050505030304" pitchFamily="18" charset="0"/>
                <a:ea typeface="Times New Roman" panose="02020603050405020304" pitchFamily="18" charset="0"/>
              </a:rPr>
              <a:t>representatives.</a:t>
            </a:r>
            <a:endParaRPr lang="en-US" sz="1400" dirty="0">
              <a:effectLst/>
              <a:latin typeface="Palatino Linotype" panose="02040502050505030304" pitchFamily="18" charset="0"/>
              <a:ea typeface="Times New Roman" panose="02020603050405020304" pitchFamily="18" charset="0"/>
            </a:endParaRPr>
          </a:p>
        </p:txBody>
      </p:sp>
    </p:spTree>
    <p:extLst>
      <p:ext uri="{BB962C8B-B14F-4D97-AF65-F5344CB8AC3E}">
        <p14:creationId xmlns:p14="http://schemas.microsoft.com/office/powerpoint/2010/main" val="2577949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A3E1-DF49-4B1B-9182-5B63610862CA}"/>
              </a:ext>
            </a:extLst>
          </p:cNvPr>
          <p:cNvSpPr>
            <a:spLocks noGrp="1"/>
          </p:cNvSpPr>
          <p:nvPr>
            <p:ph type="title"/>
          </p:nvPr>
        </p:nvSpPr>
        <p:spPr/>
        <p:txBody>
          <a:bodyPr>
            <a:normAutofit/>
          </a:bodyPr>
          <a:lstStyle/>
          <a:p>
            <a:r>
              <a:rPr lang="en-US" sz="1800" b="1" kern="0" dirty="0">
                <a:effectLst/>
                <a:latin typeface="Palatino Linotype" panose="02040502050505030304" pitchFamily="18" charset="0"/>
                <a:ea typeface="Times New Roman" panose="02020603050405020304" pitchFamily="18" charset="0"/>
              </a:rPr>
              <a:t>Your</a:t>
            </a:r>
            <a:r>
              <a:rPr lang="en-US" sz="1800" b="1" kern="0" spc="-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Right</a:t>
            </a:r>
            <a:r>
              <a:rPr lang="en-US" sz="1800" b="1" kern="0" spc="-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to </a:t>
            </a:r>
            <a:r>
              <a:rPr lang="en-US" sz="1800" b="1" kern="0" spc="-10" dirty="0">
                <a:effectLst/>
                <a:latin typeface="Palatino Linotype" panose="02040502050505030304" pitchFamily="18" charset="0"/>
                <a:ea typeface="Times New Roman" panose="02020603050405020304" pitchFamily="18" charset="0"/>
              </a:rPr>
              <a:t>Refuse</a:t>
            </a:r>
            <a:br>
              <a:rPr lang="en-US" sz="1800" b="1" kern="0" dirty="0">
                <a:effectLst/>
                <a:latin typeface="Palatino Linotype" panose="02040502050505030304" pitchFamily="18" charset="0"/>
                <a:ea typeface="Times New Roman" panose="02020603050405020304" pitchFamily="18" charset="0"/>
              </a:rPr>
            </a:br>
            <a:endParaRPr lang="en-US" sz="1800"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C26DAF18-E0D9-4B08-99D7-38D36381F5AF}"/>
              </a:ext>
            </a:extLst>
          </p:cNvPr>
          <p:cNvSpPr>
            <a:spLocks noGrp="1"/>
          </p:cNvSpPr>
          <p:nvPr>
            <p:ph idx="1"/>
          </p:nvPr>
        </p:nvSpPr>
        <p:spPr/>
        <p:txBody>
          <a:bodyPr/>
          <a:lstStyle/>
          <a:p>
            <a:endParaRPr lang="en-US" dirty="0"/>
          </a:p>
        </p:txBody>
      </p:sp>
      <p:sp>
        <p:nvSpPr>
          <p:cNvPr id="5" name="TextBox 4">
            <a:extLst>
              <a:ext uri="{FF2B5EF4-FFF2-40B4-BE49-F238E27FC236}">
                <a16:creationId xmlns:a16="http://schemas.microsoft.com/office/drawing/2014/main" id="{50336E2C-6669-4C2C-A53E-1C29979C92C4}"/>
              </a:ext>
            </a:extLst>
          </p:cNvPr>
          <p:cNvSpPr txBox="1"/>
          <p:nvPr/>
        </p:nvSpPr>
        <p:spPr>
          <a:xfrm>
            <a:off x="838200" y="2650668"/>
            <a:ext cx="6093068" cy="1649169"/>
          </a:xfrm>
          <a:prstGeom prst="rect">
            <a:avLst/>
          </a:prstGeom>
          <a:noFill/>
        </p:spPr>
        <p:txBody>
          <a:bodyPr wrap="square">
            <a:spAutoFit/>
          </a:bodyPr>
          <a:lstStyle/>
          <a:p>
            <a:pPr marL="476250" marR="763905" indent="-285750" algn="just">
              <a:lnSpc>
                <a:spcPct val="115000"/>
              </a:lnSpc>
              <a:spcBef>
                <a:spcPts val="180"/>
              </a:spcBef>
              <a:spcAft>
                <a:spcPts val="0"/>
              </a:spcAft>
              <a:buFont typeface="Arial" panose="020B0604020202020204" pitchFamily="34" charset="0"/>
              <a:buChar char="•"/>
            </a:pPr>
            <a:endParaRPr lang="en-US" sz="1400" dirty="0">
              <a:effectLst/>
              <a:latin typeface="Palatino Linotype" panose="02040502050505030304" pitchFamily="18" charset="0"/>
              <a:ea typeface="Times New Roman" panose="02020603050405020304" pitchFamily="18" charset="0"/>
            </a:endParaRPr>
          </a:p>
          <a:p>
            <a:pPr marL="476250" marR="763905" indent="-285750" algn="just">
              <a:lnSpc>
                <a:spcPct val="115000"/>
              </a:lnSpc>
              <a:spcBef>
                <a:spcPts val="18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You have the right to refuse to do work which you believe is unusually dangerous.</a:t>
            </a:r>
          </a:p>
          <a:p>
            <a:pPr marL="190500" marR="763905" algn="just">
              <a:lnSpc>
                <a:spcPct val="115000"/>
              </a:lnSpc>
              <a:spcBef>
                <a:spcPts val="180"/>
              </a:spcBef>
              <a:spcAft>
                <a:spcPts val="0"/>
              </a:spcAft>
            </a:pPr>
            <a:endParaRPr lang="en-US" sz="1400" dirty="0">
              <a:effectLst/>
              <a:latin typeface="Palatino Linotype" panose="02040502050505030304" pitchFamily="18" charset="0"/>
              <a:ea typeface="Times New Roman" panose="02020603050405020304" pitchFamily="18" charset="0"/>
            </a:endParaRPr>
          </a:p>
          <a:p>
            <a:pPr marL="476250" marR="763905" indent="-285750" algn="just">
              <a:lnSpc>
                <a:spcPct val="115000"/>
              </a:lnSpc>
              <a:spcBef>
                <a:spcPts val="180"/>
              </a:spcBef>
              <a:spcAft>
                <a:spcPts val="0"/>
              </a:spcAft>
              <a:buFont typeface="Arial" panose="020B0604020202020204" pitchFamily="34" charset="0"/>
              <a:buChar char="•"/>
            </a:pPr>
            <a:r>
              <a:rPr lang="en-US" sz="1400" dirty="0">
                <a:effectLst/>
                <a:latin typeface="Palatino Linotype" panose="02040502050505030304" pitchFamily="18" charset="0"/>
                <a:ea typeface="Times New Roman" panose="02020603050405020304" pitchFamily="18" charset="0"/>
              </a:rPr>
              <a:t>The unusual danger may be to you or to anyone else.</a:t>
            </a:r>
          </a:p>
          <a:p>
            <a:pPr marR="0">
              <a:spcBef>
                <a:spcPts val="235"/>
              </a:spcBef>
              <a:spcAft>
                <a:spcPts val="0"/>
              </a:spcAft>
            </a:pPr>
            <a:r>
              <a:rPr lang="en-US" sz="1400" dirty="0">
                <a:effectLst/>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1728462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7EB7-9BDA-4A41-8645-2DE7CB157240}"/>
              </a:ext>
            </a:extLst>
          </p:cNvPr>
          <p:cNvSpPr>
            <a:spLocks noGrp="1"/>
          </p:cNvSpPr>
          <p:nvPr>
            <p:ph type="title"/>
          </p:nvPr>
        </p:nvSpPr>
        <p:spPr/>
        <p:txBody>
          <a:bodyPr/>
          <a:lstStyle/>
          <a:p>
            <a:r>
              <a:rPr lang="en-US" sz="1800" b="1" kern="0" spc="0" dirty="0">
                <a:effectLst/>
                <a:latin typeface="Palatino Linotype" panose="02040502050505030304" pitchFamily="18" charset="0"/>
                <a:ea typeface="Times New Roman" panose="02020603050405020304" pitchFamily="18" charset="0"/>
              </a:rPr>
              <a:t>Procedures</a:t>
            </a:r>
            <a:r>
              <a:rPr lang="en-US" sz="1800" b="1" kern="0" spc="-2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for</a:t>
            </a:r>
            <a:r>
              <a:rPr lang="en-US" sz="1800" b="1" kern="0" spc="-2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maintaining</a:t>
            </a:r>
            <a:r>
              <a:rPr lang="en-US" sz="1800" b="1" kern="0" spc="-3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OSH-related</a:t>
            </a:r>
            <a:r>
              <a:rPr lang="en-US" sz="1800" b="1" kern="0" spc="-1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records</a:t>
            </a:r>
            <a:r>
              <a:rPr lang="en-US" sz="1800" b="1" kern="0" spc="-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are</a:t>
            </a:r>
            <a:r>
              <a:rPr lang="en-US" sz="1800" b="1" kern="0" spc="-20" dirty="0">
                <a:effectLst/>
                <a:latin typeface="Palatino Linotype" panose="02040502050505030304" pitchFamily="18" charset="0"/>
                <a:ea typeface="Times New Roman" panose="02020603050405020304" pitchFamily="18" charset="0"/>
              </a:rPr>
              <a:t> </a:t>
            </a:r>
            <a:r>
              <a:rPr lang="en-US" sz="1800" b="1" kern="0" spc="-10" dirty="0">
                <a:effectLst/>
                <a:latin typeface="Palatino Linotype" panose="02040502050505030304" pitchFamily="18" charset="0"/>
                <a:ea typeface="Times New Roman" panose="02020603050405020304" pitchFamily="18" charset="0"/>
              </a:rPr>
              <a:t>implemented</a:t>
            </a:r>
            <a:br>
              <a:rPr lang="en-US" sz="1800" b="1" kern="0" spc="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6E7F8CAA-71E4-401A-BF73-7678E6CC5876}"/>
              </a:ext>
            </a:extLst>
          </p:cNvPr>
          <p:cNvSpPr>
            <a:spLocks noGrp="1"/>
          </p:cNvSpPr>
          <p:nvPr>
            <p:ph idx="1"/>
          </p:nvPr>
        </p:nvSpPr>
        <p:spPr/>
        <p:txBody>
          <a:bodyPr>
            <a:normAutofit fontScale="92500" lnSpcReduction="10000"/>
          </a:bodyPr>
          <a:lstStyle/>
          <a:p>
            <a:pPr marL="0" indent="0" algn="just">
              <a:spcBef>
                <a:spcPts val="180"/>
              </a:spcBef>
              <a:buNone/>
            </a:pPr>
            <a:endParaRPr lang="en-US" sz="1400" dirty="0">
              <a:effectLst/>
              <a:latin typeface="Palatino Linotype" panose="02040502050505030304" pitchFamily="18" charset="0"/>
              <a:ea typeface="Times New Roman" panose="02020603050405020304" pitchFamily="18" charset="0"/>
            </a:endParaRPr>
          </a:p>
          <a:p>
            <a:pPr algn="just">
              <a:spcBef>
                <a:spcPts val="180"/>
              </a:spcBef>
            </a:pPr>
            <a:r>
              <a:rPr lang="en-US" sz="1400" dirty="0">
                <a:effectLst/>
                <a:latin typeface="Palatino Linotype" panose="02040502050505030304" pitchFamily="18" charset="0"/>
                <a:ea typeface="Times New Roman" panose="02020603050405020304" pitchFamily="18" charset="0"/>
              </a:rPr>
              <a:t>The</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OSH documentations may</a:t>
            </a:r>
            <a:r>
              <a:rPr lang="en-US" sz="1400" spc="-20" dirty="0">
                <a:effectLst/>
                <a:latin typeface="Palatino Linotype" panose="02040502050505030304" pitchFamily="18" charset="0"/>
                <a:ea typeface="Times New Roman" panose="02020603050405020304" pitchFamily="18" charset="0"/>
              </a:rPr>
              <a:t> </a:t>
            </a:r>
            <a:r>
              <a:rPr lang="en-US" sz="1400" spc="-10" dirty="0">
                <a:effectLst/>
                <a:latin typeface="Palatino Linotype" panose="02040502050505030304" pitchFamily="18" charset="0"/>
                <a:ea typeface="Times New Roman" panose="02020603050405020304" pitchFamily="18" charset="0"/>
              </a:rPr>
              <a:t>include</a:t>
            </a:r>
            <a:endParaRPr lang="en-US" sz="1400" dirty="0">
              <a:effectLst/>
              <a:latin typeface="Palatino Linotype" panose="02040502050505030304" pitchFamily="18" charset="0"/>
              <a:ea typeface="Times New Roman" panose="02020603050405020304" pitchFamily="18" charset="0"/>
            </a:endParaRPr>
          </a:p>
          <a:p>
            <a:pPr marR="762000" algn="just">
              <a:lnSpc>
                <a:spcPct val="115000"/>
              </a:lnSpc>
              <a:spcBef>
                <a:spcPts val="205"/>
              </a:spcBef>
              <a:buSzPts val="1200"/>
              <a:tabLst>
                <a:tab pos="647700" algn="l"/>
              </a:tabLst>
            </a:pPr>
            <a:endParaRPr lang="en-US" sz="1400" b="1" spc="-5" dirty="0">
              <a:effectLst/>
              <a:latin typeface="Palatino Linotype" panose="02040502050505030304" pitchFamily="18" charset="0"/>
              <a:ea typeface="Times New Roman" panose="02020603050405020304" pitchFamily="18" charset="0"/>
            </a:endParaRPr>
          </a:p>
          <a:p>
            <a:pPr marR="762000" algn="just">
              <a:lnSpc>
                <a:spcPct val="115000"/>
              </a:lnSpc>
              <a:spcBef>
                <a:spcPts val="205"/>
              </a:spcBef>
              <a:buSzPts val="1200"/>
              <a:tabLst>
                <a:tab pos="647700" algn="l"/>
              </a:tabLst>
            </a:pPr>
            <a:r>
              <a:rPr lang="en-US" sz="1400" b="1" spc="-5" dirty="0">
                <a:effectLst/>
                <a:latin typeface="Palatino Linotype" panose="02040502050505030304" pitchFamily="18" charset="0"/>
                <a:ea typeface="Times New Roman" panose="02020603050405020304" pitchFamily="18" charset="0"/>
              </a:rPr>
              <a:t>Accident reporting</a:t>
            </a:r>
            <a:r>
              <a:rPr lang="en-US" sz="1400" spc="-5" dirty="0">
                <a:effectLst/>
                <a:latin typeface="Palatino Linotype" panose="02040502050505030304" pitchFamily="18" charset="0"/>
                <a:ea typeface="Times New Roman" panose="02020603050405020304" pitchFamily="18" charset="0"/>
              </a:rPr>
              <a:t>: This includes investigation and analyzing incidents, underlying deficiency and</a:t>
            </a:r>
          </a:p>
          <a:p>
            <a:pPr marR="762000" algn="just">
              <a:lnSpc>
                <a:spcPct val="115000"/>
              </a:lnSpc>
              <a:spcBef>
                <a:spcPts val="205"/>
              </a:spcBef>
              <a:buSzPts val="1200"/>
              <a:tabLst>
                <a:tab pos="647700" algn="l"/>
              </a:tabLst>
            </a:pPr>
            <a:endParaRPr lang="en-US" sz="1400" spc="-5" dirty="0">
              <a:effectLst/>
              <a:latin typeface="Palatino Linotype" panose="02040502050505030304" pitchFamily="18" charset="0"/>
              <a:ea typeface="Times New Roman" panose="02020603050405020304" pitchFamily="18" charset="0"/>
            </a:endParaRPr>
          </a:p>
          <a:p>
            <a:pPr marR="762000" algn="just">
              <a:lnSpc>
                <a:spcPct val="115000"/>
              </a:lnSpc>
              <a:spcBef>
                <a:spcPts val="205"/>
              </a:spcBef>
              <a:buSzPts val="1200"/>
              <a:tabLst>
                <a:tab pos="647700" algn="l"/>
              </a:tabLst>
            </a:pPr>
            <a:r>
              <a:rPr lang="en-US" sz="1400" spc="-5" dirty="0">
                <a:effectLst/>
                <a:latin typeface="Palatino Linotype" panose="02040502050505030304" pitchFamily="18" charset="0"/>
                <a:ea typeface="Times New Roman" panose="02020603050405020304" pitchFamily="18" charset="0"/>
              </a:rPr>
              <a:t> renew the incident reports.</a:t>
            </a:r>
          </a:p>
          <a:p>
            <a:pPr marR="760730" algn="just">
              <a:lnSpc>
                <a:spcPct val="115000"/>
              </a:lnSpc>
              <a:spcBef>
                <a:spcPts val="0"/>
              </a:spcBef>
              <a:buSzPts val="1200"/>
              <a:tabLst>
                <a:tab pos="647700" algn="l"/>
              </a:tabLst>
            </a:pPr>
            <a:endParaRPr lang="en-US" sz="1400" b="1" spc="-5" dirty="0">
              <a:effectLst/>
              <a:latin typeface="Palatino Linotype" panose="02040502050505030304" pitchFamily="18" charset="0"/>
              <a:ea typeface="Times New Roman" panose="02020603050405020304" pitchFamily="18" charset="0"/>
            </a:endParaRPr>
          </a:p>
          <a:p>
            <a:pPr marR="760730" algn="just">
              <a:lnSpc>
                <a:spcPct val="115000"/>
              </a:lnSpc>
              <a:spcBef>
                <a:spcPts val="0"/>
              </a:spcBef>
              <a:buSzPts val="1200"/>
              <a:tabLst>
                <a:tab pos="647700" algn="l"/>
              </a:tabLst>
            </a:pPr>
            <a:r>
              <a:rPr lang="en-US" sz="1400" b="1" spc="-5" dirty="0">
                <a:effectLst/>
                <a:latin typeface="Palatino Linotype" panose="02040502050505030304" pitchFamily="18" charset="0"/>
                <a:ea typeface="Times New Roman" panose="02020603050405020304" pitchFamily="18" charset="0"/>
              </a:rPr>
              <a:t>Dangerous occurrences</a:t>
            </a:r>
            <a:r>
              <a:rPr lang="en-US" sz="1400" spc="-5" dirty="0">
                <a:effectLst/>
                <a:latin typeface="Palatino Linotype" panose="02040502050505030304" pitchFamily="18" charset="0"/>
                <a:ea typeface="Times New Roman" panose="02020603050405020304" pitchFamily="18" charset="0"/>
              </a:rPr>
              <a:t>: The OSH committee shall maintain register for such occurrences in </a:t>
            </a:r>
          </a:p>
          <a:p>
            <a:pPr marR="760730" algn="just">
              <a:lnSpc>
                <a:spcPct val="115000"/>
              </a:lnSpc>
              <a:spcBef>
                <a:spcPts val="0"/>
              </a:spcBef>
              <a:buSzPts val="1200"/>
              <a:tabLst>
                <a:tab pos="647700" algn="l"/>
              </a:tabLst>
            </a:pPr>
            <a:endParaRPr lang="en-US" sz="1400" spc="-5" dirty="0">
              <a:effectLst/>
              <a:latin typeface="Palatino Linotype" panose="02040502050505030304" pitchFamily="18" charset="0"/>
              <a:ea typeface="Times New Roman" panose="02020603050405020304" pitchFamily="18" charset="0"/>
            </a:endParaRPr>
          </a:p>
          <a:p>
            <a:pPr marR="760730" algn="just">
              <a:lnSpc>
                <a:spcPct val="115000"/>
              </a:lnSpc>
              <a:spcBef>
                <a:spcPts val="0"/>
              </a:spcBef>
              <a:buSzPts val="1200"/>
              <a:tabLst>
                <a:tab pos="647700" algn="l"/>
              </a:tabLst>
            </a:pPr>
            <a:r>
              <a:rPr lang="en-US" sz="1400" spc="-5" dirty="0">
                <a:effectLst/>
                <a:latin typeface="Palatino Linotype" panose="02040502050505030304" pitchFamily="18" charset="0"/>
                <a:ea typeface="Times New Roman" panose="02020603050405020304" pitchFamily="18" charset="0"/>
              </a:rPr>
              <a:t>the format give in the OSH regulations.</a:t>
            </a:r>
          </a:p>
          <a:p>
            <a:pPr marR="761365" algn="just">
              <a:lnSpc>
                <a:spcPct val="115000"/>
              </a:lnSpc>
              <a:spcBef>
                <a:spcPts val="0"/>
              </a:spcBef>
              <a:buSzPts val="1200"/>
              <a:tabLst>
                <a:tab pos="647700" algn="l"/>
              </a:tabLst>
            </a:pPr>
            <a:endParaRPr lang="en-US" sz="1400" b="1" spc="-5" dirty="0">
              <a:effectLst/>
              <a:latin typeface="Palatino Linotype" panose="02040502050505030304" pitchFamily="18" charset="0"/>
              <a:ea typeface="Times New Roman" panose="02020603050405020304" pitchFamily="18" charset="0"/>
            </a:endParaRPr>
          </a:p>
          <a:p>
            <a:pPr marR="761365" algn="just">
              <a:lnSpc>
                <a:spcPct val="115000"/>
              </a:lnSpc>
              <a:spcBef>
                <a:spcPts val="0"/>
              </a:spcBef>
              <a:buSzPts val="1200"/>
              <a:tabLst>
                <a:tab pos="647700" algn="l"/>
              </a:tabLst>
            </a:pPr>
            <a:r>
              <a:rPr lang="en-US" sz="1400" b="1" spc="-5" dirty="0">
                <a:effectLst/>
                <a:latin typeface="Palatino Linotype" panose="02040502050505030304" pitchFamily="18" charset="0"/>
                <a:ea typeface="Times New Roman" panose="02020603050405020304" pitchFamily="18" charset="0"/>
              </a:rPr>
              <a:t>Incident/Near miss</a:t>
            </a:r>
            <a:r>
              <a:rPr lang="en-US" sz="1400" spc="-5" dirty="0">
                <a:effectLst/>
                <a:latin typeface="Palatino Linotype" panose="02040502050505030304" pitchFamily="18" charset="0"/>
                <a:ea typeface="Times New Roman" panose="02020603050405020304" pitchFamily="18" charset="0"/>
              </a:rPr>
              <a:t>: The workers shall report any accident and near miss within the work area. </a:t>
            </a:r>
          </a:p>
          <a:p>
            <a:pPr marR="761365" algn="just">
              <a:lnSpc>
                <a:spcPct val="115000"/>
              </a:lnSpc>
              <a:spcBef>
                <a:spcPts val="0"/>
              </a:spcBef>
              <a:buSzPts val="1200"/>
              <a:tabLst>
                <a:tab pos="647700" algn="l"/>
              </a:tabLst>
            </a:pPr>
            <a:endParaRPr lang="en-US" sz="1400" spc="-5" dirty="0">
              <a:effectLst/>
              <a:latin typeface="Palatino Linotype" panose="02040502050505030304" pitchFamily="18" charset="0"/>
              <a:ea typeface="Times New Roman" panose="02020603050405020304" pitchFamily="18" charset="0"/>
            </a:endParaRPr>
          </a:p>
          <a:p>
            <a:pPr marR="761365" algn="just">
              <a:lnSpc>
                <a:spcPct val="115000"/>
              </a:lnSpc>
              <a:spcBef>
                <a:spcPts val="0"/>
              </a:spcBef>
              <a:buSzPts val="1200"/>
              <a:tabLst>
                <a:tab pos="647700" algn="l"/>
              </a:tabLst>
            </a:pPr>
            <a:r>
              <a:rPr lang="en-US" sz="1400" spc="-5" dirty="0">
                <a:effectLst/>
                <a:latin typeface="Palatino Linotype" panose="02040502050505030304" pitchFamily="18" charset="0"/>
                <a:ea typeface="Times New Roman" panose="02020603050405020304" pitchFamily="18" charset="0"/>
              </a:rPr>
              <a:t>The Osh committee shall maintain a register and the occurrence should be investigated.</a:t>
            </a:r>
            <a:br>
              <a:rPr lang="en-US" sz="1400" dirty="0">
                <a:effectLst/>
                <a:latin typeface="Palatino Linotype" panose="02040502050505030304" pitchFamily="18" charset="0"/>
                <a:ea typeface="Times New Roman" panose="02020603050405020304" pitchFamily="18" charset="0"/>
              </a:rPr>
            </a:br>
            <a:endParaRPr lang="en-US" sz="1400" dirty="0">
              <a:effectLst/>
              <a:latin typeface="Palatino Linotype" panose="02040502050505030304" pitchFamily="18" charset="0"/>
              <a:ea typeface="Times New Roman" panose="02020603050405020304" pitchFamily="18" charset="0"/>
            </a:endParaRPr>
          </a:p>
          <a:p>
            <a:pPr marR="761365" algn="just">
              <a:lnSpc>
                <a:spcPct val="115000"/>
              </a:lnSpc>
              <a:spcBef>
                <a:spcPts val="0"/>
              </a:spcBef>
              <a:buSzPts val="1200"/>
              <a:tabLst>
                <a:tab pos="647700" algn="l"/>
              </a:tabLst>
            </a:pPr>
            <a:r>
              <a:rPr lang="en-US" sz="1400" b="1" spc="-5" dirty="0">
                <a:effectLst/>
                <a:latin typeface="Palatino Linotype" panose="02040502050505030304" pitchFamily="18" charset="0"/>
                <a:ea typeface="Times New Roman" panose="02020603050405020304" pitchFamily="18" charset="0"/>
              </a:rPr>
              <a:t>Notifiable diseases</a:t>
            </a:r>
            <a:r>
              <a:rPr lang="en-US" sz="1400" spc="-5" dirty="0">
                <a:effectLst/>
                <a:latin typeface="Palatino Linotype" panose="02040502050505030304" pitchFamily="18" charset="0"/>
                <a:ea typeface="Times New Roman" panose="02020603050405020304" pitchFamily="18" charset="0"/>
              </a:rPr>
              <a:t>: The OSH committee shall maintain a register of occupational disease that has been reported.</a:t>
            </a:r>
          </a:p>
          <a:p>
            <a:endParaRPr lang="en-US" dirty="0"/>
          </a:p>
        </p:txBody>
      </p:sp>
    </p:spTree>
    <p:extLst>
      <p:ext uri="{BB962C8B-B14F-4D97-AF65-F5344CB8AC3E}">
        <p14:creationId xmlns:p14="http://schemas.microsoft.com/office/powerpoint/2010/main" val="25045476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C18B-F8E7-464A-8B8D-69FDEEEB151F}"/>
              </a:ext>
            </a:extLst>
          </p:cNvPr>
          <p:cNvSpPr>
            <a:spLocks noGrp="1"/>
          </p:cNvSpPr>
          <p:nvPr>
            <p:ph type="title"/>
          </p:nvPr>
        </p:nvSpPr>
        <p:spPr/>
        <p:txBody>
          <a:bodyPr/>
          <a:lstStyle/>
          <a:p>
            <a:r>
              <a:rPr lang="en-US" sz="1800" b="1" dirty="0">
                <a:solidFill>
                  <a:srgbClr val="000000"/>
                </a:solidFill>
                <a:effectLst/>
                <a:latin typeface="Palatino Linotype" panose="02040502050505030304" pitchFamily="18" charset="0"/>
                <a:ea typeface="Times New Roman" panose="02020603050405020304" pitchFamily="18" charset="0"/>
              </a:rPr>
              <a:t>Definition of key terms</a:t>
            </a: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E6AB25AA-162A-4D0E-A185-BE9E0C4AADD3}"/>
              </a:ext>
            </a:extLst>
          </p:cNvPr>
          <p:cNvSpPr>
            <a:spLocks noGrp="1"/>
          </p:cNvSpPr>
          <p:nvPr>
            <p:ph idx="1"/>
          </p:nvPr>
        </p:nvSpPr>
        <p:spPr/>
        <p:txBody>
          <a:bodyPr>
            <a:normAutofit/>
          </a:bodyPr>
          <a:lstStyle/>
          <a:p>
            <a:pPr marL="190500" marR="741045" indent="-18415" algn="just">
              <a:lnSpc>
                <a:spcPct val="115000"/>
              </a:lnSpc>
              <a:spcBef>
                <a:spcPts val="0"/>
              </a:spcBef>
              <a:spcAft>
                <a:spcPts val="0"/>
              </a:spcAft>
              <a:tabLst>
                <a:tab pos="5712460" algn="l"/>
              </a:tabLst>
            </a:pPr>
            <a:r>
              <a:rPr lang="en-US" sz="1400" b="1" dirty="0">
                <a:solidFill>
                  <a:srgbClr val="000000"/>
                </a:solidFill>
                <a:effectLst/>
                <a:latin typeface="Palatino Linotype" panose="02040502050505030304" pitchFamily="18" charset="0"/>
                <a:ea typeface="Times New Roman" panose="02020603050405020304" pitchFamily="18" charset="0"/>
              </a:rPr>
              <a:t>Hazards: </a:t>
            </a:r>
            <a:r>
              <a:rPr lang="en-US" sz="1400" dirty="0">
                <a:solidFill>
                  <a:srgbClr val="000000"/>
                </a:solidFill>
                <a:effectLst/>
                <a:latin typeface="Palatino Linotype" panose="02040502050505030304" pitchFamily="18" charset="0"/>
                <a:ea typeface="Times New Roman" panose="02020603050405020304" pitchFamily="18" charset="0"/>
              </a:rPr>
              <a:t>It is anything</a:t>
            </a:r>
            <a:r>
              <a:rPr lang="en-US" sz="1400" spc="-1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(e.g.</a:t>
            </a:r>
            <a:r>
              <a:rPr lang="en-US" sz="1400" spc="-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condition,</a:t>
            </a:r>
            <a:r>
              <a:rPr lang="en-US" sz="1400" spc="-1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situation</a:t>
            </a:r>
            <a:r>
              <a:rPr lang="en-US" sz="1400" spc="-1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practice</a:t>
            </a:r>
            <a:r>
              <a:rPr lang="en-US" sz="1400" spc="-1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or</a:t>
            </a:r>
            <a:r>
              <a:rPr lang="en-US" sz="1400" spc="-2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behavior)</a:t>
            </a:r>
            <a:r>
              <a:rPr lang="en-US" sz="1400" spc="-20"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that has</a:t>
            </a:r>
            <a:r>
              <a:rPr lang="en-US" sz="1400" spc="-1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potential</a:t>
            </a:r>
            <a:r>
              <a:rPr lang="en-US" sz="1400" spc="-15" dirty="0">
                <a:solidFill>
                  <a:srgbClr val="000000"/>
                </a:solidFill>
                <a:effectLst/>
                <a:latin typeface="Palatino Linotype" panose="02040502050505030304" pitchFamily="18" charset="0"/>
                <a:ea typeface="Times New Roman" panose="02020603050405020304" pitchFamily="18" charset="0"/>
              </a:rPr>
              <a:t> </a:t>
            </a:r>
            <a:r>
              <a:rPr lang="en-US" sz="1400" dirty="0">
                <a:solidFill>
                  <a:srgbClr val="000000"/>
                </a:solidFill>
                <a:effectLst/>
                <a:latin typeface="Palatino Linotype" panose="02040502050505030304" pitchFamily="18" charset="0"/>
                <a:ea typeface="Times New Roman" panose="02020603050405020304" pitchFamily="18" charset="0"/>
              </a:rPr>
              <a:t>to cause harm, including injury, disease, death, environmental, property and equipment damage. It can be a thing or a situation.</a:t>
            </a:r>
            <a:endParaRPr lang="en-US" sz="1400" dirty="0">
              <a:effectLst/>
              <a:latin typeface="Palatino Linotype" panose="02040502050505030304" pitchFamily="18" charset="0"/>
              <a:ea typeface="Times New Roman" panose="02020603050405020304" pitchFamily="18" charset="0"/>
            </a:endParaRPr>
          </a:p>
          <a:p>
            <a:pPr marL="0" marR="0" indent="0">
              <a:spcBef>
                <a:spcPts val="180"/>
              </a:spcBef>
              <a:spcAft>
                <a:spcPts val="0"/>
              </a:spcAft>
              <a:buNone/>
            </a:pPr>
            <a:r>
              <a:rPr lang="en-US" sz="1400" dirty="0">
                <a:effectLst/>
                <a:latin typeface="Palatino Linotype" panose="02040502050505030304" pitchFamily="18" charset="0"/>
                <a:ea typeface="Times New Roman" panose="02020603050405020304" pitchFamily="18" charset="0"/>
              </a:rPr>
              <a:t> </a:t>
            </a:r>
          </a:p>
          <a:p>
            <a:pPr marL="190500" marR="761365" algn="just">
              <a:lnSpc>
                <a:spcPct val="115000"/>
              </a:lnSpc>
              <a:spcBef>
                <a:spcPts val="5"/>
              </a:spcBef>
              <a:spcAft>
                <a:spcPts val="0"/>
              </a:spcAft>
            </a:pPr>
            <a:r>
              <a:rPr lang="en-US" sz="1400" b="1" dirty="0">
                <a:effectLst/>
                <a:latin typeface="Palatino Linotype" panose="02040502050505030304" pitchFamily="18" charset="0"/>
                <a:ea typeface="Times New Roman" panose="02020603050405020304" pitchFamily="18" charset="0"/>
              </a:rPr>
              <a:t>Hazard</a:t>
            </a:r>
            <a:r>
              <a:rPr lang="en-US" sz="1400" b="1" spc="-35" dirty="0">
                <a:effectLst/>
                <a:latin typeface="Palatino Linotype" panose="02040502050505030304" pitchFamily="18" charset="0"/>
                <a:ea typeface="Times New Roman" panose="02020603050405020304" pitchFamily="18" charset="0"/>
              </a:rPr>
              <a:t> </a:t>
            </a:r>
            <a:r>
              <a:rPr lang="en-US" sz="1400" b="1" dirty="0">
                <a:effectLst/>
                <a:latin typeface="Palatino Linotype" panose="02040502050505030304" pitchFamily="18" charset="0"/>
                <a:ea typeface="Times New Roman" panose="02020603050405020304" pitchFamily="18" charset="0"/>
              </a:rPr>
              <a:t>identification</a:t>
            </a:r>
            <a:r>
              <a:rPr lang="en-US" sz="1400" dirty="0">
                <a:effectLst/>
                <a:latin typeface="Palatino Linotype" panose="02040502050505030304" pitchFamily="18" charset="0"/>
                <a:ea typeface="Times New Roman" panose="02020603050405020304" pitchFamily="18" charset="0"/>
              </a:rPr>
              <a:t>:</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It</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is</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4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process</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of</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examining</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each</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work</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area</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working</a:t>
            </a:r>
            <a:r>
              <a:rPr lang="en-US" sz="1400" spc="-4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task</a:t>
            </a:r>
            <a:r>
              <a:rPr lang="en-US" sz="1400" spc="-4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for the purpose of identifying hazardous inherent in the job.</a:t>
            </a:r>
          </a:p>
          <a:p>
            <a:pPr marL="0" marR="761365" indent="0" algn="just">
              <a:lnSpc>
                <a:spcPct val="115000"/>
              </a:lnSpc>
              <a:spcBef>
                <a:spcPts val="5"/>
              </a:spcBef>
              <a:spcAft>
                <a:spcPts val="0"/>
              </a:spcAft>
              <a:buNone/>
            </a:pPr>
            <a:endParaRPr lang="en-US" sz="1400" dirty="0">
              <a:effectLst/>
              <a:latin typeface="Palatino Linotype" panose="02040502050505030304" pitchFamily="18" charset="0"/>
              <a:ea typeface="Times New Roman" panose="02020603050405020304" pitchFamily="18" charset="0"/>
            </a:endParaRPr>
          </a:p>
          <a:p>
            <a:pPr marL="190500" marR="761365" algn="just">
              <a:lnSpc>
                <a:spcPct val="115000"/>
              </a:lnSpc>
              <a:spcBef>
                <a:spcPts val="5"/>
              </a:spcBef>
              <a:spcAft>
                <a:spcPts val="0"/>
              </a:spcAft>
            </a:pPr>
            <a:r>
              <a:rPr lang="en-US" sz="1400" b="1" dirty="0">
                <a:effectLst/>
                <a:latin typeface="Palatino Linotype" panose="02040502050505030304" pitchFamily="18" charset="0"/>
                <a:ea typeface="Times New Roman" panose="02020603050405020304" pitchFamily="18" charset="0"/>
              </a:rPr>
              <a:t>Risk</a:t>
            </a:r>
            <a:r>
              <a:rPr lang="en-US" sz="1400" dirty="0">
                <a:effectLst/>
                <a:latin typeface="Palatino Linotype" panose="02040502050505030304" pitchFamily="18" charset="0"/>
                <a:ea typeface="Times New Roman" panose="02020603050405020304" pitchFamily="18" charset="0"/>
              </a:rPr>
              <a:t>:</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The</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likelihood</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or</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possibility</a:t>
            </a:r>
            <a:r>
              <a:rPr lang="en-US" sz="1400" spc="-6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that</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a:t>
            </a:r>
            <a:r>
              <a:rPr lang="en-US" sz="1400" spc="-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risk</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will</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occur</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e.g.</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injury,</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illness,</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death,</a:t>
            </a:r>
            <a:r>
              <a:rPr lang="en-US" sz="1400" spc="-2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damage, may occur from exposure to hazard.</a:t>
            </a:r>
            <a:br>
              <a:rPr lang="en-US" sz="1400" dirty="0">
                <a:effectLst/>
                <a:latin typeface="Palatino Linotype" panose="02040502050505030304" pitchFamily="18" charset="0"/>
                <a:ea typeface="Times New Roman" panose="02020603050405020304" pitchFamily="18" charset="0"/>
              </a:rPr>
            </a:br>
            <a:r>
              <a:rPr lang="en-US" sz="1400" b="1" dirty="0">
                <a:effectLst/>
                <a:latin typeface="Palatino Linotype" panose="02040502050505030304" pitchFamily="18" charset="0"/>
                <a:ea typeface="Times New Roman" panose="02020603050405020304" pitchFamily="18" charset="0"/>
              </a:rPr>
              <a:t>Risk</a:t>
            </a:r>
            <a:r>
              <a:rPr lang="en-US" sz="1400" b="1" spc="-25" dirty="0">
                <a:effectLst/>
                <a:latin typeface="Palatino Linotype" panose="02040502050505030304" pitchFamily="18" charset="0"/>
                <a:ea typeface="Times New Roman" panose="02020603050405020304" pitchFamily="18" charset="0"/>
              </a:rPr>
              <a:t> </a:t>
            </a:r>
            <a:r>
              <a:rPr lang="en-US" sz="1400" b="1" dirty="0">
                <a:effectLst/>
                <a:latin typeface="Palatino Linotype" panose="02040502050505030304" pitchFamily="18" charset="0"/>
                <a:ea typeface="Times New Roman" panose="02020603050405020304" pitchFamily="18" charset="0"/>
              </a:rPr>
              <a:t>control</a:t>
            </a:r>
            <a:r>
              <a:rPr lang="en-US" sz="1400" dirty="0">
                <a:effectLst/>
                <a:latin typeface="Palatino Linotype" panose="02040502050505030304" pitchFamily="18" charset="0"/>
                <a:ea typeface="Times New Roman" panose="02020603050405020304" pitchFamily="18" charset="0"/>
              </a:rPr>
              <a:t>:</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It</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is</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taking</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actions</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eliminate</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health</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safety</a:t>
            </a:r>
            <a:r>
              <a:rPr lang="en-US" sz="1400" spc="-5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risks</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far</a:t>
            </a:r>
            <a:r>
              <a:rPr lang="en-US" sz="1400" spc="-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a:t>
            </a:r>
            <a:r>
              <a:rPr lang="en-US" sz="1400" spc="-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is</a:t>
            </a:r>
            <a:r>
              <a:rPr lang="en-US" sz="1400" spc="-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reasonably </a:t>
            </a:r>
            <a:r>
              <a:rPr lang="en-US" sz="1400" spc="-10" dirty="0">
                <a:effectLst/>
                <a:latin typeface="Palatino Linotype" panose="02040502050505030304" pitchFamily="18" charset="0"/>
                <a:ea typeface="Times New Roman" panose="02020603050405020304" pitchFamily="18" charset="0"/>
              </a:rPr>
              <a:t>practicable</a:t>
            </a:r>
            <a:r>
              <a:rPr lang="en-US" sz="1400" spc="-10">
                <a:effectLst/>
                <a:latin typeface="Palatino Linotype" panose="02040502050505030304" pitchFamily="18" charset="0"/>
                <a:ea typeface="Times New Roman" panose="02020603050405020304" pitchFamily="18" charset="0"/>
              </a:rPr>
              <a:t>.</a:t>
            </a:r>
            <a:r>
              <a:rPr lang="en-US" sz="1400">
                <a:effectLst/>
                <a:latin typeface="Palatino Linotype" panose="02040502050505030304" pitchFamily="18" charset="0"/>
                <a:ea typeface="Times New Roman" panose="02020603050405020304" pitchFamily="18" charset="0"/>
              </a:rPr>
              <a:t> </a:t>
            </a:r>
          </a:p>
          <a:p>
            <a:pPr marL="0" marR="761365" indent="0" algn="just">
              <a:lnSpc>
                <a:spcPct val="115000"/>
              </a:lnSpc>
              <a:spcBef>
                <a:spcPts val="5"/>
              </a:spcBef>
              <a:spcAft>
                <a:spcPts val="0"/>
              </a:spcAft>
              <a:buNone/>
            </a:pPr>
            <a:endParaRPr lang="en-US" sz="1400" dirty="0">
              <a:effectLst/>
              <a:latin typeface="Palatino Linotype" panose="02040502050505030304" pitchFamily="18" charset="0"/>
              <a:ea typeface="Times New Roman" panose="02020603050405020304" pitchFamily="18" charset="0"/>
            </a:endParaRPr>
          </a:p>
          <a:p>
            <a:pPr marL="190500" marR="754380">
              <a:lnSpc>
                <a:spcPct val="115000"/>
              </a:lnSpc>
              <a:spcBef>
                <a:spcPts val="0"/>
              </a:spcBef>
              <a:spcAft>
                <a:spcPts val="0"/>
              </a:spcAft>
            </a:pPr>
            <a:r>
              <a:rPr lang="en-US" sz="1400" b="1" dirty="0">
                <a:effectLst/>
                <a:latin typeface="Palatino Linotype" panose="02040502050505030304" pitchFamily="18" charset="0"/>
                <a:ea typeface="Times New Roman" panose="02020603050405020304" pitchFamily="18" charset="0"/>
              </a:rPr>
              <a:t>Monitoring and review</a:t>
            </a:r>
            <a:r>
              <a:rPr lang="en-US" sz="1400" dirty="0">
                <a:effectLst/>
                <a:latin typeface="Palatino Linotype" panose="02040502050505030304" pitchFamily="18" charset="0"/>
                <a:ea typeface="Times New Roman" panose="02020603050405020304" pitchFamily="18" charset="0"/>
              </a:rPr>
              <a:t>: These involve ongoing monitoring the hazard identified, risks</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assessed, risk control processes and reviewing them to make sure that they are working.</a:t>
            </a: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3071831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8071-63FC-43C5-8218-6A294D7B9AE7}"/>
              </a:ext>
            </a:extLst>
          </p:cNvPr>
          <p:cNvSpPr>
            <a:spLocks noGrp="1"/>
          </p:cNvSpPr>
          <p:nvPr>
            <p:ph type="title"/>
          </p:nvPr>
        </p:nvSpPr>
        <p:spPr/>
        <p:txBody>
          <a:bodyPr/>
          <a:lstStyle/>
          <a:p>
            <a:r>
              <a:rPr lang="en-US" sz="1800" b="1" spc="0" dirty="0">
                <a:effectLst/>
                <a:latin typeface="Palatino Linotype" panose="02040502050505030304" pitchFamily="18" charset="0"/>
                <a:ea typeface="Times New Roman" panose="02020603050405020304" pitchFamily="18" charset="0"/>
              </a:rPr>
              <a:t>Hazards</a:t>
            </a:r>
            <a:r>
              <a:rPr lang="en-US" sz="1800" b="1" spc="-2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identification</a:t>
            </a:r>
            <a:r>
              <a:rPr lang="en-US" sz="1800" b="1" spc="-5"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in the</a:t>
            </a:r>
            <a:r>
              <a:rPr lang="en-US" sz="1800" b="1" spc="-10"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workplace</a:t>
            </a:r>
            <a:r>
              <a:rPr lang="en-US" sz="1800" b="1" spc="-15"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and/or</a:t>
            </a:r>
            <a:r>
              <a:rPr lang="en-US" sz="1800" b="1" spc="-5"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its</a:t>
            </a:r>
            <a:r>
              <a:rPr lang="en-US" sz="1800" b="1" spc="5"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indicators</a:t>
            </a:r>
            <a:r>
              <a:rPr lang="en-US" sz="1800" b="1" spc="-5"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of</a:t>
            </a:r>
            <a:r>
              <a:rPr lang="en-US" sz="1800" b="1" spc="5" dirty="0">
                <a:effectLst/>
                <a:latin typeface="Palatino Linotype" panose="02040502050505030304" pitchFamily="18" charset="0"/>
                <a:ea typeface="Times New Roman" panose="02020603050405020304" pitchFamily="18" charset="0"/>
              </a:rPr>
              <a:t> </a:t>
            </a:r>
            <a:r>
              <a:rPr lang="en-US" sz="1800" b="1" spc="0" dirty="0">
                <a:effectLst/>
                <a:latin typeface="Palatino Linotype" panose="02040502050505030304" pitchFamily="18" charset="0"/>
                <a:ea typeface="Times New Roman" panose="02020603050405020304" pitchFamily="18" charset="0"/>
              </a:rPr>
              <a:t>its</a:t>
            </a:r>
            <a:r>
              <a:rPr lang="en-US" sz="1800" b="1" spc="-20" dirty="0">
                <a:effectLst/>
                <a:latin typeface="Palatino Linotype" panose="02040502050505030304" pitchFamily="18" charset="0"/>
                <a:ea typeface="Times New Roman" panose="02020603050405020304" pitchFamily="18" charset="0"/>
              </a:rPr>
              <a:t> </a:t>
            </a:r>
            <a:r>
              <a:rPr lang="en-US" sz="1800" b="1" spc="-10" dirty="0">
                <a:effectLst/>
                <a:latin typeface="Palatino Linotype" panose="02040502050505030304" pitchFamily="18" charset="0"/>
                <a:ea typeface="Times New Roman" panose="02020603050405020304" pitchFamily="18" charset="0"/>
              </a:rPr>
              <a:t>presence</a:t>
            </a:r>
            <a:br>
              <a:rPr lang="en-US" sz="1800" spc="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FC122F4-D12B-4C4F-8176-8F859A43A8A2}"/>
              </a:ext>
            </a:extLst>
          </p:cNvPr>
          <p:cNvSpPr>
            <a:spLocks noGrp="1"/>
          </p:cNvSpPr>
          <p:nvPr>
            <p:ph idx="1"/>
          </p:nvPr>
        </p:nvSpPr>
        <p:spPr/>
        <p:txBody>
          <a:bodyPr>
            <a:normAutofit fontScale="92500" lnSpcReduction="10000"/>
          </a:bodyPr>
          <a:lstStyle/>
          <a:p>
            <a:pPr marL="342900" marR="760095" lvl="0" indent="-342900" algn="just">
              <a:lnSpc>
                <a:spcPct val="115000"/>
              </a:lnSpc>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760095" lvl="0" indent="-342900" algn="just">
              <a:lnSpc>
                <a:spcPct val="115000"/>
              </a:lnSpc>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Safety hazards at workplace: this includes unsafe work place conditions that may result from confined space, excavations falling objects, gas leak, electrical fault, waste spillage, debris, poor storage of tools and materials.</a:t>
            </a:r>
          </a:p>
          <a:p>
            <a:pPr marL="0" marR="760095" lvl="0" indent="0" algn="just">
              <a:lnSpc>
                <a:spcPct val="115000"/>
              </a:lnSpc>
              <a:spcBef>
                <a:spcPts val="200"/>
              </a:spcBef>
              <a:spcAft>
                <a:spcPts val="0"/>
              </a:spcAft>
              <a:buSzPts val="1200"/>
              <a:buNone/>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763270" lvl="0" indent="-342900" algn="just">
              <a:lnSpc>
                <a:spcPct val="113000"/>
              </a:lnSpc>
              <a:spcBef>
                <a:spcPts val="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Unsafe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workers</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behavior:</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This</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include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smoking</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in</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prohibited</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areas,</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substance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 alcohol use at work.</a:t>
            </a:r>
          </a:p>
          <a:p>
            <a:pPr marL="0" marR="763270" lvl="0" indent="0" algn="just">
              <a:lnSpc>
                <a:spcPct val="113000"/>
              </a:lnSpc>
              <a:spcBef>
                <a:spcPts val="0"/>
              </a:spcBef>
              <a:spcAft>
                <a:spcPts val="0"/>
              </a:spcAft>
              <a:buSzPts val="1200"/>
              <a:buNone/>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763905" lvl="0" indent="-342900" algn="just">
              <a:lnSpc>
                <a:spcPct val="113000"/>
              </a:lnSpc>
              <a:spcBef>
                <a:spcPts val="5"/>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Physical hazards: This may include radioactive vibration extreme temperatures, pressure noise illumination and temperature.</a:t>
            </a:r>
          </a:p>
          <a:p>
            <a:pPr marL="0" marR="763905" lvl="0" indent="0" algn="just">
              <a:lnSpc>
                <a:spcPct val="113000"/>
              </a:lnSpc>
              <a:spcBef>
                <a:spcPts val="5"/>
              </a:spcBef>
              <a:spcAft>
                <a:spcPts val="0"/>
              </a:spcAft>
              <a:buSzPts val="1200"/>
              <a:buNone/>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763270" lvl="0" indent="-342900" algn="just">
              <a:lnSpc>
                <a:spcPct val="113000"/>
              </a:lnSpc>
              <a:spcBef>
                <a:spcPts val="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Agronomical hazards: This includes psychological factors like excessive pressure, fatigue and varying metabolic cycles.</a:t>
            </a:r>
          </a:p>
          <a:p>
            <a:pPr marL="0" marR="763270" lvl="0" indent="0" algn="just">
              <a:lnSpc>
                <a:spcPct val="113000"/>
              </a:lnSpc>
              <a:spcBef>
                <a:spcPts val="0"/>
              </a:spcBef>
              <a:spcAft>
                <a:spcPts val="0"/>
              </a:spcAft>
              <a:buSzPts val="1200"/>
              <a:buNone/>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lgn="just">
              <a:spcBef>
                <a:spcPts val="15"/>
              </a:spcBef>
              <a:spcAft>
                <a:spcPts val="0"/>
              </a:spcAft>
              <a:buSzPts val="1200"/>
              <a:buFont typeface="Symbol" panose="05050102010706020507" pitchFamily="18" charset="2"/>
              <a:buChar char=""/>
              <a:tabLst>
                <a:tab pos="647065"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Chemical</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hazards: They</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may</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include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dust,</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smoke, fumes,</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gases and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vapors.</a:t>
            </a:r>
          </a:p>
          <a:p>
            <a:pPr marL="0" marR="0" lvl="0" indent="0" algn="just">
              <a:spcBef>
                <a:spcPts val="15"/>
              </a:spcBef>
              <a:spcAft>
                <a:spcPts val="0"/>
              </a:spcAft>
              <a:buSzPts val="1200"/>
              <a:buNone/>
              <a:tabLst>
                <a:tab pos="647065"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762635" lvl="0" indent="-342900" algn="just">
              <a:lnSpc>
                <a:spcPct val="115000"/>
              </a:lnSpc>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Biological hazards: These are hazards resulting from bacteria viruses, plants, parasites, mites mold fungi and insect.</a:t>
            </a: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765840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4D58-7F1D-4AC1-892A-AA667D6997F1}"/>
              </a:ext>
            </a:extLst>
          </p:cNvPr>
          <p:cNvSpPr>
            <a:spLocks noGrp="1"/>
          </p:cNvSpPr>
          <p:nvPr>
            <p:ph type="title"/>
          </p:nvPr>
        </p:nvSpPr>
        <p:spPr/>
        <p:txBody>
          <a:bodyPr>
            <a:normAutofit/>
          </a:bodyPr>
          <a:lstStyle/>
          <a:p>
            <a:pPr marL="190500" marR="0">
              <a:spcBef>
                <a:spcPts val="0"/>
              </a:spcBef>
              <a:spcAft>
                <a:spcPts val="0"/>
              </a:spcAft>
            </a:pPr>
            <a:r>
              <a:rPr lang="en-US" sz="1800" b="1" kern="0" dirty="0">
                <a:effectLst/>
                <a:latin typeface="Palatino Linotype" panose="02040502050505030304" pitchFamily="18" charset="0"/>
                <a:ea typeface="Times New Roman" panose="02020603050405020304" pitchFamily="18" charset="0"/>
              </a:rPr>
              <a:t>The</a:t>
            </a:r>
            <a:r>
              <a:rPr lang="en-US" sz="1800" b="1" kern="0" spc="-2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hazards</a:t>
            </a:r>
            <a:r>
              <a:rPr lang="en-US" sz="1800" b="1" kern="0" spc="-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and</a:t>
            </a:r>
            <a:r>
              <a:rPr lang="en-US" sz="1800" b="1" kern="0" spc="-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risk</a:t>
            </a:r>
            <a:r>
              <a:rPr lang="en-US" sz="1800" b="1" kern="0" spc="-10"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indicators may</a:t>
            </a:r>
            <a:r>
              <a:rPr lang="en-US" sz="1800" b="1" kern="0" spc="-5"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include</a:t>
            </a:r>
            <a:r>
              <a:rPr lang="en-US" sz="1800" b="1" kern="0" spc="-10" dirty="0">
                <a:effectLst/>
                <a:latin typeface="Palatino Linotype" panose="02040502050505030304" pitchFamily="18" charset="0"/>
                <a:ea typeface="Times New Roman" panose="02020603050405020304" pitchFamily="18" charset="0"/>
              </a:rPr>
              <a:t> </a:t>
            </a:r>
            <a:r>
              <a:rPr lang="en-US" sz="1800" b="1" kern="0" dirty="0">
                <a:effectLst/>
                <a:latin typeface="Palatino Linotype" panose="02040502050505030304" pitchFamily="18" charset="0"/>
                <a:ea typeface="Times New Roman" panose="02020603050405020304" pitchFamily="18" charset="0"/>
              </a:rPr>
              <a:t>the</a:t>
            </a:r>
            <a:r>
              <a:rPr lang="en-US" sz="1800" b="1" kern="0" spc="-5" dirty="0">
                <a:effectLst/>
                <a:latin typeface="Palatino Linotype" panose="02040502050505030304" pitchFamily="18" charset="0"/>
                <a:ea typeface="Times New Roman" panose="02020603050405020304" pitchFamily="18" charset="0"/>
              </a:rPr>
              <a:t> </a:t>
            </a:r>
            <a:r>
              <a:rPr lang="en-US" sz="1800" b="1" kern="0" spc="-10" dirty="0">
                <a:effectLst/>
                <a:latin typeface="Palatino Linotype" panose="02040502050505030304" pitchFamily="18" charset="0"/>
                <a:ea typeface="Times New Roman" panose="02020603050405020304" pitchFamily="18" charset="0"/>
              </a:rPr>
              <a:t>following;</a:t>
            </a:r>
            <a:br>
              <a:rPr lang="en-US" sz="1800" b="1" kern="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14BD8B45-254C-436D-A077-E17FB0067991}"/>
              </a:ext>
            </a:extLst>
          </p:cNvPr>
          <p:cNvSpPr>
            <a:spLocks noGrp="1"/>
          </p:cNvSpPr>
          <p:nvPr>
            <p:ph idx="1"/>
          </p:nvPr>
        </p:nvSpPr>
        <p:spPr/>
        <p:txBody>
          <a:bodyPr>
            <a:normAutofit/>
          </a:bodyPr>
          <a:lstStyle/>
          <a:p>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r>
              <a:rPr lang="en-US" sz="1400" spc="0" dirty="0">
                <a:effectLst/>
                <a:latin typeface="Palatino Linotype" panose="02040502050505030304" pitchFamily="18" charset="0"/>
                <a:ea typeface="Symbol" panose="05050102010706020507" pitchFamily="18" charset="2"/>
                <a:cs typeface="Symbol" panose="05050102010706020507" pitchFamily="18" charset="2"/>
              </a:rPr>
              <a:t>A</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high</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rate of</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increased</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incidents of</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accidents</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injuries</a:t>
            </a:r>
          </a:p>
          <a:p>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r>
              <a:rPr lang="en-US" sz="1400" spc="0" dirty="0">
                <a:effectLst/>
                <a:latin typeface="Palatino Linotype" panose="02040502050505030304" pitchFamily="18" charset="0"/>
                <a:ea typeface="Symbol" panose="05050102010706020507" pitchFamily="18" charset="2"/>
                <a:cs typeface="Symbol" panose="05050102010706020507" pitchFamily="18" charset="2"/>
              </a:rPr>
              <a:t>Increase</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in</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occurrence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 sickness</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or</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health</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complaints</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symptoms</a:t>
            </a:r>
          </a:p>
          <a:p>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r>
              <a:rPr lang="en-US" sz="1400" spc="0" dirty="0">
                <a:effectLst/>
                <a:latin typeface="Palatino Linotype" panose="02040502050505030304" pitchFamily="18" charset="0"/>
                <a:ea typeface="Symbol" panose="05050102010706020507" pitchFamily="18" charset="2"/>
                <a:cs typeface="Symbol" panose="05050102010706020507" pitchFamily="18" charset="2"/>
              </a:rPr>
              <a:t>Common</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complaints</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a:t>
            </a:r>
            <a:r>
              <a:rPr lang="en-US" sz="1400" spc="13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workers</a:t>
            </a:r>
            <a:r>
              <a:rPr lang="en-US" sz="1400" spc="16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as</a:t>
            </a:r>
            <a:r>
              <a:rPr lang="en-US" sz="1400" spc="16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aspects</a:t>
            </a:r>
            <a:r>
              <a:rPr lang="en-US" sz="1400" spc="15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related</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to</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a:t>
            </a:r>
            <a:r>
              <a:rPr lang="en-US" sz="1400" spc="14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occupation</a:t>
            </a:r>
          </a:p>
          <a:p>
            <a:pPr marL="0" indent="0">
              <a:buNone/>
            </a:pP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safety</a:t>
            </a:r>
            <a:r>
              <a:rPr lang="en-US" sz="1400" spc="13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health.</a:t>
            </a:r>
            <a:endParaRPr lang="en-US" sz="1400" dirty="0">
              <a:latin typeface="Palatino Linotype" panose="02040502050505030304" pitchFamily="18" charset="0"/>
              <a:ea typeface="Symbol" panose="05050102010706020507" pitchFamily="18" charset="2"/>
              <a:cs typeface="Symbol" panose="05050102010706020507" pitchFamily="18" charset="2"/>
            </a:endParaRPr>
          </a:p>
          <a:p>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r>
              <a:rPr lang="en-US" sz="1400" spc="0" dirty="0">
                <a:effectLst/>
                <a:latin typeface="Palatino Linotype" panose="02040502050505030304" pitchFamily="18" charset="0"/>
                <a:ea typeface="Symbol" panose="05050102010706020507" pitchFamily="18" charset="2"/>
                <a:cs typeface="Symbol" panose="05050102010706020507" pitchFamily="18" charset="2"/>
              </a:rPr>
              <a:t>Cases</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a:t>
            </a:r>
            <a:r>
              <a:rPr lang="en-US" sz="1400" spc="14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high</a:t>
            </a:r>
            <a:r>
              <a:rPr lang="en-US" sz="1400" spc="16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absent</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seem</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for</a:t>
            </a:r>
            <a:r>
              <a:rPr lang="en-US" sz="1400" spc="14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work</a:t>
            </a:r>
            <a:r>
              <a:rPr lang="en-US" sz="1400" spc="16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related</a:t>
            </a:r>
            <a:r>
              <a:rPr lang="en-US" sz="1400" spc="16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reasons</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that</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may</a:t>
            </a:r>
            <a:r>
              <a:rPr lang="en-US" sz="1400" spc="1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affect</a:t>
            </a:r>
            <a:r>
              <a:rPr lang="en-US" sz="1400" spc="15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the</a:t>
            </a:r>
            <a:r>
              <a:rPr lang="en-US" sz="1400" spc="16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normal working trend</a:t>
            </a:r>
            <a:br>
              <a:rPr lang="en-US" sz="1400" spc="0" dirty="0">
                <a:effectLst/>
                <a:latin typeface="Palatino Linotype" panose="02040502050505030304" pitchFamily="18" charset="0"/>
                <a:ea typeface="Symbol" panose="05050102010706020507" pitchFamily="18" charset="2"/>
                <a:cs typeface="Symbol" panose="05050102010706020507" pitchFamily="18" charset="2"/>
              </a:rPr>
            </a:br>
            <a:r>
              <a:rPr lang="en-US" sz="1400" dirty="0">
                <a:effectLst/>
                <a:latin typeface="Palatino Linotype" panose="02040502050505030304" pitchFamily="18" charset="0"/>
                <a:ea typeface="Times New Roman" panose="02020603050405020304" pitchFamily="18" charset="0"/>
              </a:rPr>
              <a:t> </a:t>
            </a:r>
            <a:br>
              <a:rPr lang="en-US" sz="1400" dirty="0">
                <a:effectLst/>
                <a:latin typeface="Palatino Linotype" panose="02040502050505030304" pitchFamily="18" charset="0"/>
                <a:ea typeface="Times New Roman" panose="02020603050405020304" pitchFamily="18" charset="0"/>
              </a:rPr>
            </a:br>
            <a:endParaRPr lang="en-US" sz="1400" dirty="0">
              <a:latin typeface="Palatino Linotype" panose="02040502050505030304" pitchFamily="18" charset="0"/>
            </a:endParaRPr>
          </a:p>
        </p:txBody>
      </p:sp>
    </p:spTree>
    <p:extLst>
      <p:ext uri="{BB962C8B-B14F-4D97-AF65-F5344CB8AC3E}">
        <p14:creationId xmlns:p14="http://schemas.microsoft.com/office/powerpoint/2010/main" val="275215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F9EF-140F-4FB6-B81F-3CEDAEAC440C}"/>
              </a:ext>
            </a:extLst>
          </p:cNvPr>
          <p:cNvSpPr>
            <a:spLocks noGrp="1"/>
          </p:cNvSpPr>
          <p:nvPr>
            <p:ph type="title"/>
          </p:nvPr>
        </p:nvSpPr>
        <p:spPr/>
        <p:txBody>
          <a:bodyPr/>
          <a:lstStyle/>
          <a:p>
            <a:r>
              <a:rPr lang="en-US" sz="1800" b="1" kern="0" spc="0" dirty="0">
                <a:effectLst/>
                <a:latin typeface="Palatino Linotype" panose="02040502050505030304" pitchFamily="18" charset="0"/>
                <a:ea typeface="Times New Roman" panose="02020603050405020304" pitchFamily="18" charset="0"/>
              </a:rPr>
              <a:t>Evaluation</a:t>
            </a:r>
            <a:r>
              <a:rPr lang="en-US" sz="1800" b="1" kern="0" spc="-60" dirty="0">
                <a:latin typeface="Palatino Linotype" panose="02040502050505030304" pitchFamily="18" charset="0"/>
                <a:ea typeface="Times New Roman" panose="02020603050405020304" pitchFamily="18" charset="0"/>
              </a:rPr>
              <a:t>,</a:t>
            </a:r>
            <a:r>
              <a:rPr lang="en-US" sz="1800" b="1" kern="0" spc="-7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work</a:t>
            </a:r>
            <a:r>
              <a:rPr lang="en-US" sz="1800" b="1" kern="0" spc="-6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environment</a:t>
            </a:r>
            <a:r>
              <a:rPr lang="en-US" sz="1800" b="1" kern="0" spc="-4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measurements</a:t>
            </a:r>
            <a:r>
              <a:rPr lang="en-US" sz="1800" b="1" kern="0" spc="-6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of</a:t>
            </a:r>
            <a:r>
              <a:rPr lang="en-US" sz="1800" b="1" kern="0" spc="-55"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OSH</a:t>
            </a:r>
            <a:r>
              <a:rPr lang="en-US" sz="1800" b="1" kern="0" spc="-60" dirty="0">
                <a:effectLst/>
                <a:latin typeface="Palatino Linotype" panose="02040502050505030304" pitchFamily="18" charset="0"/>
                <a:ea typeface="Times New Roman" panose="02020603050405020304" pitchFamily="18" charset="0"/>
              </a:rPr>
              <a:t> </a:t>
            </a:r>
            <a:r>
              <a:rPr lang="en-US" sz="1800" b="1" kern="0" spc="0" dirty="0">
                <a:effectLst/>
                <a:latin typeface="Palatino Linotype" panose="02040502050505030304" pitchFamily="18" charset="0"/>
                <a:ea typeface="Times New Roman" panose="02020603050405020304" pitchFamily="18" charset="0"/>
              </a:rPr>
              <a:t>hazards in the workplace conducted by Authorized personnel or agency</a:t>
            </a:r>
            <a:br>
              <a:rPr lang="en-US" sz="1800" b="1" kern="0" spc="0" dirty="0">
                <a:effectLst/>
                <a:latin typeface="Palatino Linotype" panose="02040502050505030304" pitchFamily="18" charset="0"/>
                <a:ea typeface="Times New Roman" panose="02020603050405020304" pitchFamily="18" charset="0"/>
              </a:rPr>
            </a:br>
            <a:endParaRPr lang="en-US"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B7CE92E7-C2F8-491B-B989-032608F7D982}"/>
              </a:ext>
            </a:extLst>
          </p:cNvPr>
          <p:cNvSpPr>
            <a:spLocks noGrp="1"/>
          </p:cNvSpPr>
          <p:nvPr>
            <p:ph idx="1"/>
          </p:nvPr>
        </p:nvSpPr>
        <p:spPr/>
        <p:txBody>
          <a:bodyPr>
            <a:normAutofit lnSpcReduction="10000"/>
          </a:bodyPr>
          <a:lstStyle/>
          <a:p>
            <a:pPr marL="190500" marR="760095" algn="just">
              <a:lnSpc>
                <a:spcPct val="115000"/>
              </a:lnSpc>
              <a:spcBef>
                <a:spcPts val="220"/>
              </a:spcBef>
              <a:spcAft>
                <a:spcPts val="0"/>
              </a:spcAft>
            </a:pPr>
            <a:endParaRPr lang="en-US" sz="1400" b="1" dirty="0">
              <a:effectLst/>
              <a:latin typeface="Palatino Linotype" panose="02040502050505030304" pitchFamily="18" charset="0"/>
              <a:ea typeface="Times New Roman" panose="02020603050405020304" pitchFamily="18" charset="0"/>
            </a:endParaRPr>
          </a:p>
          <a:p>
            <a:pPr marL="190500" marR="760095" algn="just">
              <a:lnSpc>
                <a:spcPct val="115000"/>
              </a:lnSpc>
              <a:spcBef>
                <a:spcPts val="220"/>
              </a:spcBef>
              <a:spcAft>
                <a:spcPts val="0"/>
              </a:spcAft>
            </a:pPr>
            <a:r>
              <a:rPr lang="en-US" sz="1400" b="1" dirty="0">
                <a:effectLst/>
                <a:latin typeface="Palatino Linotype" panose="02040502050505030304" pitchFamily="18" charset="0"/>
                <a:ea typeface="Times New Roman" panose="02020603050405020304" pitchFamily="18" charset="0"/>
              </a:rPr>
              <a:t>Health</a:t>
            </a:r>
            <a:r>
              <a:rPr lang="en-US" sz="1400" b="1" spc="-75" dirty="0">
                <a:effectLst/>
                <a:latin typeface="Palatino Linotype" panose="02040502050505030304" pitchFamily="18" charset="0"/>
                <a:ea typeface="Times New Roman" panose="02020603050405020304" pitchFamily="18" charset="0"/>
              </a:rPr>
              <a:t> </a:t>
            </a:r>
            <a:r>
              <a:rPr lang="en-US" sz="1400" b="1" dirty="0">
                <a:effectLst/>
                <a:latin typeface="Palatino Linotype" panose="02040502050505030304" pitchFamily="18" charset="0"/>
                <a:ea typeface="Times New Roman" panose="02020603050405020304" pitchFamily="18" charset="0"/>
              </a:rPr>
              <a:t>audit</a:t>
            </a:r>
            <a:r>
              <a:rPr lang="en-US" sz="1400" dirty="0">
                <a:effectLst/>
                <a:latin typeface="Palatino Linotype" panose="02040502050505030304" pitchFamily="18" charset="0"/>
                <a:ea typeface="Times New Roman" panose="02020603050405020304" pitchFamily="18" charset="0"/>
              </a:rPr>
              <a:t>:</a:t>
            </a:r>
            <a:r>
              <a:rPr lang="en-US" sz="1400" spc="-6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This</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is</a:t>
            </a:r>
            <a:r>
              <a:rPr lang="en-US" sz="1400" spc="-6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process</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by</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health</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professionals</a:t>
            </a:r>
            <a:r>
              <a:rPr lang="en-US" sz="1400" spc="-6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to</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assess,</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evaluate</a:t>
            </a:r>
            <a:r>
              <a:rPr lang="en-US" sz="1400" spc="-7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6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improve</a:t>
            </a:r>
            <a:r>
              <a:rPr lang="en-US" sz="1400" spc="-7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care of workers in a systematic way. </a:t>
            </a:r>
          </a:p>
          <a:p>
            <a:pPr marL="190500" marR="760095" algn="just">
              <a:lnSpc>
                <a:spcPct val="115000"/>
              </a:lnSpc>
              <a:spcBef>
                <a:spcPts val="220"/>
              </a:spcBef>
              <a:spcAft>
                <a:spcPts val="0"/>
              </a:spcAft>
            </a:pPr>
            <a:r>
              <a:rPr lang="en-US" sz="1400" dirty="0">
                <a:effectLst/>
                <a:latin typeface="Palatino Linotype" panose="02040502050505030304" pitchFamily="18" charset="0"/>
                <a:ea typeface="Times New Roman" panose="02020603050405020304" pitchFamily="18" charset="0"/>
              </a:rPr>
              <a:t>It measures current practice against defined standard.</a:t>
            </a:r>
          </a:p>
          <a:p>
            <a:pPr marL="190500" marR="760095" algn="just">
              <a:lnSpc>
                <a:spcPct val="115000"/>
              </a:lnSpc>
              <a:spcBef>
                <a:spcPts val="220"/>
              </a:spcBef>
              <a:spcAft>
                <a:spcPts val="0"/>
              </a:spcAft>
            </a:pPr>
            <a:r>
              <a:rPr lang="en-US" sz="1400" dirty="0">
                <a:effectLst/>
                <a:latin typeface="Palatino Linotype" panose="02040502050505030304" pitchFamily="18" charset="0"/>
                <a:ea typeface="Times New Roman" panose="02020603050405020304" pitchFamily="18" charset="0"/>
              </a:rPr>
              <a:t> It forms part of health governance which aims to safeguard high quality care of workers.</a:t>
            </a:r>
          </a:p>
          <a:p>
            <a:pPr marL="190500" marR="760095" algn="just">
              <a:lnSpc>
                <a:spcPct val="115000"/>
              </a:lnSpc>
              <a:spcBef>
                <a:spcPts val="0"/>
              </a:spcBef>
              <a:spcAft>
                <a:spcPts val="0"/>
              </a:spcAft>
            </a:pPr>
            <a:endParaRPr lang="en-US" sz="1400" b="1" dirty="0">
              <a:effectLst/>
              <a:latin typeface="Palatino Linotype" panose="02040502050505030304" pitchFamily="18" charset="0"/>
              <a:ea typeface="Times New Roman" panose="02020603050405020304" pitchFamily="18" charset="0"/>
            </a:endParaRPr>
          </a:p>
          <a:p>
            <a:pPr marL="190500" marR="760095" algn="just">
              <a:lnSpc>
                <a:spcPct val="115000"/>
              </a:lnSpc>
              <a:spcBef>
                <a:spcPts val="0"/>
              </a:spcBef>
              <a:spcAft>
                <a:spcPts val="0"/>
              </a:spcAft>
            </a:pPr>
            <a:r>
              <a:rPr lang="en-US" sz="1400" b="1" dirty="0">
                <a:effectLst/>
                <a:latin typeface="Palatino Linotype" panose="02040502050505030304" pitchFamily="18" charset="0"/>
                <a:ea typeface="Times New Roman" panose="02020603050405020304" pitchFamily="18" charset="0"/>
              </a:rPr>
              <a:t>Safety audit</a:t>
            </a:r>
            <a:r>
              <a:rPr lang="en-US" sz="1400" dirty="0">
                <a:effectLst/>
                <a:latin typeface="Palatino Linotype" panose="02040502050505030304" pitchFamily="18" charset="0"/>
                <a:ea typeface="Times New Roman" panose="02020603050405020304" pitchFamily="18" charset="0"/>
              </a:rPr>
              <a:t>: It is used to describe an activity</a:t>
            </a:r>
            <a:r>
              <a:rPr lang="en-US" sz="1400" spc="-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where a facility gets information about one or more aspects of the workplace in order to evaluate the risks levels for health and safety issues. </a:t>
            </a:r>
          </a:p>
          <a:p>
            <a:pPr marL="190500" marR="760095" algn="just">
              <a:lnSpc>
                <a:spcPct val="115000"/>
              </a:lnSpc>
              <a:spcBef>
                <a:spcPts val="0"/>
              </a:spcBef>
              <a:spcAft>
                <a:spcPts val="0"/>
              </a:spcAft>
            </a:pPr>
            <a:r>
              <a:rPr lang="en-US" sz="1400" dirty="0">
                <a:effectLst/>
                <a:latin typeface="Palatino Linotype" panose="02040502050505030304" pitchFamily="18" charset="0"/>
                <a:ea typeface="Times New Roman" panose="02020603050405020304" pitchFamily="18" charset="0"/>
              </a:rPr>
              <a:t>It is a structured process where information is collected relating to the efficiency, effectiveness and reliability of a company’s total health and safety management system.</a:t>
            </a:r>
          </a:p>
          <a:p>
            <a:endParaRPr lang="en-US" sz="1400" b="1" dirty="0">
              <a:effectLst/>
              <a:latin typeface="Palatino Linotype" panose="02040502050505030304" pitchFamily="18" charset="0"/>
              <a:ea typeface="Times New Roman" panose="02020603050405020304" pitchFamily="18" charset="0"/>
            </a:endParaRPr>
          </a:p>
          <a:p>
            <a:r>
              <a:rPr lang="en-US" sz="1400" b="1" dirty="0">
                <a:effectLst/>
                <a:latin typeface="Palatino Linotype" panose="02040502050505030304" pitchFamily="18" charset="0"/>
                <a:ea typeface="Times New Roman" panose="02020603050405020304" pitchFamily="18" charset="0"/>
              </a:rPr>
              <a:t>Work safety</a:t>
            </a:r>
            <a:r>
              <a:rPr lang="en-US" sz="1400" dirty="0">
                <a:effectLst/>
                <a:latin typeface="Palatino Linotype" panose="02040502050505030304" pitchFamily="18" charset="0"/>
                <a:ea typeface="Times New Roman" panose="02020603050405020304" pitchFamily="18" charset="0"/>
              </a:rPr>
              <a:t>: This describes procedures in place to ensure safety and health of the employee.</a:t>
            </a:r>
          </a:p>
          <a:p>
            <a:r>
              <a:rPr lang="en-US" sz="1400" dirty="0">
                <a:effectLst/>
                <a:latin typeface="Palatino Linotype" panose="02040502050505030304" pitchFamily="18" charset="0"/>
                <a:ea typeface="Times New Roman" panose="02020603050405020304" pitchFamily="18" charset="0"/>
              </a:rPr>
              <a:t> It involves hazard identification and action according to the government standards</a:t>
            </a:r>
            <a:r>
              <a:rPr lang="en-US" sz="1400" spc="20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23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ongoing</a:t>
            </a:r>
            <a:r>
              <a:rPr lang="en-US" sz="1400" spc="21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safety</a:t>
            </a:r>
            <a:r>
              <a:rPr lang="en-US" sz="1400" spc="20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training</a:t>
            </a:r>
            <a:r>
              <a:rPr lang="en-US" sz="1400" spc="2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and</a:t>
            </a:r>
            <a:r>
              <a:rPr lang="en-US" sz="1400" spc="230"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education</a:t>
            </a:r>
            <a:r>
              <a:rPr lang="en-US" sz="1400" spc="22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for</a:t>
            </a:r>
            <a:r>
              <a:rPr lang="en-US" sz="1400" spc="215" dirty="0">
                <a:effectLst/>
                <a:latin typeface="Palatino Linotype" panose="02040502050505030304" pitchFamily="18" charset="0"/>
                <a:ea typeface="Times New Roman" panose="02020603050405020304" pitchFamily="18" charset="0"/>
              </a:rPr>
              <a:t> </a:t>
            </a:r>
            <a:r>
              <a:rPr lang="en-US" sz="1400" dirty="0">
                <a:effectLst/>
                <a:latin typeface="Palatino Linotype" panose="02040502050505030304" pitchFamily="18" charset="0"/>
                <a:ea typeface="Times New Roman" panose="02020603050405020304" pitchFamily="18" charset="0"/>
              </a:rPr>
              <a:t>employees.</a:t>
            </a:r>
            <a:r>
              <a:rPr lang="en-US" sz="1400" spc="260" dirty="0">
                <a:effectLst/>
                <a:latin typeface="Palatino Linotype" panose="02040502050505030304" pitchFamily="18" charset="0"/>
                <a:ea typeface="Times New Roman" panose="02020603050405020304" pitchFamily="18" charset="0"/>
              </a:rPr>
              <a:t> </a:t>
            </a:r>
            <a:endParaRPr lang="en-US" sz="1400" dirty="0">
              <a:latin typeface="Palatino Linotype" panose="02040502050505030304" pitchFamily="18" charset="0"/>
            </a:endParaRPr>
          </a:p>
        </p:txBody>
      </p:sp>
    </p:spTree>
    <p:extLst>
      <p:ext uri="{BB962C8B-B14F-4D97-AF65-F5344CB8AC3E}">
        <p14:creationId xmlns:p14="http://schemas.microsoft.com/office/powerpoint/2010/main" val="2916804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EE77-A1E7-49F5-B778-45CC9FDB52AF}"/>
              </a:ext>
            </a:extLst>
          </p:cNvPr>
          <p:cNvSpPr>
            <a:spLocks noGrp="1"/>
          </p:cNvSpPr>
          <p:nvPr>
            <p:ph type="title"/>
          </p:nvPr>
        </p:nvSpPr>
        <p:spPr/>
        <p:txBody>
          <a:bodyPr>
            <a:normAutofit/>
          </a:bodyPr>
          <a:lstStyle/>
          <a:p>
            <a:r>
              <a:rPr lang="en-US" sz="1800" dirty="0">
                <a:latin typeface="Palatino Linotype" panose="02040502050505030304" pitchFamily="18" charset="0"/>
              </a:rPr>
              <a:t>METHODS OF GATHERING OSH ISSUES</a:t>
            </a:r>
          </a:p>
        </p:txBody>
      </p:sp>
      <p:sp>
        <p:nvSpPr>
          <p:cNvPr id="3" name="Content Placeholder 2">
            <a:extLst>
              <a:ext uri="{FF2B5EF4-FFF2-40B4-BE49-F238E27FC236}">
                <a16:creationId xmlns:a16="http://schemas.microsoft.com/office/drawing/2014/main" id="{D780E29B-8E02-4FFB-A0C7-59BA32614D01}"/>
              </a:ext>
            </a:extLst>
          </p:cNvPr>
          <p:cNvSpPr>
            <a:spLocks noGrp="1"/>
          </p:cNvSpPr>
          <p:nvPr>
            <p:ph idx="1"/>
          </p:nvPr>
        </p:nvSpPr>
        <p:spPr/>
        <p:txBody>
          <a:bodyPr>
            <a:normAutofit/>
          </a:bodyPr>
          <a:lstStyle/>
          <a:p>
            <a:pPr marL="342900" marR="0" lvl="0" indent="-342900">
              <a:lnSpc>
                <a:spcPts val="1460"/>
              </a:lnSpc>
              <a:spcBef>
                <a:spcPts val="0"/>
              </a:spcBef>
              <a:spcAft>
                <a:spcPts val="0"/>
              </a:spcAft>
              <a:buSzPts val="1200"/>
              <a:buFont typeface="Symbol" panose="05050102010706020507" pitchFamily="18" charset="2"/>
              <a:buChar char=""/>
              <a:tabLst>
                <a:tab pos="647700" algn="l"/>
              </a:tabLst>
            </a:pPr>
            <a:endParaRPr lang="en-US" sz="1400" spc="-1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lnSpc>
                <a:spcPts val="1460"/>
              </a:lnSpc>
              <a:spcBef>
                <a:spcPts val="0"/>
              </a:spcBef>
              <a:spcAft>
                <a:spcPts val="0"/>
              </a:spcAft>
              <a:buSzPts val="1200"/>
              <a:buFont typeface="Symbol" panose="05050102010706020507" pitchFamily="18" charset="2"/>
              <a:buChar char=""/>
              <a:tabLst>
                <a:tab pos="647700" algn="l"/>
              </a:tabLst>
            </a:pPr>
            <a:r>
              <a:rPr lang="en-US" sz="1400" spc="-10" dirty="0">
                <a:effectLst/>
                <a:latin typeface="Palatino Linotype" panose="02040502050505030304" pitchFamily="18" charset="0"/>
                <a:ea typeface="Symbol" panose="05050102010706020507" pitchFamily="18" charset="2"/>
                <a:cs typeface="Symbol" panose="05050102010706020507" pitchFamily="18" charset="2"/>
              </a:rPr>
              <a:t>Questionnaires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Oral</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interviews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By</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use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suggestion</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box</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endParaRPr lang="en-US" sz="1400" dirty="0">
              <a:latin typeface="Palatino Linotype" panose="02040502050505030304" pitchFamily="18" charset="0"/>
            </a:endParaRPr>
          </a:p>
        </p:txBody>
      </p:sp>
    </p:spTree>
    <p:extLst>
      <p:ext uri="{BB962C8B-B14F-4D97-AF65-F5344CB8AC3E}">
        <p14:creationId xmlns:p14="http://schemas.microsoft.com/office/powerpoint/2010/main" val="2520272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A657-D748-4920-81FE-4829BD8D3DA7}"/>
              </a:ext>
            </a:extLst>
          </p:cNvPr>
          <p:cNvSpPr>
            <a:spLocks noGrp="1"/>
          </p:cNvSpPr>
          <p:nvPr>
            <p:ph type="title"/>
          </p:nvPr>
        </p:nvSpPr>
        <p:spPr/>
        <p:txBody>
          <a:bodyPr>
            <a:normAutofit/>
          </a:bodyPr>
          <a:lstStyle/>
          <a:p>
            <a:r>
              <a:rPr lang="en-US" sz="1800" dirty="0">
                <a:latin typeface="Palatino Linotype" panose="02040502050505030304" pitchFamily="18" charset="0"/>
              </a:rPr>
              <a:t>DATA COLLECTED CONCERNS</a:t>
            </a:r>
          </a:p>
        </p:txBody>
      </p:sp>
      <p:sp>
        <p:nvSpPr>
          <p:cNvPr id="3" name="Content Placeholder 2">
            <a:extLst>
              <a:ext uri="{FF2B5EF4-FFF2-40B4-BE49-F238E27FC236}">
                <a16:creationId xmlns:a16="http://schemas.microsoft.com/office/drawing/2014/main" id="{35658C77-BF94-473D-BD97-51A8D5DAF406}"/>
              </a:ext>
            </a:extLst>
          </p:cNvPr>
          <p:cNvSpPr>
            <a:spLocks noGrp="1"/>
          </p:cNvSpPr>
          <p:nvPr>
            <p:ph idx="1"/>
          </p:nvPr>
        </p:nvSpPr>
        <p:spPr/>
        <p:txBody>
          <a:bodyPr/>
          <a:lstStyle/>
          <a:p>
            <a:pPr marL="342900" marR="0" lvl="0" indent="-342900">
              <a:lnSpc>
                <a:spcPts val="1460"/>
              </a:lnSpc>
              <a:spcBef>
                <a:spcPts val="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lnSpc>
                <a:spcPts val="1460"/>
              </a:lnSpc>
              <a:spcBef>
                <a:spcPts val="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Environmental</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safety</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Workplace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safety</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Machine</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safety</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Workers</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welfare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issues</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0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Compensation</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issues in case</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of injury</a:t>
            </a:r>
            <a:r>
              <a:rPr lang="en-US" sz="1400" spc="-2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or loss of </a:t>
            </a:r>
            <a:r>
              <a:rPr lang="en-US" sz="1400" spc="-20" dirty="0">
                <a:effectLst/>
                <a:latin typeface="Palatino Linotype" panose="02040502050505030304" pitchFamily="18" charset="0"/>
                <a:ea typeface="Symbol" panose="05050102010706020507" pitchFamily="18" charset="2"/>
                <a:cs typeface="Symbol" panose="05050102010706020507" pitchFamily="18" charset="2"/>
              </a:rPr>
              <a:t>life</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342900" marR="0" lvl="0" indent="-342900">
              <a:spcBef>
                <a:spcPts val="210"/>
              </a:spcBef>
              <a:spcAft>
                <a:spcPts val="0"/>
              </a:spcAft>
              <a:buSzPts val="1200"/>
              <a:buFont typeface="Symbol" panose="05050102010706020507" pitchFamily="18" charset="2"/>
              <a:buChar char=""/>
              <a:tabLst>
                <a:tab pos="647700" algn="l"/>
              </a:tabLst>
            </a:pPr>
            <a:r>
              <a:rPr lang="en-US" sz="1400" spc="0" dirty="0">
                <a:effectLst/>
                <a:latin typeface="Palatino Linotype" panose="02040502050505030304" pitchFamily="18" charset="0"/>
                <a:ea typeface="Symbol" panose="05050102010706020507" pitchFamily="18" charset="2"/>
                <a:cs typeface="Symbol" panose="05050102010706020507" pitchFamily="18" charset="2"/>
              </a:rPr>
              <a:t>Operational</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hours</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and</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maximum</a:t>
            </a:r>
            <a:r>
              <a:rPr lang="en-US" sz="1400" spc="-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0" dirty="0">
                <a:effectLst/>
                <a:latin typeface="Palatino Linotype" panose="02040502050505030304" pitchFamily="18" charset="0"/>
                <a:ea typeface="Symbol" panose="05050102010706020507" pitchFamily="18" charset="2"/>
                <a:cs typeface="Symbol" panose="05050102010706020507" pitchFamily="18" charset="2"/>
              </a:rPr>
              <a:t>exposure</a:t>
            </a:r>
            <a:r>
              <a:rPr lang="en-US" sz="1400" spc="-15" dirty="0">
                <a:effectLst/>
                <a:latin typeface="Palatino Linotype" panose="02040502050505030304" pitchFamily="18" charset="0"/>
                <a:ea typeface="Symbol" panose="05050102010706020507" pitchFamily="18" charset="2"/>
                <a:cs typeface="Symbol" panose="05050102010706020507" pitchFamily="18" charset="2"/>
              </a:rPr>
              <a:t> </a:t>
            </a:r>
            <a:r>
              <a:rPr lang="en-US" sz="1400" spc="-10" dirty="0">
                <a:effectLst/>
                <a:latin typeface="Palatino Linotype" panose="02040502050505030304" pitchFamily="18" charset="0"/>
                <a:ea typeface="Symbol" panose="05050102010706020507" pitchFamily="18" charset="2"/>
                <a:cs typeface="Symbol" panose="05050102010706020507" pitchFamily="18" charset="2"/>
              </a:rPr>
              <a:t>limit</a:t>
            </a:r>
            <a:endParaRPr lang="en-US" sz="1400" spc="0" dirty="0">
              <a:effectLst/>
              <a:latin typeface="Palatino Linotype" panose="02040502050505030304" pitchFamily="18" charset="0"/>
              <a:ea typeface="Symbol" panose="05050102010706020507" pitchFamily="18" charset="2"/>
              <a:cs typeface="Symbol" panose="05050102010706020507" pitchFamily="18" charset="2"/>
            </a:endParaRPr>
          </a:p>
          <a:p>
            <a:pPr marL="0" marR="0" indent="0">
              <a:spcBef>
                <a:spcPts val="425"/>
              </a:spcBef>
              <a:spcAft>
                <a:spcPts val="0"/>
              </a:spcAft>
              <a:buNone/>
            </a:pPr>
            <a:r>
              <a:rPr lang="en-US" sz="1400" dirty="0">
                <a:effectLst/>
                <a:latin typeface="Palatino Linotype" panose="0204050205050503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920901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446</TotalTime>
  <Words>2750</Words>
  <Application>Microsoft Office PowerPoint</Application>
  <PresentationFormat>Widescreen</PresentationFormat>
  <Paragraphs>370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Century Gothic</vt:lpstr>
      <vt:lpstr>Palatino Linotype</vt:lpstr>
      <vt:lpstr>Symbol</vt:lpstr>
      <vt:lpstr>Times New Roman</vt:lpstr>
      <vt:lpstr>Wingdings 3</vt:lpstr>
      <vt:lpstr>Wisp</vt:lpstr>
      <vt:lpstr>DEMONSTRATE OCCUPATIONAL HEALTH AND SAFETY</vt:lpstr>
      <vt:lpstr>Learning Outcomes </vt:lpstr>
      <vt:lpstr> Introduction</vt:lpstr>
      <vt:lpstr>Definition of key terms</vt:lpstr>
      <vt:lpstr>Hazards identification in the workplace and/or its indicators of its presence </vt:lpstr>
      <vt:lpstr>The hazards and risk indicators may include the following; </vt:lpstr>
      <vt:lpstr>Evaluation, work environment measurements of OSH hazards in the workplace conducted by Authorized personnel or agency </vt:lpstr>
      <vt:lpstr>METHODS OF GATHERING OSH ISSUES</vt:lpstr>
      <vt:lpstr>DATA COLLECTED CONCERNS</vt:lpstr>
      <vt:lpstr>OSH issues and/or concerns raised by workers are gathered. </vt:lpstr>
      <vt:lpstr>Identify and implement appropriate control measures to hazards and risks </vt:lpstr>
      <vt:lpstr>Definition of key terms</vt:lpstr>
      <vt:lpstr>Prevention and control measures for specific hazards identified and implemented </vt:lpstr>
      <vt:lpstr>Elimination </vt:lpstr>
      <vt:lpstr>Substitution </vt:lpstr>
      <vt:lpstr>Isolate the hazard from people </vt:lpstr>
      <vt:lpstr>Engineering control </vt:lpstr>
      <vt:lpstr>Administrative control </vt:lpstr>
      <vt:lpstr>Use Personal Protective Equipment (PPE)</vt:lpstr>
      <vt:lpstr>Contingency measures during workplace incidents and emergencies </vt:lpstr>
      <vt:lpstr>Contingency measures </vt:lpstr>
      <vt:lpstr>Emergence procedures to address hazards </vt:lpstr>
      <vt:lpstr>Incidences and emergencies </vt:lpstr>
      <vt:lpstr> Implement OSH programs, procedures and policies/guidelines </vt:lpstr>
      <vt:lpstr>Definition of key terms</vt:lpstr>
      <vt:lpstr>Information to work team about company OSH program, procedures and policies/guidelines are provided </vt:lpstr>
      <vt:lpstr>The following OSH programs can be considered</vt:lpstr>
      <vt:lpstr>Implementation of OSH procedures and policies/guidelines are participated </vt:lpstr>
      <vt:lpstr>Team members are trained and advised on OSH standards and procedures</vt:lpstr>
      <vt:lpstr>Team members are trained and advised on OSH standards and procedures…cont</vt:lpstr>
      <vt:lpstr>Duties of your Employer</vt:lpstr>
      <vt:lpstr>Your Rights </vt:lpstr>
      <vt:lpstr>Your Right to Know </vt:lpstr>
      <vt:lpstr> Your Right to Participate </vt:lpstr>
      <vt:lpstr>Your Right to Refuse </vt:lpstr>
      <vt:lpstr>Procedures for maintaining OSH-related records are implemented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DEMONSTRATE OCCUPATIONAL HEALTH AND SAFETY</dc:title>
  <dc:creator>Isaiah CD</dc:creator>
  <cp:lastModifiedBy>Isaiah CD</cp:lastModifiedBy>
  <cp:revision>40</cp:revision>
  <dcterms:created xsi:type="dcterms:W3CDTF">2024-09-03T05:45:36Z</dcterms:created>
  <dcterms:modified xsi:type="dcterms:W3CDTF">2024-09-03T13:14:24Z</dcterms:modified>
</cp:coreProperties>
</file>