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5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78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4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26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7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84CF-0348-4532-8055-E61C1599AAE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57C483-2E1C-459E-8EE5-3E8A4AD5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WORK ETHICS AND PRACTICES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endParaRPr lang="en-US" dirty="0"/>
          </a:p>
          <a:p>
            <a:pPr lvl="0"/>
            <a:r>
              <a:rPr lang="en-US" dirty="0" smtClean="0"/>
              <a:t> </a:t>
            </a:r>
            <a:r>
              <a:rPr lang="en-US" sz="3600" dirty="0"/>
              <a:t>TVET CDACC Unit Code: MED/CU/HSS/BC/03/5/B</a:t>
            </a:r>
          </a:p>
          <a:p>
            <a:pPr lvl="0"/>
            <a:r>
              <a:rPr lang="en-US" b="1" dirty="0"/>
              <a:t>Duration:</a:t>
            </a:r>
            <a:r>
              <a:rPr lang="en-US" dirty="0"/>
              <a:t> 15 </a:t>
            </a:r>
            <a:r>
              <a:rPr lang="en-US" dirty="0" smtClean="0"/>
              <a:t>Hours</a:t>
            </a:r>
          </a:p>
          <a:p>
            <a:pPr lvl="0"/>
            <a:r>
              <a:rPr lang="en-US" dirty="0" smtClean="0"/>
              <a:t>TRAINER: ISAIAH O.NYAKUNDI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4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Integrity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Honesty and strong moral principles.</a:t>
            </a:r>
            <a:endParaRPr lang="en-US" sz="2400" dirty="0"/>
          </a:p>
          <a:p>
            <a:pPr lvl="0"/>
            <a:r>
              <a:rPr lang="en-US" b="1" dirty="0"/>
              <a:t>Manifestations:</a:t>
            </a:r>
            <a:endParaRPr lang="en-US" sz="2400" dirty="0"/>
          </a:p>
          <a:p>
            <a:pPr lvl="1"/>
            <a:r>
              <a:rPr lang="en-US" dirty="0"/>
              <a:t>Honesty in dealings</a:t>
            </a:r>
            <a:endParaRPr lang="en-US" sz="2000" dirty="0"/>
          </a:p>
          <a:p>
            <a:pPr lvl="1"/>
            <a:r>
              <a:rPr lang="en-US" dirty="0"/>
              <a:t>Consistency in values</a:t>
            </a:r>
            <a:endParaRPr lang="en-US" sz="2000" dirty="0"/>
          </a:p>
          <a:p>
            <a:pPr lvl="1"/>
            <a:r>
              <a:rPr lang="en-US" dirty="0"/>
              <a:t>Ethical decision-making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2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Professionalism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Key </a:t>
            </a:r>
            <a:r>
              <a:rPr lang="en-US" b="1" dirty="0"/>
              <a:t>Traits:</a:t>
            </a:r>
            <a:endParaRPr lang="en-US" sz="2400" dirty="0"/>
          </a:p>
          <a:p>
            <a:pPr lvl="1"/>
            <a:r>
              <a:rPr lang="en-US" dirty="0"/>
              <a:t>Responsibility</a:t>
            </a:r>
            <a:endParaRPr lang="en-US" sz="2000" dirty="0"/>
          </a:p>
          <a:p>
            <a:pPr lvl="1"/>
            <a:r>
              <a:rPr lang="en-US" dirty="0"/>
              <a:t>Accountability</a:t>
            </a:r>
            <a:endParaRPr lang="en-US" sz="2000" dirty="0"/>
          </a:p>
          <a:p>
            <a:pPr lvl="1"/>
            <a:r>
              <a:rPr lang="en-US" dirty="0"/>
              <a:t>Commitment to excellence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3712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Organizational Codes of Conduct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Purpose</a:t>
            </a:r>
            <a:r>
              <a:rPr lang="en-US" b="1" dirty="0"/>
              <a:t>:</a:t>
            </a:r>
            <a:r>
              <a:rPr lang="en-US" dirty="0"/>
              <a:t> Guidelines for ethical behavior in the workplace.</a:t>
            </a:r>
            <a:endParaRPr lang="en-US" sz="2400" dirty="0"/>
          </a:p>
          <a:p>
            <a:pPr lvl="0"/>
            <a:r>
              <a:rPr lang="en-US" b="1" dirty="0"/>
              <a:t>Importance:</a:t>
            </a:r>
            <a:endParaRPr lang="en-US" sz="2400" dirty="0"/>
          </a:p>
          <a:p>
            <a:pPr lvl="1"/>
            <a:r>
              <a:rPr lang="en-US" dirty="0"/>
              <a:t>Understanding policies</a:t>
            </a:r>
            <a:endParaRPr lang="en-US" sz="2000" dirty="0"/>
          </a:p>
          <a:p>
            <a:pPr lvl="1"/>
            <a:r>
              <a:rPr lang="en-US" dirty="0"/>
              <a:t>Adhering to values</a:t>
            </a:r>
            <a:endParaRPr lang="en-US" sz="2000" dirty="0"/>
          </a:p>
          <a:p>
            <a:pPr lvl="1"/>
            <a:r>
              <a:rPr lang="en-US" dirty="0"/>
              <a:t>Consequences of violations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3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and Case Studies</a:t>
            </a: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522855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Professionalism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Action: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Case of a healthcare worker ensuring patient safety.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Failures: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Enron scandal as a lesson in the importance of codes of conduct.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Summary</a:t>
            </a:r>
            <a:r>
              <a:rPr lang="en-US" b="1" dirty="0"/>
              <a:t>:</a:t>
            </a:r>
            <a:r>
              <a:rPr lang="en-US" dirty="0"/>
              <a:t> Importance of self-management, ethical practices, and professionalism in the workplace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and Discussion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trainees to share their </a:t>
            </a:r>
            <a:r>
              <a:rPr lang="en-US" dirty="0"/>
              <a:t>experiences.</a:t>
            </a:r>
          </a:p>
        </p:txBody>
      </p:sp>
    </p:spTree>
    <p:extLst>
      <p:ext uri="{BB962C8B-B14F-4D97-AF65-F5344CB8AC3E}">
        <p14:creationId xmlns:p14="http://schemas.microsoft.com/office/powerpoint/2010/main" val="25347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Promoting Teamwork in Healthcare Services Support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dirty="0"/>
              <a:t>Strategies for Enhancing Collaboration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7585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Overview of Teamwork in Healthcare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Importance </a:t>
            </a:r>
            <a:r>
              <a:rPr lang="en-US" dirty="0"/>
              <a:t>of collaboration for quality patient care</a:t>
            </a:r>
            <a:endParaRPr lang="en-US" sz="2000" dirty="0"/>
          </a:p>
          <a:p>
            <a:pPr lvl="1"/>
            <a:r>
              <a:rPr lang="en-US" dirty="0"/>
              <a:t>Key components: Team Building, Conflict Resolution, Team Player Qualities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2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Building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endParaRPr lang="en-US" sz="2400" dirty="0"/>
          </a:p>
          <a:p>
            <a:pPr lvl="1"/>
            <a:r>
              <a:rPr lang="en-US" dirty="0"/>
              <a:t>Creating a cohesive unit focused on common goals</a:t>
            </a:r>
            <a:endParaRPr lang="en-US" sz="2000" dirty="0"/>
          </a:p>
          <a:p>
            <a:pPr lvl="1"/>
            <a:r>
              <a:rPr lang="en-US" dirty="0"/>
              <a:t>Importance of trust and mutual respect</a:t>
            </a:r>
            <a:endParaRPr lang="en-US" sz="2000" dirty="0"/>
          </a:p>
          <a:p>
            <a:pPr lvl="0"/>
            <a:r>
              <a:rPr lang="en-US" b="1" dirty="0"/>
              <a:t>Example</a:t>
            </a:r>
            <a:endParaRPr lang="en-US" sz="2400" dirty="0"/>
          </a:p>
          <a:p>
            <a:pPr lvl="1"/>
            <a:r>
              <a:rPr lang="en-US" dirty="0"/>
              <a:t>Regular team-building workshops in hospitals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5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Stages of Team Development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Bruce </a:t>
            </a:r>
            <a:r>
              <a:rPr lang="en-US" b="1" dirty="0"/>
              <a:t>Tuckman’s Model</a:t>
            </a:r>
            <a:endParaRPr lang="en-US" sz="2400" dirty="0"/>
          </a:p>
          <a:p>
            <a:pPr lvl="1"/>
            <a:r>
              <a:rPr lang="en-US" b="1" dirty="0"/>
              <a:t>Forming:</a:t>
            </a:r>
            <a:r>
              <a:rPr lang="en-US" dirty="0"/>
              <a:t> Introductions and role establishment</a:t>
            </a:r>
            <a:endParaRPr lang="en-US" sz="2000" dirty="0"/>
          </a:p>
          <a:p>
            <a:pPr lvl="1"/>
            <a:r>
              <a:rPr lang="en-US" b="1" dirty="0"/>
              <a:t>Storming:</a:t>
            </a:r>
            <a:r>
              <a:rPr lang="en-US" dirty="0"/>
              <a:t> Addressing conflicts and asserting ideas</a:t>
            </a:r>
            <a:endParaRPr lang="en-US" sz="2000" dirty="0"/>
          </a:p>
          <a:p>
            <a:pPr lvl="1"/>
            <a:r>
              <a:rPr lang="en-US" b="1" dirty="0"/>
              <a:t>Norming:</a:t>
            </a:r>
            <a:r>
              <a:rPr lang="en-US" dirty="0"/>
              <a:t> Developing unity and communication patterns</a:t>
            </a:r>
            <a:endParaRPr lang="en-US" sz="2000" dirty="0"/>
          </a:p>
          <a:p>
            <a:pPr lvl="1"/>
            <a:r>
              <a:rPr lang="en-US" b="1" dirty="0"/>
              <a:t>Performing:</a:t>
            </a:r>
            <a:r>
              <a:rPr lang="en-US" dirty="0"/>
              <a:t> High-functioning, collaborative teamwork</a:t>
            </a:r>
            <a:endParaRPr lang="en-US" sz="2000" dirty="0"/>
          </a:p>
          <a:p>
            <a:pPr lvl="1"/>
            <a:r>
              <a:rPr lang="en-US" b="1" dirty="0"/>
              <a:t>Adjourning:</a:t>
            </a:r>
            <a:r>
              <a:rPr lang="en-US" dirty="0"/>
              <a:t> Reflecting on successes after task completion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21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DISCRIPTION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Objective:</a:t>
            </a:r>
            <a:r>
              <a:rPr lang="en-US" dirty="0"/>
              <a:t> Equip trainees with key employability skills.</a:t>
            </a:r>
            <a:endParaRPr lang="en-US" sz="2400" dirty="0"/>
          </a:p>
          <a:p>
            <a:pPr lvl="0"/>
            <a:r>
              <a:rPr lang="en-US" b="1" dirty="0"/>
              <a:t>Focus Areas:</a:t>
            </a:r>
            <a:endParaRPr lang="en-US" sz="2400" dirty="0"/>
          </a:p>
          <a:p>
            <a:pPr lvl="1"/>
            <a:r>
              <a:rPr lang="en-US" dirty="0"/>
              <a:t>Self-management</a:t>
            </a:r>
            <a:endParaRPr lang="en-US" sz="2000" dirty="0"/>
          </a:p>
          <a:p>
            <a:pPr lvl="1"/>
            <a:r>
              <a:rPr lang="en-US" dirty="0"/>
              <a:t>Ethical work practices</a:t>
            </a:r>
            <a:endParaRPr lang="en-US" sz="2000" dirty="0"/>
          </a:p>
          <a:p>
            <a:pPr lvl="1"/>
            <a:r>
              <a:rPr lang="en-US" dirty="0"/>
              <a:t>Teamwork</a:t>
            </a:r>
            <a:endParaRPr lang="en-US" sz="2000" dirty="0"/>
          </a:p>
          <a:p>
            <a:pPr lvl="1"/>
            <a:r>
              <a:rPr lang="en-US" dirty="0"/>
              <a:t>Conflict resolution</a:t>
            </a:r>
            <a:endParaRPr lang="en-US" sz="2000" dirty="0"/>
          </a:p>
          <a:p>
            <a:pPr lvl="1"/>
            <a:r>
              <a:rPr lang="en-US" dirty="0"/>
              <a:t>Problem-solving</a:t>
            </a:r>
            <a:endParaRPr lang="en-US" sz="2000" dirty="0"/>
          </a:p>
          <a:p>
            <a:pPr lvl="1"/>
            <a:r>
              <a:rPr lang="en-US" dirty="0"/>
              <a:t>Professional development</a:t>
            </a:r>
            <a:endParaRPr lang="en-US" sz="2000" dirty="0"/>
          </a:p>
          <a:p>
            <a:pPr lvl="1"/>
            <a:r>
              <a:rPr lang="en-US" dirty="0"/>
              <a:t>Customer care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Conflict Resolution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endParaRPr lang="en-US" sz="2400" dirty="0"/>
          </a:p>
          <a:p>
            <a:pPr lvl="1"/>
            <a:r>
              <a:rPr lang="en-US" dirty="0"/>
              <a:t>Constructive addressing of disagreements</a:t>
            </a:r>
            <a:endParaRPr lang="en-US" sz="2000" dirty="0"/>
          </a:p>
          <a:p>
            <a:pPr lvl="0"/>
            <a:r>
              <a:rPr lang="en-US" b="1" dirty="0"/>
              <a:t>Example</a:t>
            </a:r>
            <a:endParaRPr lang="en-US" sz="2400" dirty="0"/>
          </a:p>
          <a:p>
            <a:r>
              <a:rPr lang="en-US" dirty="0"/>
              <a:t>Mediated discussions between a nurse and healthcare assistant to clarify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6944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Qualities of a Team Player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Key </a:t>
            </a:r>
            <a:r>
              <a:rPr lang="en-US" b="1" dirty="0"/>
              <a:t>Qualities</a:t>
            </a:r>
            <a:endParaRPr lang="en-US" sz="2400" dirty="0"/>
          </a:p>
          <a:p>
            <a:pPr lvl="1"/>
            <a:r>
              <a:rPr lang="en-US" dirty="0"/>
              <a:t>Collaboration: Working cooperatively</a:t>
            </a:r>
            <a:endParaRPr lang="en-US" sz="2000" dirty="0"/>
          </a:p>
          <a:p>
            <a:pPr lvl="1"/>
            <a:r>
              <a:rPr lang="en-US" dirty="0"/>
              <a:t>Communication: Clear and open dialogue</a:t>
            </a:r>
            <a:endParaRPr lang="en-US" sz="2000" dirty="0"/>
          </a:p>
          <a:p>
            <a:pPr lvl="1"/>
            <a:r>
              <a:rPr lang="en-US" dirty="0"/>
              <a:t>Adaptability: Adjusting to dynamic environments</a:t>
            </a:r>
            <a:endParaRPr lang="en-US" sz="2000" dirty="0"/>
          </a:p>
          <a:p>
            <a:pPr lvl="0"/>
            <a:r>
              <a:rPr lang="en-US" b="1" dirty="0"/>
              <a:t>Example</a:t>
            </a:r>
            <a:endParaRPr lang="en-US" sz="2400" dirty="0"/>
          </a:p>
          <a:p>
            <a:pPr lvl="1"/>
            <a:r>
              <a:rPr lang="en-US" dirty="0"/>
              <a:t>Surgical team collaboration during complex procedures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8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Maintaining Professional and Personal Development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Importance </a:t>
            </a:r>
            <a:r>
              <a:rPr lang="en-US" b="1" dirty="0"/>
              <a:t>of Growth</a:t>
            </a:r>
            <a:endParaRPr lang="en-US" sz="2400" dirty="0"/>
          </a:p>
          <a:p>
            <a:pPr lvl="1"/>
            <a:r>
              <a:rPr lang="en-US" dirty="0"/>
              <a:t>Enhances skills and well-being</a:t>
            </a:r>
            <a:endParaRPr lang="en-US" sz="2000" dirty="0"/>
          </a:p>
          <a:p>
            <a:pPr lvl="1"/>
            <a:r>
              <a:rPr lang="en-US" dirty="0"/>
              <a:t>Supports career advancement and resilience</a:t>
            </a:r>
            <a:endParaRPr lang="en-US" sz="2000" dirty="0"/>
          </a:p>
          <a:p>
            <a:pPr lvl="0"/>
            <a:r>
              <a:rPr lang="en-US" b="1" dirty="0"/>
              <a:t>Personal vs. Professional Growth</a:t>
            </a:r>
            <a:endParaRPr lang="en-US" sz="2400" dirty="0"/>
          </a:p>
          <a:p>
            <a:pPr lvl="1"/>
            <a:r>
              <a:rPr lang="en-US" dirty="0"/>
              <a:t>Personal: Life skills and emotional intelligence</a:t>
            </a:r>
            <a:endParaRPr lang="en-US" sz="2000" dirty="0"/>
          </a:p>
          <a:p>
            <a:pPr lvl="1"/>
            <a:r>
              <a:rPr lang="en-US" dirty="0"/>
              <a:t>Professional: Skills and </a:t>
            </a:r>
            <a:r>
              <a:rPr lang="en-US" dirty="0" err="1" smtClean="0"/>
              <a:t>certificationsR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9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Career Advancement in Healthcare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Opportunities</a:t>
            </a:r>
            <a:endParaRPr lang="en-US" sz="2400" dirty="0"/>
          </a:p>
          <a:p>
            <a:pPr lvl="1"/>
            <a:r>
              <a:rPr lang="en-US" dirty="0"/>
              <a:t>Promotions, further training, networking</a:t>
            </a:r>
            <a:endParaRPr lang="en-US" sz="2000" dirty="0"/>
          </a:p>
          <a:p>
            <a:pPr lvl="0"/>
            <a:r>
              <a:rPr lang="en-US" b="1" dirty="0"/>
              <a:t>Example</a:t>
            </a:r>
            <a:endParaRPr lang="en-US" sz="2400" dirty="0"/>
          </a:p>
          <a:p>
            <a:pPr lvl="1"/>
            <a:r>
              <a:rPr lang="en-US" dirty="0"/>
              <a:t>Medical assistant training to become a licensed practical nurse (LPN)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21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Priorities in Healthcare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Balancing </a:t>
            </a:r>
            <a:r>
              <a:rPr lang="en-US" b="1" dirty="0"/>
              <a:t>Commitments</a:t>
            </a:r>
            <a:endParaRPr lang="en-US" sz="2400" dirty="0"/>
          </a:p>
          <a:p>
            <a:pPr lvl="1"/>
            <a:r>
              <a:rPr lang="en-US" dirty="0"/>
              <a:t>Importance of prioritizing tasks for productivity and stress reduction</a:t>
            </a:r>
            <a:endParaRPr lang="en-US" sz="2000" dirty="0"/>
          </a:p>
          <a:p>
            <a:pPr lvl="0"/>
            <a:r>
              <a:rPr lang="en-US" b="1" dirty="0"/>
              <a:t>Example</a:t>
            </a:r>
            <a:endParaRPr lang="en-US" sz="2400" dirty="0"/>
          </a:p>
          <a:p>
            <a:pPr lvl="1"/>
            <a:r>
              <a:rPr lang="en-US" dirty="0"/>
              <a:t>Nurse prioritizing patient care tasks before administrative duties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77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Strategies for Effective Teamwork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Team </a:t>
            </a:r>
            <a:r>
              <a:rPr lang="en-US" b="1" dirty="0"/>
              <a:t>Building Activities</a:t>
            </a:r>
            <a:endParaRPr lang="en-US" sz="2400" dirty="0"/>
          </a:p>
          <a:p>
            <a:pPr lvl="1"/>
            <a:r>
              <a:rPr lang="en-US" dirty="0"/>
              <a:t>Problem-solving challenges and simulations</a:t>
            </a:r>
            <a:endParaRPr lang="en-US" sz="2000" dirty="0"/>
          </a:p>
          <a:p>
            <a:pPr lvl="0"/>
            <a:r>
              <a:rPr lang="en-US" b="1" dirty="0"/>
              <a:t>Role of Leadership</a:t>
            </a:r>
            <a:endParaRPr lang="en-US" sz="2400" dirty="0"/>
          </a:p>
          <a:p>
            <a:pPr lvl="1"/>
            <a:r>
              <a:rPr lang="en-US" dirty="0"/>
              <a:t>Facilitating communication and conflict resolution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4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Recap of Key Points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dirty="0" smtClean="0"/>
              <a:t>Importance </a:t>
            </a:r>
            <a:r>
              <a:rPr lang="en-US" dirty="0"/>
              <a:t>of teamwork for quality care</a:t>
            </a:r>
            <a:endParaRPr lang="en-US" sz="2000" dirty="0"/>
          </a:p>
          <a:p>
            <a:pPr lvl="1"/>
            <a:r>
              <a:rPr lang="en-US" dirty="0"/>
              <a:t>Encouragement of continuous personal and professional </a:t>
            </a:r>
            <a:r>
              <a:rPr lang="en-US" dirty="0" smtClean="0"/>
              <a:t>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3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Q&amp;A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Open </a:t>
            </a:r>
            <a:r>
              <a:rPr lang="en-US" b="1" dirty="0"/>
              <a:t>Floor for Questions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discussion on teamwork challenges and solutions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8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Applying Problem-Solving Skills in Healthcare Services Support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/>
              <a:t>Enhancing Patient Care and Operational </a:t>
            </a:r>
            <a:r>
              <a:rPr lang="en-US" dirty="0" smtClean="0"/>
              <a:t>Efficiency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b="1" dirty="0" smtClean="0"/>
              <a:t>Overview</a:t>
            </a:r>
            <a:endParaRPr lang="en-US" sz="2400" dirty="0" smtClean="0"/>
          </a:p>
          <a:p>
            <a:pPr lvl="1"/>
            <a:r>
              <a:rPr lang="en-US" dirty="0" smtClean="0"/>
              <a:t>Importance of problem-solving skills in healthcare</a:t>
            </a:r>
            <a:endParaRPr lang="en-US" sz="2000" dirty="0" smtClean="0"/>
          </a:p>
          <a:p>
            <a:pPr lvl="1"/>
            <a:r>
              <a:rPr lang="en-US" dirty="0" smtClean="0"/>
              <a:t>Role in patient care and operational efficiency</a:t>
            </a:r>
            <a:endParaRPr lang="en-US" sz="200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Problem-Solving Methods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Key </a:t>
            </a:r>
            <a:r>
              <a:rPr lang="en-US" b="1" dirty="0"/>
              <a:t>Methods</a:t>
            </a:r>
            <a:endParaRPr lang="en-US" sz="2400" dirty="0"/>
          </a:p>
          <a:p>
            <a:pPr lvl="1"/>
            <a:r>
              <a:rPr lang="en-US" dirty="0"/>
              <a:t>Root Cause Analysis (RCA)</a:t>
            </a:r>
            <a:endParaRPr lang="en-US" sz="2000" dirty="0"/>
          </a:p>
          <a:p>
            <a:r>
              <a:rPr lang="en-US" dirty="0"/>
              <a:t>The 5 Whys Method</a:t>
            </a:r>
          </a:p>
        </p:txBody>
      </p:sp>
    </p:spTree>
    <p:extLst>
      <p:ext uri="{BB962C8B-B14F-4D97-AF65-F5344CB8AC3E}">
        <p14:creationId xmlns:p14="http://schemas.microsoft.com/office/powerpoint/2010/main" val="41569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By the end of this unit, trainees will be able to:</a:t>
            </a:r>
            <a:endParaRPr lang="en-US" sz="2400" dirty="0"/>
          </a:p>
          <a:p>
            <a:pPr lvl="1"/>
            <a:r>
              <a:rPr lang="en-US" dirty="0"/>
              <a:t>Apply self-management skills.</a:t>
            </a:r>
            <a:endParaRPr lang="en-US" sz="2000" dirty="0"/>
          </a:p>
          <a:p>
            <a:pPr lvl="1"/>
            <a:r>
              <a:rPr lang="en-US" dirty="0"/>
              <a:t>Promote ethical work practices and values.</a:t>
            </a:r>
            <a:endParaRPr lang="en-US" sz="2000" dirty="0"/>
          </a:p>
          <a:p>
            <a:pPr lvl="1"/>
            <a:r>
              <a:rPr lang="en-US" dirty="0"/>
              <a:t>Promote teamwork.</a:t>
            </a:r>
            <a:endParaRPr lang="en-US" sz="2000" dirty="0"/>
          </a:p>
          <a:p>
            <a:pPr lvl="1"/>
            <a:r>
              <a:rPr lang="en-US" dirty="0"/>
              <a:t>Maintain professional and personal development.</a:t>
            </a:r>
            <a:endParaRPr lang="en-US" sz="2000" dirty="0"/>
          </a:p>
          <a:p>
            <a:pPr lvl="1"/>
            <a:r>
              <a:rPr lang="en-US" dirty="0"/>
              <a:t>Apply problem-solving skills.</a:t>
            </a:r>
            <a:endParaRPr lang="en-US" sz="2000" dirty="0"/>
          </a:p>
          <a:p>
            <a:pPr lvl="1"/>
            <a:r>
              <a:rPr lang="en-US" dirty="0"/>
              <a:t>Promote customer care.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Root Cause Analysis (RCA)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Identifies underlying causes of problems</a:t>
            </a:r>
            <a:endParaRPr lang="en-US" sz="2400" dirty="0"/>
          </a:p>
          <a:p>
            <a:pPr lvl="0"/>
            <a:r>
              <a:rPr lang="en-US" b="1" dirty="0"/>
              <a:t>Steps:</a:t>
            </a:r>
            <a:endParaRPr lang="en-US" sz="2400" dirty="0"/>
          </a:p>
          <a:p>
            <a:pPr lvl="1"/>
            <a:r>
              <a:rPr lang="en-US" dirty="0"/>
              <a:t>Identify the Problem</a:t>
            </a:r>
            <a:endParaRPr lang="en-US" sz="2000" dirty="0"/>
          </a:p>
          <a:p>
            <a:pPr lvl="1"/>
            <a:r>
              <a:rPr lang="en-US" dirty="0"/>
              <a:t>Gather Data</a:t>
            </a:r>
            <a:endParaRPr lang="en-US" sz="2000" dirty="0"/>
          </a:p>
          <a:p>
            <a:pPr lvl="1"/>
            <a:r>
              <a:rPr lang="en-US" dirty="0"/>
              <a:t>Identify Possible Causes</a:t>
            </a:r>
            <a:endParaRPr lang="en-US" sz="2000" dirty="0"/>
          </a:p>
          <a:p>
            <a:pPr lvl="1"/>
            <a:r>
              <a:rPr lang="en-US" dirty="0"/>
              <a:t>Determine the Root Cause</a:t>
            </a:r>
            <a:endParaRPr lang="en-US" sz="2000" dirty="0"/>
          </a:p>
          <a:p>
            <a:r>
              <a:rPr lang="en-US" dirty="0"/>
              <a:t>Implement Solutions</a:t>
            </a:r>
          </a:p>
        </p:txBody>
      </p:sp>
    </p:spTree>
    <p:extLst>
      <p:ext uri="{BB962C8B-B14F-4D97-AF65-F5344CB8AC3E}">
        <p14:creationId xmlns:p14="http://schemas.microsoft.com/office/powerpoint/2010/main" val="12067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RCA Example in Healthcare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Problem</a:t>
            </a:r>
            <a:r>
              <a:rPr lang="en-US" b="1" dirty="0"/>
              <a:t>:</a:t>
            </a:r>
            <a:r>
              <a:rPr lang="en-US" dirty="0"/>
              <a:t> High rates of medication errors</a:t>
            </a:r>
            <a:endParaRPr lang="en-US" sz="2400" dirty="0"/>
          </a:p>
          <a:p>
            <a:pPr lvl="0"/>
            <a:r>
              <a:rPr lang="en-US" b="1" dirty="0"/>
              <a:t>Steps:</a:t>
            </a:r>
            <a:endParaRPr lang="en-US" sz="2400" dirty="0"/>
          </a:p>
          <a:p>
            <a:pPr lvl="1"/>
            <a:r>
              <a:rPr lang="en-US" dirty="0"/>
              <a:t>Define the problem: Frequent medication errors</a:t>
            </a:r>
            <a:endParaRPr lang="en-US" sz="2000" dirty="0"/>
          </a:p>
          <a:p>
            <a:pPr lvl="1"/>
            <a:r>
              <a:rPr lang="en-US" dirty="0"/>
              <a:t>Gather data on occurrences</a:t>
            </a:r>
            <a:endParaRPr lang="en-US" sz="2000" dirty="0"/>
          </a:p>
          <a:p>
            <a:pPr lvl="1"/>
            <a:r>
              <a:rPr lang="en-US" dirty="0"/>
              <a:t>Identify causes: Miscommunication, lack of training</a:t>
            </a:r>
            <a:endParaRPr lang="en-US" sz="2000" dirty="0"/>
          </a:p>
          <a:p>
            <a:pPr lvl="1"/>
            <a:r>
              <a:rPr lang="en-US" dirty="0"/>
              <a:t>Root cause: Inadequate training</a:t>
            </a:r>
            <a:endParaRPr lang="en-US" sz="2000" dirty="0"/>
          </a:p>
          <a:p>
            <a:r>
              <a:rPr lang="en-US" dirty="0"/>
              <a:t>Solution: Enhanced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12680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5 Whys Method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Repeatedly </a:t>
            </a:r>
            <a:r>
              <a:rPr lang="en-US" dirty="0"/>
              <a:t>asks "Why?" to find the root cause</a:t>
            </a:r>
            <a:endParaRPr lang="en-US" sz="2400" dirty="0"/>
          </a:p>
          <a:p>
            <a:pPr lvl="0"/>
            <a:r>
              <a:rPr lang="en-US" b="1" dirty="0"/>
              <a:t>Steps:</a:t>
            </a:r>
            <a:endParaRPr lang="en-US" sz="2400" dirty="0"/>
          </a:p>
          <a:p>
            <a:pPr lvl="1"/>
            <a:r>
              <a:rPr lang="en-US" dirty="0"/>
              <a:t>State the Problem</a:t>
            </a:r>
            <a:endParaRPr lang="en-US" sz="2000" dirty="0"/>
          </a:p>
          <a:p>
            <a:pPr lvl="1"/>
            <a:r>
              <a:rPr lang="en-US" dirty="0"/>
              <a:t>Ask "Why?"</a:t>
            </a:r>
            <a:endParaRPr lang="en-US" sz="2000" dirty="0"/>
          </a:p>
          <a:p>
            <a:r>
              <a:rPr lang="en-US" dirty="0"/>
              <a:t>Continue asking until the root cause is identified</a:t>
            </a:r>
          </a:p>
        </p:txBody>
      </p:sp>
    </p:spTree>
    <p:extLst>
      <p:ext uri="{BB962C8B-B14F-4D97-AF65-F5344CB8AC3E}">
        <p14:creationId xmlns:p14="http://schemas.microsoft.com/office/powerpoint/2010/main" val="42046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 Whys Example in Healthcare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Problem</a:t>
            </a:r>
            <a:r>
              <a:rPr lang="en-US" b="1" dirty="0"/>
              <a:t>:</a:t>
            </a:r>
            <a:r>
              <a:rPr lang="en-US" dirty="0"/>
              <a:t> Delayed test results</a:t>
            </a:r>
            <a:endParaRPr lang="en-US" sz="2400" dirty="0"/>
          </a:p>
          <a:p>
            <a:pPr lvl="0"/>
            <a:r>
              <a:rPr lang="en-US" b="1" dirty="0"/>
              <a:t>Steps:</a:t>
            </a:r>
            <a:endParaRPr lang="en-US" sz="2400" dirty="0"/>
          </a:p>
          <a:p>
            <a:pPr lvl="1"/>
            <a:r>
              <a:rPr lang="en-US" dirty="0"/>
              <a:t>Why are results delayed? Incorrect samples received.</a:t>
            </a:r>
            <a:endParaRPr lang="en-US" sz="2000" dirty="0"/>
          </a:p>
          <a:p>
            <a:pPr lvl="1"/>
            <a:r>
              <a:rPr lang="en-US" dirty="0"/>
              <a:t>Why are samples incorrect? Not labeled properly.</a:t>
            </a:r>
            <a:endParaRPr lang="en-US" sz="2000" dirty="0"/>
          </a:p>
          <a:p>
            <a:pPr lvl="1"/>
            <a:r>
              <a:rPr lang="en-US" dirty="0"/>
              <a:t>Why is labeling improper? No standardized process.</a:t>
            </a:r>
            <a:endParaRPr lang="en-US" sz="2000" dirty="0"/>
          </a:p>
          <a:p>
            <a:pPr lvl="1"/>
            <a:r>
              <a:rPr lang="en-US" dirty="0"/>
              <a:t>Why is there no standard? Insufficient training.</a:t>
            </a:r>
            <a:endParaRPr lang="en-US" sz="2000" dirty="0"/>
          </a:p>
          <a:p>
            <a:pPr lvl="1"/>
            <a:r>
              <a:rPr lang="en-US" dirty="0"/>
              <a:t>Why was training insufficient? Lack of protocols.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71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Root Cause: Lack of Regular Maintenance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Impact</a:t>
            </a:r>
            <a:r>
              <a:rPr lang="en-US" b="1" dirty="0"/>
              <a:t>:</a:t>
            </a:r>
            <a:endParaRPr lang="en-US" sz="2400" dirty="0"/>
          </a:p>
          <a:p>
            <a:pPr lvl="1"/>
            <a:r>
              <a:rPr lang="en-US" dirty="0"/>
              <a:t>Equipment malfunction</a:t>
            </a:r>
            <a:endParaRPr lang="en-US" sz="2000" dirty="0"/>
          </a:p>
          <a:p>
            <a:pPr lvl="1"/>
            <a:r>
              <a:rPr lang="en-US" dirty="0"/>
              <a:t>Decreased efficiency</a:t>
            </a:r>
            <a:endParaRPr lang="en-US" sz="2000" dirty="0"/>
          </a:p>
          <a:p>
            <a:pPr lvl="1"/>
            <a:r>
              <a:rPr lang="en-US" dirty="0"/>
              <a:t>Increased safety risks</a:t>
            </a:r>
            <a:endParaRPr lang="en-US" sz="2000" dirty="0"/>
          </a:p>
          <a:p>
            <a:pPr lvl="0"/>
            <a:r>
              <a:rPr lang="en-US" b="1" dirty="0"/>
              <a:t>Solution:</a:t>
            </a:r>
            <a:r>
              <a:rPr lang="en-US" dirty="0"/>
              <a:t> Implement a tracking system for maintenance schedules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7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Decision-Making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Steps </a:t>
            </a:r>
            <a:r>
              <a:rPr lang="en-US" b="1" dirty="0"/>
              <a:t>in Decision-Making:</a:t>
            </a:r>
            <a:endParaRPr lang="en-US" sz="2400" dirty="0"/>
          </a:p>
          <a:p>
            <a:pPr lvl="1"/>
            <a:r>
              <a:rPr lang="en-US" dirty="0"/>
              <a:t>Define the Problem</a:t>
            </a:r>
            <a:endParaRPr lang="en-US" sz="2000" dirty="0"/>
          </a:p>
          <a:p>
            <a:pPr lvl="1"/>
            <a:r>
              <a:rPr lang="en-US" dirty="0"/>
              <a:t>Gather Information</a:t>
            </a:r>
            <a:endParaRPr lang="en-US" sz="2000" dirty="0"/>
          </a:p>
          <a:p>
            <a:pPr lvl="1"/>
            <a:r>
              <a:rPr lang="en-US" dirty="0"/>
              <a:t>Evaluate Alternatives</a:t>
            </a:r>
            <a:endParaRPr lang="en-US" sz="2000" dirty="0"/>
          </a:p>
          <a:p>
            <a:pPr lvl="1"/>
            <a:r>
              <a:rPr lang="en-US" dirty="0"/>
              <a:t>Make the Decision</a:t>
            </a:r>
            <a:endParaRPr lang="en-US" sz="2000" dirty="0"/>
          </a:p>
          <a:p>
            <a:pPr lvl="1"/>
            <a:r>
              <a:rPr lang="en-US" dirty="0"/>
              <a:t>Implement the Solution</a:t>
            </a:r>
            <a:endParaRPr lang="en-US" sz="2000" dirty="0"/>
          </a:p>
          <a:p>
            <a:pPr lvl="1"/>
            <a:r>
              <a:rPr lang="en-US" dirty="0"/>
              <a:t>Review the Outcome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4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Decision-Making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Problem</a:t>
            </a:r>
            <a:r>
              <a:rPr lang="en-US" b="1" dirty="0"/>
              <a:t>:</a:t>
            </a:r>
            <a:r>
              <a:rPr lang="en-US" dirty="0"/>
              <a:t> High patient wait times</a:t>
            </a:r>
          </a:p>
          <a:p>
            <a:pPr lvl="0"/>
            <a:r>
              <a:rPr lang="en-US" b="1" dirty="0"/>
              <a:t>Solution:</a:t>
            </a:r>
            <a:r>
              <a:rPr lang="en-US" dirty="0"/>
              <a:t> Implement a new triage system after evaluating options</a:t>
            </a:r>
          </a:p>
        </p:txBody>
      </p:sp>
    </p:spTree>
    <p:extLst>
      <p:ext uri="{BB962C8B-B14F-4D97-AF65-F5344CB8AC3E}">
        <p14:creationId xmlns:p14="http://schemas.microsoft.com/office/powerpoint/2010/main" val="13128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Techniques for Decision-Making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SWOT </a:t>
            </a:r>
            <a:r>
              <a:rPr lang="en-US" b="1" dirty="0"/>
              <a:t>Analysis</a:t>
            </a:r>
            <a:endParaRPr lang="en-US" sz="2400" dirty="0"/>
          </a:p>
          <a:p>
            <a:pPr lvl="1"/>
            <a:r>
              <a:rPr lang="en-US" dirty="0"/>
              <a:t>Strengths, Weaknesses, Opportunities, Threats</a:t>
            </a:r>
            <a:endParaRPr lang="en-US" sz="2000" dirty="0"/>
          </a:p>
          <a:p>
            <a:pPr lvl="0"/>
            <a:r>
              <a:rPr lang="en-US" b="1" dirty="0"/>
              <a:t>Cost-Benefit Analysis</a:t>
            </a:r>
            <a:endParaRPr lang="en-US" sz="2400" dirty="0"/>
          </a:p>
          <a:p>
            <a:pPr lvl="1"/>
            <a:r>
              <a:rPr lang="en-US" dirty="0"/>
              <a:t>Compare costs vs. expected benefits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4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Creative Thinking in Problem-Solving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Techniques</a:t>
            </a:r>
            <a:r>
              <a:rPr lang="en-US" b="1" dirty="0"/>
              <a:t>:</a:t>
            </a:r>
            <a:endParaRPr lang="en-US" sz="2400" dirty="0"/>
          </a:p>
          <a:p>
            <a:pPr lvl="1"/>
            <a:r>
              <a:rPr lang="en-US" dirty="0"/>
              <a:t>Brainstorming</a:t>
            </a:r>
            <a:endParaRPr lang="en-US" sz="2000" dirty="0"/>
          </a:p>
          <a:p>
            <a:pPr lvl="1"/>
            <a:r>
              <a:rPr lang="en-US" dirty="0"/>
              <a:t>Mind Mapping</a:t>
            </a:r>
            <a:endParaRPr lang="en-US" sz="2000" dirty="0"/>
          </a:p>
          <a:p>
            <a:pPr lvl="1"/>
            <a:r>
              <a:rPr lang="en-US" dirty="0"/>
              <a:t>SCAMPER Technique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89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Creative Thinking Examples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Brainstorming</a:t>
            </a:r>
            <a:r>
              <a:rPr lang="en-US" b="1" dirty="0"/>
              <a:t>:</a:t>
            </a:r>
            <a:r>
              <a:rPr lang="en-US" dirty="0"/>
              <a:t> Solutions for reducing discharge times</a:t>
            </a:r>
          </a:p>
          <a:p>
            <a:pPr lvl="0"/>
            <a:r>
              <a:rPr lang="en-US" b="1" dirty="0"/>
              <a:t>Mind Mapping:</a:t>
            </a:r>
            <a:r>
              <a:rPr lang="en-US" dirty="0"/>
              <a:t> Improving patient flow in emergency departments</a:t>
            </a:r>
          </a:p>
          <a:p>
            <a:pPr lvl="0"/>
            <a:r>
              <a:rPr lang="en-US" b="1" dirty="0"/>
              <a:t>SCAMPER:</a:t>
            </a:r>
            <a:r>
              <a:rPr lang="en-US" dirty="0"/>
              <a:t> Enhancing patient education materials</a:t>
            </a:r>
          </a:p>
        </p:txBody>
      </p:sp>
    </p:spTree>
    <p:extLst>
      <p:ext uri="{BB962C8B-B14F-4D97-AF65-F5344CB8AC3E}">
        <p14:creationId xmlns:p14="http://schemas.microsoft.com/office/powerpoint/2010/main" val="1578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 Self-Management Skills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Key </a:t>
            </a:r>
            <a:r>
              <a:rPr lang="en-US" b="1" dirty="0"/>
              <a:t>Concepts:</a:t>
            </a:r>
            <a:endParaRPr lang="en-US" sz="2400" dirty="0"/>
          </a:p>
          <a:p>
            <a:pPr lvl="1"/>
            <a:r>
              <a:rPr lang="en-US" dirty="0"/>
              <a:t>Self-awareness</a:t>
            </a:r>
            <a:endParaRPr lang="en-US" sz="2000" dirty="0"/>
          </a:p>
          <a:p>
            <a:pPr lvl="1"/>
            <a:r>
              <a:rPr lang="en-US" dirty="0"/>
              <a:t>Personal vision, mission, and goals</a:t>
            </a:r>
            <a:endParaRPr lang="en-US" sz="2000" dirty="0"/>
          </a:p>
          <a:p>
            <a:pPr lvl="1"/>
            <a:r>
              <a:rPr lang="en-US" dirty="0"/>
              <a:t>Time management</a:t>
            </a:r>
            <a:endParaRPr lang="en-US" sz="2000" dirty="0"/>
          </a:p>
          <a:p>
            <a:pPr lvl="1"/>
            <a:r>
              <a:rPr lang="en-US" dirty="0"/>
              <a:t>Coping with stress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186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Critical Thinking in Problem-Solving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Steps</a:t>
            </a:r>
            <a:r>
              <a:rPr lang="en-US" b="1" dirty="0"/>
              <a:t>:</a:t>
            </a:r>
            <a:endParaRPr lang="en-US" sz="2400" dirty="0"/>
          </a:p>
          <a:p>
            <a:pPr lvl="1"/>
            <a:r>
              <a:rPr lang="en-US" dirty="0"/>
              <a:t>Identify the Problem</a:t>
            </a:r>
            <a:endParaRPr lang="en-US" sz="2000" dirty="0"/>
          </a:p>
          <a:p>
            <a:pPr lvl="1"/>
            <a:r>
              <a:rPr lang="en-US" dirty="0"/>
              <a:t>Gather Information</a:t>
            </a:r>
            <a:endParaRPr lang="en-US" sz="2000" dirty="0"/>
          </a:p>
          <a:p>
            <a:pPr lvl="1"/>
            <a:r>
              <a:rPr lang="en-US" dirty="0"/>
              <a:t>Analyze and Interpret Data</a:t>
            </a:r>
            <a:endParaRPr lang="en-US" sz="2000" dirty="0"/>
          </a:p>
          <a:p>
            <a:pPr lvl="1"/>
            <a:r>
              <a:rPr lang="en-US" dirty="0"/>
              <a:t>Evaluate Evidence</a:t>
            </a:r>
            <a:endParaRPr lang="en-US" sz="2000" dirty="0"/>
          </a:p>
          <a:p>
            <a:r>
              <a:rPr lang="en-US" dirty="0"/>
              <a:t>Make Conclusions</a:t>
            </a:r>
          </a:p>
        </p:txBody>
      </p:sp>
    </p:spTree>
    <p:extLst>
      <p:ext uri="{BB962C8B-B14F-4D97-AF65-F5344CB8AC3E}">
        <p14:creationId xmlns:p14="http://schemas.microsoft.com/office/powerpoint/2010/main" val="3928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Creative vs. Critical Thinking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Creative </a:t>
            </a:r>
            <a:r>
              <a:rPr lang="en-US" b="1" dirty="0"/>
              <a:t>Thinking:</a:t>
            </a:r>
            <a:r>
              <a:rPr lang="en-US" dirty="0"/>
              <a:t> Generates innovative solutions</a:t>
            </a:r>
          </a:p>
          <a:p>
            <a:pPr lvl="0"/>
            <a:r>
              <a:rPr lang="en-US" b="1" dirty="0"/>
              <a:t>Critical Thinking:</a:t>
            </a:r>
            <a:r>
              <a:rPr lang="en-US" dirty="0"/>
              <a:t> Analyzes feasibility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7759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Illustration Example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Mind </a:t>
            </a:r>
            <a:r>
              <a:rPr lang="en-US" b="1" dirty="0"/>
              <a:t>Mapping Technique:</a:t>
            </a:r>
            <a:endParaRPr lang="en-US" sz="2400" dirty="0"/>
          </a:p>
          <a:p>
            <a:pPr lvl="1"/>
            <a:r>
              <a:rPr lang="en-US" dirty="0"/>
              <a:t>Use Case: Reducing hospital readmission rates</a:t>
            </a:r>
            <a:endParaRPr lang="en-US" sz="2000" dirty="0"/>
          </a:p>
          <a:p>
            <a:pPr lvl="1"/>
            <a:r>
              <a:rPr lang="en-US" dirty="0"/>
              <a:t>Central issue: Readmissions</a:t>
            </a:r>
            <a:endParaRPr lang="en-US" sz="2000" dirty="0"/>
          </a:p>
          <a:p>
            <a:pPr lvl="1"/>
            <a:r>
              <a:rPr lang="en-US" dirty="0"/>
              <a:t>Potential solutions: Discharge planning, patient education, follow-up care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400" dirty="0"/>
          </a:p>
          <a:p>
            <a:pPr lvl="1"/>
            <a:r>
              <a:rPr lang="en-US" dirty="0"/>
              <a:t>Importance of problem-solving skills in healthcare</a:t>
            </a:r>
            <a:endParaRPr lang="en-US" sz="2000" dirty="0"/>
          </a:p>
          <a:p>
            <a:pPr lvl="1"/>
            <a:r>
              <a:rPr lang="en-US" dirty="0"/>
              <a:t>Effective methods and techniques</a:t>
            </a:r>
            <a:endParaRPr lang="en-US" sz="2000" dirty="0"/>
          </a:p>
          <a:p>
            <a:pPr lvl="1"/>
            <a:r>
              <a:rPr lang="en-US" dirty="0"/>
              <a:t>Enhance patient care and operational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6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&amp; Discussion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Open </a:t>
            </a:r>
            <a:r>
              <a:rPr lang="en-US" b="1" dirty="0"/>
              <a:t>floor for questions</a:t>
            </a:r>
            <a:endParaRPr lang="en-US" dirty="0"/>
          </a:p>
          <a:p>
            <a:pPr lvl="0"/>
            <a:r>
              <a:rPr lang="en-US" b="1" dirty="0" smtClean="0"/>
              <a:t> Discussion </a:t>
            </a:r>
            <a:r>
              <a:rPr lang="en-US" b="1" dirty="0"/>
              <a:t>on practical applications in the audience's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Promoting Customer Care in Healthcare Services Support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Enhancing Patient Experience and </a:t>
            </a:r>
            <a:r>
              <a:rPr lang="en-US" dirty="0" smtClean="0"/>
              <a:t>Satisfaction</a:t>
            </a:r>
          </a:p>
          <a:p>
            <a:r>
              <a:rPr lang="en-US" b="1" dirty="0" smtClean="0"/>
              <a:t>Key Concepts</a:t>
            </a:r>
            <a:endParaRPr lang="en-US" sz="2000" dirty="0" smtClean="0"/>
          </a:p>
          <a:p>
            <a:pPr lvl="0"/>
            <a:r>
              <a:rPr lang="en-US" b="1" dirty="0" smtClean="0"/>
              <a:t>Overview:</a:t>
            </a:r>
            <a:endParaRPr lang="en-US" sz="2400" dirty="0" smtClean="0"/>
          </a:p>
          <a:p>
            <a:pPr lvl="1"/>
            <a:r>
              <a:rPr lang="en-US" dirty="0" smtClean="0"/>
              <a:t>Customer Needs</a:t>
            </a:r>
            <a:endParaRPr lang="en-US" sz="2000" dirty="0" smtClean="0"/>
          </a:p>
          <a:p>
            <a:pPr lvl="1"/>
            <a:r>
              <a:rPr lang="en-US" dirty="0" smtClean="0"/>
              <a:t>Resolving Concerns</a:t>
            </a:r>
            <a:endParaRPr lang="en-US" sz="2000" dirty="0" smtClean="0"/>
          </a:p>
          <a:p>
            <a:pPr lvl="1"/>
            <a:r>
              <a:rPr lang="en-US" dirty="0" smtClean="0"/>
              <a:t>Customer Feedback Methods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Customer Needs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Recognizing the specific requirements and expectations of patients and families.</a:t>
            </a:r>
          </a:p>
          <a:p>
            <a:pPr lvl="0"/>
            <a:r>
              <a:rPr lang="en-US" b="1" dirty="0"/>
              <a:t>Importance:</a:t>
            </a:r>
            <a:r>
              <a:rPr lang="en-US" dirty="0"/>
              <a:t> Addressing physical, emotional, and informational needs for high-quality care.</a:t>
            </a:r>
          </a:p>
        </p:txBody>
      </p:sp>
    </p:spTree>
    <p:extLst>
      <p:ext uri="{BB962C8B-B14F-4D97-AF65-F5344CB8AC3E}">
        <p14:creationId xmlns:p14="http://schemas.microsoft.com/office/powerpoint/2010/main" val="1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Customer Needs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Functional </a:t>
            </a:r>
            <a:r>
              <a:rPr lang="en-US" b="1" dirty="0"/>
              <a:t>Needs</a:t>
            </a:r>
            <a:endParaRPr lang="en-US" sz="2400" dirty="0"/>
          </a:p>
          <a:p>
            <a:pPr lvl="1"/>
            <a:r>
              <a:rPr lang="en-US" dirty="0"/>
              <a:t>Example: Timely access to medical services.</a:t>
            </a:r>
            <a:endParaRPr lang="en-US" sz="2000" dirty="0"/>
          </a:p>
          <a:p>
            <a:pPr lvl="0"/>
            <a:r>
              <a:rPr lang="en-US" b="1" dirty="0"/>
              <a:t>Emotional Needs</a:t>
            </a:r>
            <a:endParaRPr lang="en-US" sz="2400" dirty="0"/>
          </a:p>
          <a:p>
            <a:pPr lvl="1"/>
            <a:r>
              <a:rPr lang="en-US" dirty="0"/>
              <a:t>Example: Support during stressful times.</a:t>
            </a:r>
            <a:endParaRPr lang="en-US" sz="2000" dirty="0"/>
          </a:p>
          <a:p>
            <a:pPr lvl="0"/>
            <a:r>
              <a:rPr lang="en-US" b="1" dirty="0"/>
              <a:t>Social Needs</a:t>
            </a:r>
            <a:endParaRPr lang="en-US" sz="2400" dirty="0"/>
          </a:p>
          <a:p>
            <a:pPr lvl="1"/>
            <a:r>
              <a:rPr lang="en-US" dirty="0"/>
              <a:t>Example: Prestige of being treated at a renowned facility.</a:t>
            </a:r>
            <a:endParaRPr lang="en-US" sz="2000" dirty="0"/>
          </a:p>
          <a:p>
            <a:pPr lvl="0"/>
            <a:r>
              <a:rPr lang="en-US" b="1" dirty="0"/>
              <a:t>Latent Needs</a:t>
            </a:r>
            <a:endParaRPr lang="en-US" sz="2400" dirty="0"/>
          </a:p>
          <a:p>
            <a:pPr lvl="1"/>
            <a:r>
              <a:rPr lang="en-US" dirty="0"/>
              <a:t>Example: Access to online health records.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7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to Address Customer Needs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Identify </a:t>
            </a:r>
            <a:r>
              <a:rPr lang="en-US" b="1" dirty="0"/>
              <a:t>Customer Needs</a:t>
            </a:r>
            <a:endParaRPr lang="en-US" sz="2400" dirty="0"/>
          </a:p>
          <a:p>
            <a:pPr lvl="1"/>
            <a:r>
              <a:rPr lang="en-US" dirty="0"/>
              <a:t>Example: Surveys and focus groups.</a:t>
            </a:r>
            <a:endParaRPr lang="en-US" sz="2000" dirty="0"/>
          </a:p>
          <a:p>
            <a:pPr lvl="0"/>
            <a:r>
              <a:rPr lang="en-US" b="1" dirty="0"/>
              <a:t>Prioritize Needs</a:t>
            </a:r>
            <a:endParaRPr lang="en-US" sz="2400" dirty="0"/>
          </a:p>
          <a:p>
            <a:pPr lvl="1"/>
            <a:r>
              <a:rPr lang="en-US" dirty="0"/>
              <a:t>Example: Focus on urgent needs like wait times.</a:t>
            </a:r>
            <a:endParaRPr lang="en-US" sz="2000" dirty="0"/>
          </a:p>
          <a:p>
            <a:pPr lvl="0"/>
            <a:r>
              <a:rPr lang="en-US" b="1" dirty="0"/>
              <a:t>Create Solutions</a:t>
            </a:r>
            <a:endParaRPr lang="en-US" sz="2400" dirty="0"/>
          </a:p>
          <a:p>
            <a:pPr lvl="1"/>
            <a:r>
              <a:rPr lang="en-US" dirty="0"/>
              <a:t>Example: Streamlined appointment scheduling.</a:t>
            </a:r>
            <a:endParaRPr lang="en-US" sz="2000" dirty="0"/>
          </a:p>
          <a:p>
            <a:pPr lvl="0"/>
            <a:r>
              <a:rPr lang="en-US" b="1" dirty="0"/>
              <a:t>Continuous Improvement</a:t>
            </a:r>
            <a:endParaRPr lang="en-US" sz="2400" dirty="0"/>
          </a:p>
          <a:p>
            <a:r>
              <a:rPr lang="en-US" dirty="0"/>
              <a:t>Example: Regularly review patient feedback.</a:t>
            </a:r>
          </a:p>
        </p:txBody>
      </p:sp>
    </p:spTree>
    <p:extLst>
      <p:ext uri="{BB962C8B-B14F-4D97-AF65-F5344CB8AC3E}">
        <p14:creationId xmlns:p14="http://schemas.microsoft.com/office/powerpoint/2010/main" val="15860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Resolving Concerns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Addressing and rectifying issues in healthcare settings.</a:t>
            </a:r>
          </a:p>
          <a:p>
            <a:pPr lvl="0"/>
            <a:r>
              <a:rPr lang="en-US" b="1" dirty="0"/>
              <a:t>Importance:</a:t>
            </a:r>
            <a:r>
              <a:rPr lang="en-US" dirty="0"/>
              <a:t> Builds trust and improves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9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Self-Awareness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Understanding emotions, strengths, and weaknesses.</a:t>
            </a:r>
            <a:endParaRPr lang="en-US" sz="2400" dirty="0"/>
          </a:p>
          <a:p>
            <a:pPr lvl="0"/>
            <a:r>
              <a:rPr lang="en-US" b="1" dirty="0"/>
              <a:t>Benefits:</a:t>
            </a:r>
            <a:endParaRPr lang="en-US" sz="2400" dirty="0"/>
          </a:p>
          <a:p>
            <a:pPr lvl="1"/>
            <a:r>
              <a:rPr lang="en-US" dirty="0"/>
              <a:t>Recognizing emotions for better emotional intelligence.</a:t>
            </a:r>
            <a:endParaRPr lang="en-US" sz="2000" dirty="0"/>
          </a:p>
          <a:p>
            <a:pPr lvl="1"/>
            <a:r>
              <a:rPr lang="en-US" dirty="0"/>
              <a:t>Leveraging strengths and addressing weaknesses.</a:t>
            </a:r>
            <a:endParaRPr lang="en-US" sz="2000" dirty="0"/>
          </a:p>
          <a:p>
            <a:pPr lvl="1"/>
            <a:r>
              <a:rPr lang="en-US" dirty="0"/>
              <a:t>Impact on performance through self-regulation.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45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in Resolving Customer Concerns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Listen </a:t>
            </a:r>
            <a:r>
              <a:rPr lang="en-US" b="1" dirty="0"/>
              <a:t>Actively</a:t>
            </a:r>
            <a:endParaRPr lang="en-US" sz="2400" dirty="0"/>
          </a:p>
          <a:p>
            <a:pPr lvl="1"/>
            <a:r>
              <a:rPr lang="en-US" dirty="0"/>
              <a:t>Example: Give full attention to patient complaints.</a:t>
            </a:r>
            <a:endParaRPr lang="en-US" sz="2000" dirty="0"/>
          </a:p>
          <a:p>
            <a:pPr lvl="0"/>
            <a:r>
              <a:rPr lang="en-US" b="1" dirty="0"/>
              <a:t>Acknowledge the Issue</a:t>
            </a:r>
            <a:endParaRPr lang="en-US" sz="2400" dirty="0"/>
          </a:p>
          <a:p>
            <a:pPr lvl="1"/>
            <a:r>
              <a:rPr lang="en-US" dirty="0"/>
              <a:t>Example: Validate feelings and apologize.</a:t>
            </a:r>
            <a:endParaRPr lang="en-US" sz="2000" dirty="0"/>
          </a:p>
          <a:p>
            <a:pPr lvl="0"/>
            <a:r>
              <a:rPr lang="en-US" b="1" dirty="0"/>
              <a:t>Investigate the Problem</a:t>
            </a:r>
            <a:endParaRPr lang="en-US" sz="2400" dirty="0"/>
          </a:p>
          <a:p>
            <a:pPr lvl="1"/>
            <a:r>
              <a:rPr lang="en-US" dirty="0"/>
              <a:t>Example: Review medical records and talk to staff.</a:t>
            </a:r>
            <a:endParaRPr lang="en-US" sz="2000" dirty="0"/>
          </a:p>
          <a:p>
            <a:pPr lvl="0"/>
            <a:r>
              <a:rPr lang="en-US" b="1" dirty="0"/>
              <a:t>Provide a Solution</a:t>
            </a:r>
            <a:endParaRPr lang="en-US" sz="2400" dirty="0"/>
          </a:p>
          <a:p>
            <a:pPr lvl="1"/>
            <a:r>
              <a:rPr lang="en-US" dirty="0"/>
              <a:t>Example: Offer a timely and fair resolution.</a:t>
            </a:r>
            <a:endParaRPr lang="en-US" sz="2000" dirty="0"/>
          </a:p>
          <a:p>
            <a:pPr lvl="0"/>
            <a:r>
              <a:rPr lang="en-US" b="1" dirty="0"/>
              <a:t>Follow Up</a:t>
            </a:r>
            <a:endParaRPr lang="en-US" sz="2400" dirty="0"/>
          </a:p>
          <a:p>
            <a:pPr lvl="1"/>
            <a:r>
              <a:rPr lang="en-US" dirty="0"/>
              <a:t>Example: Ensure patient satisfaction post-resolution.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9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 for Effective Concern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Empathy</a:t>
            </a:r>
            <a:r>
              <a:rPr lang="en-US" b="1" dirty="0"/>
              <a:t>:</a:t>
            </a:r>
            <a:r>
              <a:rPr lang="en-US" dirty="0"/>
              <a:t> Understand and validate patient emotions.</a:t>
            </a:r>
          </a:p>
          <a:p>
            <a:pPr lvl="0"/>
            <a:r>
              <a:rPr lang="en-US" b="1" dirty="0"/>
              <a:t>Positive Language:</a:t>
            </a:r>
            <a:r>
              <a:rPr lang="en-US" dirty="0"/>
              <a:t> Use supportive phrases to reassure patients.</a:t>
            </a:r>
          </a:p>
          <a:p>
            <a:pPr lvl="0"/>
            <a:r>
              <a:rPr lang="en-US" b="1" dirty="0"/>
              <a:t>Timeliness:</a:t>
            </a:r>
            <a:r>
              <a:rPr lang="en-US" dirty="0"/>
              <a:t> Address concerns promptly.</a:t>
            </a:r>
          </a:p>
        </p:txBody>
      </p:sp>
    </p:spTree>
    <p:extLst>
      <p:ext uri="{BB962C8B-B14F-4D97-AF65-F5344CB8AC3E}">
        <p14:creationId xmlns:p14="http://schemas.microsoft.com/office/powerpoint/2010/main" val="3912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Feedback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Importance</a:t>
            </a:r>
            <a:r>
              <a:rPr lang="en-US" b="1" dirty="0"/>
              <a:t>:</a:t>
            </a:r>
            <a:r>
              <a:rPr lang="en-US" dirty="0"/>
              <a:t> Gaining insight into patient satisfaction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921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Feedback Methods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Surveys </a:t>
            </a:r>
            <a:r>
              <a:rPr lang="en-US" b="1" dirty="0"/>
              <a:t>and Questionnaires</a:t>
            </a:r>
            <a:endParaRPr lang="en-US" sz="2400" dirty="0"/>
          </a:p>
          <a:p>
            <a:pPr lvl="1"/>
            <a:r>
              <a:rPr lang="en-US" dirty="0"/>
              <a:t>Example: Post-visit surveys to gauge satisfaction.</a:t>
            </a:r>
            <a:endParaRPr lang="en-US" sz="2000" dirty="0"/>
          </a:p>
          <a:p>
            <a:pPr lvl="0"/>
            <a:r>
              <a:rPr lang="en-US" b="1" dirty="0"/>
              <a:t>Online Reviews and Ratings</a:t>
            </a:r>
            <a:endParaRPr lang="en-US" sz="2400" dirty="0"/>
          </a:p>
          <a:p>
            <a:pPr lvl="1"/>
            <a:r>
              <a:rPr lang="en-US" dirty="0"/>
              <a:t>Example: Monitor patient experiences on review platforms.</a:t>
            </a:r>
            <a:endParaRPr lang="en-US" sz="2000" dirty="0"/>
          </a:p>
          <a:p>
            <a:pPr lvl="0"/>
            <a:r>
              <a:rPr lang="en-US" b="1" dirty="0"/>
              <a:t>Focus Groups</a:t>
            </a:r>
            <a:endParaRPr lang="en-US" sz="2400" dirty="0"/>
          </a:p>
          <a:p>
            <a:pPr lvl="1"/>
            <a:r>
              <a:rPr lang="en-US" dirty="0" smtClean="0"/>
              <a:t>Example: In-depth discussions with patients about new services.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3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Feedback Methods…..</a:t>
            </a:r>
            <a:r>
              <a:rPr lang="en-US" b="1" dirty="0" err="1" smtClean="0"/>
              <a:t>cont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Social </a:t>
            </a:r>
            <a:r>
              <a:rPr lang="en-US" b="1" dirty="0"/>
              <a:t>Media Monitoring</a:t>
            </a:r>
            <a:endParaRPr lang="en-US" sz="2400" dirty="0"/>
          </a:p>
          <a:p>
            <a:pPr lvl="1"/>
            <a:r>
              <a:rPr lang="en-US" dirty="0"/>
              <a:t>Example: Track mentions and feedback on social platforms.</a:t>
            </a:r>
            <a:endParaRPr lang="en-US" sz="2000" dirty="0"/>
          </a:p>
          <a:p>
            <a:pPr lvl="0"/>
            <a:r>
              <a:rPr lang="en-US" b="1" dirty="0"/>
              <a:t>Net Promoter Score (NPS)</a:t>
            </a:r>
            <a:endParaRPr lang="en-US" sz="2400" dirty="0"/>
          </a:p>
          <a:p>
            <a:pPr lvl="1"/>
            <a:r>
              <a:rPr lang="en-US" dirty="0"/>
              <a:t>Example: Measure likelihood of patient recommendations.</a:t>
            </a:r>
            <a:endParaRPr lang="en-US" sz="2000" dirty="0"/>
          </a:p>
          <a:p>
            <a:pPr lvl="0"/>
            <a:r>
              <a:rPr lang="en-US" b="1" dirty="0"/>
              <a:t>Customer Interviews</a:t>
            </a:r>
            <a:endParaRPr lang="en-US" sz="2400" dirty="0"/>
          </a:p>
          <a:p>
            <a:pPr lvl="1"/>
            <a:r>
              <a:rPr lang="en-US" dirty="0"/>
              <a:t>Example: Direct interviews for in-depth feedback.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8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Complaint Handling Steps…..</a:t>
            </a:r>
            <a:r>
              <a:rPr lang="en-US" b="1" dirty="0" err="1" smtClean="0"/>
              <a:t>cont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Develop </a:t>
            </a:r>
            <a:r>
              <a:rPr lang="en-US" b="1" dirty="0"/>
              <a:t>a Solution</a:t>
            </a:r>
            <a:endParaRPr lang="en-US" sz="2400" dirty="0"/>
          </a:p>
          <a:p>
            <a:pPr lvl="1"/>
            <a:r>
              <a:rPr lang="en-US" dirty="0"/>
              <a:t>Example: Adjust scheduling to reduce wait times.</a:t>
            </a:r>
            <a:endParaRPr lang="en-US" sz="2000" dirty="0"/>
          </a:p>
          <a:p>
            <a:pPr lvl="0"/>
            <a:r>
              <a:rPr lang="en-US" b="1" dirty="0"/>
              <a:t>Implement Changes</a:t>
            </a:r>
            <a:endParaRPr lang="en-US" sz="2400" dirty="0"/>
          </a:p>
          <a:p>
            <a:pPr lvl="1"/>
            <a:r>
              <a:rPr lang="en-US" dirty="0"/>
              <a:t>Example: Introduce new procedures based on findings.</a:t>
            </a:r>
            <a:endParaRPr lang="en-US" sz="2000" dirty="0"/>
          </a:p>
          <a:p>
            <a:pPr lvl="0"/>
            <a:r>
              <a:rPr lang="en-US" b="1" dirty="0"/>
              <a:t>Communicate the Solution</a:t>
            </a:r>
            <a:endParaRPr lang="en-US" sz="2400" dirty="0"/>
          </a:p>
          <a:p>
            <a:pPr lvl="1"/>
            <a:r>
              <a:rPr lang="en-US" dirty="0"/>
              <a:t>Example: Inform patients about changes.</a:t>
            </a:r>
            <a:endParaRPr lang="en-US" sz="2000" dirty="0"/>
          </a:p>
          <a:p>
            <a:pPr lvl="0"/>
            <a:r>
              <a:rPr lang="en-US" b="1" dirty="0"/>
              <a:t>Follow Up</a:t>
            </a:r>
            <a:endParaRPr lang="en-US" sz="2400" dirty="0"/>
          </a:p>
          <a:p>
            <a:pPr lvl="1"/>
            <a:r>
              <a:rPr lang="en-US" dirty="0"/>
              <a:t>Example: Check back for ongoing satisfaction.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79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Questions &amp; Discussion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Open </a:t>
            </a:r>
            <a:r>
              <a:rPr lang="en-US" b="1" dirty="0"/>
              <a:t>floor for questions</a:t>
            </a:r>
            <a:endParaRPr lang="en-US" dirty="0"/>
          </a:p>
          <a:p>
            <a:pPr lvl="0"/>
            <a:r>
              <a:rPr lang="en-US" b="1" dirty="0" smtClean="0"/>
              <a:t>Learners to share </a:t>
            </a:r>
            <a:r>
              <a:rPr lang="en-US" b="1" dirty="0"/>
              <a:t>experiences related to customer care in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THANK YOU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Personal Vision, Mission, and Goals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Vision</a:t>
            </a:r>
            <a:r>
              <a:rPr lang="en-US" b="1" dirty="0"/>
              <a:t>:</a:t>
            </a:r>
            <a:r>
              <a:rPr lang="en-US" dirty="0"/>
              <a:t> Long-term aspirations.</a:t>
            </a:r>
          </a:p>
          <a:p>
            <a:pPr lvl="0"/>
            <a:r>
              <a:rPr lang="en-US" b="1" dirty="0"/>
              <a:t>Mission:</a:t>
            </a:r>
            <a:r>
              <a:rPr lang="en-US" dirty="0"/>
              <a:t> Purpose and values.</a:t>
            </a:r>
          </a:p>
          <a:p>
            <a:pPr lvl="0"/>
            <a:r>
              <a:rPr lang="en-US" b="1" dirty="0"/>
              <a:t>Goals:</a:t>
            </a:r>
            <a:r>
              <a:rPr lang="en-US" dirty="0"/>
              <a:t> SMART (Specific, Measurable, Achievable, Relevant, Time-bound).</a:t>
            </a:r>
          </a:p>
        </p:txBody>
      </p:sp>
    </p:spTree>
    <p:extLst>
      <p:ext uri="{BB962C8B-B14F-4D97-AF65-F5344CB8AC3E}">
        <p14:creationId xmlns:p14="http://schemas.microsoft.com/office/powerpoint/2010/main" val="4026347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Management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Techniques</a:t>
            </a:r>
            <a:r>
              <a:rPr lang="en-US" b="1" dirty="0"/>
              <a:t>:</a:t>
            </a:r>
            <a:endParaRPr lang="en-US" sz="2400" dirty="0"/>
          </a:p>
          <a:p>
            <a:pPr lvl="1"/>
            <a:r>
              <a:rPr lang="en-US" dirty="0"/>
              <a:t>Prioritization (Eisenhower Matrix)</a:t>
            </a:r>
            <a:endParaRPr lang="en-US" sz="2000" dirty="0"/>
          </a:p>
          <a:p>
            <a:pPr lvl="1"/>
            <a:r>
              <a:rPr lang="en-US" dirty="0"/>
              <a:t>Setting deadlines</a:t>
            </a:r>
            <a:endParaRPr lang="en-US" sz="2000" dirty="0"/>
          </a:p>
          <a:p>
            <a:pPr lvl="1"/>
            <a:r>
              <a:rPr lang="en-US" dirty="0"/>
              <a:t>Task batching</a:t>
            </a:r>
            <a:endParaRPr lang="en-US" sz="2000" dirty="0"/>
          </a:p>
          <a:p>
            <a:pPr lvl="1"/>
            <a:r>
              <a:rPr lang="en-US" dirty="0"/>
              <a:t>Using tools (Trello, Google Calendar)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4088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Coping with Stress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Techniques</a:t>
            </a:r>
            <a:r>
              <a:rPr lang="en-US" b="1" dirty="0"/>
              <a:t>:</a:t>
            </a:r>
            <a:endParaRPr lang="en-US" sz="2400" dirty="0"/>
          </a:p>
          <a:p>
            <a:pPr lvl="1"/>
            <a:r>
              <a:rPr lang="en-US" dirty="0"/>
              <a:t>Mindfulness and relaxation (e.g., meditation)</a:t>
            </a:r>
            <a:endParaRPr lang="en-US" sz="2000" dirty="0"/>
          </a:p>
          <a:p>
            <a:pPr lvl="1"/>
            <a:r>
              <a:rPr lang="en-US" dirty="0"/>
              <a:t>Regular exercise</a:t>
            </a:r>
            <a:endParaRPr lang="en-US" sz="2000" dirty="0"/>
          </a:p>
          <a:p>
            <a:pPr lvl="1"/>
            <a:r>
              <a:rPr lang="en-US" dirty="0"/>
              <a:t>Taking time off</a:t>
            </a:r>
            <a:endParaRPr lang="en-US" sz="2000" dirty="0"/>
          </a:p>
          <a:p>
            <a:pPr lvl="1"/>
            <a:r>
              <a:rPr lang="en-US" dirty="0"/>
              <a:t>Seeking support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7431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Promote Ethical Work Practices and Values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Key </a:t>
            </a:r>
            <a:r>
              <a:rPr lang="en-US" b="1" dirty="0"/>
              <a:t>Concepts:</a:t>
            </a:r>
            <a:endParaRPr lang="en-US" sz="2400" dirty="0"/>
          </a:p>
          <a:p>
            <a:pPr lvl="1"/>
            <a:r>
              <a:rPr lang="en-US" dirty="0"/>
              <a:t>Integrity</a:t>
            </a:r>
            <a:endParaRPr lang="en-US" sz="2000" dirty="0"/>
          </a:p>
          <a:p>
            <a:pPr lvl="1"/>
            <a:r>
              <a:rPr lang="en-US" dirty="0"/>
              <a:t>Professionalism</a:t>
            </a:r>
            <a:endParaRPr lang="en-US" sz="2000" dirty="0"/>
          </a:p>
          <a:p>
            <a:pPr lvl="1"/>
            <a:r>
              <a:rPr lang="en-US" dirty="0"/>
              <a:t>Organizational codes of conduct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73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194</TotalTime>
  <Words>1456</Words>
  <Application>Microsoft Office PowerPoint</Application>
  <PresentationFormat>Widescreen</PresentationFormat>
  <Paragraphs>312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Century Gothic</vt:lpstr>
      <vt:lpstr>Symbol</vt:lpstr>
      <vt:lpstr>Times New Roman</vt:lpstr>
      <vt:lpstr>Wingdings 3</vt:lpstr>
      <vt:lpstr>Wisp</vt:lpstr>
      <vt:lpstr>WORK ETHICS AND PRACTICES</vt:lpstr>
      <vt:lpstr>COURSE DISCRIPTION</vt:lpstr>
      <vt:lpstr>LEARNING OUTCOMES</vt:lpstr>
      <vt:lpstr>Apply Self-Management Skills </vt:lpstr>
      <vt:lpstr>Self-Awareness </vt:lpstr>
      <vt:lpstr>Personal Vision, Mission, and Goals </vt:lpstr>
      <vt:lpstr>Time Management </vt:lpstr>
      <vt:lpstr>Coping with Stress </vt:lpstr>
      <vt:lpstr>Promote Ethical Work Practices and Values </vt:lpstr>
      <vt:lpstr> Integrity </vt:lpstr>
      <vt:lpstr>Professionalism </vt:lpstr>
      <vt:lpstr>Organizational Codes of Conduct </vt:lpstr>
      <vt:lpstr>Examples and Case Studies </vt:lpstr>
      <vt:lpstr>Conclusion </vt:lpstr>
      <vt:lpstr>Questions and Discussion </vt:lpstr>
      <vt:lpstr>Promoting Teamwork in Healthcare Services Support </vt:lpstr>
      <vt:lpstr>Overview of Teamwork in Healthcare </vt:lpstr>
      <vt:lpstr>Team Building</vt:lpstr>
      <vt:lpstr>Stages of Team Development </vt:lpstr>
      <vt:lpstr>Conflict Resolution </vt:lpstr>
      <vt:lpstr>Qualities of a Team Player </vt:lpstr>
      <vt:lpstr>Maintaining Professional and Personal Development </vt:lpstr>
      <vt:lpstr>Career Advancement in Healthcare </vt:lpstr>
      <vt:lpstr>Work Priorities in Healthcare </vt:lpstr>
      <vt:lpstr>Strategies for Effective Teamwork </vt:lpstr>
      <vt:lpstr>Recap of Key Points </vt:lpstr>
      <vt:lpstr>Q&amp;A </vt:lpstr>
      <vt:lpstr>Applying Problem-Solving Skills in Healthcare Services Support </vt:lpstr>
      <vt:lpstr>Problem-Solving Methods </vt:lpstr>
      <vt:lpstr>Root Cause Analysis (RCA) </vt:lpstr>
      <vt:lpstr>RCA Example in Healthcare </vt:lpstr>
      <vt:lpstr>The 5 Whys Method </vt:lpstr>
      <vt:lpstr>5 Whys Example in Healthcare </vt:lpstr>
      <vt:lpstr>Root Cause: Lack of Regular Maintenance </vt:lpstr>
      <vt:lpstr> Decision-Making Process</vt:lpstr>
      <vt:lpstr>Decision-Making Example </vt:lpstr>
      <vt:lpstr>Techniques for Decision-Making </vt:lpstr>
      <vt:lpstr>Creative Thinking in Problem-Solving </vt:lpstr>
      <vt:lpstr>Creative Thinking Examples </vt:lpstr>
      <vt:lpstr>Critical Thinking in Problem-Solving </vt:lpstr>
      <vt:lpstr>Creative vs. Critical Thinking </vt:lpstr>
      <vt:lpstr>Illustration Example </vt:lpstr>
      <vt:lpstr>Recap</vt:lpstr>
      <vt:lpstr>Questions &amp; Discussion </vt:lpstr>
      <vt:lpstr>Promoting Customer Care in Healthcare Services Support </vt:lpstr>
      <vt:lpstr>Understanding Customer Needs </vt:lpstr>
      <vt:lpstr>Types of Customer Needs </vt:lpstr>
      <vt:lpstr>Steps to Address Customer Needs </vt:lpstr>
      <vt:lpstr>Resolving Concerns </vt:lpstr>
      <vt:lpstr>Steps in Resolving Customer Concerns </vt:lpstr>
      <vt:lpstr>Techniques for Effective Concern Resolution</vt:lpstr>
      <vt:lpstr>Customer Feedback Methods</vt:lpstr>
      <vt:lpstr>Feedback Methods </vt:lpstr>
      <vt:lpstr>Feedback Methods…..cont </vt:lpstr>
      <vt:lpstr>Complaint Handling Steps…..cont </vt:lpstr>
      <vt:lpstr>Questions &amp; Discussion </vt:lpstr>
      <vt:lpstr>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</dc:creator>
  <cp:lastModifiedBy>Windows User</cp:lastModifiedBy>
  <cp:revision>28</cp:revision>
  <dcterms:created xsi:type="dcterms:W3CDTF">2024-09-18T10:40:54Z</dcterms:created>
  <dcterms:modified xsi:type="dcterms:W3CDTF">2024-09-23T05:41:33Z</dcterms:modified>
</cp:coreProperties>
</file>