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91AAE5-D41E-4977-8AB0-BEA361362CB2}"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EA05-273B-4CA6-B6B9-C2744EECFF75}" type="slidenum">
              <a:rPr lang="en-US" smtClean="0"/>
              <a:t>‹#›</a:t>
            </a:fld>
            <a:endParaRPr lang="en-US"/>
          </a:p>
        </p:txBody>
      </p:sp>
    </p:spTree>
    <p:extLst>
      <p:ext uri="{BB962C8B-B14F-4D97-AF65-F5344CB8AC3E}">
        <p14:creationId xmlns:p14="http://schemas.microsoft.com/office/powerpoint/2010/main" val="362046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1AAE5-D41E-4977-8AB0-BEA361362CB2}"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EA05-273B-4CA6-B6B9-C2744EECFF75}" type="slidenum">
              <a:rPr lang="en-US" smtClean="0"/>
              <a:t>‹#›</a:t>
            </a:fld>
            <a:endParaRPr lang="en-US"/>
          </a:p>
        </p:txBody>
      </p:sp>
    </p:spTree>
    <p:extLst>
      <p:ext uri="{BB962C8B-B14F-4D97-AF65-F5344CB8AC3E}">
        <p14:creationId xmlns:p14="http://schemas.microsoft.com/office/powerpoint/2010/main" val="169039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1AAE5-D41E-4977-8AB0-BEA361362CB2}"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EA05-273B-4CA6-B6B9-C2744EECFF75}" type="slidenum">
              <a:rPr lang="en-US" smtClean="0"/>
              <a:t>‹#›</a:t>
            </a:fld>
            <a:endParaRPr lang="en-US"/>
          </a:p>
        </p:txBody>
      </p:sp>
    </p:spTree>
    <p:extLst>
      <p:ext uri="{BB962C8B-B14F-4D97-AF65-F5344CB8AC3E}">
        <p14:creationId xmlns:p14="http://schemas.microsoft.com/office/powerpoint/2010/main" val="108737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1AAE5-D41E-4977-8AB0-BEA361362CB2}"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EA05-273B-4CA6-B6B9-C2744EECFF75}" type="slidenum">
              <a:rPr lang="en-US" smtClean="0"/>
              <a:t>‹#›</a:t>
            </a:fld>
            <a:endParaRPr lang="en-US"/>
          </a:p>
        </p:txBody>
      </p:sp>
    </p:spTree>
    <p:extLst>
      <p:ext uri="{BB962C8B-B14F-4D97-AF65-F5344CB8AC3E}">
        <p14:creationId xmlns:p14="http://schemas.microsoft.com/office/powerpoint/2010/main" val="427895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91AAE5-D41E-4977-8AB0-BEA361362CB2}"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EEA05-273B-4CA6-B6B9-C2744EECFF75}" type="slidenum">
              <a:rPr lang="en-US" smtClean="0"/>
              <a:t>‹#›</a:t>
            </a:fld>
            <a:endParaRPr lang="en-US"/>
          </a:p>
        </p:txBody>
      </p:sp>
    </p:spTree>
    <p:extLst>
      <p:ext uri="{BB962C8B-B14F-4D97-AF65-F5344CB8AC3E}">
        <p14:creationId xmlns:p14="http://schemas.microsoft.com/office/powerpoint/2010/main" val="98558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1AAE5-D41E-4977-8AB0-BEA361362CB2}"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EEA05-273B-4CA6-B6B9-C2744EECFF75}" type="slidenum">
              <a:rPr lang="en-US" smtClean="0"/>
              <a:t>‹#›</a:t>
            </a:fld>
            <a:endParaRPr lang="en-US"/>
          </a:p>
        </p:txBody>
      </p:sp>
    </p:spTree>
    <p:extLst>
      <p:ext uri="{BB962C8B-B14F-4D97-AF65-F5344CB8AC3E}">
        <p14:creationId xmlns:p14="http://schemas.microsoft.com/office/powerpoint/2010/main" val="206185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1AAE5-D41E-4977-8AB0-BEA361362CB2}" type="datetimeFigureOut">
              <a:rPr lang="en-US" smtClean="0"/>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EEA05-273B-4CA6-B6B9-C2744EECFF75}" type="slidenum">
              <a:rPr lang="en-US" smtClean="0"/>
              <a:t>‹#›</a:t>
            </a:fld>
            <a:endParaRPr lang="en-US"/>
          </a:p>
        </p:txBody>
      </p:sp>
    </p:spTree>
    <p:extLst>
      <p:ext uri="{BB962C8B-B14F-4D97-AF65-F5344CB8AC3E}">
        <p14:creationId xmlns:p14="http://schemas.microsoft.com/office/powerpoint/2010/main" val="122343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1AAE5-D41E-4977-8AB0-BEA361362CB2}"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EEA05-273B-4CA6-B6B9-C2744EECFF75}" type="slidenum">
              <a:rPr lang="en-US" smtClean="0"/>
              <a:t>‹#›</a:t>
            </a:fld>
            <a:endParaRPr lang="en-US"/>
          </a:p>
        </p:txBody>
      </p:sp>
    </p:spTree>
    <p:extLst>
      <p:ext uri="{BB962C8B-B14F-4D97-AF65-F5344CB8AC3E}">
        <p14:creationId xmlns:p14="http://schemas.microsoft.com/office/powerpoint/2010/main" val="174747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1AAE5-D41E-4977-8AB0-BEA361362CB2}" type="datetimeFigureOut">
              <a:rPr lang="en-US" smtClean="0"/>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1EEA05-273B-4CA6-B6B9-C2744EECFF75}" type="slidenum">
              <a:rPr lang="en-US" smtClean="0"/>
              <a:t>‹#›</a:t>
            </a:fld>
            <a:endParaRPr lang="en-US"/>
          </a:p>
        </p:txBody>
      </p:sp>
    </p:spTree>
    <p:extLst>
      <p:ext uri="{BB962C8B-B14F-4D97-AF65-F5344CB8AC3E}">
        <p14:creationId xmlns:p14="http://schemas.microsoft.com/office/powerpoint/2010/main" val="4493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1AAE5-D41E-4977-8AB0-BEA361362CB2}"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EEA05-273B-4CA6-B6B9-C2744EECFF75}" type="slidenum">
              <a:rPr lang="en-US" smtClean="0"/>
              <a:t>‹#›</a:t>
            </a:fld>
            <a:endParaRPr lang="en-US"/>
          </a:p>
        </p:txBody>
      </p:sp>
    </p:spTree>
    <p:extLst>
      <p:ext uri="{BB962C8B-B14F-4D97-AF65-F5344CB8AC3E}">
        <p14:creationId xmlns:p14="http://schemas.microsoft.com/office/powerpoint/2010/main" val="68530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1AAE5-D41E-4977-8AB0-BEA361362CB2}"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EEA05-273B-4CA6-B6B9-C2744EECFF75}" type="slidenum">
              <a:rPr lang="en-US" smtClean="0"/>
              <a:t>‹#›</a:t>
            </a:fld>
            <a:endParaRPr lang="en-US"/>
          </a:p>
        </p:txBody>
      </p:sp>
    </p:spTree>
    <p:extLst>
      <p:ext uri="{BB962C8B-B14F-4D97-AF65-F5344CB8AC3E}">
        <p14:creationId xmlns:p14="http://schemas.microsoft.com/office/powerpoint/2010/main" val="105143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1AAE5-D41E-4977-8AB0-BEA361362CB2}" type="datetimeFigureOut">
              <a:rPr lang="en-US" smtClean="0"/>
              <a:t>6/26/2019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EEA05-273B-4CA6-B6B9-C2744EECFF75}" type="slidenum">
              <a:rPr lang="en-US" smtClean="0"/>
              <a:t>‹#›</a:t>
            </a:fld>
            <a:endParaRPr lang="en-US"/>
          </a:p>
        </p:txBody>
      </p:sp>
    </p:spTree>
    <p:extLst>
      <p:ext uri="{BB962C8B-B14F-4D97-AF65-F5344CB8AC3E}">
        <p14:creationId xmlns:p14="http://schemas.microsoft.com/office/powerpoint/2010/main" val="462382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958462"/>
          </a:xfrm>
        </p:spPr>
        <p:txBody>
          <a:bodyPr/>
          <a:lstStyle/>
          <a:p>
            <a:r>
              <a:rPr lang="en-US" dirty="0" smtClean="0"/>
              <a:t>ANALYSIS REPORT ON EMPOLYEE ATRRITION CASE</a:t>
            </a:r>
            <a:endParaRPr lang="en-US" dirty="0"/>
          </a:p>
        </p:txBody>
      </p:sp>
    </p:spTree>
    <p:extLst>
      <p:ext uri="{BB962C8B-B14F-4D97-AF65-F5344CB8AC3E}">
        <p14:creationId xmlns:p14="http://schemas.microsoft.com/office/powerpoint/2010/main" val="3457906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6600"/>
            <a:ext cx="12192000" cy="5901400"/>
          </a:xfrm>
        </p:spPr>
        <p:txBody>
          <a:bodyPr>
            <a:normAutofit/>
          </a:bodyPr>
          <a:lstStyle/>
          <a:p>
            <a:r>
              <a:rPr lang="en-US" sz="1600" dirty="0" smtClean="0"/>
              <a:t>So with what we know on those employees that left, I think we can build a model that can predict type of employee that is likely to leave the company.</a:t>
            </a:r>
          </a:p>
          <a:p>
            <a:r>
              <a:rPr lang="en-US" sz="1600" dirty="0" smtClean="0"/>
              <a:t>Before we build a model we have to organize the data. We have some attribute that has string values such as salary and department. We need them to build a model so we can not ignore them. We have to find a way to encode strings to numeric. </a:t>
            </a:r>
          </a:p>
          <a:p>
            <a:r>
              <a:rPr lang="en-US" sz="1600" dirty="0" smtClean="0"/>
              <a:t>Salary column's value can be represented as low:0, medium:1, and high:2.</a:t>
            </a:r>
          </a:p>
          <a:p>
            <a:r>
              <a:rPr lang="en-US" sz="1600" dirty="0" smtClean="0"/>
              <a:t>We can either do these manually or we can use label encoding which is a function of </a:t>
            </a:r>
            <a:r>
              <a:rPr lang="en-US" sz="1600" dirty="0" err="1" smtClean="0"/>
              <a:t>sklearn</a:t>
            </a:r>
            <a:r>
              <a:rPr lang="en-US" sz="1600" dirty="0" smtClean="0"/>
              <a:t>.</a:t>
            </a:r>
          </a:p>
          <a:p>
            <a:r>
              <a:rPr lang="en-US" sz="1600" dirty="0" smtClean="0"/>
              <a:t>So we then group the attributes in to “x” and “y”.  “x” been the input and “y” been the outcome.</a:t>
            </a:r>
          </a:p>
          <a:p>
            <a:r>
              <a:rPr lang="en-US" sz="1600" b="1" dirty="0" smtClean="0"/>
              <a:t>input</a:t>
            </a:r>
            <a:r>
              <a:rPr lang="en-US" sz="1600" dirty="0" smtClean="0"/>
              <a:t>:  will include </a:t>
            </a:r>
            <a:r>
              <a:rPr lang="en-US" sz="1600" dirty="0" err="1" smtClean="0"/>
              <a:t>satisfaction_level</a:t>
            </a:r>
            <a:r>
              <a:rPr lang="en-US" sz="1600" dirty="0" smtClean="0"/>
              <a:t>, </a:t>
            </a:r>
            <a:r>
              <a:rPr lang="en-US" sz="1600" dirty="0" err="1" smtClean="0"/>
              <a:t>last_evaluation</a:t>
            </a:r>
            <a:r>
              <a:rPr lang="en-US" sz="1600" dirty="0" smtClean="0"/>
              <a:t>, </a:t>
            </a:r>
            <a:r>
              <a:rPr lang="en-US" sz="1600" dirty="0" err="1" smtClean="0"/>
              <a:t>number_project</a:t>
            </a:r>
            <a:r>
              <a:rPr lang="en-US" sz="1600" dirty="0" smtClean="0"/>
              <a:t>, </a:t>
            </a:r>
            <a:r>
              <a:rPr lang="en-US" sz="1600" dirty="0" err="1" smtClean="0"/>
              <a:t>average_montly_hours</a:t>
            </a:r>
            <a:r>
              <a:rPr lang="en-US" sz="1600" dirty="0" smtClean="0"/>
              <a:t>, </a:t>
            </a:r>
            <a:r>
              <a:rPr lang="en-US" sz="1600" dirty="0" err="1" smtClean="0"/>
              <a:t>time_spend_company</a:t>
            </a:r>
            <a:r>
              <a:rPr lang="en-US" sz="1600" dirty="0" smtClean="0"/>
              <a:t>, </a:t>
            </a:r>
            <a:r>
              <a:rPr lang="en-US" sz="1600" dirty="0" err="1" smtClean="0"/>
              <a:t>Work_accident</a:t>
            </a:r>
            <a:r>
              <a:rPr lang="en-US" sz="1600" dirty="0" smtClean="0"/>
              <a:t>,  promotion_last_5years, Departments , salary.</a:t>
            </a:r>
          </a:p>
          <a:p>
            <a:r>
              <a:rPr lang="en-US" sz="1600" b="1" dirty="0" smtClean="0"/>
              <a:t>outcome</a:t>
            </a:r>
            <a:r>
              <a:rPr lang="en-US" sz="1600" dirty="0" smtClean="0"/>
              <a:t>: will be the “left”.</a:t>
            </a:r>
          </a:p>
          <a:p>
            <a:r>
              <a:rPr lang="en-US" sz="1600" dirty="0" smtClean="0"/>
              <a:t>The we split the data into training and testing sets. 70:30 proportion. With 30% been the test data.</a:t>
            </a:r>
            <a:endParaRPr lang="en-US" sz="1600" dirty="0"/>
          </a:p>
        </p:txBody>
      </p:sp>
      <p:sp>
        <p:nvSpPr>
          <p:cNvPr id="4" name="Title 1"/>
          <p:cNvSpPr>
            <a:spLocks noGrp="1"/>
          </p:cNvSpPr>
          <p:nvPr>
            <p:ph type="title"/>
          </p:nvPr>
        </p:nvSpPr>
        <p:spPr>
          <a:xfrm>
            <a:off x="70338" y="83766"/>
            <a:ext cx="10903634" cy="521142"/>
          </a:xfrm>
        </p:spPr>
        <p:txBody>
          <a:bodyPr>
            <a:normAutofit fontScale="90000"/>
          </a:bodyPr>
          <a:lstStyle/>
          <a:p>
            <a:r>
              <a:rPr lang="en-US" dirty="0" smtClean="0"/>
              <a:t>Preparing data for building the model.</a:t>
            </a:r>
            <a:endParaRPr lang="en-US" dirty="0"/>
          </a:p>
        </p:txBody>
      </p:sp>
    </p:spTree>
    <p:extLst>
      <p:ext uri="{BB962C8B-B14F-4D97-AF65-F5344CB8AC3E}">
        <p14:creationId xmlns:p14="http://schemas.microsoft.com/office/powerpoint/2010/main" val="552732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08" y="137233"/>
            <a:ext cx="7686675" cy="4867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08" y="5571763"/>
            <a:ext cx="4740812" cy="1208870"/>
          </a:xfrm>
          <a:prstGeom prst="rect">
            <a:avLst/>
          </a:prstGeom>
        </p:spPr>
      </p:pic>
      <p:sp>
        <p:nvSpPr>
          <p:cNvPr id="7" name="TextBox 6"/>
          <p:cNvSpPr txBox="1"/>
          <p:nvPr/>
        </p:nvSpPr>
        <p:spPr>
          <a:xfrm>
            <a:off x="548634" y="5248199"/>
            <a:ext cx="1913206" cy="369332"/>
          </a:xfrm>
          <a:prstGeom prst="rect">
            <a:avLst/>
          </a:prstGeom>
          <a:noFill/>
        </p:spPr>
        <p:txBody>
          <a:bodyPr wrap="square" rtlCol="0">
            <a:spAutoFit/>
          </a:bodyPr>
          <a:lstStyle/>
          <a:p>
            <a:r>
              <a:rPr lang="en-US" u="sng" dirty="0" smtClean="0"/>
              <a:t>MODEL OUTPUT</a:t>
            </a:r>
            <a:endParaRPr lang="en-US" u="sng" dirty="0"/>
          </a:p>
        </p:txBody>
      </p:sp>
    </p:spTree>
    <p:extLst>
      <p:ext uri="{BB962C8B-B14F-4D97-AF65-F5344CB8AC3E}">
        <p14:creationId xmlns:p14="http://schemas.microsoft.com/office/powerpoint/2010/main" val="2449528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12" y="365126"/>
            <a:ext cx="11184988" cy="521140"/>
          </a:xfrm>
        </p:spPr>
        <p:txBody>
          <a:bodyPr>
            <a:normAutofit fontScale="90000"/>
          </a:bodyPr>
          <a:lstStyle/>
          <a:p>
            <a:r>
              <a:rPr lang="en-US" b="1" dirty="0" smtClean="0"/>
              <a:t>Evaluating Model Performance</a:t>
            </a:r>
            <a:br>
              <a:rPr lang="en-US" b="1" dirty="0" smtClean="0"/>
            </a:br>
            <a:endParaRPr lang="en-US" dirty="0"/>
          </a:p>
        </p:txBody>
      </p:sp>
      <p:sp>
        <p:nvSpPr>
          <p:cNvPr id="3" name="Content Placeholder 2"/>
          <p:cNvSpPr>
            <a:spLocks noGrp="1"/>
          </p:cNvSpPr>
          <p:nvPr>
            <p:ph idx="1"/>
          </p:nvPr>
        </p:nvSpPr>
        <p:spPr>
          <a:xfrm>
            <a:off x="0" y="1097281"/>
            <a:ext cx="12192000" cy="5627076"/>
          </a:xfrm>
        </p:spPr>
        <p:txBody>
          <a:bodyPr>
            <a:normAutofit/>
          </a:bodyPr>
          <a:lstStyle/>
          <a:p>
            <a:r>
              <a:rPr lang="en-US" sz="2400" dirty="0" smtClean="0"/>
              <a:t>We check the Accuracy,  to see, how often the classifier is correct?</a:t>
            </a:r>
          </a:p>
          <a:p>
            <a:pPr marL="0" indent="0">
              <a:buNone/>
            </a:pPr>
            <a:r>
              <a:rPr lang="en-US" sz="2400" dirty="0" smtClean="0"/>
              <a:t>And wow the model’s accuracy is 97% </a:t>
            </a:r>
          </a:p>
          <a:p>
            <a:pPr marL="0" indent="0">
              <a:buNone/>
            </a:pPr>
            <a:r>
              <a:rPr lang="en-US" sz="2400" dirty="0" smtClean="0"/>
              <a:t>We have to check for the precision, cause I want to know, how precise the model’s prediction is?</a:t>
            </a:r>
          </a:p>
          <a:p>
            <a:pPr marL="0" indent="0">
              <a:buNone/>
            </a:pPr>
            <a:r>
              <a:rPr lang="en-US" sz="2400" dirty="0" smtClean="0"/>
              <a:t>Precision is at 95%, </a:t>
            </a:r>
          </a:p>
          <a:p>
            <a:pPr marL="0" indent="0">
              <a:buNone/>
            </a:pPr>
            <a:r>
              <a:rPr lang="en-US" sz="2400" dirty="0" smtClean="0"/>
              <a:t>Recall: the gradient booster can identity any employee who left in the test set 92% of the time.</a:t>
            </a:r>
          </a:p>
          <a:p>
            <a:pPr marL="0" indent="0">
              <a:buNone/>
            </a:pPr>
            <a:endParaRPr lang="en-US" sz="1800" dirty="0" smtClean="0"/>
          </a:p>
          <a:p>
            <a:pPr marL="0" indent="0">
              <a:buNone/>
            </a:pPr>
            <a:r>
              <a:rPr lang="en-US" sz="2000" dirty="0" smtClean="0"/>
              <a:t> </a:t>
            </a:r>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130212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26941"/>
          </a:xfrm>
        </p:spPr>
        <p:txBody>
          <a:bodyPr>
            <a:normAutofit fontScale="90000"/>
          </a:bodyPr>
          <a:lstStyle/>
          <a:p>
            <a:pPr marL="0" indent="0"/>
            <a:r>
              <a:rPr lang="en-US" sz="1800" dirty="0" smtClean="0"/>
              <a:t>I want to cross check these result with a decision tree algorithm just to be sure.</a:t>
            </a:r>
            <a:br>
              <a:rPr lang="en-US" sz="1800" dirty="0" smtClean="0"/>
            </a:br>
            <a:r>
              <a:rPr lang="en-US" sz="1800" dirty="0" smtClean="0"/>
              <a:t>The decision tree model brought out these result;</a:t>
            </a:r>
            <a:br>
              <a:rPr lang="en-US" sz="1800" dirty="0" smtClean="0"/>
            </a:br>
            <a:r>
              <a:rPr lang="en-US" sz="1800" dirty="0" smtClean="0"/>
              <a:t/>
            </a:r>
            <a:br>
              <a:rPr lang="en-US" sz="1800" dirty="0" smtClean="0"/>
            </a:b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285" y="612946"/>
            <a:ext cx="9324975" cy="4886325"/>
          </a:xfrm>
        </p:spPr>
      </p:pic>
      <p:sp>
        <p:nvSpPr>
          <p:cNvPr id="6" name="Rectangle 5"/>
          <p:cNvSpPr/>
          <p:nvPr/>
        </p:nvSpPr>
        <p:spPr>
          <a:xfrm>
            <a:off x="226108" y="5860925"/>
            <a:ext cx="3664914" cy="369332"/>
          </a:xfrm>
          <a:prstGeom prst="rect">
            <a:avLst/>
          </a:prstGeom>
        </p:spPr>
        <p:txBody>
          <a:bodyPr wrap="none">
            <a:spAutoFit/>
          </a:bodyPr>
          <a:lstStyle/>
          <a:p>
            <a:r>
              <a:rPr lang="en-US" dirty="0" smtClean="0"/>
              <a:t>I think our model is working just fine.</a:t>
            </a:r>
            <a:endParaRPr lang="en-US" dirty="0" smtClean="0"/>
          </a:p>
        </p:txBody>
      </p:sp>
    </p:spTree>
    <p:extLst>
      <p:ext uri="{BB962C8B-B14F-4D97-AF65-F5344CB8AC3E}">
        <p14:creationId xmlns:p14="http://schemas.microsoft.com/office/powerpoint/2010/main" val="2404352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507072"/>
          </a:xfrm>
        </p:spPr>
        <p:txBody>
          <a:bodyPr>
            <a:normAutofit fontScale="90000"/>
          </a:bodyPr>
          <a:lstStyle/>
          <a:p>
            <a:r>
              <a:rPr lang="en-US" b="1" u="sng" dirty="0" smtClean="0"/>
              <a:t>CONCLUSION</a:t>
            </a:r>
            <a:endParaRPr lang="en-US" b="1" u="sng" dirty="0"/>
          </a:p>
        </p:txBody>
      </p:sp>
      <p:sp>
        <p:nvSpPr>
          <p:cNvPr id="5" name="Content Placeholder 2"/>
          <p:cNvSpPr>
            <a:spLocks noGrp="1"/>
          </p:cNvSpPr>
          <p:nvPr>
            <p:ph idx="1"/>
          </p:nvPr>
        </p:nvSpPr>
        <p:spPr>
          <a:xfrm>
            <a:off x="126609" y="1026942"/>
            <a:ext cx="11227191" cy="5150021"/>
          </a:xfrm>
        </p:spPr>
        <p:txBody>
          <a:bodyPr>
            <a:normAutofit/>
          </a:bodyPr>
          <a:lstStyle/>
          <a:p>
            <a:pPr marL="0" indent="0">
              <a:buNone/>
            </a:pPr>
            <a:r>
              <a:rPr lang="en-US" sz="2400" b="1" dirty="0"/>
              <a:t>What type of employees are </a:t>
            </a:r>
            <a:r>
              <a:rPr lang="en-US" sz="2400" b="1" dirty="0" smtClean="0"/>
              <a:t>leaving</a:t>
            </a:r>
            <a:r>
              <a:rPr lang="en-US" sz="2400" dirty="0" smtClean="0"/>
              <a:t>:</a:t>
            </a:r>
          </a:p>
          <a:p>
            <a:r>
              <a:rPr lang="en-US" sz="2000" dirty="0" smtClean="0"/>
              <a:t> employees that are not </a:t>
            </a:r>
            <a:r>
              <a:rPr lang="en-US" sz="2000" dirty="0"/>
              <a:t>promoted within 5 </a:t>
            </a:r>
            <a:r>
              <a:rPr lang="en-US" sz="2000" dirty="0" smtClean="0"/>
              <a:t>years and have high evaluation, have spent at least 4-5years.</a:t>
            </a:r>
          </a:p>
          <a:p>
            <a:r>
              <a:rPr lang="en-US" sz="2000" dirty="0" smtClean="0"/>
              <a:t>Employee that are engaged in 5-7 project tends and are paid low income,</a:t>
            </a:r>
          </a:p>
          <a:p>
            <a:r>
              <a:rPr lang="en-US" sz="2000" dirty="0" smtClean="0"/>
              <a:t>Employee that are not handling 1-2 project don’t feel engaged enough.</a:t>
            </a:r>
          </a:p>
          <a:p>
            <a:pPr marL="0" indent="0">
              <a:buNone/>
            </a:pPr>
            <a:r>
              <a:rPr lang="en-US" sz="2400" b="1" dirty="0"/>
              <a:t>Employee that are prone to leave</a:t>
            </a:r>
            <a:r>
              <a:rPr lang="en-US" sz="2400" b="1" dirty="0" smtClean="0"/>
              <a:t>:</a:t>
            </a:r>
            <a:endParaRPr lang="en-US" sz="2400" dirty="0" smtClean="0"/>
          </a:p>
          <a:p>
            <a:r>
              <a:rPr lang="en-US" sz="2000" dirty="0" smtClean="0"/>
              <a:t>The employee that are doing 5-6 project are going to leave,</a:t>
            </a:r>
          </a:p>
          <a:p>
            <a:r>
              <a:rPr lang="en-US" sz="2000" dirty="0" smtClean="0"/>
              <a:t>The ones that have not been promoted in within 5 year and have high evaluation will leave.</a:t>
            </a:r>
          </a:p>
          <a:p>
            <a:r>
              <a:rPr lang="en-US" sz="2000" dirty="0" smtClean="0"/>
              <a:t>Employee with high evaluation and low salary will leave.</a:t>
            </a:r>
          </a:p>
          <a:p>
            <a:r>
              <a:rPr lang="en-US" sz="2000" dirty="0" smtClean="0"/>
              <a:t>Employee with low project(1-2) with definitely leave.</a:t>
            </a:r>
          </a:p>
          <a:p>
            <a:endParaRPr lang="en-US" sz="2000" dirty="0"/>
          </a:p>
          <a:p>
            <a:endParaRPr lang="en-US" sz="2000" dirty="0" smtClean="0"/>
          </a:p>
          <a:p>
            <a:pPr marL="0" indent="0">
              <a:buNone/>
            </a:pPr>
            <a:endParaRPr lang="en-US" sz="2000" dirty="0" smtClean="0"/>
          </a:p>
          <a:p>
            <a:endParaRPr lang="en-US" sz="2000" dirty="0" smtClean="0"/>
          </a:p>
          <a:p>
            <a:pPr marL="0" indent="0">
              <a:buNone/>
            </a:pPr>
            <a:endParaRPr lang="en-US" sz="2400" b="1" dirty="0"/>
          </a:p>
          <a:p>
            <a:pPr marL="0" indent="0">
              <a:buNone/>
            </a:pPr>
            <a:endParaRPr lang="en-US" sz="2400" b="1" dirty="0" smtClean="0"/>
          </a:p>
          <a:p>
            <a:pPr marL="0" indent="0">
              <a:buNone/>
            </a:pPr>
            <a:endParaRPr lang="en-US" sz="2000" b="1" dirty="0" smtClean="0"/>
          </a:p>
          <a:p>
            <a:endParaRPr lang="en-US" sz="2000" dirty="0" smtClean="0"/>
          </a:p>
          <a:p>
            <a:endParaRPr lang="en-US" sz="2000" dirty="0"/>
          </a:p>
          <a:p>
            <a:endParaRPr lang="en-US" sz="2000" dirty="0"/>
          </a:p>
        </p:txBody>
      </p:sp>
    </p:spTree>
    <p:extLst>
      <p:ext uri="{BB962C8B-B14F-4D97-AF65-F5344CB8AC3E}">
        <p14:creationId xmlns:p14="http://schemas.microsoft.com/office/powerpoint/2010/main" val="488810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11347"/>
          </a:xfrm>
        </p:spPr>
        <p:txBody>
          <a:bodyPr>
            <a:normAutofit/>
          </a:bodyPr>
          <a:lstStyle/>
          <a:p>
            <a:r>
              <a:rPr lang="en-US" sz="1800" b="1" dirty="0" smtClean="0"/>
              <a:t>OBSERVATIVE/EXPLORATORY Analysis</a:t>
            </a:r>
            <a:br>
              <a:rPr lang="en-US" sz="1800" b="1" dirty="0" smtClean="0"/>
            </a:br>
            <a:r>
              <a:rPr lang="en-US" sz="1800" dirty="0" smtClean="0"/>
              <a:t>we do some Exploratory Data Analysis, where we summarize characteristics of data such as pattern, trends, outliers, and hypothesis testing using descriptive statistics and visualization.</a:t>
            </a:r>
            <a:r>
              <a:rPr lang="en-US" sz="1600" dirty="0" smtClean="0"/>
              <a:t/>
            </a:r>
            <a:br>
              <a:rPr lang="en-US" sz="1600" dirty="0" smtClean="0"/>
            </a:b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72" y="908392"/>
            <a:ext cx="11811134" cy="18764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72" y="2961103"/>
            <a:ext cx="5362575" cy="35242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906" y="2911430"/>
            <a:ext cx="6151685" cy="3631294"/>
          </a:xfrm>
          <a:prstGeom prst="rect">
            <a:avLst/>
          </a:prstGeom>
        </p:spPr>
      </p:pic>
    </p:spTree>
    <p:extLst>
      <p:ext uri="{BB962C8B-B14F-4D97-AF65-F5344CB8AC3E}">
        <p14:creationId xmlns:p14="http://schemas.microsoft.com/office/powerpoint/2010/main" val="698089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5" y="41565"/>
            <a:ext cx="10515600" cy="493004"/>
          </a:xfrm>
        </p:spPr>
        <p:txBody>
          <a:bodyPr>
            <a:normAutofit fontScale="90000"/>
          </a:bodyPr>
          <a:lstStyle/>
          <a:p>
            <a:r>
              <a:rPr lang="en-US" dirty="0" smtClean="0"/>
              <a:t>INSIGHT ON DATA</a:t>
            </a:r>
            <a:endParaRPr lang="en-US" dirty="0"/>
          </a:p>
        </p:txBody>
      </p:sp>
      <p:sp>
        <p:nvSpPr>
          <p:cNvPr id="3" name="Content Placeholder 2"/>
          <p:cNvSpPr>
            <a:spLocks noGrp="1"/>
          </p:cNvSpPr>
          <p:nvPr>
            <p:ph idx="1"/>
          </p:nvPr>
        </p:nvSpPr>
        <p:spPr>
          <a:xfrm>
            <a:off x="22275" y="633046"/>
            <a:ext cx="12169725" cy="6224954"/>
          </a:xfrm>
        </p:spPr>
        <p:txBody>
          <a:bodyPr>
            <a:normAutofit/>
          </a:bodyPr>
          <a:lstStyle/>
          <a:p>
            <a:r>
              <a:rPr lang="en-US" sz="1800" dirty="0" smtClean="0"/>
              <a:t>we have two types of employee one who stayed and another who left the company. So, we divided them into two groups and compare their characteristics. </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a:p>
          <a:p>
            <a:pPr marL="0" indent="0">
              <a:buNone/>
            </a:pPr>
            <a:r>
              <a:rPr lang="en-US" sz="1800" dirty="0" smtClean="0"/>
              <a:t>We can see that Employees who left the company had low satisfaction level, low promotion rate in the last 5 years, and worked more compare to who are still with the company.  I believe we have found a little bit of clue why they left.</a:t>
            </a:r>
          </a:p>
          <a:p>
            <a:pPr marL="0" indent="0">
              <a:buNone/>
            </a:pPr>
            <a:endParaRPr lang="en-US" sz="1800" dirty="0" smtClean="0"/>
          </a:p>
          <a:p>
            <a:pPr marL="0" indent="0">
              <a:buNone/>
            </a:pPr>
            <a:r>
              <a:rPr lang="en-US" sz="1800" dirty="0" smtClean="0"/>
              <a:t>They say picture says a thousand words, so lets </a:t>
            </a:r>
            <a:r>
              <a:rPr lang="en-US" sz="1800" b="1" dirty="0" smtClean="0"/>
              <a:t>VISUALIZE THE DATA</a:t>
            </a:r>
            <a:endParaRPr lang="en-US" sz="1800" dirty="0" smtClean="0"/>
          </a:p>
          <a:p>
            <a:pPr marL="0" indent="0">
              <a:buNone/>
            </a:pPr>
            <a:endParaRPr lang="en-US" sz="1800" dirty="0" smtClean="0"/>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02" y="1195754"/>
            <a:ext cx="5682835" cy="7183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75" y="2190604"/>
            <a:ext cx="11228362" cy="1833851"/>
          </a:xfrm>
          <a:prstGeom prst="rect">
            <a:avLst/>
          </a:prstGeom>
        </p:spPr>
      </p:pic>
      <p:cxnSp>
        <p:nvCxnSpPr>
          <p:cNvPr id="11" name="Straight Arrow Connector 10"/>
          <p:cNvCxnSpPr/>
          <p:nvPr/>
        </p:nvCxnSpPr>
        <p:spPr>
          <a:xfrm flipV="1">
            <a:off x="6260123" y="4024455"/>
            <a:ext cx="140677" cy="19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64898" y="4024455"/>
            <a:ext cx="182880" cy="19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537875" y="4024455"/>
            <a:ext cx="139503" cy="19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30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 y="1871003"/>
            <a:ext cx="12192000" cy="498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smtClean="0"/>
          </a:p>
          <a:p>
            <a:pPr marL="0" indent="0">
              <a:buNone/>
            </a:pPr>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marL="0" indent="0">
              <a:buNone/>
            </a:pPr>
            <a:endParaRPr lang="en-US" sz="1600" dirty="0"/>
          </a:p>
          <a:p>
            <a:r>
              <a:rPr lang="en-US" sz="1600" dirty="0" smtClean="0"/>
              <a:t>So we can see all the employees were involved in at least 3-4 project.</a:t>
            </a:r>
          </a:p>
          <a:p>
            <a:r>
              <a:rPr lang="en-US" sz="1600" dirty="0" smtClean="0"/>
              <a:t>Lets check the time they spent in the company. </a:t>
            </a:r>
            <a:endParaRPr lang="en-US" sz="1600" dirty="0"/>
          </a:p>
          <a:p>
            <a:r>
              <a:rPr lang="en-US" sz="1600" dirty="0" smtClean="0"/>
              <a:t>So we can see that they spent at least 3 years in the company.</a:t>
            </a:r>
          </a:p>
          <a:p>
            <a:r>
              <a:rPr lang="en-US" sz="1600" dirty="0" smtClean="0"/>
              <a:t> And wow what huge gap between 3-4 years. They begin to leave, in year 4. That when they get dissatisfied with the job</a:t>
            </a:r>
          </a:p>
          <a:p>
            <a:r>
              <a:rPr lang="en-US" sz="1600" dirty="0" smtClean="0"/>
              <a:t>Because maybe they are over worked.</a:t>
            </a:r>
          </a:p>
          <a:p>
            <a:endParaRPr lang="en-US" sz="1600" dirty="0" smtClean="0"/>
          </a:p>
          <a:p>
            <a:endParaRPr lang="en-US" sz="1600" dirty="0" smtClean="0"/>
          </a:p>
          <a:p>
            <a:endParaRPr lang="en-US" dirty="0" smtClean="0"/>
          </a:p>
          <a:p>
            <a:endParaRPr lang="en-US" dirty="0" smtClean="0"/>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3" y="1130625"/>
            <a:ext cx="3947380" cy="238108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180" y="3165230"/>
            <a:ext cx="3946115" cy="235326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066" y="74294"/>
            <a:ext cx="10297771" cy="9144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3747" y="1729072"/>
            <a:ext cx="7848600" cy="1436157"/>
          </a:xfrm>
          <a:prstGeom prst="rect">
            <a:avLst/>
          </a:prstGeom>
        </p:spPr>
      </p:pic>
    </p:spTree>
    <p:extLst>
      <p:ext uri="{BB962C8B-B14F-4D97-AF65-F5344CB8AC3E}">
        <p14:creationId xmlns:p14="http://schemas.microsoft.com/office/powerpoint/2010/main" val="1497324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168812"/>
            <a:ext cx="12192000" cy="6332025"/>
          </a:xfrm>
        </p:spPr>
        <p:txBody>
          <a:bodyPr>
            <a:normAutofit/>
          </a:bodyPr>
          <a:lstStyle/>
          <a:p>
            <a:r>
              <a:rPr lang="en-US" sz="1600" dirty="0" smtClean="0"/>
              <a:t>Lets visualize there promotion rate in the last 5 years.</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en-US" sz="1600" dirty="0" smtClean="0"/>
              <a:t>We can see that the number of employees that have not been promoted is at a high rate. Another clue why the left.</a:t>
            </a:r>
          </a:p>
          <a:p>
            <a:r>
              <a:rPr lang="en-US" sz="1600" dirty="0" smtClean="0"/>
              <a:t>Lets check  if these employee are paid </a:t>
            </a:r>
            <a:r>
              <a:rPr lang="en-US" sz="1600" dirty="0" smtClean="0"/>
              <a:t>well</a:t>
            </a:r>
            <a:r>
              <a:rPr lang="en-US" sz="1600" dirty="0"/>
              <a:t>.</a:t>
            </a:r>
            <a:endParaRPr lang="en-US" sz="1600" dirty="0" smtClean="0"/>
          </a:p>
          <a:p>
            <a:r>
              <a:rPr lang="en-US" sz="1600" dirty="0"/>
              <a:t>most of these employee earn low </a:t>
            </a:r>
            <a:r>
              <a:rPr lang="en-US" sz="1600" dirty="0" smtClean="0"/>
              <a:t>or medium salary.</a:t>
            </a:r>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992" y="599709"/>
            <a:ext cx="10674740" cy="163705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992" y="2349305"/>
            <a:ext cx="10787282" cy="2775877"/>
          </a:xfrm>
          <a:prstGeom prst="rect">
            <a:avLst/>
          </a:prstGeom>
        </p:spPr>
      </p:pic>
    </p:spTree>
    <p:extLst>
      <p:ext uri="{BB962C8B-B14F-4D97-AF65-F5344CB8AC3E}">
        <p14:creationId xmlns:p14="http://schemas.microsoft.com/office/powerpoint/2010/main" val="384298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0"/>
            <a:ext cx="12192000" cy="6858000"/>
          </a:xfrm>
        </p:spPr>
        <p:txBody>
          <a:bodyPr>
            <a:normAutofit/>
          </a:bodyPr>
          <a:lstStyle/>
          <a:p>
            <a:r>
              <a:rPr lang="en-US" sz="1600" dirty="0" smtClean="0"/>
              <a:t>Lets  see the number of project </a:t>
            </a:r>
            <a:r>
              <a:rPr lang="en-US" sz="1600" dirty="0" smtClean="0"/>
              <a:t>and how they </a:t>
            </a:r>
            <a:r>
              <a:rPr lang="en-US" sz="1600" dirty="0" smtClean="0"/>
              <a:t>both handle </a:t>
            </a:r>
            <a:r>
              <a:rPr lang="en-US" sz="1600" dirty="0" smtClean="0"/>
              <a:t>and </a:t>
            </a:r>
            <a:r>
              <a:rPr lang="en-US" sz="1600" dirty="0" smtClean="0"/>
              <a:t>react to it</a:t>
            </a:r>
            <a:r>
              <a:rPr lang="en-US" sz="1600" dirty="0" smtClean="0"/>
              <a:t>.</a:t>
            </a:r>
          </a:p>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en-US" sz="1600" dirty="0" smtClean="0"/>
              <a:t> </a:t>
            </a:r>
            <a:r>
              <a:rPr lang="en-US" sz="1600" dirty="0" smtClean="0"/>
              <a:t>look at the data on the existing employee. We can see that they are only comfortable with 3-4 project, as soon as it gets to 5, they begin to leave, and when it gets to 6 project , they are all gone. They sure don’t like to be overworked</a:t>
            </a:r>
            <a:r>
              <a:rPr lang="en-US" sz="1600" dirty="0" smtClean="0"/>
              <a:t>.</a:t>
            </a:r>
            <a:endParaRPr lang="en-US" sz="1600" dirty="0" smtClean="0"/>
          </a:p>
          <a:p>
            <a:r>
              <a:rPr lang="en-US" sz="1600" dirty="0" smtClean="0"/>
              <a:t>We can see that after 5years without promotion they begin to leave. </a:t>
            </a:r>
          </a:p>
          <a:p>
            <a:r>
              <a:rPr lang="en-US" sz="1600" dirty="0" smtClean="0"/>
              <a:t>Most of them spent </a:t>
            </a:r>
            <a:r>
              <a:rPr lang="en-US" sz="1600" dirty="0" smtClean="0"/>
              <a:t>2-4 </a:t>
            </a:r>
            <a:r>
              <a:rPr lang="en-US" sz="1600" dirty="0" smtClean="0"/>
              <a:t>years before they leave.</a:t>
            </a:r>
          </a:p>
          <a:p>
            <a:endParaRPr lang="en-US" sz="1600" dirty="0"/>
          </a:p>
          <a:p>
            <a:endParaRPr lang="en-US" sz="1600" dirty="0" smtClean="0"/>
          </a:p>
          <a:p>
            <a:endParaRPr lang="en-US" sz="1600" dirty="0"/>
          </a:p>
          <a:p>
            <a:endParaRPr lang="en-US" sz="1600" dirty="0" smtClean="0"/>
          </a:p>
          <a:p>
            <a:endParaRPr lang="en-US" sz="1600" dirty="0"/>
          </a:p>
          <a:p>
            <a:pPr marL="0" indent="0">
              <a:buNone/>
            </a:pPr>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a:p>
          <a:p>
            <a:pPr marL="0" indent="0">
              <a:buNone/>
            </a:pPr>
            <a:endParaRPr lang="en-US" sz="1600" dirty="0" smtClean="0"/>
          </a:p>
          <a:p>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31" y="299524"/>
            <a:ext cx="7943850" cy="14478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9866"/>
            <a:ext cx="10297551" cy="3598399"/>
          </a:xfrm>
          <a:prstGeom prst="rect">
            <a:avLst/>
          </a:prstGeom>
        </p:spPr>
      </p:pic>
    </p:spTree>
    <p:extLst>
      <p:ext uri="{BB962C8B-B14F-4D97-AF65-F5344CB8AC3E}">
        <p14:creationId xmlns:p14="http://schemas.microsoft.com/office/powerpoint/2010/main" val="3123830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38516"/>
            <a:ext cx="10515600" cy="352327"/>
          </a:xfrm>
        </p:spPr>
        <p:txBody>
          <a:bodyPr>
            <a:normAutofit fontScale="90000"/>
          </a:bodyPr>
          <a:lstStyle/>
          <a:p>
            <a:r>
              <a:rPr lang="en-US" dirty="0" smtClean="0"/>
              <a:t>What we know so far</a:t>
            </a:r>
            <a:endParaRPr lang="en-US" dirty="0"/>
          </a:p>
        </p:txBody>
      </p:sp>
      <p:sp>
        <p:nvSpPr>
          <p:cNvPr id="5" name="Content Placeholder 2"/>
          <p:cNvSpPr>
            <a:spLocks noGrp="1"/>
          </p:cNvSpPr>
          <p:nvPr>
            <p:ph idx="1"/>
          </p:nvPr>
        </p:nvSpPr>
        <p:spPr>
          <a:xfrm>
            <a:off x="838200" y="1055077"/>
            <a:ext cx="10515600" cy="5121886"/>
          </a:xfrm>
        </p:spPr>
        <p:txBody>
          <a:bodyPr/>
          <a:lstStyle/>
          <a:p>
            <a:r>
              <a:rPr lang="en-US" dirty="0" smtClean="0"/>
              <a:t>The employee don’t like to be over worked. Project range between 3-5 seems to be ok for them,  the don’t like to be over worked.</a:t>
            </a:r>
          </a:p>
          <a:p>
            <a:r>
              <a:rPr lang="en-US" dirty="0" smtClean="0"/>
              <a:t> we also noticed that they will quit if not promoted within 5 years.</a:t>
            </a:r>
          </a:p>
          <a:p>
            <a:r>
              <a:rPr lang="en-US" dirty="0" smtClean="0"/>
              <a:t>Most off the employee that left are low salary earners.</a:t>
            </a:r>
          </a:p>
          <a:p>
            <a:r>
              <a:rPr lang="en-US" dirty="0" smtClean="0"/>
              <a:t>We can also tell that the 3 year mark is very important in their life. That’s the point when they decide, if they want to leave the company. So in that time we either increase their salary, promote them, or reduce their workload. </a:t>
            </a:r>
          </a:p>
          <a:p>
            <a:r>
              <a:rPr lang="en-US" dirty="0" smtClean="0"/>
              <a:t>So we can see that satisfaction and performance is part of the reason they left.</a:t>
            </a:r>
          </a:p>
          <a:p>
            <a:endParaRPr lang="en-US" dirty="0"/>
          </a:p>
        </p:txBody>
      </p:sp>
    </p:spTree>
    <p:extLst>
      <p:ext uri="{BB962C8B-B14F-4D97-AF65-F5344CB8AC3E}">
        <p14:creationId xmlns:p14="http://schemas.microsoft.com/office/powerpoint/2010/main" val="3683532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41" y="1617778"/>
            <a:ext cx="11774657" cy="2138296"/>
          </a:xfrm>
        </p:spPr>
      </p:pic>
      <p:sp>
        <p:nvSpPr>
          <p:cNvPr id="5" name="Title 1"/>
          <p:cNvSpPr txBox="1">
            <a:spLocks/>
          </p:cNvSpPr>
          <p:nvPr/>
        </p:nvSpPr>
        <p:spPr>
          <a:xfrm>
            <a:off x="0" y="815922"/>
            <a:ext cx="10515600" cy="4923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u="sng" dirty="0" smtClean="0"/>
              <a:t>Cluster </a:t>
            </a:r>
            <a:r>
              <a:rPr lang="en-US" sz="1600" u="sng" dirty="0" err="1" smtClean="0"/>
              <a:t>analysi</a:t>
            </a:r>
            <a:r>
              <a:rPr lang="en-US" sz="1600" u="sng" dirty="0" smtClean="0"/>
              <a:t/>
            </a:r>
            <a:br>
              <a:rPr lang="en-US" sz="1600" u="sng" dirty="0" smtClean="0"/>
            </a:br>
            <a:r>
              <a:rPr lang="en-US" sz="1600" dirty="0" smtClean="0"/>
              <a:t>Lets group the </a:t>
            </a:r>
            <a:r>
              <a:rPr lang="en-US" sz="1600" dirty="0" err="1" smtClean="0"/>
              <a:t>e</a:t>
            </a:r>
            <a:r>
              <a:rPr lang="en-US" sz="1600" u="sng" dirty="0" err="1" smtClean="0"/>
              <a:t>s</a:t>
            </a:r>
            <a:r>
              <a:rPr lang="en-US" sz="1600" dirty="0" err="1" smtClean="0"/>
              <a:t>mployees</a:t>
            </a:r>
            <a:r>
              <a:rPr lang="en-US" sz="1600" dirty="0" smtClean="0"/>
              <a:t> that left into clusters and see the type of employee they are. We will use two variables, satisfaction level and last evaluation.</a:t>
            </a:r>
          </a:p>
          <a:p>
            <a:endParaRPr lang="en-US" sz="1600" dirty="0"/>
          </a:p>
          <a:p>
            <a:r>
              <a:rPr lang="en-US" sz="1600" dirty="0" smtClean="0"/>
              <a:t> Am going to use tableau public and  </a:t>
            </a:r>
            <a:r>
              <a:rPr lang="en-US" sz="1600" dirty="0" err="1" smtClean="0"/>
              <a:t>sklearn.cluster</a:t>
            </a:r>
            <a:r>
              <a:rPr lang="en-US" sz="1600" dirty="0" smtClean="0"/>
              <a:t>  and import </a:t>
            </a:r>
            <a:r>
              <a:rPr lang="en-US" sz="1600" dirty="0" err="1" smtClean="0"/>
              <a:t>Kmeans</a:t>
            </a:r>
            <a:r>
              <a:rPr lang="en-US" sz="1600" dirty="0" smtClean="0"/>
              <a:t> algorithm to get the details in the employee that left.</a:t>
            </a:r>
          </a:p>
          <a:p>
            <a:r>
              <a:rPr lang="en-US" sz="1600" dirty="0" smtClean="0"/>
              <a:t/>
            </a:r>
            <a:br>
              <a:rPr lang="en-US" sz="1600" dirty="0" smtClean="0"/>
            </a:br>
            <a:r>
              <a:rPr lang="en-US" sz="1600" u="sng" dirty="0" smtClean="0"/>
              <a:t/>
            </a:r>
            <a:br>
              <a:rPr lang="en-US" sz="1600" u="sng" dirty="0" smtClean="0"/>
            </a:br>
            <a:endParaRPr lang="en-US"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1" y="3907151"/>
            <a:ext cx="4314825" cy="2905125"/>
          </a:xfrm>
          <a:prstGeom prst="rect">
            <a:avLst/>
          </a:prstGeom>
        </p:spPr>
      </p:pic>
    </p:spTree>
    <p:extLst>
      <p:ext uri="{BB962C8B-B14F-4D97-AF65-F5344CB8AC3E}">
        <p14:creationId xmlns:p14="http://schemas.microsoft.com/office/powerpoint/2010/main" val="1559874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0" y="140677"/>
            <a:ext cx="12191999" cy="6717322"/>
          </a:xfrm>
        </p:spPr>
        <p:txBody>
          <a:bodyPr>
            <a:normAutofit lnSpcReduction="10000"/>
          </a:bodyPr>
          <a:lstStyle/>
          <a:p>
            <a:pPr marL="0" indent="0">
              <a:buNone/>
            </a:pPr>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a:p>
          <a:p>
            <a:r>
              <a:rPr lang="en-US" sz="1600" dirty="0" smtClean="0"/>
              <a:t>High Satisfaction and High Evaluation(Shaded in green color). These set of people got better offer from some where else, they are low salary earner with no promotion in the last 5 years. they wanted more. That’s why they left.</a:t>
            </a:r>
          </a:p>
          <a:p>
            <a:r>
              <a:rPr lang="en-US" sz="1600" dirty="0" smtClean="0"/>
              <a:t>Low Satisfaction and High Evaluation(Shaded in blue color). These set of people are valued by the company but are not satisfied with the way they are treated. they handle 5-7 project, have spent 4-5years with the company and are paid low salary</a:t>
            </a:r>
            <a:r>
              <a:rPr lang="en-US" sz="1600" dirty="0"/>
              <a:t>.</a:t>
            </a:r>
            <a:r>
              <a:rPr lang="en-US" sz="1600" dirty="0" smtClean="0"/>
              <a:t> they are overworked and they haven’t been promoted in last five years, that’s why they are dissatisfied. </a:t>
            </a:r>
          </a:p>
          <a:p>
            <a:r>
              <a:rPr lang="en-US" sz="1600" dirty="0" smtClean="0"/>
              <a:t>Moderate Satisfaction and moderate Evaluation (Shaded in grey color).these people are somewhere in between, they are not motivated by they job. They handle an average of 2 project and salary is low or medium. They want more responsibility.</a:t>
            </a:r>
          </a:p>
          <a:p>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822" y="140677"/>
            <a:ext cx="7311537" cy="4495800"/>
          </a:xfrm>
          <a:prstGeom prst="rect">
            <a:avLst/>
          </a:prstGeom>
        </p:spPr>
      </p:pic>
      <p:sp>
        <p:nvSpPr>
          <p:cNvPr id="9" name="Oval 8"/>
          <p:cNvSpPr/>
          <p:nvPr/>
        </p:nvSpPr>
        <p:spPr>
          <a:xfrm>
            <a:off x="5852158" y="211014"/>
            <a:ext cx="1842868" cy="11113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896787" y="363414"/>
            <a:ext cx="1842868" cy="11113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42715" y="1573235"/>
            <a:ext cx="1842868" cy="11113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874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1023</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ANALYSIS REPORT ON EMPOLYEE ATRRITION CASE</vt:lpstr>
      <vt:lpstr>OBSERVATIVE/EXPLORATORY Analysis we do some Exploratory Data Analysis, where we summarize characteristics of data such as pattern, trends, outliers, and hypothesis testing using descriptive statistics and visualization. </vt:lpstr>
      <vt:lpstr>INSIGHT ON DATA</vt:lpstr>
      <vt:lpstr>PowerPoint Presentation</vt:lpstr>
      <vt:lpstr>PowerPoint Presentation</vt:lpstr>
      <vt:lpstr>PowerPoint Presentation</vt:lpstr>
      <vt:lpstr>What we know so far</vt:lpstr>
      <vt:lpstr>PowerPoint Presentation</vt:lpstr>
      <vt:lpstr>PowerPoint Presentation</vt:lpstr>
      <vt:lpstr>Preparing data for building the model.</vt:lpstr>
      <vt:lpstr>PowerPoint Presentation</vt:lpstr>
      <vt:lpstr>Evaluating Model Performance </vt:lpstr>
      <vt:lpstr>I want to cross check these result with a decision tree algorithm just to be sure. The decision tree model brought out these result;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 ON EMPOLYEE ATRRITION CASE</dc:title>
  <dc:creator>user</dc:creator>
  <cp:lastModifiedBy>user</cp:lastModifiedBy>
  <cp:revision>23</cp:revision>
  <dcterms:created xsi:type="dcterms:W3CDTF">2019-06-26T15:42:55Z</dcterms:created>
  <dcterms:modified xsi:type="dcterms:W3CDTF">2019-06-26T21:39:35Z</dcterms:modified>
</cp:coreProperties>
</file>