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15629"/>
    <p:restoredTop sz="94643"/>
  </p:normalViewPr>
  <p:slideViewPr>
    <p:cSldViewPr snapToGrid="0">
      <p:cViewPr varScale="1">
        <p:scale>
          <a:sx n="92" d="100"/>
          <a:sy n="92" d="100"/>
        </p:scale>
        <p:origin x="176" y="12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bd54e2d86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bd54e2d86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6bd54e2d86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6bd54e2d8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bd54e2d86_3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bd54e2d86_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bd54e2d86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6bd54e2d86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bd54e2d86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bd54e2d86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bd54e2d86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bd54e2d86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bda72850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bda72850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c40a26418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6c40a2641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c6f9e470d_0_1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c6f9e470d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bd54e2d86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bd54e2d86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6bd54e2d86_3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6bd54e2d86_3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bd54e2d86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bd54e2d86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d54e2d8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d54e2d8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6bd54e2d86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6bd54e2d86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6bd54e2d86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6bd54e2d86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Undergraduate Group 4</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Justin Neal, Lee </a:t>
            </a:r>
            <a:r>
              <a:rPr lang="en" dirty="0" err="1"/>
              <a:t>Klarich</a:t>
            </a:r>
            <a:r>
              <a:rPr lang="en" dirty="0"/>
              <a:t>, Brian </a:t>
            </a:r>
            <a:r>
              <a:rPr lang="en" dirty="0" err="1"/>
              <a:t>Cabigon</a:t>
            </a:r>
            <a:r>
              <a:rPr lang="en" dirty="0"/>
              <a:t>, Tim Lewis, </a:t>
            </a:r>
            <a:r>
              <a:rPr lang="en-US" dirty="0" smtClean="0"/>
              <a:t>Jordan</a:t>
            </a:r>
            <a:r>
              <a:rPr lang="en" dirty="0" smtClean="0"/>
              <a:t> </a:t>
            </a:r>
            <a:r>
              <a:rPr lang="en" dirty="0"/>
              <a:t>Benator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2"/>
          <p:cNvPicPr preferRelativeResize="0"/>
          <p:nvPr/>
        </p:nvPicPr>
        <p:blipFill>
          <a:blip r:embed="rId3">
            <a:alphaModFix/>
          </a:blip>
          <a:stretch>
            <a:fillRect/>
          </a:stretch>
        </p:blipFill>
        <p:spPr>
          <a:xfrm>
            <a:off x="1188526" y="612500"/>
            <a:ext cx="6766950" cy="4060125"/>
          </a:xfrm>
          <a:prstGeom prst="rect">
            <a:avLst/>
          </a:prstGeom>
          <a:noFill/>
          <a:ln>
            <a:noFill/>
          </a:ln>
        </p:spPr>
      </p:pic>
      <p:sp>
        <p:nvSpPr>
          <p:cNvPr id="175" name="Google Shape;175;p22"/>
          <p:cNvSpPr txBox="1"/>
          <p:nvPr/>
        </p:nvSpPr>
        <p:spPr>
          <a:xfrm>
            <a:off x="2450700" y="189200"/>
            <a:ext cx="4242600" cy="42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Map of Only Burglaries in NYC</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Were there any rises of specific crimes on certain holidays?</a:t>
            </a:r>
            <a:endParaRPr sz="2400"/>
          </a:p>
        </p:txBody>
      </p:sp>
      <p:pic>
        <p:nvPicPr>
          <p:cNvPr id="181" name="Google Shape;181;p23"/>
          <p:cNvPicPr preferRelativeResize="0"/>
          <p:nvPr/>
        </p:nvPicPr>
        <p:blipFill>
          <a:blip r:embed="rId3">
            <a:alphaModFix/>
          </a:blip>
          <a:stretch>
            <a:fillRect/>
          </a:stretch>
        </p:blipFill>
        <p:spPr>
          <a:xfrm>
            <a:off x="0" y="1603426"/>
            <a:ext cx="3060200" cy="1936650"/>
          </a:xfrm>
          <a:prstGeom prst="rect">
            <a:avLst/>
          </a:prstGeom>
          <a:noFill/>
          <a:ln>
            <a:noFill/>
          </a:ln>
        </p:spPr>
      </p:pic>
      <p:pic>
        <p:nvPicPr>
          <p:cNvPr id="182" name="Google Shape;182;p23"/>
          <p:cNvPicPr preferRelativeResize="0"/>
          <p:nvPr/>
        </p:nvPicPr>
        <p:blipFill>
          <a:blip r:embed="rId4">
            <a:alphaModFix/>
          </a:blip>
          <a:stretch>
            <a:fillRect/>
          </a:stretch>
        </p:blipFill>
        <p:spPr>
          <a:xfrm>
            <a:off x="6146273" y="1613286"/>
            <a:ext cx="2633491" cy="1916925"/>
          </a:xfrm>
          <a:prstGeom prst="rect">
            <a:avLst/>
          </a:prstGeom>
          <a:noFill/>
          <a:ln>
            <a:noFill/>
          </a:ln>
        </p:spPr>
      </p:pic>
      <p:pic>
        <p:nvPicPr>
          <p:cNvPr id="183" name="Google Shape;183;p23"/>
          <p:cNvPicPr preferRelativeResize="0"/>
          <p:nvPr/>
        </p:nvPicPr>
        <p:blipFill>
          <a:blip r:embed="rId5">
            <a:alphaModFix/>
          </a:blip>
          <a:stretch>
            <a:fillRect/>
          </a:stretch>
        </p:blipFill>
        <p:spPr>
          <a:xfrm>
            <a:off x="3166686" y="1603425"/>
            <a:ext cx="2810635" cy="193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457200" lvl="0" indent="0" algn="l" rtl="0">
              <a:spcBef>
                <a:spcPts val="600"/>
              </a:spcBef>
              <a:spcAft>
                <a:spcPts val="300"/>
              </a:spcAft>
              <a:buNone/>
            </a:pPr>
            <a:r>
              <a:rPr lang="en" sz="1800"/>
              <a:t>Are there any specific date ranges or time ranges where crime is more prevalent in one borough than the other?</a:t>
            </a:r>
            <a:endParaRPr sz="1800"/>
          </a:p>
        </p:txBody>
      </p:sp>
      <p:sp>
        <p:nvSpPr>
          <p:cNvPr id="189" name="Google Shape;189;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Here we want to create a bar graph to compare the time/date with the boroughs to see where there is a highest amount of crimes in a certain borough during a specific timeframe.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182880" lvl="0" indent="0" algn="ctr" rtl="0">
              <a:spcBef>
                <a:spcPts val="600"/>
              </a:spcBef>
              <a:spcAft>
                <a:spcPts val="300"/>
              </a:spcAft>
              <a:buNone/>
            </a:pPr>
            <a:r>
              <a:rPr lang="en" sz="2400"/>
              <a:t>What crimes are the easiest to get away with?</a:t>
            </a:r>
            <a:endParaRPr sz="2400"/>
          </a:p>
        </p:txBody>
      </p:sp>
      <p:pic>
        <p:nvPicPr>
          <p:cNvPr id="195" name="Google Shape;195;p25"/>
          <p:cNvPicPr preferRelativeResize="0"/>
          <p:nvPr/>
        </p:nvPicPr>
        <p:blipFill>
          <a:blip r:embed="rId3">
            <a:alphaModFix/>
          </a:blip>
          <a:stretch>
            <a:fillRect/>
          </a:stretch>
        </p:blipFill>
        <p:spPr>
          <a:xfrm>
            <a:off x="6135550" y="1951838"/>
            <a:ext cx="3008450" cy="2081075"/>
          </a:xfrm>
          <a:prstGeom prst="rect">
            <a:avLst/>
          </a:prstGeom>
          <a:noFill/>
          <a:ln>
            <a:noFill/>
          </a:ln>
        </p:spPr>
      </p:pic>
      <p:pic>
        <p:nvPicPr>
          <p:cNvPr id="196" name="Google Shape;196;p25"/>
          <p:cNvPicPr preferRelativeResize="0"/>
          <p:nvPr/>
        </p:nvPicPr>
        <p:blipFill>
          <a:blip r:embed="rId4">
            <a:alphaModFix/>
          </a:blip>
          <a:stretch>
            <a:fillRect/>
          </a:stretch>
        </p:blipFill>
        <p:spPr>
          <a:xfrm>
            <a:off x="73050" y="1814863"/>
            <a:ext cx="2927150" cy="2465811"/>
          </a:xfrm>
          <a:prstGeom prst="rect">
            <a:avLst/>
          </a:prstGeom>
          <a:noFill/>
          <a:ln>
            <a:noFill/>
          </a:ln>
        </p:spPr>
      </p:pic>
      <p:sp>
        <p:nvSpPr>
          <p:cNvPr id="197" name="Google Shape;197;p25"/>
          <p:cNvSpPr txBox="1"/>
          <p:nvPr/>
        </p:nvSpPr>
        <p:spPr>
          <a:xfrm>
            <a:off x="189175" y="1321225"/>
            <a:ext cx="2613600" cy="51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 of Instances With </a:t>
            </a: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No Suspect Info</a:t>
            </a:r>
            <a:endParaRPr>
              <a:latin typeface="Roboto"/>
              <a:ea typeface="Roboto"/>
              <a:cs typeface="Roboto"/>
              <a:sym typeface="Roboto"/>
            </a:endParaRPr>
          </a:p>
        </p:txBody>
      </p:sp>
      <p:sp>
        <p:nvSpPr>
          <p:cNvPr id="198" name="Google Shape;198;p25"/>
          <p:cNvSpPr txBox="1"/>
          <p:nvPr/>
        </p:nvSpPr>
        <p:spPr>
          <a:xfrm>
            <a:off x="6332975" y="1321225"/>
            <a:ext cx="2613600" cy="51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List of Significant Crimes (&gt;10k Instances)</a:t>
            </a:r>
            <a:endParaRPr>
              <a:latin typeface="Roboto"/>
              <a:ea typeface="Roboto"/>
              <a:cs typeface="Roboto"/>
              <a:sym typeface="Roboto"/>
            </a:endParaRPr>
          </a:p>
        </p:txBody>
      </p:sp>
      <p:pic>
        <p:nvPicPr>
          <p:cNvPr id="199" name="Google Shape;199;p25"/>
          <p:cNvPicPr preferRelativeResize="0"/>
          <p:nvPr/>
        </p:nvPicPr>
        <p:blipFill>
          <a:blip r:embed="rId5">
            <a:alphaModFix/>
          </a:blip>
          <a:stretch>
            <a:fillRect/>
          </a:stretch>
        </p:blipFill>
        <p:spPr>
          <a:xfrm>
            <a:off x="3063650" y="1802792"/>
            <a:ext cx="3008450" cy="2440832"/>
          </a:xfrm>
          <a:prstGeom prst="rect">
            <a:avLst/>
          </a:prstGeom>
          <a:noFill/>
          <a:ln>
            <a:noFill/>
          </a:ln>
        </p:spPr>
      </p:pic>
      <p:sp>
        <p:nvSpPr>
          <p:cNvPr id="200" name="Google Shape;200;p25"/>
          <p:cNvSpPr txBox="1"/>
          <p:nvPr/>
        </p:nvSpPr>
        <p:spPr>
          <a:xfrm>
            <a:off x="3309237" y="1347175"/>
            <a:ext cx="2517300" cy="46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 of Instances Where </a:t>
            </a:r>
            <a:endParaRPr>
              <a:latin typeface="Roboto"/>
              <a:ea typeface="Roboto"/>
              <a:cs typeface="Roboto"/>
              <a:sym typeface="Roboto"/>
            </a:endParaRPr>
          </a:p>
          <a:p>
            <a:pPr marL="0" lvl="0" indent="0" algn="ctr" rtl="0">
              <a:spcBef>
                <a:spcPts val="0"/>
              </a:spcBef>
              <a:spcAft>
                <a:spcPts val="0"/>
              </a:spcAft>
              <a:buNone/>
            </a:pPr>
            <a:r>
              <a:rPr lang="en">
                <a:latin typeface="Roboto"/>
                <a:ea typeface="Roboto"/>
                <a:cs typeface="Roboto"/>
                <a:sym typeface="Roboto"/>
              </a:rPr>
              <a:t>Crime Was Completed</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What crime will be most likely to be committed on a given day in the future?</a:t>
            </a:r>
            <a:endParaRPr sz="1900"/>
          </a:p>
        </p:txBody>
      </p:sp>
      <p:sp>
        <p:nvSpPr>
          <p:cNvPr id="206" name="Google Shape;206;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7" name="Google Shape;207;p26"/>
          <p:cNvPicPr preferRelativeResize="0"/>
          <p:nvPr/>
        </p:nvPicPr>
        <p:blipFill rotWithShape="1">
          <a:blip r:embed="rId3">
            <a:alphaModFix/>
          </a:blip>
          <a:srcRect l="1236" t="1348" r="1373" b="2321"/>
          <a:stretch/>
        </p:blipFill>
        <p:spPr>
          <a:xfrm>
            <a:off x="2818750" y="1373050"/>
            <a:ext cx="3501650" cy="3022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Approach </a:t>
            </a:r>
            <a:endParaRPr/>
          </a:p>
        </p:txBody>
      </p:sp>
      <p:sp>
        <p:nvSpPr>
          <p:cNvPr id="213" name="Google Shape;213;p27"/>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a:t>
            </a:r>
            <a:endParaRPr/>
          </a:p>
          <a:p>
            <a:pPr marL="457200" lvl="0" indent="-317500" algn="l" rtl="0">
              <a:spcBef>
                <a:spcPts val="1600"/>
              </a:spcBef>
              <a:spcAft>
                <a:spcPts val="0"/>
              </a:spcAft>
              <a:buSzPts val="1400"/>
              <a:buChar char="●"/>
            </a:pPr>
            <a:r>
              <a:rPr lang="en"/>
              <a:t>Independent Variable -&gt; Timeframe of crime occurrence </a:t>
            </a:r>
            <a:endParaRPr/>
          </a:p>
          <a:p>
            <a:pPr marL="457200" lvl="0" indent="-317500" algn="l" rtl="0">
              <a:spcBef>
                <a:spcPts val="0"/>
              </a:spcBef>
              <a:spcAft>
                <a:spcPts val="0"/>
              </a:spcAft>
              <a:buSzPts val="1400"/>
              <a:buChar char="●"/>
            </a:pPr>
            <a:r>
              <a:rPr lang="en"/>
              <a:t>Dependent Variable -&gt; Number of occurrences of the top 10 most committed crimes in NYC during a timeframe</a:t>
            </a:r>
            <a:endParaRPr/>
          </a:p>
          <a:p>
            <a:pPr marL="457200" lvl="0" indent="-317500" algn="l" rtl="0">
              <a:spcBef>
                <a:spcPts val="0"/>
              </a:spcBef>
              <a:spcAft>
                <a:spcPts val="0"/>
              </a:spcAft>
              <a:buSzPts val="1400"/>
              <a:buChar char="●"/>
            </a:pPr>
            <a:r>
              <a:rPr lang="en"/>
              <a:t>Preprocessing -&gt; Removed all entries with dates before 01-01-06T00:00 and after 12-31-17T23:59</a:t>
            </a:r>
            <a:endParaRPr/>
          </a:p>
        </p:txBody>
      </p:sp>
      <p:sp>
        <p:nvSpPr>
          <p:cNvPr id="214" name="Google Shape;214;p27"/>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Models:</a:t>
            </a:r>
            <a:endParaRPr/>
          </a:p>
          <a:p>
            <a:pPr marL="457200" lvl="0" indent="-317500" algn="l" rtl="0">
              <a:spcBef>
                <a:spcPts val="1600"/>
              </a:spcBef>
              <a:spcAft>
                <a:spcPts val="0"/>
              </a:spcAft>
              <a:buSzPts val="1400"/>
              <a:buChar char="●"/>
            </a:pPr>
            <a:r>
              <a:rPr lang="en"/>
              <a:t>Random Forest</a:t>
            </a:r>
            <a:endParaRPr/>
          </a:p>
          <a:p>
            <a:pPr marL="914400" lvl="1" indent="-304800" algn="l" rtl="0">
              <a:spcBef>
                <a:spcPts val="0"/>
              </a:spcBef>
              <a:spcAft>
                <a:spcPts val="0"/>
              </a:spcAft>
              <a:buSzPts val="1200"/>
              <a:buChar char="○"/>
            </a:pPr>
            <a:r>
              <a:rPr lang="en"/>
              <a:t>n_estimators = [100, 500, 1000]</a:t>
            </a:r>
            <a:endParaRPr/>
          </a:p>
          <a:p>
            <a:pPr marL="457200" lvl="0" indent="-317500" algn="l" rtl="0">
              <a:spcBef>
                <a:spcPts val="0"/>
              </a:spcBef>
              <a:spcAft>
                <a:spcPts val="0"/>
              </a:spcAft>
              <a:buSzPts val="1400"/>
              <a:buChar char="●"/>
            </a:pPr>
            <a:r>
              <a:rPr lang="en"/>
              <a:t>Multilayer Perceptron</a:t>
            </a:r>
            <a:endParaRPr/>
          </a:p>
          <a:p>
            <a:pPr marL="914400" lvl="1" indent="-304800" algn="l" rtl="0">
              <a:spcBef>
                <a:spcPts val="0"/>
              </a:spcBef>
              <a:spcAft>
                <a:spcPts val="0"/>
              </a:spcAft>
              <a:buSzPts val="1200"/>
              <a:buChar char="○"/>
            </a:pPr>
            <a:r>
              <a:rPr lang="en"/>
              <a:t>hidden_layer_sizes = [[200], [50, 100], [50, 100, 50]]</a:t>
            </a:r>
            <a:endParaRPr/>
          </a:p>
          <a:p>
            <a:pPr marL="914400" lvl="1" indent="-304800" algn="l" rtl="0">
              <a:spcBef>
                <a:spcPts val="0"/>
              </a:spcBef>
              <a:spcAft>
                <a:spcPts val="0"/>
              </a:spcAft>
              <a:buSzPts val="1200"/>
              <a:buChar char="○"/>
            </a:pPr>
            <a:r>
              <a:rPr lang="en"/>
              <a:t>batch_sizes = [16, 64, 128, 256]</a:t>
            </a:r>
            <a:endParaRPr/>
          </a:p>
          <a:p>
            <a:pPr marL="914400" lvl="1" indent="-304800" algn="l" rtl="0">
              <a:spcBef>
                <a:spcPts val="0"/>
              </a:spcBef>
              <a:spcAft>
                <a:spcPts val="0"/>
              </a:spcAft>
              <a:buSzPts val="1200"/>
              <a:buChar char="○"/>
            </a:pPr>
            <a:r>
              <a:rPr lang="en"/>
              <a:t>activation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Results: Multilayer Perceptron Regressor</a:t>
            </a:r>
            <a:endParaRPr/>
          </a:p>
        </p:txBody>
      </p:sp>
      <p:sp>
        <p:nvSpPr>
          <p:cNvPr id="220" name="Google Shape;220;p28"/>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Multilayer Perceptron</a:t>
            </a:r>
            <a:endParaRPr/>
          </a:p>
        </p:txBody>
      </p:sp>
      <p:sp>
        <p:nvSpPr>
          <p:cNvPr id="221" name="Google Shape;221;p28"/>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Random Forest Regressor</a:t>
            </a:r>
            <a:endParaRPr/>
          </a:p>
        </p:txBody>
      </p:sp>
      <p:pic>
        <p:nvPicPr>
          <p:cNvPr id="222" name="Google Shape;222;p28"/>
          <p:cNvPicPr preferRelativeResize="0"/>
          <p:nvPr/>
        </p:nvPicPr>
        <p:blipFill>
          <a:blip r:embed="rId3">
            <a:alphaModFix/>
          </a:blip>
          <a:stretch>
            <a:fillRect/>
          </a:stretch>
        </p:blipFill>
        <p:spPr>
          <a:xfrm>
            <a:off x="1143000" y="1184975"/>
            <a:ext cx="6858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Results: Random Forest Regressor</a:t>
            </a:r>
            <a:endParaRPr/>
          </a:p>
        </p:txBody>
      </p:sp>
      <p:pic>
        <p:nvPicPr>
          <p:cNvPr id="228" name="Google Shape;228;p29"/>
          <p:cNvPicPr preferRelativeResize="0"/>
          <p:nvPr/>
        </p:nvPicPr>
        <p:blipFill>
          <a:blip r:embed="rId3">
            <a:alphaModFix/>
          </a:blip>
          <a:stretch>
            <a:fillRect/>
          </a:stretch>
        </p:blipFill>
        <p:spPr>
          <a:xfrm>
            <a:off x="1143000" y="1235600"/>
            <a:ext cx="6858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grpSp>
        <p:nvGrpSpPr>
          <p:cNvPr id="233" name="Google Shape;233;p30"/>
          <p:cNvGrpSpPr/>
          <p:nvPr/>
        </p:nvGrpSpPr>
        <p:grpSpPr>
          <a:xfrm>
            <a:off x="4939500" y="1219611"/>
            <a:ext cx="3837000" cy="2704200"/>
            <a:chOff x="4939500" y="1219611"/>
            <a:chExt cx="3837000" cy="2704200"/>
          </a:xfrm>
        </p:grpSpPr>
        <p:cxnSp>
          <p:nvCxnSpPr>
            <p:cNvPr id="234" name="Google Shape;234;p30"/>
            <p:cNvCxnSpPr/>
            <p:nvPr/>
          </p:nvCxnSpPr>
          <p:spPr>
            <a:xfrm>
              <a:off x="4939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5" name="Google Shape;235;p30"/>
            <p:cNvCxnSpPr/>
            <p:nvPr/>
          </p:nvCxnSpPr>
          <p:spPr>
            <a:xfrm>
              <a:off x="5365833"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6" name="Google Shape;236;p30"/>
            <p:cNvCxnSpPr/>
            <p:nvPr/>
          </p:nvCxnSpPr>
          <p:spPr>
            <a:xfrm>
              <a:off x="5792167"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7" name="Google Shape;237;p30"/>
            <p:cNvCxnSpPr/>
            <p:nvPr/>
          </p:nvCxnSpPr>
          <p:spPr>
            <a:xfrm>
              <a:off x="6218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8" name="Google Shape;238;p30"/>
            <p:cNvCxnSpPr/>
            <p:nvPr/>
          </p:nvCxnSpPr>
          <p:spPr>
            <a:xfrm>
              <a:off x="6644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39" name="Google Shape;239;p30"/>
            <p:cNvCxnSpPr/>
            <p:nvPr/>
          </p:nvCxnSpPr>
          <p:spPr>
            <a:xfrm>
              <a:off x="7071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0" name="Google Shape;240;p30"/>
            <p:cNvCxnSpPr/>
            <p:nvPr/>
          </p:nvCxnSpPr>
          <p:spPr>
            <a:xfrm>
              <a:off x="7497500"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1" name="Google Shape;241;p30"/>
            <p:cNvCxnSpPr/>
            <p:nvPr/>
          </p:nvCxnSpPr>
          <p:spPr>
            <a:xfrm>
              <a:off x="7923834"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2" name="Google Shape;242;p30"/>
            <p:cNvCxnSpPr/>
            <p:nvPr/>
          </p:nvCxnSpPr>
          <p:spPr>
            <a:xfrm>
              <a:off x="8350166" y="1219611"/>
              <a:ext cx="0" cy="2704200"/>
            </a:xfrm>
            <a:prstGeom prst="straightConnector1">
              <a:avLst/>
            </a:prstGeom>
            <a:noFill/>
            <a:ln w="9525" cap="flat" cmpd="sng">
              <a:solidFill>
                <a:schemeClr val="lt1"/>
              </a:solidFill>
              <a:prstDash val="dash"/>
              <a:round/>
              <a:headEnd type="none" w="sm" len="sm"/>
              <a:tailEnd type="none" w="sm" len="sm"/>
            </a:ln>
          </p:spPr>
        </p:cxnSp>
        <p:cxnSp>
          <p:nvCxnSpPr>
            <p:cNvPr id="243" name="Google Shape;243;p30"/>
            <p:cNvCxnSpPr/>
            <p:nvPr/>
          </p:nvCxnSpPr>
          <p:spPr>
            <a:xfrm>
              <a:off x="8776500" y="1219611"/>
              <a:ext cx="0" cy="2704200"/>
            </a:xfrm>
            <a:prstGeom prst="straightConnector1">
              <a:avLst/>
            </a:prstGeom>
            <a:noFill/>
            <a:ln w="9525" cap="flat" cmpd="sng">
              <a:solidFill>
                <a:schemeClr val="lt1"/>
              </a:solidFill>
              <a:prstDash val="dash"/>
              <a:round/>
              <a:headEnd type="none" w="sm" len="sm"/>
              <a:tailEnd type="none" w="sm" len="sm"/>
            </a:ln>
          </p:spPr>
        </p:cxnSp>
      </p:grpSp>
      <p:sp>
        <p:nvSpPr>
          <p:cNvPr id="244" name="Google Shape;244;p30"/>
          <p:cNvSpPr/>
          <p:nvPr/>
        </p:nvSpPr>
        <p:spPr>
          <a:xfrm>
            <a:off x="7014920" y="2133119"/>
            <a:ext cx="286500" cy="2865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grpSp>
        <p:nvGrpSpPr>
          <p:cNvPr id="246" name="Google Shape;246;p30"/>
          <p:cNvGrpSpPr/>
          <p:nvPr/>
        </p:nvGrpSpPr>
        <p:grpSpPr>
          <a:xfrm>
            <a:off x="4939534" y="2017046"/>
            <a:ext cx="3825543" cy="1573620"/>
            <a:chOff x="1000000" y="2393988"/>
            <a:chExt cx="4144235" cy="1704713"/>
          </a:xfrm>
        </p:grpSpPr>
        <p:sp>
          <p:nvSpPr>
            <p:cNvPr id="247" name="Google Shape;247;p30"/>
            <p:cNvSpPr/>
            <p:nvPr/>
          </p:nvSpPr>
          <p:spPr>
            <a:xfrm>
              <a:off x="1000000" y="2440003"/>
              <a:ext cx="4144235" cy="1631268"/>
            </a:xfrm>
            <a:custGeom>
              <a:avLst/>
              <a:gdLst/>
              <a:ahLst/>
              <a:cxnLst/>
              <a:rect l="l" t="t" r="r" b="b"/>
              <a:pathLst>
                <a:path w="165422" h="90088" extrusionOk="0">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w="19050" cap="flat" cmpd="sng">
              <a:solidFill>
                <a:schemeClr val="lt1"/>
              </a:solidFill>
              <a:prstDash val="solid"/>
              <a:round/>
              <a:headEnd type="oval" w="med" len="med"/>
              <a:tailEnd type="oval" w="med" len="med"/>
            </a:ln>
          </p:spPr>
        </p:sp>
        <p:sp>
          <p:nvSpPr>
            <p:cNvPr id="248" name="Google Shape;248;p30"/>
            <p:cNvSpPr/>
            <p:nvPr/>
          </p:nvSpPr>
          <p:spPr>
            <a:xfrm>
              <a:off x="4658400" y="40141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4195525" y="314735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3800700" y="3868900"/>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3358650" y="26378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2909400" y="2993013"/>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p:cNvSpPr/>
            <p:nvPr/>
          </p:nvSpPr>
          <p:spPr>
            <a:xfrm>
              <a:off x="2437450" y="2393988"/>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0"/>
            <p:cNvSpPr/>
            <p:nvPr/>
          </p:nvSpPr>
          <p:spPr>
            <a:xfrm>
              <a:off x="1974575" y="32133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0"/>
            <p:cNvSpPr/>
            <p:nvPr/>
          </p:nvSpPr>
          <p:spPr>
            <a:xfrm>
              <a:off x="1500000" y="2553225"/>
              <a:ext cx="84600" cy="84600"/>
            </a:xfrm>
            <a:prstGeom prst="ellipse">
              <a:avLst/>
            </a:pr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30"/>
          <p:cNvGrpSpPr/>
          <p:nvPr/>
        </p:nvGrpSpPr>
        <p:grpSpPr>
          <a:xfrm>
            <a:off x="4939557" y="1778136"/>
            <a:ext cx="3836911" cy="1503799"/>
            <a:chOff x="1000025" y="2059300"/>
            <a:chExt cx="4156550" cy="1629075"/>
          </a:xfrm>
        </p:grpSpPr>
        <p:sp>
          <p:nvSpPr>
            <p:cNvPr id="257" name="Google Shape;257;p30"/>
            <p:cNvSpPr/>
            <p:nvPr/>
          </p:nvSpPr>
          <p:spPr>
            <a:xfrm>
              <a:off x="1000025" y="2083952"/>
              <a:ext cx="4156550" cy="1576975"/>
            </a:xfrm>
            <a:custGeom>
              <a:avLst/>
              <a:gdLst/>
              <a:ahLst/>
              <a:cxnLst/>
              <a:rect l="l" t="t" r="r" b="b"/>
              <a:pathLst>
                <a:path w="166262" h="63079" extrusionOk="0">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w="19050" cap="flat" cmpd="sng">
              <a:solidFill>
                <a:schemeClr val="accent4"/>
              </a:solidFill>
              <a:prstDash val="solid"/>
              <a:round/>
              <a:headEnd type="oval" w="med" len="med"/>
              <a:tailEnd type="oval" w="med" len="med"/>
            </a:ln>
          </p:spPr>
        </p:sp>
        <p:sp>
          <p:nvSpPr>
            <p:cNvPr id="258" name="Google Shape;258;p30"/>
            <p:cNvSpPr/>
            <p:nvPr/>
          </p:nvSpPr>
          <p:spPr>
            <a:xfrm>
              <a:off x="1500000" y="205930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p:cNvSpPr/>
            <p:nvPr/>
          </p:nvSpPr>
          <p:spPr>
            <a:xfrm>
              <a:off x="1974575" y="27372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p:cNvSpPr/>
            <p:nvPr/>
          </p:nvSpPr>
          <p:spPr>
            <a:xfrm>
              <a:off x="2437450" y="26526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p:cNvSpPr/>
            <p:nvPr/>
          </p:nvSpPr>
          <p:spPr>
            <a:xfrm>
              <a:off x="2909400" y="36037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p:cNvSpPr/>
            <p:nvPr/>
          </p:nvSpPr>
          <p:spPr>
            <a:xfrm>
              <a:off x="3358650" y="29930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0"/>
            <p:cNvSpPr/>
            <p:nvPr/>
          </p:nvSpPr>
          <p:spPr>
            <a:xfrm>
              <a:off x="3780700" y="331522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0"/>
            <p:cNvSpPr/>
            <p:nvPr/>
          </p:nvSpPr>
          <p:spPr>
            <a:xfrm>
              <a:off x="4216350" y="2412175"/>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p:cNvSpPr/>
            <p:nvPr/>
          </p:nvSpPr>
          <p:spPr>
            <a:xfrm>
              <a:off x="4658400" y="2802450"/>
              <a:ext cx="84600" cy="846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60475" y="182650"/>
            <a:ext cx="17157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FFFFFF"/>
                </a:highlight>
              </a:rPr>
              <a:t>The Data</a:t>
            </a:r>
            <a:endParaRPr>
              <a:highlight>
                <a:srgbClr val="FFFFFF"/>
              </a:highlight>
            </a:endParaRPr>
          </a:p>
        </p:txBody>
      </p:sp>
      <p:pic>
        <p:nvPicPr>
          <p:cNvPr id="92" name="Google Shape;92;p14"/>
          <p:cNvPicPr preferRelativeResize="0"/>
          <p:nvPr/>
        </p:nvPicPr>
        <p:blipFill rotWithShape="1">
          <a:blip r:embed="rId3">
            <a:alphaModFix/>
          </a:blip>
          <a:srcRect b="26221"/>
          <a:stretch/>
        </p:blipFill>
        <p:spPr>
          <a:xfrm>
            <a:off x="-9325" y="0"/>
            <a:ext cx="9144000" cy="1897650"/>
          </a:xfrm>
          <a:prstGeom prst="rect">
            <a:avLst/>
          </a:prstGeom>
          <a:noFill/>
          <a:ln>
            <a:noFill/>
          </a:ln>
        </p:spPr>
      </p:pic>
      <p:grpSp>
        <p:nvGrpSpPr>
          <p:cNvPr id="93" name="Google Shape;93;p14"/>
          <p:cNvGrpSpPr/>
          <p:nvPr/>
        </p:nvGrpSpPr>
        <p:grpSpPr>
          <a:xfrm>
            <a:off x="395168" y="2117105"/>
            <a:ext cx="8335007" cy="2689390"/>
            <a:chOff x="431925" y="1304875"/>
            <a:chExt cx="2628925" cy="3416400"/>
          </a:xfrm>
        </p:grpSpPr>
        <p:sp>
          <p:nvSpPr>
            <p:cNvPr id="94" name="Google Shape;94;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4"/>
          <p:cNvSpPr txBox="1">
            <a:spLocks noGrp="1"/>
          </p:cNvSpPr>
          <p:nvPr>
            <p:ph type="body" idx="4294967295"/>
          </p:nvPr>
        </p:nvSpPr>
        <p:spPr>
          <a:xfrm>
            <a:off x="508325" y="2849700"/>
            <a:ext cx="8108700" cy="2293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“This dataset includes all valid felony, misdemeanor, and violation crimes reported to the New York City Police Department (NYPD) from 2006 to the end of [2017].”</a:t>
            </a:r>
            <a:endParaRPr sz="1600"/>
          </a:p>
          <a:p>
            <a:pPr marL="457200" lvl="0" indent="-330200" algn="l" rtl="0">
              <a:spcBef>
                <a:spcPts val="0"/>
              </a:spcBef>
              <a:spcAft>
                <a:spcPts val="0"/>
              </a:spcAft>
              <a:buSzPts val="1600"/>
              <a:buChar char="●"/>
            </a:pPr>
            <a:r>
              <a:rPr lang="en" sz="1600"/>
              <a:t>Includes time, location, categories, descriptions</a:t>
            </a:r>
            <a:endParaRPr sz="1600"/>
          </a:p>
          <a:p>
            <a:pPr marL="457200" lvl="0" indent="-330200" algn="l" rtl="0">
              <a:spcBef>
                <a:spcPts val="0"/>
              </a:spcBef>
              <a:spcAft>
                <a:spcPts val="0"/>
              </a:spcAft>
              <a:buSzPts val="1600"/>
              <a:buChar char="●"/>
            </a:pPr>
            <a:r>
              <a:rPr lang="en" sz="1600"/>
              <a:t>6.5 million reports</a:t>
            </a:r>
            <a:endParaRPr sz="1600"/>
          </a:p>
          <a:p>
            <a:pPr marL="457200" lvl="0" indent="-330200" algn="l" rtl="0">
              <a:spcBef>
                <a:spcPts val="0"/>
              </a:spcBef>
              <a:spcAft>
                <a:spcPts val="0"/>
              </a:spcAft>
              <a:buSzPts val="1600"/>
              <a:buChar char="●"/>
            </a:pPr>
            <a:r>
              <a:rPr lang="en" sz="1600"/>
              <a:t>2.06 GB uncompressed</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Preprocessing</a:t>
            </a:r>
            <a:endParaRPr/>
          </a:p>
        </p:txBody>
      </p:sp>
      <p:sp>
        <p:nvSpPr>
          <p:cNvPr id="102" name="Google Shape;102;p15"/>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3" name="Google Shape;103;p15"/>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Cleaning mistyped years</a:t>
            </a:r>
            <a:endParaRPr sz="1600" b="1"/>
          </a:p>
          <a:p>
            <a:pPr marL="457200" lvl="0" indent="0" algn="l" rtl="0">
              <a:spcBef>
                <a:spcPts val="800"/>
              </a:spcBef>
              <a:spcAft>
                <a:spcPts val="800"/>
              </a:spcAft>
              <a:buNone/>
            </a:pPr>
            <a:r>
              <a:rPr lang="en" sz="1400"/>
              <a:t>In order to convert to datetime format, all of the dates had to be within range.</a:t>
            </a:r>
            <a:endParaRPr sz="1400"/>
          </a:p>
        </p:txBody>
      </p:sp>
      <p:sp>
        <p:nvSpPr>
          <p:cNvPr id="104" name="Google Shape;104;p15"/>
          <p:cNvSpPr/>
          <p:nvPr/>
        </p:nvSpPr>
        <p:spPr>
          <a:xfrm>
            <a:off x="3044777"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Converting date and time to datetime format</a:t>
            </a:r>
            <a:endParaRPr sz="1600" b="1"/>
          </a:p>
          <a:p>
            <a:pPr marL="457200" lvl="0" indent="0" algn="l" rtl="0">
              <a:spcBef>
                <a:spcPts val="800"/>
              </a:spcBef>
              <a:spcAft>
                <a:spcPts val="800"/>
              </a:spcAft>
              <a:buNone/>
            </a:pPr>
            <a:r>
              <a:rPr lang="en" sz="1400"/>
              <a:t>A new column is created to combine complaint_to and from columns into one, and convert the column into datetime format.		</a:t>
            </a:r>
            <a:endParaRPr sz="1400"/>
          </a:p>
        </p:txBody>
      </p:sp>
      <p:sp>
        <p:nvSpPr>
          <p:cNvPr id="106" name="Google Shape;106;p15"/>
          <p:cNvSpPr/>
          <p:nvPr/>
        </p:nvSpPr>
        <p:spPr>
          <a:xfrm>
            <a:off x="5948502" y="1304875"/>
            <a:ext cx="27606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07" name="Google Shape;107;p15"/>
          <p:cNvSpPr txBox="1">
            <a:spLocks noGrp="1"/>
          </p:cNvSpPr>
          <p:nvPr>
            <p:ph type="body" idx="4294967295"/>
          </p:nvPr>
        </p:nvSpPr>
        <p:spPr>
          <a:xfrm>
            <a:off x="6254226"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Dropping unwanted columns</a:t>
            </a:r>
            <a:endParaRPr sz="1600" b="1"/>
          </a:p>
          <a:p>
            <a:pPr marL="0" lvl="0" indent="0" algn="l" rtl="0">
              <a:spcBef>
                <a:spcPts val="800"/>
              </a:spcBef>
              <a:spcAft>
                <a:spcPts val="800"/>
              </a:spcAft>
              <a:buNone/>
            </a:pPr>
            <a:r>
              <a:rPr lang="en" sz="1400"/>
              <a:t>All columns that were not needed for our questions were dropped. The data was then exported and the uncompressed file size was 904MB.</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a:t>What is the average age of suspects that committed burglary?</a:t>
            </a:r>
            <a:endParaRPr sz="2300"/>
          </a:p>
        </p:txBody>
      </p:sp>
      <p:sp>
        <p:nvSpPr>
          <p:cNvPr id="113" name="Google Shape;11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The unique values in the suspect age group column were displayed</a:t>
            </a:r>
            <a:endParaRPr sz="1400"/>
          </a:p>
          <a:p>
            <a:pPr marL="457200" lvl="0" indent="-317500" algn="l" rtl="0">
              <a:spcBef>
                <a:spcPts val="0"/>
              </a:spcBef>
              <a:spcAft>
                <a:spcPts val="0"/>
              </a:spcAft>
              <a:buSzPts val="1400"/>
              <a:buChar char="●"/>
            </a:pPr>
            <a:r>
              <a:rPr lang="en" sz="1400"/>
              <a:t>Bad age group values were converted to nan and dropped</a:t>
            </a:r>
            <a:endParaRPr sz="1400"/>
          </a:p>
          <a:p>
            <a:pPr marL="457200" lvl="0" indent="-317500" algn="l" rtl="0">
              <a:spcBef>
                <a:spcPts val="0"/>
              </a:spcBef>
              <a:spcAft>
                <a:spcPts val="0"/>
              </a:spcAft>
              <a:buSzPts val="1400"/>
              <a:buChar char="●"/>
            </a:pPr>
            <a:r>
              <a:rPr lang="en" sz="1400"/>
              <a:t>Data was cleaned to only suspect age group and offense column</a:t>
            </a:r>
            <a:endParaRPr sz="1400"/>
          </a:p>
          <a:p>
            <a:pPr marL="457200" lvl="0" indent="-317500" algn="l" rtl="0">
              <a:spcBef>
                <a:spcPts val="0"/>
              </a:spcBef>
              <a:spcAft>
                <a:spcPts val="0"/>
              </a:spcAft>
              <a:buSzPts val="1400"/>
              <a:buChar char="●"/>
            </a:pPr>
            <a:r>
              <a:rPr lang="en" sz="1400"/>
              <a:t>Data was then filtered to only contain burglaries</a:t>
            </a:r>
            <a:endParaRPr sz="1400"/>
          </a:p>
          <a:p>
            <a:pPr marL="457200" lvl="0" indent="-317500" algn="l" rtl="0">
              <a:spcBef>
                <a:spcPts val="0"/>
              </a:spcBef>
              <a:spcAft>
                <a:spcPts val="0"/>
              </a:spcAft>
              <a:buSzPts val="1400"/>
              <a:buChar char="●"/>
            </a:pPr>
            <a:r>
              <a:rPr lang="en" sz="1400"/>
              <a:t>This was a bad question: suspect ages are not integers, they’re ranges that are strings and large ones at that; there are many missing values (4.5mil)</a:t>
            </a:r>
            <a:endParaRPr sz="1400"/>
          </a:p>
          <a:p>
            <a:pPr marL="457200" lvl="0" indent="-317500" algn="l" rtl="0">
              <a:spcBef>
                <a:spcPts val="0"/>
              </a:spcBef>
              <a:spcAft>
                <a:spcPts val="0"/>
              </a:spcAft>
              <a:buSzPts val="1400"/>
              <a:buChar char="●"/>
            </a:pPr>
            <a:r>
              <a:rPr lang="en" sz="1400"/>
              <a:t>How to reword this question to better suit our data?</a:t>
            </a:r>
            <a:endParaRPr sz="1400"/>
          </a:p>
        </p:txBody>
      </p:sp>
      <p:pic>
        <p:nvPicPr>
          <p:cNvPr id="114" name="Google Shape;114;p16"/>
          <p:cNvPicPr preferRelativeResize="0"/>
          <p:nvPr/>
        </p:nvPicPr>
        <p:blipFill>
          <a:blip r:embed="rId3">
            <a:alphaModFix/>
          </a:blip>
          <a:stretch>
            <a:fillRect/>
          </a:stretch>
        </p:blipFill>
        <p:spPr>
          <a:xfrm>
            <a:off x="380650" y="3376346"/>
            <a:ext cx="4086151" cy="1192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What age group commits the most burglaries?</a:t>
            </a:r>
            <a:endParaRPr sz="2400"/>
          </a:p>
        </p:txBody>
      </p:sp>
      <p:sp>
        <p:nvSpPr>
          <p:cNvPr id="120" name="Google Shape;12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To answer this question by getting the value counts on the suspect age group column</a:t>
            </a:r>
            <a:endParaRPr sz="1400"/>
          </a:p>
          <a:p>
            <a:pPr marL="457200" lvl="0" indent="-317500" algn="l" rtl="0">
              <a:spcBef>
                <a:spcPts val="0"/>
              </a:spcBef>
              <a:spcAft>
                <a:spcPts val="0"/>
              </a:spcAft>
              <a:buSzPts val="1400"/>
              <a:buChar char="●"/>
            </a:pPr>
            <a:r>
              <a:rPr lang="en" sz="1400"/>
              <a:t>The age group of 25-44 commits the most burglaries</a:t>
            </a:r>
            <a:endParaRPr sz="1400"/>
          </a:p>
        </p:txBody>
      </p:sp>
      <p:pic>
        <p:nvPicPr>
          <p:cNvPr id="121" name="Google Shape;121;p17"/>
          <p:cNvPicPr preferRelativeResize="0"/>
          <p:nvPr/>
        </p:nvPicPr>
        <p:blipFill>
          <a:blip r:embed="rId3">
            <a:alphaModFix/>
          </a:blip>
          <a:stretch>
            <a:fillRect/>
          </a:stretch>
        </p:blipFill>
        <p:spPr>
          <a:xfrm>
            <a:off x="1948675" y="2635000"/>
            <a:ext cx="2975925" cy="199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a:p>
        </p:txBody>
      </p:sp>
      <p:sp>
        <p:nvSpPr>
          <p:cNvPr id="127" name="Google Shape;127;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Date/time of offense is logged in a FROM and TO column. If the time of offense is precisely know, it is logged in the FROM column, and the TO column is empty. Otherwise, the event happened at some point between the time in FROM and the time in TO.</a:t>
            </a:r>
            <a:endParaRPr/>
          </a:p>
          <a:p>
            <a:pPr marL="457200" lvl="0" indent="-342900" algn="l" rtl="0">
              <a:spcBef>
                <a:spcPts val="0"/>
              </a:spcBef>
              <a:spcAft>
                <a:spcPts val="0"/>
              </a:spcAft>
              <a:buSzPts val="1800"/>
              <a:buChar char="●"/>
            </a:pPr>
            <a:r>
              <a:rPr lang="en"/>
              <a:t>Rows were dropped if FROM was null.</a:t>
            </a:r>
            <a:endParaRPr/>
          </a:p>
          <a:p>
            <a:pPr marL="457200" lvl="0" indent="-342900" algn="l" rtl="0">
              <a:spcBef>
                <a:spcPts val="0"/>
              </a:spcBef>
              <a:spcAft>
                <a:spcPts val="0"/>
              </a:spcAft>
              <a:buSzPts val="1800"/>
              <a:buChar char="●"/>
            </a:pPr>
            <a:r>
              <a:rPr lang="en"/>
              <a:t>Rows were dropped if FROM-TO window was greater than three hours (using datetime and timedelta).</a:t>
            </a:r>
            <a:endParaRPr/>
          </a:p>
          <a:p>
            <a:pPr marL="457200" lvl="0" indent="-342900" algn="l" rtl="0">
              <a:spcBef>
                <a:spcPts val="0"/>
              </a:spcBef>
              <a:spcAft>
                <a:spcPts val="0"/>
              </a:spcAft>
              <a:buSzPts val="1800"/>
              <a:buChar char="●"/>
            </a:pPr>
            <a:r>
              <a:rPr lang="en"/>
              <a:t>Similar OFNS_DESCs were combined (i.e. ADMINISTRATIVE CODE and ADMINISTRATIVE CODES, INTOXICATED/IMPAIRED DRIVING and INTOXICATED &amp; IMPAIRED DRIVING).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a:p>
        </p:txBody>
      </p:sp>
      <p:sp>
        <p:nvSpPr>
          <p:cNvPr id="133" name="Google Shape;133;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Plotted a histogram for each OFNS_DESC</a:t>
            </a:r>
            <a:endParaRPr/>
          </a:p>
          <a:p>
            <a:pPr marL="457200" lvl="0" indent="-342900" algn="l" rtl="0">
              <a:spcBef>
                <a:spcPts val="0"/>
              </a:spcBef>
              <a:spcAft>
                <a:spcPts val="0"/>
              </a:spcAft>
              <a:buSzPts val="1800"/>
              <a:buChar char="●"/>
            </a:pPr>
            <a:r>
              <a:rPr lang="en"/>
              <a:t>Time of day vs. count, 24 bins</a:t>
            </a:r>
            <a:endParaRPr/>
          </a:p>
          <a:p>
            <a:pPr marL="457200" lvl="0" indent="-342900" algn="l" rtl="0">
              <a:spcBef>
                <a:spcPts val="0"/>
              </a:spcBef>
              <a:spcAft>
                <a:spcPts val="0"/>
              </a:spcAft>
              <a:buSzPts val="1800"/>
              <a:buChar char="●"/>
            </a:pPr>
            <a:r>
              <a:rPr lang="en"/>
              <a:t>Most categories follow roughly the same sinusoidal sort of shape.</a:t>
            </a:r>
            <a:endParaRPr/>
          </a:p>
          <a:p>
            <a:pPr marL="0" lvl="0" indent="0" algn="l" rtl="0">
              <a:spcBef>
                <a:spcPts val="1600"/>
              </a:spcBef>
              <a:spcAft>
                <a:spcPts val="0"/>
              </a:spcAft>
              <a:buNone/>
            </a:pPr>
            <a:r>
              <a:rPr lang="en"/>
              <a:t> </a:t>
            </a: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134" name="Google Shape;134;p19"/>
          <p:cNvPicPr preferRelativeResize="0"/>
          <p:nvPr/>
        </p:nvPicPr>
        <p:blipFill>
          <a:blip r:embed="rId3">
            <a:alphaModFix/>
          </a:blip>
          <a:stretch>
            <a:fillRect/>
          </a:stretch>
        </p:blipFill>
        <p:spPr>
          <a:xfrm>
            <a:off x="812725" y="2270725"/>
            <a:ext cx="1847850" cy="1257300"/>
          </a:xfrm>
          <a:prstGeom prst="rect">
            <a:avLst/>
          </a:prstGeom>
          <a:noFill/>
          <a:ln>
            <a:noFill/>
          </a:ln>
        </p:spPr>
      </p:pic>
      <p:pic>
        <p:nvPicPr>
          <p:cNvPr id="135" name="Google Shape;135;p19"/>
          <p:cNvPicPr preferRelativeResize="0"/>
          <p:nvPr/>
        </p:nvPicPr>
        <p:blipFill>
          <a:blip r:embed="rId4">
            <a:alphaModFix/>
          </a:blip>
          <a:stretch>
            <a:fillRect/>
          </a:stretch>
        </p:blipFill>
        <p:spPr>
          <a:xfrm>
            <a:off x="3490375" y="2270725"/>
            <a:ext cx="1847850" cy="1257300"/>
          </a:xfrm>
          <a:prstGeom prst="rect">
            <a:avLst/>
          </a:prstGeom>
          <a:noFill/>
          <a:ln>
            <a:noFill/>
          </a:ln>
        </p:spPr>
      </p:pic>
      <p:pic>
        <p:nvPicPr>
          <p:cNvPr id="136" name="Google Shape;136;p19"/>
          <p:cNvPicPr preferRelativeResize="0"/>
          <p:nvPr/>
        </p:nvPicPr>
        <p:blipFill>
          <a:blip r:embed="rId5">
            <a:alphaModFix/>
          </a:blip>
          <a:stretch>
            <a:fillRect/>
          </a:stretch>
        </p:blipFill>
        <p:spPr>
          <a:xfrm>
            <a:off x="6168025" y="2270725"/>
            <a:ext cx="1847850" cy="1257300"/>
          </a:xfrm>
          <a:prstGeom prst="rect">
            <a:avLst/>
          </a:prstGeom>
          <a:noFill/>
          <a:ln>
            <a:noFill/>
          </a:ln>
        </p:spPr>
      </p:pic>
      <p:pic>
        <p:nvPicPr>
          <p:cNvPr id="137" name="Google Shape;137;p19"/>
          <p:cNvPicPr preferRelativeResize="0"/>
          <p:nvPr/>
        </p:nvPicPr>
        <p:blipFill>
          <a:blip r:embed="rId6">
            <a:alphaModFix/>
          </a:blip>
          <a:stretch>
            <a:fillRect/>
          </a:stretch>
        </p:blipFill>
        <p:spPr>
          <a:xfrm>
            <a:off x="827000" y="3623050"/>
            <a:ext cx="1819275" cy="1257300"/>
          </a:xfrm>
          <a:prstGeom prst="rect">
            <a:avLst/>
          </a:prstGeom>
          <a:noFill/>
          <a:ln>
            <a:noFill/>
          </a:ln>
        </p:spPr>
      </p:pic>
      <p:pic>
        <p:nvPicPr>
          <p:cNvPr id="138" name="Google Shape;138;p19"/>
          <p:cNvPicPr preferRelativeResize="0"/>
          <p:nvPr/>
        </p:nvPicPr>
        <p:blipFill>
          <a:blip r:embed="rId7">
            <a:alphaModFix/>
          </a:blip>
          <a:stretch>
            <a:fillRect/>
          </a:stretch>
        </p:blipFill>
        <p:spPr>
          <a:xfrm>
            <a:off x="3518950" y="3623050"/>
            <a:ext cx="1790700" cy="1257300"/>
          </a:xfrm>
          <a:prstGeom prst="rect">
            <a:avLst/>
          </a:prstGeom>
          <a:noFill/>
          <a:ln>
            <a:noFill/>
          </a:ln>
        </p:spPr>
      </p:pic>
      <p:pic>
        <p:nvPicPr>
          <p:cNvPr id="139" name="Google Shape;139;p19"/>
          <p:cNvPicPr preferRelativeResize="0"/>
          <p:nvPr/>
        </p:nvPicPr>
        <p:blipFill>
          <a:blip r:embed="rId8">
            <a:alphaModFix/>
          </a:blip>
          <a:stretch>
            <a:fillRect/>
          </a:stretch>
        </p:blipFill>
        <p:spPr>
          <a:xfrm>
            <a:off x="6196600" y="3623050"/>
            <a:ext cx="1790700" cy="1257300"/>
          </a:xfrm>
          <a:prstGeom prst="rect">
            <a:avLst/>
          </a:prstGeom>
          <a:noFill/>
          <a:ln>
            <a:noFill/>
          </a:ln>
        </p:spPr>
      </p:pic>
      <p:sp>
        <p:nvSpPr>
          <p:cNvPr id="140" name="Google Shape;140;p19"/>
          <p:cNvSpPr txBox="1"/>
          <p:nvPr/>
        </p:nvSpPr>
        <p:spPr>
          <a:xfrm>
            <a:off x="2660575" y="2389675"/>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Peak around 6pm,</a:t>
            </a:r>
            <a:endParaRPr sz="600">
              <a:solidFill>
                <a:srgbClr val="434343"/>
              </a:solidFill>
              <a:latin typeface="Roboto"/>
              <a:ea typeface="Roboto"/>
              <a:cs typeface="Roboto"/>
              <a:sym typeface="Roboto"/>
            </a:endParaRPr>
          </a:p>
          <a:p>
            <a:pPr marL="0" lvl="0" indent="0" algn="l" rtl="0">
              <a:spcBef>
                <a:spcPts val="0"/>
              </a:spcBef>
              <a:spcAft>
                <a:spcPts val="0"/>
              </a:spcAft>
              <a:buNone/>
            </a:pPr>
            <a:r>
              <a:rPr lang="en" sz="600">
                <a:solidFill>
                  <a:srgbClr val="434343"/>
                </a:solidFill>
                <a:latin typeface="Roboto"/>
                <a:ea typeface="Roboto"/>
                <a:cs typeface="Roboto"/>
                <a:sym typeface="Roboto"/>
              </a:rPr>
              <a:t>dip around 6am</a:t>
            </a:r>
            <a:endParaRPr sz="600">
              <a:solidFill>
                <a:srgbClr val="434343"/>
              </a:solidFill>
              <a:latin typeface="Roboto"/>
              <a:ea typeface="Roboto"/>
              <a:cs typeface="Roboto"/>
              <a:sym typeface="Roboto"/>
            </a:endParaRPr>
          </a:p>
        </p:txBody>
      </p:sp>
      <p:sp>
        <p:nvSpPr>
          <p:cNvPr id="141" name="Google Shape;141;p19"/>
          <p:cNvSpPr txBox="1"/>
          <p:nvPr/>
        </p:nvSpPr>
        <p:spPr>
          <a:xfrm>
            <a:off x="5338225" y="2389675"/>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Peak around 8pm,</a:t>
            </a:r>
            <a:endParaRPr sz="600">
              <a:solidFill>
                <a:srgbClr val="434343"/>
              </a:solidFill>
              <a:latin typeface="Roboto"/>
              <a:ea typeface="Roboto"/>
              <a:cs typeface="Roboto"/>
              <a:sym typeface="Roboto"/>
            </a:endParaRPr>
          </a:p>
          <a:p>
            <a:pPr marL="0" lvl="0" indent="0" algn="l" rtl="0">
              <a:spcBef>
                <a:spcPts val="0"/>
              </a:spcBef>
              <a:spcAft>
                <a:spcPts val="0"/>
              </a:spcAft>
              <a:buNone/>
            </a:pPr>
            <a:r>
              <a:rPr lang="en" sz="600">
                <a:solidFill>
                  <a:srgbClr val="434343"/>
                </a:solidFill>
                <a:latin typeface="Roboto"/>
                <a:ea typeface="Roboto"/>
                <a:cs typeface="Roboto"/>
                <a:sym typeface="Roboto"/>
              </a:rPr>
              <a:t>dip around 5am</a:t>
            </a:r>
            <a:endParaRPr sz="600">
              <a:solidFill>
                <a:srgbClr val="434343"/>
              </a:solidFill>
              <a:latin typeface="Roboto"/>
              <a:ea typeface="Roboto"/>
              <a:cs typeface="Roboto"/>
              <a:sym typeface="Roboto"/>
            </a:endParaRPr>
          </a:p>
        </p:txBody>
      </p:sp>
      <p:sp>
        <p:nvSpPr>
          <p:cNvPr id="142" name="Google Shape;142;p19"/>
          <p:cNvSpPr txBox="1"/>
          <p:nvPr/>
        </p:nvSpPr>
        <p:spPr>
          <a:xfrm>
            <a:off x="8015875" y="2389675"/>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Peak around 10pm,</a:t>
            </a:r>
            <a:endParaRPr sz="600">
              <a:solidFill>
                <a:srgbClr val="434343"/>
              </a:solidFill>
              <a:latin typeface="Roboto"/>
              <a:ea typeface="Roboto"/>
              <a:cs typeface="Roboto"/>
              <a:sym typeface="Roboto"/>
            </a:endParaRPr>
          </a:p>
          <a:p>
            <a:pPr marL="0" lvl="0" indent="0" algn="l" rtl="0">
              <a:spcBef>
                <a:spcPts val="0"/>
              </a:spcBef>
              <a:spcAft>
                <a:spcPts val="0"/>
              </a:spcAft>
              <a:buNone/>
            </a:pPr>
            <a:r>
              <a:rPr lang="en" sz="600">
                <a:solidFill>
                  <a:srgbClr val="434343"/>
                </a:solidFill>
                <a:latin typeface="Roboto"/>
                <a:ea typeface="Roboto"/>
                <a:cs typeface="Roboto"/>
                <a:sym typeface="Roboto"/>
              </a:rPr>
              <a:t>dip around 7am</a:t>
            </a:r>
            <a:endParaRPr sz="600">
              <a:solidFill>
                <a:srgbClr val="434343"/>
              </a:solidFill>
              <a:latin typeface="Roboto"/>
              <a:ea typeface="Roboto"/>
              <a:cs typeface="Roboto"/>
              <a:sym typeface="Roboto"/>
            </a:endParaRPr>
          </a:p>
        </p:txBody>
      </p:sp>
      <p:sp>
        <p:nvSpPr>
          <p:cNvPr id="143" name="Google Shape;143;p19"/>
          <p:cNvSpPr txBox="1"/>
          <p:nvPr/>
        </p:nvSpPr>
        <p:spPr>
          <a:xfrm>
            <a:off x="2646275" y="3742000"/>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Peak around 1am,</a:t>
            </a:r>
            <a:endParaRPr sz="600">
              <a:solidFill>
                <a:srgbClr val="434343"/>
              </a:solidFill>
              <a:latin typeface="Roboto"/>
              <a:ea typeface="Roboto"/>
              <a:cs typeface="Roboto"/>
              <a:sym typeface="Roboto"/>
            </a:endParaRPr>
          </a:p>
          <a:p>
            <a:pPr marL="0" lvl="0" indent="0" algn="l" rtl="0">
              <a:spcBef>
                <a:spcPts val="0"/>
              </a:spcBef>
              <a:spcAft>
                <a:spcPts val="0"/>
              </a:spcAft>
              <a:buNone/>
            </a:pPr>
            <a:r>
              <a:rPr lang="en" sz="600">
                <a:solidFill>
                  <a:srgbClr val="434343"/>
                </a:solidFill>
                <a:latin typeface="Roboto"/>
                <a:ea typeface="Roboto"/>
                <a:cs typeface="Roboto"/>
                <a:sym typeface="Roboto"/>
              </a:rPr>
              <a:t>dip around 8am</a:t>
            </a:r>
            <a:endParaRPr sz="600">
              <a:solidFill>
                <a:srgbClr val="434343"/>
              </a:solidFill>
              <a:latin typeface="Roboto"/>
              <a:ea typeface="Roboto"/>
              <a:cs typeface="Roboto"/>
              <a:sym typeface="Roboto"/>
            </a:endParaRPr>
          </a:p>
        </p:txBody>
      </p:sp>
      <p:sp>
        <p:nvSpPr>
          <p:cNvPr id="144" name="Google Shape;144;p19"/>
          <p:cNvSpPr txBox="1"/>
          <p:nvPr/>
        </p:nvSpPr>
        <p:spPr>
          <a:xfrm>
            <a:off x="5309650" y="3742000"/>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Peak around 7pm,</a:t>
            </a:r>
            <a:endParaRPr sz="600">
              <a:solidFill>
                <a:srgbClr val="434343"/>
              </a:solidFill>
              <a:latin typeface="Roboto"/>
              <a:ea typeface="Roboto"/>
              <a:cs typeface="Roboto"/>
              <a:sym typeface="Roboto"/>
            </a:endParaRPr>
          </a:p>
          <a:p>
            <a:pPr marL="0" lvl="0" indent="0" algn="l" rtl="0">
              <a:spcBef>
                <a:spcPts val="0"/>
              </a:spcBef>
              <a:spcAft>
                <a:spcPts val="0"/>
              </a:spcAft>
              <a:buNone/>
            </a:pPr>
            <a:r>
              <a:rPr lang="en" sz="600">
                <a:solidFill>
                  <a:srgbClr val="434343"/>
                </a:solidFill>
                <a:latin typeface="Roboto"/>
                <a:ea typeface="Roboto"/>
                <a:cs typeface="Roboto"/>
                <a:sym typeface="Roboto"/>
              </a:rPr>
              <a:t>dip around 7am</a:t>
            </a:r>
            <a:endParaRPr sz="600">
              <a:solidFill>
                <a:srgbClr val="434343"/>
              </a:solidFill>
              <a:latin typeface="Roboto"/>
              <a:ea typeface="Roboto"/>
              <a:cs typeface="Roboto"/>
              <a:sym typeface="Roboto"/>
            </a:endParaRPr>
          </a:p>
        </p:txBody>
      </p:sp>
      <p:sp>
        <p:nvSpPr>
          <p:cNvPr id="145" name="Google Shape;145;p19"/>
          <p:cNvSpPr txBox="1"/>
          <p:nvPr/>
        </p:nvSpPr>
        <p:spPr>
          <a:xfrm>
            <a:off x="7973025" y="3742000"/>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highlight>
                  <a:srgbClr val="FFFFFF"/>
                </a:highlight>
                <a:latin typeface="Roboto"/>
                <a:ea typeface="Roboto"/>
                <a:cs typeface="Roboto"/>
                <a:sym typeface="Roboto"/>
              </a:rPr>
              <a:t>Peak around 4pm,</a:t>
            </a:r>
            <a:endParaRPr sz="600">
              <a:solidFill>
                <a:srgbClr val="434343"/>
              </a:solidFill>
              <a:highlight>
                <a:srgbClr val="FFFFFF"/>
              </a:highlight>
              <a:latin typeface="Roboto"/>
              <a:ea typeface="Roboto"/>
              <a:cs typeface="Roboto"/>
              <a:sym typeface="Roboto"/>
            </a:endParaRPr>
          </a:p>
          <a:p>
            <a:pPr marL="0" lvl="0" indent="0" algn="l" rtl="0">
              <a:spcBef>
                <a:spcPts val="0"/>
              </a:spcBef>
              <a:spcAft>
                <a:spcPts val="0"/>
              </a:spcAft>
              <a:buNone/>
            </a:pPr>
            <a:r>
              <a:rPr lang="en" sz="600">
                <a:solidFill>
                  <a:srgbClr val="434343"/>
                </a:solidFill>
                <a:highlight>
                  <a:srgbClr val="FFFFFF"/>
                </a:highlight>
                <a:latin typeface="Roboto"/>
                <a:ea typeface="Roboto"/>
                <a:cs typeface="Roboto"/>
                <a:sym typeface="Roboto"/>
              </a:rPr>
              <a:t>dip around 5am</a:t>
            </a:r>
            <a:endParaRPr sz="600">
              <a:solidFill>
                <a:srgbClr val="434343"/>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Is there any correlation between the time of the offense and the type of offense that was committed?</a:t>
            </a:r>
            <a:br>
              <a:rPr lang="en" sz="1500"/>
            </a:br>
            <a:r>
              <a:rPr lang="en" sz="1500"/>
              <a:t> </a:t>
            </a:r>
            <a:endParaRPr sz="1500"/>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marL="0" lvl="0" indent="0" algn="l" rtl="0">
              <a:spcBef>
                <a:spcPts val="0"/>
              </a:spcBef>
              <a:spcAft>
                <a:spcPts val="0"/>
              </a:spcAft>
              <a:buNone/>
            </a:pPr>
            <a:r>
              <a:rPr lang="en" sz="1100">
                <a:solidFill>
                  <a:srgbClr val="000000"/>
                </a:solidFill>
                <a:latin typeface="Arial"/>
                <a:ea typeface="Arial"/>
                <a:cs typeface="Arial"/>
                <a:sym typeface="Arial"/>
              </a:rPr>
              <a:t>	 </a:t>
            </a:r>
            <a:endParaRPr/>
          </a:p>
        </p:txBody>
      </p:sp>
      <p:sp>
        <p:nvSpPr>
          <p:cNvPr id="151" name="Google Shape;151;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Crimes that didn’t follow the common pattern:</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457200" lvl="0" indent="0" algn="l" rtl="0">
              <a:spcBef>
                <a:spcPts val="1600"/>
              </a:spcBef>
              <a:spcAft>
                <a:spcPts val="1600"/>
              </a:spcAft>
              <a:buNone/>
            </a:pPr>
            <a:endParaRPr/>
          </a:p>
        </p:txBody>
      </p:sp>
      <p:pic>
        <p:nvPicPr>
          <p:cNvPr id="152" name="Google Shape;152;p20"/>
          <p:cNvPicPr preferRelativeResize="0"/>
          <p:nvPr/>
        </p:nvPicPr>
        <p:blipFill>
          <a:blip r:embed="rId3">
            <a:alphaModFix/>
          </a:blip>
          <a:stretch>
            <a:fillRect/>
          </a:stretch>
        </p:blipFill>
        <p:spPr>
          <a:xfrm>
            <a:off x="6270900" y="3311575"/>
            <a:ext cx="1819275" cy="1257300"/>
          </a:xfrm>
          <a:prstGeom prst="rect">
            <a:avLst/>
          </a:prstGeom>
          <a:noFill/>
          <a:ln>
            <a:noFill/>
          </a:ln>
        </p:spPr>
      </p:pic>
      <p:pic>
        <p:nvPicPr>
          <p:cNvPr id="153" name="Google Shape;153;p20"/>
          <p:cNvPicPr preferRelativeResize="0"/>
          <p:nvPr/>
        </p:nvPicPr>
        <p:blipFill>
          <a:blip r:embed="rId4">
            <a:alphaModFix/>
          </a:blip>
          <a:stretch>
            <a:fillRect/>
          </a:stretch>
        </p:blipFill>
        <p:spPr>
          <a:xfrm>
            <a:off x="1195500" y="1943100"/>
            <a:ext cx="1847850" cy="1257300"/>
          </a:xfrm>
          <a:prstGeom prst="rect">
            <a:avLst/>
          </a:prstGeom>
          <a:noFill/>
          <a:ln>
            <a:noFill/>
          </a:ln>
        </p:spPr>
      </p:pic>
      <p:pic>
        <p:nvPicPr>
          <p:cNvPr id="154" name="Google Shape;154;p20"/>
          <p:cNvPicPr preferRelativeResize="0"/>
          <p:nvPr/>
        </p:nvPicPr>
        <p:blipFill>
          <a:blip r:embed="rId5">
            <a:alphaModFix/>
          </a:blip>
          <a:stretch>
            <a:fillRect/>
          </a:stretch>
        </p:blipFill>
        <p:spPr>
          <a:xfrm>
            <a:off x="6270888" y="1943100"/>
            <a:ext cx="1819275" cy="1257300"/>
          </a:xfrm>
          <a:prstGeom prst="rect">
            <a:avLst/>
          </a:prstGeom>
          <a:noFill/>
          <a:ln>
            <a:noFill/>
          </a:ln>
        </p:spPr>
      </p:pic>
      <p:pic>
        <p:nvPicPr>
          <p:cNvPr id="155" name="Google Shape;155;p20"/>
          <p:cNvPicPr preferRelativeResize="0"/>
          <p:nvPr/>
        </p:nvPicPr>
        <p:blipFill>
          <a:blip r:embed="rId6">
            <a:alphaModFix/>
          </a:blip>
          <a:stretch>
            <a:fillRect/>
          </a:stretch>
        </p:blipFill>
        <p:spPr>
          <a:xfrm>
            <a:off x="3733200" y="1943100"/>
            <a:ext cx="1847850" cy="1257300"/>
          </a:xfrm>
          <a:prstGeom prst="rect">
            <a:avLst/>
          </a:prstGeom>
          <a:noFill/>
          <a:ln>
            <a:noFill/>
          </a:ln>
        </p:spPr>
      </p:pic>
      <p:pic>
        <p:nvPicPr>
          <p:cNvPr id="156" name="Google Shape;156;p20"/>
          <p:cNvPicPr preferRelativeResize="0"/>
          <p:nvPr/>
        </p:nvPicPr>
        <p:blipFill>
          <a:blip r:embed="rId7">
            <a:alphaModFix/>
          </a:blip>
          <a:stretch>
            <a:fillRect/>
          </a:stretch>
        </p:blipFill>
        <p:spPr>
          <a:xfrm>
            <a:off x="3747475" y="3311575"/>
            <a:ext cx="1819275" cy="1257300"/>
          </a:xfrm>
          <a:prstGeom prst="rect">
            <a:avLst/>
          </a:prstGeom>
          <a:noFill/>
          <a:ln>
            <a:noFill/>
          </a:ln>
        </p:spPr>
      </p:pic>
      <p:pic>
        <p:nvPicPr>
          <p:cNvPr id="157" name="Google Shape;157;p20"/>
          <p:cNvPicPr preferRelativeResize="0"/>
          <p:nvPr/>
        </p:nvPicPr>
        <p:blipFill>
          <a:blip r:embed="rId8">
            <a:alphaModFix/>
          </a:blip>
          <a:stretch>
            <a:fillRect/>
          </a:stretch>
        </p:blipFill>
        <p:spPr>
          <a:xfrm>
            <a:off x="1224038" y="3311575"/>
            <a:ext cx="1819275" cy="1257300"/>
          </a:xfrm>
          <a:prstGeom prst="rect">
            <a:avLst/>
          </a:prstGeom>
          <a:noFill/>
          <a:ln>
            <a:noFill/>
          </a:ln>
        </p:spPr>
      </p:pic>
      <p:sp>
        <p:nvSpPr>
          <p:cNvPr id="158" name="Google Shape;158;p20"/>
          <p:cNvSpPr txBox="1"/>
          <p:nvPr/>
        </p:nvSpPr>
        <p:spPr>
          <a:xfrm>
            <a:off x="3043325" y="2062050"/>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Very sharp decline from 5am to 7am following a fairly steady increase</a:t>
            </a:r>
            <a:endParaRPr sz="600">
              <a:solidFill>
                <a:srgbClr val="434343"/>
              </a:solidFill>
              <a:latin typeface="Roboto"/>
              <a:ea typeface="Roboto"/>
              <a:cs typeface="Roboto"/>
              <a:sym typeface="Roboto"/>
            </a:endParaRPr>
          </a:p>
          <a:p>
            <a:pPr marL="0" lvl="0" indent="0" algn="l" rtl="0">
              <a:spcBef>
                <a:spcPts val="0"/>
              </a:spcBef>
              <a:spcAft>
                <a:spcPts val="0"/>
              </a:spcAft>
              <a:buNone/>
            </a:pPr>
            <a:r>
              <a:rPr lang="en" sz="600">
                <a:solidFill>
                  <a:srgbClr val="434343"/>
                </a:solidFill>
                <a:latin typeface="Roboto"/>
                <a:ea typeface="Roboto"/>
                <a:cs typeface="Roboto"/>
                <a:sym typeface="Roboto"/>
              </a:rPr>
              <a:t>(bars close at 4)</a:t>
            </a:r>
            <a:endParaRPr sz="600">
              <a:solidFill>
                <a:srgbClr val="434343"/>
              </a:solidFill>
              <a:latin typeface="Roboto"/>
              <a:ea typeface="Roboto"/>
              <a:cs typeface="Roboto"/>
              <a:sym typeface="Roboto"/>
            </a:endParaRPr>
          </a:p>
        </p:txBody>
      </p:sp>
      <p:sp>
        <p:nvSpPr>
          <p:cNvPr id="159" name="Google Shape;159;p20"/>
          <p:cNvSpPr txBox="1"/>
          <p:nvPr/>
        </p:nvSpPr>
        <p:spPr>
          <a:xfrm>
            <a:off x="5566750" y="2062050"/>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Roughly sinusoidal except for peak at 3pm</a:t>
            </a:r>
            <a:endParaRPr sz="600">
              <a:solidFill>
                <a:srgbClr val="434343"/>
              </a:solidFill>
              <a:latin typeface="Roboto"/>
              <a:ea typeface="Roboto"/>
              <a:cs typeface="Roboto"/>
              <a:sym typeface="Roboto"/>
            </a:endParaRPr>
          </a:p>
        </p:txBody>
      </p:sp>
      <p:sp>
        <p:nvSpPr>
          <p:cNvPr id="160" name="Google Shape;160;p20"/>
          <p:cNvSpPr txBox="1"/>
          <p:nvPr/>
        </p:nvSpPr>
        <p:spPr>
          <a:xfrm>
            <a:off x="8090175" y="2062050"/>
            <a:ext cx="6366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Extra “pointy,”</a:t>
            </a:r>
            <a:endParaRPr sz="600">
              <a:solidFill>
                <a:srgbClr val="434343"/>
              </a:solidFill>
              <a:latin typeface="Roboto"/>
              <a:ea typeface="Roboto"/>
              <a:cs typeface="Roboto"/>
              <a:sym typeface="Roboto"/>
            </a:endParaRPr>
          </a:p>
          <a:p>
            <a:pPr marL="0" lvl="0" indent="0" algn="l" rtl="0">
              <a:spcBef>
                <a:spcPts val="0"/>
              </a:spcBef>
              <a:spcAft>
                <a:spcPts val="0"/>
              </a:spcAft>
              <a:buNone/>
            </a:pPr>
            <a:r>
              <a:rPr lang="en" sz="600">
                <a:solidFill>
                  <a:srgbClr val="434343"/>
                </a:solidFill>
                <a:latin typeface="Roboto"/>
                <a:ea typeface="Roboto"/>
                <a:cs typeface="Roboto"/>
                <a:sym typeface="Roboto"/>
              </a:rPr>
              <a:t>Highly concentrated around 2pm</a:t>
            </a:r>
            <a:endParaRPr sz="600">
              <a:solidFill>
                <a:srgbClr val="434343"/>
              </a:solidFill>
              <a:latin typeface="Roboto"/>
              <a:ea typeface="Roboto"/>
              <a:cs typeface="Roboto"/>
              <a:sym typeface="Roboto"/>
            </a:endParaRPr>
          </a:p>
        </p:txBody>
      </p:sp>
      <p:sp>
        <p:nvSpPr>
          <p:cNvPr id="161" name="Google Shape;161;p20"/>
          <p:cNvSpPr txBox="1"/>
          <p:nvPr/>
        </p:nvSpPr>
        <p:spPr>
          <a:xfrm>
            <a:off x="3043325" y="3430525"/>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Irregular.</a:t>
            </a:r>
            <a:endParaRPr sz="600">
              <a:solidFill>
                <a:srgbClr val="434343"/>
              </a:solidFill>
              <a:latin typeface="Roboto"/>
              <a:ea typeface="Roboto"/>
              <a:cs typeface="Roboto"/>
              <a:sym typeface="Roboto"/>
            </a:endParaRPr>
          </a:p>
          <a:p>
            <a:pPr marL="0" lvl="0" indent="0" algn="l" rtl="0">
              <a:spcBef>
                <a:spcPts val="0"/>
              </a:spcBef>
              <a:spcAft>
                <a:spcPts val="0"/>
              </a:spcAft>
              <a:buNone/>
            </a:pPr>
            <a:r>
              <a:rPr lang="en" sz="600">
                <a:solidFill>
                  <a:srgbClr val="434343"/>
                </a:solidFill>
                <a:latin typeface="Roboto"/>
                <a:ea typeface="Roboto"/>
                <a:cs typeface="Roboto"/>
                <a:sym typeface="Roboto"/>
              </a:rPr>
              <a:t>Huge spike at noon</a:t>
            </a:r>
            <a:endParaRPr sz="600">
              <a:solidFill>
                <a:srgbClr val="434343"/>
              </a:solidFill>
              <a:latin typeface="Roboto"/>
              <a:ea typeface="Roboto"/>
              <a:cs typeface="Roboto"/>
              <a:sym typeface="Roboto"/>
            </a:endParaRPr>
          </a:p>
        </p:txBody>
      </p:sp>
      <p:sp>
        <p:nvSpPr>
          <p:cNvPr id="162" name="Google Shape;162;p20"/>
          <p:cNvSpPr txBox="1"/>
          <p:nvPr/>
        </p:nvSpPr>
        <p:spPr>
          <a:xfrm>
            <a:off x="5566750" y="3430525"/>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latin typeface="Roboto"/>
                <a:ea typeface="Roboto"/>
                <a:cs typeface="Roboto"/>
                <a:sym typeface="Roboto"/>
              </a:rPr>
              <a:t>Irregular</a:t>
            </a:r>
            <a:endParaRPr sz="600">
              <a:solidFill>
                <a:srgbClr val="434343"/>
              </a:solidFill>
              <a:latin typeface="Roboto"/>
              <a:ea typeface="Roboto"/>
              <a:cs typeface="Roboto"/>
              <a:sym typeface="Roboto"/>
            </a:endParaRPr>
          </a:p>
        </p:txBody>
      </p:sp>
      <p:sp>
        <p:nvSpPr>
          <p:cNvPr id="163" name="Google Shape;163;p20"/>
          <p:cNvSpPr txBox="1"/>
          <p:nvPr/>
        </p:nvSpPr>
        <p:spPr>
          <a:xfrm>
            <a:off x="8090175" y="3430525"/>
            <a:ext cx="588000" cy="10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34343"/>
                </a:solidFill>
                <a:highlight>
                  <a:srgbClr val="FFFFFF"/>
                </a:highlight>
                <a:latin typeface="Roboto"/>
                <a:ea typeface="Roboto"/>
                <a:cs typeface="Roboto"/>
                <a:sym typeface="Roboto"/>
              </a:rPr>
              <a:t>Sinusoidal but with a much smaller amplitude</a:t>
            </a:r>
            <a:endParaRPr sz="600">
              <a:solidFill>
                <a:srgbClr val="434343"/>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Is there any noted correlation to the type of offense and the location of offense?</a:t>
            </a:r>
            <a:endParaRPr sz="1800"/>
          </a:p>
        </p:txBody>
      </p:sp>
      <p:sp>
        <p:nvSpPr>
          <p:cNvPr id="169" name="Google Shape;169;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To answer this question, crimes were plotted on a map of the 5 boroughs</a:t>
            </a:r>
            <a:endParaRPr sz="1400"/>
          </a:p>
          <a:p>
            <a:pPr marL="457200" lvl="0" indent="-317500" algn="l" rtl="0">
              <a:spcBef>
                <a:spcPts val="0"/>
              </a:spcBef>
              <a:spcAft>
                <a:spcPts val="0"/>
              </a:spcAft>
              <a:buSzPts val="1400"/>
              <a:buChar char="●"/>
            </a:pPr>
            <a:r>
              <a:rPr lang="en" sz="1400"/>
              <a:t>All nan values for offense and coordinates were dropped</a:t>
            </a:r>
            <a:endParaRPr sz="1400"/>
          </a:p>
          <a:p>
            <a:pPr marL="457200" lvl="0" indent="-317500" algn="l" rtl="0">
              <a:spcBef>
                <a:spcPts val="0"/>
              </a:spcBef>
              <a:spcAft>
                <a:spcPts val="0"/>
              </a:spcAft>
              <a:buSzPts val="1400"/>
              <a:buChar char="●"/>
            </a:pPr>
            <a:r>
              <a:rPr lang="en" sz="1400"/>
              <a:t>Because of the boroughs shapefile, coordinates had to be converted to spatial reference coordinates (EPSG: 2263)</a:t>
            </a:r>
            <a:endParaRPr sz="1400"/>
          </a:p>
          <a:p>
            <a:pPr marL="457200" lvl="0" indent="-317500" algn="l" rtl="0">
              <a:spcBef>
                <a:spcPts val="0"/>
              </a:spcBef>
              <a:spcAft>
                <a:spcPts val="0"/>
              </a:spcAft>
              <a:buSzPts val="1400"/>
              <a:buChar char="●"/>
            </a:pPr>
            <a:r>
              <a:rPr lang="en" sz="1400"/>
              <a:t>To keep the plot as accurate as possible, coordinate values outside of the shapefile’s range were dropped</a:t>
            </a:r>
            <a:endParaRPr sz="1400"/>
          </a:p>
          <a:p>
            <a:pPr marL="457200" lvl="0" indent="-317500" algn="l" rtl="0">
              <a:spcBef>
                <a:spcPts val="0"/>
              </a:spcBef>
              <a:spcAft>
                <a:spcPts val="0"/>
              </a:spcAft>
              <a:buSzPts val="1400"/>
              <a:buChar char="●"/>
            </a:pPr>
            <a:r>
              <a:rPr lang="en" sz="1400"/>
              <a:t>Due to the high number of unique offenses (71), only the top 10 crimes were plotted</a:t>
            </a:r>
            <a:endParaRPr sz="1400"/>
          </a:p>
          <a:p>
            <a:pPr marL="457200" lvl="0" indent="-317500" algn="l" rtl="0">
              <a:spcBef>
                <a:spcPts val="0"/>
              </a:spcBef>
              <a:spcAft>
                <a:spcPts val="0"/>
              </a:spcAft>
              <a:buSzPts val="1400"/>
              <a:buChar char="●"/>
            </a:pPr>
            <a:r>
              <a:rPr lang="en" sz="1400"/>
              <a:t>The crimes were plotted using ggplot2, and the points are made transparent to see the concentration of crimes</a:t>
            </a:r>
            <a:endParaRPr sz="14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894</Words>
  <Application>Microsoft Macintosh PowerPoint</Application>
  <PresentationFormat>On-screen Show (16:9)</PresentationFormat>
  <Paragraphs>108</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Roboto</vt:lpstr>
      <vt:lpstr>Arial</vt:lpstr>
      <vt:lpstr>Geometric</vt:lpstr>
      <vt:lpstr>Undergraduate Group 4</vt:lpstr>
      <vt:lpstr>The Data</vt:lpstr>
      <vt:lpstr>Preprocessing</vt:lpstr>
      <vt:lpstr>What is the average age of suspects that committed burglary?</vt:lpstr>
      <vt:lpstr>What age group commits the most burglaries?</vt:lpstr>
      <vt:lpstr>Is there any correlation between the time of the offense and the type of offense that was committed?                       </vt:lpstr>
      <vt:lpstr>Is there any correlation between the time of the offense and the type of offense that was committed?                       </vt:lpstr>
      <vt:lpstr>Is there any correlation between the time of the offense and the type of offense that was committed?                       </vt:lpstr>
      <vt:lpstr>Is there any noted correlation to the type of offense and the location of offense?</vt:lpstr>
      <vt:lpstr>PowerPoint Presentation</vt:lpstr>
      <vt:lpstr>Were there any rises of specific crimes on certain holidays?</vt:lpstr>
      <vt:lpstr>Are there any specific date ranges or time ranges where crime is more prevalent in one borough than the other?</vt:lpstr>
      <vt:lpstr>What crimes are the easiest to get away with?</vt:lpstr>
      <vt:lpstr>What crime will be most likely to be committed on a given day in the future?</vt:lpstr>
      <vt:lpstr>The Approach </vt:lpstr>
      <vt:lpstr>The Results: Multilayer Perceptron Regressor</vt:lpstr>
      <vt:lpstr>The Results: Random Forest Regressor</vt:lpstr>
      <vt:lpstr>Questions?</vt:lpstr>
    </vt:vector>
  </TitlesOfParts>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Undergraduate Group 4</dc:title>
  <cp:lastModifiedBy>Zachary Jordan Benator</cp:lastModifiedBy>
  <cp:revision>1</cp:revision>
  <dcterms:modified xsi:type="dcterms:W3CDTF">2021-01-21T02:08:04Z</dcterms:modified>
</cp:coreProperties>
</file>