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bd54e2d86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bd54e2d86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bd54e2d86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bd54e2d86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bd54e2d86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bd54e2d86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bd54e2d86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bd54e2d86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bd54e2d86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bd54e2d86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bd54e2d86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bd54e2d86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bda72850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bda72850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c40a2641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c40a2641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bd54e2d86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bd54e2d86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bd54e2d86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bd54e2d86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bd54e2d86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bd54e2d86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bd54e2d8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bd54e2d8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bd54e2d8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bd54e2d86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bd54e2d86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bd54e2d86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2.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8.png"/><Relationship Id="rId8"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Undergraduate Group 4</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 Neal, Lee Klarich, Brian Cabigon, Tim Lewis, Zach Benator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22"/>
          <p:cNvPicPr preferRelativeResize="0"/>
          <p:nvPr/>
        </p:nvPicPr>
        <p:blipFill>
          <a:blip r:embed="rId3">
            <a:alphaModFix/>
          </a:blip>
          <a:stretch>
            <a:fillRect/>
          </a:stretch>
        </p:blipFill>
        <p:spPr>
          <a:xfrm>
            <a:off x="1188526" y="612500"/>
            <a:ext cx="6766950" cy="4060125"/>
          </a:xfrm>
          <a:prstGeom prst="rect">
            <a:avLst/>
          </a:prstGeom>
          <a:noFill/>
          <a:ln>
            <a:noFill/>
          </a:ln>
        </p:spPr>
      </p:pic>
      <p:sp>
        <p:nvSpPr>
          <p:cNvPr id="175" name="Google Shape;175;p22"/>
          <p:cNvSpPr txBox="1"/>
          <p:nvPr/>
        </p:nvSpPr>
        <p:spPr>
          <a:xfrm>
            <a:off x="2450700" y="189200"/>
            <a:ext cx="4242600" cy="42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 of Only Burglaries in NYC</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Were there any rises of specific crimes on certain holidays?</a:t>
            </a:r>
            <a:endParaRPr sz="2400"/>
          </a:p>
        </p:txBody>
      </p:sp>
      <p:pic>
        <p:nvPicPr>
          <p:cNvPr id="181" name="Google Shape;181;p23"/>
          <p:cNvPicPr preferRelativeResize="0"/>
          <p:nvPr/>
        </p:nvPicPr>
        <p:blipFill>
          <a:blip r:embed="rId3">
            <a:alphaModFix/>
          </a:blip>
          <a:stretch>
            <a:fillRect/>
          </a:stretch>
        </p:blipFill>
        <p:spPr>
          <a:xfrm>
            <a:off x="0" y="1603426"/>
            <a:ext cx="3060200" cy="1936650"/>
          </a:xfrm>
          <a:prstGeom prst="rect">
            <a:avLst/>
          </a:prstGeom>
          <a:noFill/>
          <a:ln>
            <a:noFill/>
          </a:ln>
        </p:spPr>
      </p:pic>
      <p:pic>
        <p:nvPicPr>
          <p:cNvPr id="182" name="Google Shape;182;p23"/>
          <p:cNvPicPr preferRelativeResize="0"/>
          <p:nvPr/>
        </p:nvPicPr>
        <p:blipFill>
          <a:blip r:embed="rId4">
            <a:alphaModFix/>
          </a:blip>
          <a:stretch>
            <a:fillRect/>
          </a:stretch>
        </p:blipFill>
        <p:spPr>
          <a:xfrm>
            <a:off x="6146273" y="1613286"/>
            <a:ext cx="2633491" cy="1916925"/>
          </a:xfrm>
          <a:prstGeom prst="rect">
            <a:avLst/>
          </a:prstGeom>
          <a:noFill/>
          <a:ln>
            <a:noFill/>
          </a:ln>
        </p:spPr>
      </p:pic>
      <p:pic>
        <p:nvPicPr>
          <p:cNvPr id="183" name="Google Shape;183;p23"/>
          <p:cNvPicPr preferRelativeResize="0"/>
          <p:nvPr/>
        </p:nvPicPr>
        <p:blipFill>
          <a:blip r:embed="rId5">
            <a:alphaModFix/>
          </a:blip>
          <a:stretch>
            <a:fillRect/>
          </a:stretch>
        </p:blipFill>
        <p:spPr>
          <a:xfrm>
            <a:off x="3166686" y="1603425"/>
            <a:ext cx="2810635" cy="1936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457200" rtl="0" algn="l">
              <a:spcBef>
                <a:spcPts val="600"/>
              </a:spcBef>
              <a:spcAft>
                <a:spcPts val="300"/>
              </a:spcAft>
              <a:buNone/>
            </a:pPr>
            <a:r>
              <a:rPr lang="en" sz="1800"/>
              <a:t>Are there any specific date ranges or time ranges where crime is more prevalent in one borough than the other?</a:t>
            </a:r>
            <a:endParaRPr sz="1800"/>
          </a:p>
        </p:txBody>
      </p:sp>
      <p:sp>
        <p:nvSpPr>
          <p:cNvPr id="189" name="Google Shape;189;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Here we want to create a bar graph to compare the time/date with the boroughs to see where there is a highest amount of crimes in a certain borough during a specific timeframe.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182880" rtl="0" algn="ctr">
              <a:spcBef>
                <a:spcPts val="600"/>
              </a:spcBef>
              <a:spcAft>
                <a:spcPts val="300"/>
              </a:spcAft>
              <a:buNone/>
            </a:pPr>
            <a:r>
              <a:rPr lang="en" sz="2400"/>
              <a:t>What crimes are the easiest to get away with?</a:t>
            </a:r>
            <a:endParaRPr sz="2400"/>
          </a:p>
        </p:txBody>
      </p:sp>
      <p:pic>
        <p:nvPicPr>
          <p:cNvPr id="195" name="Google Shape;195;p25"/>
          <p:cNvPicPr preferRelativeResize="0"/>
          <p:nvPr/>
        </p:nvPicPr>
        <p:blipFill>
          <a:blip r:embed="rId3">
            <a:alphaModFix/>
          </a:blip>
          <a:stretch>
            <a:fillRect/>
          </a:stretch>
        </p:blipFill>
        <p:spPr>
          <a:xfrm>
            <a:off x="6135550" y="1951838"/>
            <a:ext cx="3008450" cy="2081075"/>
          </a:xfrm>
          <a:prstGeom prst="rect">
            <a:avLst/>
          </a:prstGeom>
          <a:noFill/>
          <a:ln>
            <a:noFill/>
          </a:ln>
        </p:spPr>
      </p:pic>
      <p:pic>
        <p:nvPicPr>
          <p:cNvPr id="196" name="Google Shape;196;p25"/>
          <p:cNvPicPr preferRelativeResize="0"/>
          <p:nvPr/>
        </p:nvPicPr>
        <p:blipFill>
          <a:blip r:embed="rId4">
            <a:alphaModFix/>
          </a:blip>
          <a:stretch>
            <a:fillRect/>
          </a:stretch>
        </p:blipFill>
        <p:spPr>
          <a:xfrm>
            <a:off x="73050" y="1814863"/>
            <a:ext cx="2927150" cy="2465811"/>
          </a:xfrm>
          <a:prstGeom prst="rect">
            <a:avLst/>
          </a:prstGeom>
          <a:noFill/>
          <a:ln>
            <a:noFill/>
          </a:ln>
        </p:spPr>
      </p:pic>
      <p:sp>
        <p:nvSpPr>
          <p:cNvPr id="197" name="Google Shape;197;p25"/>
          <p:cNvSpPr txBox="1"/>
          <p:nvPr/>
        </p:nvSpPr>
        <p:spPr>
          <a:xfrm>
            <a:off x="189175" y="1321225"/>
            <a:ext cx="2613600" cy="51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 of Instances With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No Suspect Info</a:t>
            </a:r>
            <a:endParaRPr>
              <a:latin typeface="Roboto"/>
              <a:ea typeface="Roboto"/>
              <a:cs typeface="Roboto"/>
              <a:sym typeface="Roboto"/>
            </a:endParaRPr>
          </a:p>
        </p:txBody>
      </p:sp>
      <p:sp>
        <p:nvSpPr>
          <p:cNvPr id="198" name="Google Shape;198;p25"/>
          <p:cNvSpPr txBox="1"/>
          <p:nvPr/>
        </p:nvSpPr>
        <p:spPr>
          <a:xfrm>
            <a:off x="6332975" y="1321225"/>
            <a:ext cx="2613600" cy="51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List of Significant Crimes (&gt;10k Instances)</a:t>
            </a:r>
            <a:endParaRPr>
              <a:latin typeface="Roboto"/>
              <a:ea typeface="Roboto"/>
              <a:cs typeface="Roboto"/>
              <a:sym typeface="Roboto"/>
            </a:endParaRPr>
          </a:p>
        </p:txBody>
      </p:sp>
      <p:pic>
        <p:nvPicPr>
          <p:cNvPr id="199" name="Google Shape;199;p25"/>
          <p:cNvPicPr preferRelativeResize="0"/>
          <p:nvPr/>
        </p:nvPicPr>
        <p:blipFill>
          <a:blip r:embed="rId5">
            <a:alphaModFix/>
          </a:blip>
          <a:stretch>
            <a:fillRect/>
          </a:stretch>
        </p:blipFill>
        <p:spPr>
          <a:xfrm>
            <a:off x="3063650" y="1802792"/>
            <a:ext cx="3008450" cy="2440832"/>
          </a:xfrm>
          <a:prstGeom prst="rect">
            <a:avLst/>
          </a:prstGeom>
          <a:noFill/>
          <a:ln>
            <a:noFill/>
          </a:ln>
        </p:spPr>
      </p:pic>
      <p:sp>
        <p:nvSpPr>
          <p:cNvPr id="200" name="Google Shape;200;p25"/>
          <p:cNvSpPr txBox="1"/>
          <p:nvPr/>
        </p:nvSpPr>
        <p:spPr>
          <a:xfrm>
            <a:off x="3309237" y="1347175"/>
            <a:ext cx="2517300" cy="46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 of Instances Where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Crime Was Completed</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What crime will be most likely to be committed on a given day in the future?</a:t>
            </a:r>
            <a:endParaRPr sz="1900"/>
          </a:p>
        </p:txBody>
      </p:sp>
      <p:sp>
        <p:nvSpPr>
          <p:cNvPr id="206" name="Google Shape;206;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7" name="Google Shape;207;p26"/>
          <p:cNvPicPr preferRelativeResize="0"/>
          <p:nvPr/>
        </p:nvPicPr>
        <p:blipFill rotWithShape="1">
          <a:blip r:embed="rId3">
            <a:alphaModFix/>
          </a:blip>
          <a:srcRect b="2321" l="1236" r="1373" t="1348"/>
          <a:stretch/>
        </p:blipFill>
        <p:spPr>
          <a:xfrm>
            <a:off x="2818750" y="1373050"/>
            <a:ext cx="3501650" cy="3022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Approach </a:t>
            </a:r>
            <a:endParaRPr/>
          </a:p>
        </p:txBody>
      </p:sp>
      <p:sp>
        <p:nvSpPr>
          <p:cNvPr id="213" name="Google Shape;213;p27"/>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a:t>
            </a:r>
            <a:endParaRPr/>
          </a:p>
          <a:p>
            <a:pPr indent="-317500" lvl="0" marL="457200" rtl="0" algn="l">
              <a:spcBef>
                <a:spcPts val="1600"/>
              </a:spcBef>
              <a:spcAft>
                <a:spcPts val="0"/>
              </a:spcAft>
              <a:buSzPts val="1400"/>
              <a:buChar char="●"/>
            </a:pPr>
            <a:r>
              <a:rPr lang="en"/>
              <a:t>Independent Variable -&gt; Timeframe of crime occurrence </a:t>
            </a:r>
            <a:endParaRPr/>
          </a:p>
          <a:p>
            <a:pPr indent="-317500" lvl="0" marL="457200" rtl="0" algn="l">
              <a:spcBef>
                <a:spcPts val="0"/>
              </a:spcBef>
              <a:spcAft>
                <a:spcPts val="0"/>
              </a:spcAft>
              <a:buSzPts val="1400"/>
              <a:buChar char="●"/>
            </a:pPr>
            <a:r>
              <a:rPr lang="en"/>
              <a:t>Dependent Variable -&gt; Number of occurrences of the top 10 most committed crimes in NYC during a timeframe</a:t>
            </a:r>
            <a:endParaRPr/>
          </a:p>
          <a:p>
            <a:pPr indent="-317500" lvl="0" marL="457200" rtl="0" algn="l">
              <a:spcBef>
                <a:spcPts val="0"/>
              </a:spcBef>
              <a:spcAft>
                <a:spcPts val="0"/>
              </a:spcAft>
              <a:buSzPts val="1400"/>
              <a:buChar char="●"/>
            </a:pPr>
            <a:r>
              <a:rPr lang="en"/>
              <a:t>Preprocessing -&gt; Removed all entries with dates before 01-01-06T00:00 and after 12-31-17T23:59</a:t>
            </a:r>
            <a:endParaRPr/>
          </a:p>
        </p:txBody>
      </p:sp>
      <p:sp>
        <p:nvSpPr>
          <p:cNvPr id="214" name="Google Shape;214;p27"/>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Models:</a:t>
            </a:r>
            <a:endParaRPr/>
          </a:p>
          <a:p>
            <a:pPr indent="-317500" lvl="0" marL="457200" rtl="0" algn="l">
              <a:spcBef>
                <a:spcPts val="1600"/>
              </a:spcBef>
              <a:spcAft>
                <a:spcPts val="0"/>
              </a:spcAft>
              <a:buSzPts val="1400"/>
              <a:buChar char="●"/>
            </a:pPr>
            <a:r>
              <a:rPr lang="en"/>
              <a:t>Random Forest</a:t>
            </a:r>
            <a:endParaRPr/>
          </a:p>
          <a:p>
            <a:pPr indent="-304800" lvl="1" marL="914400" rtl="0" algn="l">
              <a:spcBef>
                <a:spcPts val="0"/>
              </a:spcBef>
              <a:spcAft>
                <a:spcPts val="0"/>
              </a:spcAft>
              <a:buSzPts val="1200"/>
              <a:buChar char="○"/>
            </a:pPr>
            <a:r>
              <a:rPr lang="en"/>
              <a:t>n_estimators = [100, 500, 1000]</a:t>
            </a:r>
            <a:endParaRPr/>
          </a:p>
          <a:p>
            <a:pPr indent="-317500" lvl="0" marL="457200" rtl="0" algn="l">
              <a:spcBef>
                <a:spcPts val="0"/>
              </a:spcBef>
              <a:spcAft>
                <a:spcPts val="0"/>
              </a:spcAft>
              <a:buSzPts val="1400"/>
              <a:buChar char="●"/>
            </a:pPr>
            <a:r>
              <a:rPr lang="en"/>
              <a:t>Multilayer Perceptron</a:t>
            </a:r>
            <a:endParaRPr/>
          </a:p>
          <a:p>
            <a:pPr indent="-304800" lvl="1" marL="914400" rtl="0" algn="l">
              <a:spcBef>
                <a:spcPts val="0"/>
              </a:spcBef>
              <a:spcAft>
                <a:spcPts val="0"/>
              </a:spcAft>
              <a:buSzPts val="1200"/>
              <a:buChar char="○"/>
            </a:pPr>
            <a:r>
              <a:rPr lang="en"/>
              <a:t>hidden_layer_sizes = [[200], [50, 100], [50, 100, 50]]</a:t>
            </a:r>
            <a:endParaRPr/>
          </a:p>
          <a:p>
            <a:pPr indent="-304800" lvl="1" marL="914400" rtl="0" algn="l">
              <a:spcBef>
                <a:spcPts val="0"/>
              </a:spcBef>
              <a:spcAft>
                <a:spcPts val="0"/>
              </a:spcAft>
              <a:buSzPts val="1200"/>
              <a:buChar char="○"/>
            </a:pPr>
            <a:r>
              <a:rPr lang="en"/>
              <a:t>batch_sizes = </a:t>
            </a:r>
            <a:r>
              <a:rPr lang="en"/>
              <a:t>[16, 64, 128, 256]</a:t>
            </a:r>
            <a:endParaRPr/>
          </a:p>
          <a:p>
            <a:pPr indent="-304800" lvl="1" marL="914400" rtl="0" algn="l">
              <a:spcBef>
                <a:spcPts val="0"/>
              </a:spcBef>
              <a:spcAft>
                <a:spcPts val="0"/>
              </a:spcAft>
              <a:buSzPts val="1200"/>
              <a:buChar char="○"/>
            </a:pPr>
            <a:r>
              <a:rPr lang="en"/>
              <a:t>activation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 Multilayer Perceptron Regressor</a:t>
            </a:r>
            <a:endParaRPr/>
          </a:p>
        </p:txBody>
      </p:sp>
      <p:sp>
        <p:nvSpPr>
          <p:cNvPr id="220" name="Google Shape;220;p2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Multilayer Perceptron</a:t>
            </a:r>
            <a:endParaRPr/>
          </a:p>
        </p:txBody>
      </p:sp>
      <p:sp>
        <p:nvSpPr>
          <p:cNvPr id="221" name="Google Shape;221;p28"/>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Random Forest Regressor</a:t>
            </a:r>
            <a:endParaRPr/>
          </a:p>
        </p:txBody>
      </p:sp>
      <p:pic>
        <p:nvPicPr>
          <p:cNvPr id="222" name="Google Shape;222;p28"/>
          <p:cNvPicPr preferRelativeResize="0"/>
          <p:nvPr/>
        </p:nvPicPr>
        <p:blipFill>
          <a:blip r:embed="rId3">
            <a:alphaModFix/>
          </a:blip>
          <a:stretch>
            <a:fillRect/>
          </a:stretch>
        </p:blipFill>
        <p:spPr>
          <a:xfrm>
            <a:off x="1143000" y="1184975"/>
            <a:ext cx="6858000" cy="342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 Random Forest Regressor</a:t>
            </a:r>
            <a:endParaRPr/>
          </a:p>
        </p:txBody>
      </p:sp>
      <p:pic>
        <p:nvPicPr>
          <p:cNvPr id="228" name="Google Shape;228;p29"/>
          <p:cNvPicPr preferRelativeResize="0"/>
          <p:nvPr/>
        </p:nvPicPr>
        <p:blipFill>
          <a:blip r:embed="rId3">
            <a:alphaModFix/>
          </a:blip>
          <a:stretch>
            <a:fillRect/>
          </a:stretch>
        </p:blipFill>
        <p:spPr>
          <a:xfrm>
            <a:off x="1143000" y="1235600"/>
            <a:ext cx="6858000"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grpSp>
        <p:nvGrpSpPr>
          <p:cNvPr id="233" name="Google Shape;233;p30"/>
          <p:cNvGrpSpPr/>
          <p:nvPr/>
        </p:nvGrpSpPr>
        <p:grpSpPr>
          <a:xfrm>
            <a:off x="4939500" y="1219611"/>
            <a:ext cx="3837000" cy="2704200"/>
            <a:chOff x="4939500" y="1219611"/>
            <a:chExt cx="3837000" cy="2704200"/>
          </a:xfrm>
        </p:grpSpPr>
        <p:cxnSp>
          <p:nvCxnSpPr>
            <p:cNvPr id="234" name="Google Shape;234;p30"/>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35" name="Google Shape;235;p30"/>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36" name="Google Shape;236;p30"/>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37" name="Google Shape;237;p30"/>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38" name="Google Shape;238;p30"/>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39" name="Google Shape;239;p30"/>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0" name="Google Shape;240;p30"/>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1" name="Google Shape;241;p30"/>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2" name="Google Shape;242;p30"/>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3" name="Google Shape;243;p30"/>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44" name="Google Shape;244;p30"/>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grpSp>
        <p:nvGrpSpPr>
          <p:cNvPr id="246" name="Google Shape;246;p30"/>
          <p:cNvGrpSpPr/>
          <p:nvPr/>
        </p:nvGrpSpPr>
        <p:grpSpPr>
          <a:xfrm>
            <a:off x="4939534" y="2017046"/>
            <a:ext cx="3825543" cy="1573620"/>
            <a:chOff x="1000000" y="2393988"/>
            <a:chExt cx="4144235" cy="1704713"/>
          </a:xfrm>
        </p:grpSpPr>
        <p:sp>
          <p:nvSpPr>
            <p:cNvPr id="247" name="Google Shape;247;p30"/>
            <p:cNvSpPr/>
            <p:nvPr/>
          </p:nvSpPr>
          <p:spPr>
            <a:xfrm>
              <a:off x="1000000" y="2440003"/>
              <a:ext cx="4144235" cy="1631268"/>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48" name="Google Shape;248;p30"/>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30"/>
          <p:cNvGrpSpPr/>
          <p:nvPr/>
        </p:nvGrpSpPr>
        <p:grpSpPr>
          <a:xfrm>
            <a:off x="4939557" y="1778136"/>
            <a:ext cx="3836911" cy="1503799"/>
            <a:chOff x="1000025" y="2059300"/>
            <a:chExt cx="4156550" cy="1629075"/>
          </a:xfrm>
        </p:grpSpPr>
        <p:sp>
          <p:nvSpPr>
            <p:cNvPr id="257" name="Google Shape;257;p30"/>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58" name="Google Shape;258;p30"/>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260475" y="182650"/>
            <a:ext cx="1715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The Data</a:t>
            </a:r>
            <a:endParaRPr>
              <a:highlight>
                <a:srgbClr val="FFFFFF"/>
              </a:highlight>
            </a:endParaRPr>
          </a:p>
        </p:txBody>
      </p:sp>
      <p:pic>
        <p:nvPicPr>
          <p:cNvPr id="92" name="Google Shape;92;p14"/>
          <p:cNvPicPr preferRelativeResize="0"/>
          <p:nvPr/>
        </p:nvPicPr>
        <p:blipFill rotWithShape="1">
          <a:blip r:embed="rId3">
            <a:alphaModFix/>
          </a:blip>
          <a:srcRect b="26221" l="0" r="0" t="0"/>
          <a:stretch/>
        </p:blipFill>
        <p:spPr>
          <a:xfrm>
            <a:off x="-9325" y="0"/>
            <a:ext cx="9144000" cy="1897650"/>
          </a:xfrm>
          <a:prstGeom prst="rect">
            <a:avLst/>
          </a:prstGeom>
          <a:noFill/>
          <a:ln>
            <a:noFill/>
          </a:ln>
        </p:spPr>
      </p:pic>
      <p:grpSp>
        <p:nvGrpSpPr>
          <p:cNvPr id="93" name="Google Shape;93;p14"/>
          <p:cNvGrpSpPr/>
          <p:nvPr/>
        </p:nvGrpSpPr>
        <p:grpSpPr>
          <a:xfrm>
            <a:off x="395168" y="2117105"/>
            <a:ext cx="8335007" cy="268939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508325" y="2849700"/>
            <a:ext cx="8108700" cy="2293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“This dataset includes all valid felony, misdemeanor, and violation crimes reported to the New York City Police Department (NYPD) from 2006 to the end of [2017].”</a:t>
            </a:r>
            <a:endParaRPr sz="1600"/>
          </a:p>
          <a:p>
            <a:pPr indent="-330200" lvl="0" marL="457200" rtl="0" algn="l">
              <a:spcBef>
                <a:spcPts val="0"/>
              </a:spcBef>
              <a:spcAft>
                <a:spcPts val="0"/>
              </a:spcAft>
              <a:buSzPts val="1600"/>
              <a:buChar char="●"/>
            </a:pPr>
            <a:r>
              <a:rPr lang="en" sz="1600"/>
              <a:t>Includes time, location, categories, descriptions</a:t>
            </a:r>
            <a:endParaRPr sz="1600"/>
          </a:p>
          <a:p>
            <a:pPr indent="-330200" lvl="0" marL="457200" rtl="0" algn="l">
              <a:spcBef>
                <a:spcPts val="0"/>
              </a:spcBef>
              <a:spcAft>
                <a:spcPts val="0"/>
              </a:spcAft>
              <a:buSzPts val="1600"/>
              <a:buChar char="●"/>
            </a:pPr>
            <a:r>
              <a:rPr lang="en" sz="1600"/>
              <a:t>6.5 million reports</a:t>
            </a:r>
            <a:endParaRPr sz="1600"/>
          </a:p>
          <a:p>
            <a:pPr indent="-330200" lvl="0" marL="457200" rtl="0" algn="l">
              <a:spcBef>
                <a:spcPts val="0"/>
              </a:spcBef>
              <a:spcAft>
                <a:spcPts val="0"/>
              </a:spcAft>
              <a:buSzPts val="1600"/>
              <a:buChar char="●"/>
            </a:pPr>
            <a:r>
              <a:rPr lang="en" sz="1600"/>
              <a:t>2.06 GB uncompressed</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Preprocessing</a:t>
            </a:r>
            <a:endParaRPr/>
          </a:p>
        </p:txBody>
      </p:sp>
      <p:sp>
        <p:nvSpPr>
          <p:cNvPr id="102" name="Google Shape;102;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3" name="Google Shape;103;p15"/>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Cleaning mistyped years</a:t>
            </a:r>
            <a:endParaRPr b="1" sz="1600"/>
          </a:p>
          <a:p>
            <a:pPr indent="0" lvl="0" marL="457200" rtl="0" algn="l">
              <a:spcBef>
                <a:spcPts val="800"/>
              </a:spcBef>
              <a:spcAft>
                <a:spcPts val="800"/>
              </a:spcAft>
              <a:buNone/>
            </a:pPr>
            <a:r>
              <a:rPr lang="en" sz="1400"/>
              <a:t>In order to convert to datetime format, all of the dates had to be within range.</a:t>
            </a:r>
            <a:endParaRPr sz="1400"/>
          </a:p>
        </p:txBody>
      </p:sp>
      <p:sp>
        <p:nvSpPr>
          <p:cNvPr id="104" name="Google Shape;104;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5" name="Google Shape;105;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Converting date and time to datetime format</a:t>
            </a:r>
            <a:endParaRPr b="1" sz="1600"/>
          </a:p>
          <a:p>
            <a:pPr indent="0" lvl="0" marL="457200" rtl="0" algn="l">
              <a:spcBef>
                <a:spcPts val="800"/>
              </a:spcBef>
              <a:spcAft>
                <a:spcPts val="800"/>
              </a:spcAft>
              <a:buNone/>
            </a:pPr>
            <a:r>
              <a:rPr lang="en" sz="1400"/>
              <a:t>A new column is created to combine complaint_to and from columns into one, and convert the column into datetime format.		</a:t>
            </a:r>
            <a:endParaRPr sz="1400"/>
          </a:p>
        </p:txBody>
      </p:sp>
      <p:sp>
        <p:nvSpPr>
          <p:cNvPr id="106" name="Google Shape;106;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7" name="Google Shape;107;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Dropping unwanted columns</a:t>
            </a:r>
            <a:endParaRPr b="1" sz="1600"/>
          </a:p>
          <a:p>
            <a:pPr indent="0" lvl="0" marL="0" rtl="0" algn="l">
              <a:spcBef>
                <a:spcPts val="800"/>
              </a:spcBef>
              <a:spcAft>
                <a:spcPts val="800"/>
              </a:spcAft>
              <a:buNone/>
            </a:pPr>
            <a:r>
              <a:rPr lang="en" sz="1400"/>
              <a:t>All columns that were not needed for our questions were dropped. The data was then exported and the uncompressed file size was 904MB.</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What is </a:t>
            </a:r>
            <a:r>
              <a:rPr lang="en" sz="2300"/>
              <a:t>the</a:t>
            </a:r>
            <a:r>
              <a:rPr lang="en" sz="2300"/>
              <a:t> average age of suspects that committed burglary?</a:t>
            </a:r>
            <a:endParaRPr sz="2300"/>
          </a:p>
        </p:txBody>
      </p:sp>
      <p:sp>
        <p:nvSpPr>
          <p:cNvPr id="113" name="Google Shape;113;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unique values in the suspect age group column were displayed</a:t>
            </a:r>
            <a:endParaRPr sz="1400"/>
          </a:p>
          <a:p>
            <a:pPr indent="-317500" lvl="0" marL="457200" rtl="0" algn="l">
              <a:spcBef>
                <a:spcPts val="0"/>
              </a:spcBef>
              <a:spcAft>
                <a:spcPts val="0"/>
              </a:spcAft>
              <a:buSzPts val="1400"/>
              <a:buChar char="●"/>
            </a:pPr>
            <a:r>
              <a:rPr lang="en" sz="1400"/>
              <a:t>Bad age group values were converted to nan and dropped</a:t>
            </a:r>
            <a:endParaRPr sz="1400"/>
          </a:p>
          <a:p>
            <a:pPr indent="-317500" lvl="0" marL="457200" rtl="0" algn="l">
              <a:spcBef>
                <a:spcPts val="0"/>
              </a:spcBef>
              <a:spcAft>
                <a:spcPts val="0"/>
              </a:spcAft>
              <a:buSzPts val="1400"/>
              <a:buChar char="●"/>
            </a:pPr>
            <a:r>
              <a:rPr lang="en" sz="1400"/>
              <a:t>Data was cleaned to only suspect age group and offense column</a:t>
            </a:r>
            <a:endParaRPr sz="1400"/>
          </a:p>
          <a:p>
            <a:pPr indent="-317500" lvl="0" marL="457200" rtl="0" algn="l">
              <a:spcBef>
                <a:spcPts val="0"/>
              </a:spcBef>
              <a:spcAft>
                <a:spcPts val="0"/>
              </a:spcAft>
              <a:buSzPts val="1400"/>
              <a:buChar char="●"/>
            </a:pPr>
            <a:r>
              <a:rPr lang="en" sz="1400"/>
              <a:t>Data was then filtered to only contain burglaries</a:t>
            </a:r>
            <a:endParaRPr sz="1400"/>
          </a:p>
          <a:p>
            <a:pPr indent="-317500" lvl="0" marL="457200" rtl="0" algn="l">
              <a:spcBef>
                <a:spcPts val="0"/>
              </a:spcBef>
              <a:spcAft>
                <a:spcPts val="0"/>
              </a:spcAft>
              <a:buSzPts val="1400"/>
              <a:buChar char="●"/>
            </a:pPr>
            <a:r>
              <a:rPr lang="en" sz="1400"/>
              <a:t>This was a bad question: suspect ages are not integers, they’re ranges that are strings and large ones at that; there are many missing values (4.5mil)</a:t>
            </a:r>
            <a:endParaRPr sz="1400"/>
          </a:p>
          <a:p>
            <a:pPr indent="-317500" lvl="0" marL="457200" rtl="0" algn="l">
              <a:spcBef>
                <a:spcPts val="0"/>
              </a:spcBef>
              <a:spcAft>
                <a:spcPts val="0"/>
              </a:spcAft>
              <a:buSzPts val="1400"/>
              <a:buChar char="●"/>
            </a:pPr>
            <a:r>
              <a:rPr lang="en" sz="1400"/>
              <a:t>How to reword this question to better suit our data?</a:t>
            </a:r>
            <a:endParaRPr sz="1400"/>
          </a:p>
        </p:txBody>
      </p:sp>
      <p:pic>
        <p:nvPicPr>
          <p:cNvPr id="114" name="Google Shape;114;p16"/>
          <p:cNvPicPr preferRelativeResize="0"/>
          <p:nvPr/>
        </p:nvPicPr>
        <p:blipFill>
          <a:blip r:embed="rId3">
            <a:alphaModFix/>
          </a:blip>
          <a:stretch>
            <a:fillRect/>
          </a:stretch>
        </p:blipFill>
        <p:spPr>
          <a:xfrm>
            <a:off x="380650" y="3376346"/>
            <a:ext cx="4086151" cy="1192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What age group commits the most burglaries?</a:t>
            </a:r>
            <a:endParaRPr sz="2400"/>
          </a:p>
        </p:txBody>
      </p:sp>
      <p:sp>
        <p:nvSpPr>
          <p:cNvPr id="120" name="Google Shape;12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To answer this question by getting the value counts on the suspect age group column</a:t>
            </a:r>
            <a:endParaRPr sz="1400"/>
          </a:p>
          <a:p>
            <a:pPr indent="-317500" lvl="0" marL="457200" rtl="0" algn="l">
              <a:spcBef>
                <a:spcPts val="0"/>
              </a:spcBef>
              <a:spcAft>
                <a:spcPts val="0"/>
              </a:spcAft>
              <a:buSzPts val="1400"/>
              <a:buChar char="●"/>
            </a:pPr>
            <a:r>
              <a:rPr lang="en" sz="1400"/>
              <a:t>The age group of 25-44 commits the most burglaries</a:t>
            </a:r>
            <a:endParaRPr sz="1400"/>
          </a:p>
        </p:txBody>
      </p:sp>
      <p:pic>
        <p:nvPicPr>
          <p:cNvPr id="121" name="Google Shape;121;p17"/>
          <p:cNvPicPr preferRelativeResize="0"/>
          <p:nvPr/>
        </p:nvPicPr>
        <p:blipFill>
          <a:blip r:embed="rId3">
            <a:alphaModFix/>
          </a:blip>
          <a:stretch>
            <a:fillRect/>
          </a:stretch>
        </p:blipFill>
        <p:spPr>
          <a:xfrm>
            <a:off x="1948675" y="2635000"/>
            <a:ext cx="2975925" cy="1995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Is there any correlation between the time of the offense and the type of offense that was committed?</a:t>
            </a:r>
            <a:br>
              <a:rPr lang="en" sz="1500"/>
            </a:br>
            <a:r>
              <a:rPr lang="en" sz="1500"/>
              <a:t> </a:t>
            </a:r>
            <a:endParaRPr sz="1500"/>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a:p>
        </p:txBody>
      </p:sp>
      <p:sp>
        <p:nvSpPr>
          <p:cNvPr id="127" name="Google Shape;127;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Date/time of offense is logged in a FROM and TO column. If the time of offense is precisely know, it is logged in the FROM column, and the TO column is empty. Otherwise, the event happened at some point between the time in FROM and the time in TO.</a:t>
            </a:r>
            <a:endParaRPr/>
          </a:p>
          <a:p>
            <a:pPr indent="-342900" lvl="0" marL="457200" rtl="0" algn="l">
              <a:spcBef>
                <a:spcPts val="0"/>
              </a:spcBef>
              <a:spcAft>
                <a:spcPts val="0"/>
              </a:spcAft>
              <a:buSzPts val="1800"/>
              <a:buChar char="●"/>
            </a:pPr>
            <a:r>
              <a:rPr lang="en"/>
              <a:t>Rows were dropped if FROM was null.</a:t>
            </a:r>
            <a:endParaRPr/>
          </a:p>
          <a:p>
            <a:pPr indent="-342900" lvl="0" marL="457200" rtl="0" algn="l">
              <a:spcBef>
                <a:spcPts val="0"/>
              </a:spcBef>
              <a:spcAft>
                <a:spcPts val="0"/>
              </a:spcAft>
              <a:buSzPts val="1800"/>
              <a:buChar char="●"/>
            </a:pPr>
            <a:r>
              <a:rPr lang="en"/>
              <a:t>Rows were dropped if FROM-TO window was greater than three hours (using datetime and timedelta).</a:t>
            </a:r>
            <a:endParaRPr/>
          </a:p>
          <a:p>
            <a:pPr indent="-342900" lvl="0" marL="457200" rtl="0" algn="l">
              <a:spcBef>
                <a:spcPts val="0"/>
              </a:spcBef>
              <a:spcAft>
                <a:spcPts val="0"/>
              </a:spcAft>
              <a:buSzPts val="1800"/>
              <a:buChar char="●"/>
            </a:pPr>
            <a:r>
              <a:rPr lang="en"/>
              <a:t>Similar OFNS_DESCs were combined (i.e. ADMINISTRATIVE CODE and ADMINISTRATIVE CODES, INTOXICATED/IMPAIRED DRIVING and INTOXICATED &amp; IMPAIRED DRIVING).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Is there any correlation between the time of the offense and the type of offense that was committed?</a:t>
            </a:r>
            <a:br>
              <a:rPr lang="en" sz="1500"/>
            </a:br>
            <a:r>
              <a:rPr lang="en" sz="1500"/>
              <a:t> </a:t>
            </a:r>
            <a:endParaRPr sz="1500"/>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a:p>
        </p:txBody>
      </p:sp>
      <p:sp>
        <p:nvSpPr>
          <p:cNvPr id="133" name="Google Shape;133;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Plotted a histogram for each OFNS_DESC</a:t>
            </a:r>
            <a:endParaRPr/>
          </a:p>
          <a:p>
            <a:pPr indent="-342900" lvl="0" marL="457200" rtl="0" algn="l">
              <a:spcBef>
                <a:spcPts val="0"/>
              </a:spcBef>
              <a:spcAft>
                <a:spcPts val="0"/>
              </a:spcAft>
              <a:buSzPts val="1800"/>
              <a:buChar char="●"/>
            </a:pPr>
            <a:r>
              <a:rPr lang="en"/>
              <a:t>Time of day vs. count, 24 bins</a:t>
            </a:r>
            <a:endParaRPr/>
          </a:p>
          <a:p>
            <a:pPr indent="-342900" lvl="0" marL="457200" rtl="0" algn="l">
              <a:spcBef>
                <a:spcPts val="0"/>
              </a:spcBef>
              <a:spcAft>
                <a:spcPts val="0"/>
              </a:spcAft>
              <a:buSzPts val="1800"/>
              <a:buChar char="●"/>
            </a:pPr>
            <a:r>
              <a:rPr lang="en"/>
              <a:t>Most categories follow roughly the same </a:t>
            </a:r>
            <a:r>
              <a:rPr lang="en"/>
              <a:t>sinusoidal</a:t>
            </a:r>
            <a:r>
              <a:rPr lang="en"/>
              <a:t> sort of shape.</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34" name="Google Shape;134;p19"/>
          <p:cNvPicPr preferRelativeResize="0"/>
          <p:nvPr/>
        </p:nvPicPr>
        <p:blipFill>
          <a:blip r:embed="rId3">
            <a:alphaModFix/>
          </a:blip>
          <a:stretch>
            <a:fillRect/>
          </a:stretch>
        </p:blipFill>
        <p:spPr>
          <a:xfrm>
            <a:off x="812725" y="2270725"/>
            <a:ext cx="1847850" cy="1257300"/>
          </a:xfrm>
          <a:prstGeom prst="rect">
            <a:avLst/>
          </a:prstGeom>
          <a:noFill/>
          <a:ln>
            <a:noFill/>
          </a:ln>
        </p:spPr>
      </p:pic>
      <p:pic>
        <p:nvPicPr>
          <p:cNvPr id="135" name="Google Shape;135;p19"/>
          <p:cNvPicPr preferRelativeResize="0"/>
          <p:nvPr/>
        </p:nvPicPr>
        <p:blipFill>
          <a:blip r:embed="rId4">
            <a:alphaModFix/>
          </a:blip>
          <a:stretch>
            <a:fillRect/>
          </a:stretch>
        </p:blipFill>
        <p:spPr>
          <a:xfrm>
            <a:off x="3490375" y="2270725"/>
            <a:ext cx="1847850" cy="1257300"/>
          </a:xfrm>
          <a:prstGeom prst="rect">
            <a:avLst/>
          </a:prstGeom>
          <a:noFill/>
          <a:ln>
            <a:noFill/>
          </a:ln>
        </p:spPr>
      </p:pic>
      <p:pic>
        <p:nvPicPr>
          <p:cNvPr id="136" name="Google Shape;136;p19"/>
          <p:cNvPicPr preferRelativeResize="0"/>
          <p:nvPr/>
        </p:nvPicPr>
        <p:blipFill>
          <a:blip r:embed="rId5">
            <a:alphaModFix/>
          </a:blip>
          <a:stretch>
            <a:fillRect/>
          </a:stretch>
        </p:blipFill>
        <p:spPr>
          <a:xfrm>
            <a:off x="6168025" y="2270725"/>
            <a:ext cx="1847850" cy="1257300"/>
          </a:xfrm>
          <a:prstGeom prst="rect">
            <a:avLst/>
          </a:prstGeom>
          <a:noFill/>
          <a:ln>
            <a:noFill/>
          </a:ln>
        </p:spPr>
      </p:pic>
      <p:pic>
        <p:nvPicPr>
          <p:cNvPr id="137" name="Google Shape;137;p19"/>
          <p:cNvPicPr preferRelativeResize="0"/>
          <p:nvPr/>
        </p:nvPicPr>
        <p:blipFill>
          <a:blip r:embed="rId6">
            <a:alphaModFix/>
          </a:blip>
          <a:stretch>
            <a:fillRect/>
          </a:stretch>
        </p:blipFill>
        <p:spPr>
          <a:xfrm>
            <a:off x="827000" y="3623050"/>
            <a:ext cx="1819275" cy="1257300"/>
          </a:xfrm>
          <a:prstGeom prst="rect">
            <a:avLst/>
          </a:prstGeom>
          <a:noFill/>
          <a:ln>
            <a:noFill/>
          </a:ln>
        </p:spPr>
      </p:pic>
      <p:pic>
        <p:nvPicPr>
          <p:cNvPr id="138" name="Google Shape;138;p19"/>
          <p:cNvPicPr preferRelativeResize="0"/>
          <p:nvPr/>
        </p:nvPicPr>
        <p:blipFill>
          <a:blip r:embed="rId7">
            <a:alphaModFix/>
          </a:blip>
          <a:stretch>
            <a:fillRect/>
          </a:stretch>
        </p:blipFill>
        <p:spPr>
          <a:xfrm>
            <a:off x="3518950" y="3623050"/>
            <a:ext cx="1790700" cy="1257300"/>
          </a:xfrm>
          <a:prstGeom prst="rect">
            <a:avLst/>
          </a:prstGeom>
          <a:noFill/>
          <a:ln>
            <a:noFill/>
          </a:ln>
        </p:spPr>
      </p:pic>
      <p:pic>
        <p:nvPicPr>
          <p:cNvPr id="139" name="Google Shape;139;p19"/>
          <p:cNvPicPr preferRelativeResize="0"/>
          <p:nvPr/>
        </p:nvPicPr>
        <p:blipFill>
          <a:blip r:embed="rId8">
            <a:alphaModFix/>
          </a:blip>
          <a:stretch>
            <a:fillRect/>
          </a:stretch>
        </p:blipFill>
        <p:spPr>
          <a:xfrm>
            <a:off x="6196600" y="3623050"/>
            <a:ext cx="1790700" cy="1257300"/>
          </a:xfrm>
          <a:prstGeom prst="rect">
            <a:avLst/>
          </a:prstGeom>
          <a:noFill/>
          <a:ln>
            <a:noFill/>
          </a:ln>
        </p:spPr>
      </p:pic>
      <p:sp>
        <p:nvSpPr>
          <p:cNvPr id="140" name="Google Shape;140;p19"/>
          <p:cNvSpPr txBox="1"/>
          <p:nvPr/>
        </p:nvSpPr>
        <p:spPr>
          <a:xfrm>
            <a:off x="2660575" y="2389675"/>
            <a:ext cx="5880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latin typeface="Roboto"/>
                <a:ea typeface="Roboto"/>
                <a:cs typeface="Roboto"/>
                <a:sym typeface="Roboto"/>
              </a:rPr>
              <a:t>Peak around 6pm,</a:t>
            </a:r>
            <a:endParaRPr sz="600">
              <a:solidFill>
                <a:srgbClr val="434343"/>
              </a:solidFill>
              <a:latin typeface="Roboto"/>
              <a:ea typeface="Roboto"/>
              <a:cs typeface="Roboto"/>
              <a:sym typeface="Roboto"/>
            </a:endParaRPr>
          </a:p>
          <a:p>
            <a:pPr indent="0" lvl="0" marL="0" rtl="0" algn="l">
              <a:spcBef>
                <a:spcPts val="0"/>
              </a:spcBef>
              <a:spcAft>
                <a:spcPts val="0"/>
              </a:spcAft>
              <a:buNone/>
            </a:pPr>
            <a:r>
              <a:rPr lang="en" sz="600">
                <a:solidFill>
                  <a:srgbClr val="434343"/>
                </a:solidFill>
                <a:latin typeface="Roboto"/>
                <a:ea typeface="Roboto"/>
                <a:cs typeface="Roboto"/>
                <a:sym typeface="Roboto"/>
              </a:rPr>
              <a:t>dip around 6am</a:t>
            </a:r>
            <a:endParaRPr sz="600">
              <a:solidFill>
                <a:srgbClr val="434343"/>
              </a:solidFill>
              <a:latin typeface="Roboto"/>
              <a:ea typeface="Roboto"/>
              <a:cs typeface="Roboto"/>
              <a:sym typeface="Roboto"/>
            </a:endParaRPr>
          </a:p>
        </p:txBody>
      </p:sp>
      <p:sp>
        <p:nvSpPr>
          <p:cNvPr id="141" name="Google Shape;141;p19"/>
          <p:cNvSpPr txBox="1"/>
          <p:nvPr/>
        </p:nvSpPr>
        <p:spPr>
          <a:xfrm>
            <a:off x="5338225" y="2389675"/>
            <a:ext cx="5880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latin typeface="Roboto"/>
                <a:ea typeface="Roboto"/>
                <a:cs typeface="Roboto"/>
                <a:sym typeface="Roboto"/>
              </a:rPr>
              <a:t>Peak around 8pm,</a:t>
            </a:r>
            <a:endParaRPr sz="600">
              <a:solidFill>
                <a:srgbClr val="434343"/>
              </a:solidFill>
              <a:latin typeface="Roboto"/>
              <a:ea typeface="Roboto"/>
              <a:cs typeface="Roboto"/>
              <a:sym typeface="Roboto"/>
            </a:endParaRPr>
          </a:p>
          <a:p>
            <a:pPr indent="0" lvl="0" marL="0" rtl="0" algn="l">
              <a:spcBef>
                <a:spcPts val="0"/>
              </a:spcBef>
              <a:spcAft>
                <a:spcPts val="0"/>
              </a:spcAft>
              <a:buNone/>
            </a:pPr>
            <a:r>
              <a:rPr lang="en" sz="600">
                <a:solidFill>
                  <a:srgbClr val="434343"/>
                </a:solidFill>
                <a:latin typeface="Roboto"/>
                <a:ea typeface="Roboto"/>
                <a:cs typeface="Roboto"/>
                <a:sym typeface="Roboto"/>
              </a:rPr>
              <a:t>dip around 5am</a:t>
            </a:r>
            <a:endParaRPr sz="600">
              <a:solidFill>
                <a:srgbClr val="434343"/>
              </a:solidFill>
              <a:latin typeface="Roboto"/>
              <a:ea typeface="Roboto"/>
              <a:cs typeface="Roboto"/>
              <a:sym typeface="Roboto"/>
            </a:endParaRPr>
          </a:p>
        </p:txBody>
      </p:sp>
      <p:sp>
        <p:nvSpPr>
          <p:cNvPr id="142" name="Google Shape;142;p19"/>
          <p:cNvSpPr txBox="1"/>
          <p:nvPr/>
        </p:nvSpPr>
        <p:spPr>
          <a:xfrm>
            <a:off x="8015875" y="2389675"/>
            <a:ext cx="5880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latin typeface="Roboto"/>
                <a:ea typeface="Roboto"/>
                <a:cs typeface="Roboto"/>
                <a:sym typeface="Roboto"/>
              </a:rPr>
              <a:t>Peak around 10pm,</a:t>
            </a:r>
            <a:endParaRPr sz="600">
              <a:solidFill>
                <a:srgbClr val="434343"/>
              </a:solidFill>
              <a:latin typeface="Roboto"/>
              <a:ea typeface="Roboto"/>
              <a:cs typeface="Roboto"/>
              <a:sym typeface="Roboto"/>
            </a:endParaRPr>
          </a:p>
          <a:p>
            <a:pPr indent="0" lvl="0" marL="0" rtl="0" algn="l">
              <a:spcBef>
                <a:spcPts val="0"/>
              </a:spcBef>
              <a:spcAft>
                <a:spcPts val="0"/>
              </a:spcAft>
              <a:buNone/>
            </a:pPr>
            <a:r>
              <a:rPr lang="en" sz="600">
                <a:solidFill>
                  <a:srgbClr val="434343"/>
                </a:solidFill>
                <a:latin typeface="Roboto"/>
                <a:ea typeface="Roboto"/>
                <a:cs typeface="Roboto"/>
                <a:sym typeface="Roboto"/>
              </a:rPr>
              <a:t>dip around 7am</a:t>
            </a:r>
            <a:endParaRPr sz="600">
              <a:solidFill>
                <a:srgbClr val="434343"/>
              </a:solidFill>
              <a:latin typeface="Roboto"/>
              <a:ea typeface="Roboto"/>
              <a:cs typeface="Roboto"/>
              <a:sym typeface="Roboto"/>
            </a:endParaRPr>
          </a:p>
        </p:txBody>
      </p:sp>
      <p:sp>
        <p:nvSpPr>
          <p:cNvPr id="143" name="Google Shape;143;p19"/>
          <p:cNvSpPr txBox="1"/>
          <p:nvPr/>
        </p:nvSpPr>
        <p:spPr>
          <a:xfrm>
            <a:off x="2646275" y="3742000"/>
            <a:ext cx="5880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latin typeface="Roboto"/>
                <a:ea typeface="Roboto"/>
                <a:cs typeface="Roboto"/>
                <a:sym typeface="Roboto"/>
              </a:rPr>
              <a:t>Peak around 1am,</a:t>
            </a:r>
            <a:endParaRPr sz="600">
              <a:solidFill>
                <a:srgbClr val="434343"/>
              </a:solidFill>
              <a:latin typeface="Roboto"/>
              <a:ea typeface="Roboto"/>
              <a:cs typeface="Roboto"/>
              <a:sym typeface="Roboto"/>
            </a:endParaRPr>
          </a:p>
          <a:p>
            <a:pPr indent="0" lvl="0" marL="0" rtl="0" algn="l">
              <a:spcBef>
                <a:spcPts val="0"/>
              </a:spcBef>
              <a:spcAft>
                <a:spcPts val="0"/>
              </a:spcAft>
              <a:buNone/>
            </a:pPr>
            <a:r>
              <a:rPr lang="en" sz="600">
                <a:solidFill>
                  <a:srgbClr val="434343"/>
                </a:solidFill>
                <a:latin typeface="Roboto"/>
                <a:ea typeface="Roboto"/>
                <a:cs typeface="Roboto"/>
                <a:sym typeface="Roboto"/>
              </a:rPr>
              <a:t>dip around 8am</a:t>
            </a:r>
            <a:endParaRPr sz="600">
              <a:solidFill>
                <a:srgbClr val="434343"/>
              </a:solidFill>
              <a:latin typeface="Roboto"/>
              <a:ea typeface="Roboto"/>
              <a:cs typeface="Roboto"/>
              <a:sym typeface="Roboto"/>
            </a:endParaRPr>
          </a:p>
        </p:txBody>
      </p:sp>
      <p:sp>
        <p:nvSpPr>
          <p:cNvPr id="144" name="Google Shape;144;p19"/>
          <p:cNvSpPr txBox="1"/>
          <p:nvPr/>
        </p:nvSpPr>
        <p:spPr>
          <a:xfrm>
            <a:off x="5309650" y="3742000"/>
            <a:ext cx="5880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latin typeface="Roboto"/>
                <a:ea typeface="Roboto"/>
                <a:cs typeface="Roboto"/>
                <a:sym typeface="Roboto"/>
              </a:rPr>
              <a:t>Peak around 7pm,</a:t>
            </a:r>
            <a:endParaRPr sz="600">
              <a:solidFill>
                <a:srgbClr val="434343"/>
              </a:solidFill>
              <a:latin typeface="Roboto"/>
              <a:ea typeface="Roboto"/>
              <a:cs typeface="Roboto"/>
              <a:sym typeface="Roboto"/>
            </a:endParaRPr>
          </a:p>
          <a:p>
            <a:pPr indent="0" lvl="0" marL="0" rtl="0" algn="l">
              <a:spcBef>
                <a:spcPts val="0"/>
              </a:spcBef>
              <a:spcAft>
                <a:spcPts val="0"/>
              </a:spcAft>
              <a:buNone/>
            </a:pPr>
            <a:r>
              <a:rPr lang="en" sz="600">
                <a:solidFill>
                  <a:srgbClr val="434343"/>
                </a:solidFill>
                <a:latin typeface="Roboto"/>
                <a:ea typeface="Roboto"/>
                <a:cs typeface="Roboto"/>
                <a:sym typeface="Roboto"/>
              </a:rPr>
              <a:t>dip around 7am</a:t>
            </a:r>
            <a:endParaRPr sz="600">
              <a:solidFill>
                <a:srgbClr val="434343"/>
              </a:solidFill>
              <a:latin typeface="Roboto"/>
              <a:ea typeface="Roboto"/>
              <a:cs typeface="Roboto"/>
              <a:sym typeface="Roboto"/>
            </a:endParaRPr>
          </a:p>
        </p:txBody>
      </p:sp>
      <p:sp>
        <p:nvSpPr>
          <p:cNvPr id="145" name="Google Shape;145;p19"/>
          <p:cNvSpPr txBox="1"/>
          <p:nvPr/>
        </p:nvSpPr>
        <p:spPr>
          <a:xfrm>
            <a:off x="7973025" y="3742000"/>
            <a:ext cx="5880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highlight>
                  <a:srgbClr val="FFFFFF"/>
                </a:highlight>
                <a:latin typeface="Roboto"/>
                <a:ea typeface="Roboto"/>
                <a:cs typeface="Roboto"/>
                <a:sym typeface="Roboto"/>
              </a:rPr>
              <a:t>Peak around 4pm,</a:t>
            </a:r>
            <a:endParaRPr sz="600">
              <a:solidFill>
                <a:srgbClr val="434343"/>
              </a:solidFill>
              <a:highlight>
                <a:srgbClr val="FFFFFF"/>
              </a:highlight>
              <a:latin typeface="Roboto"/>
              <a:ea typeface="Roboto"/>
              <a:cs typeface="Roboto"/>
              <a:sym typeface="Roboto"/>
            </a:endParaRPr>
          </a:p>
          <a:p>
            <a:pPr indent="0" lvl="0" marL="0" rtl="0" algn="l">
              <a:spcBef>
                <a:spcPts val="0"/>
              </a:spcBef>
              <a:spcAft>
                <a:spcPts val="0"/>
              </a:spcAft>
              <a:buNone/>
            </a:pPr>
            <a:r>
              <a:rPr lang="en" sz="600">
                <a:solidFill>
                  <a:srgbClr val="434343"/>
                </a:solidFill>
                <a:highlight>
                  <a:srgbClr val="FFFFFF"/>
                </a:highlight>
                <a:latin typeface="Roboto"/>
                <a:ea typeface="Roboto"/>
                <a:cs typeface="Roboto"/>
                <a:sym typeface="Roboto"/>
              </a:rPr>
              <a:t>dip around 5am</a:t>
            </a:r>
            <a:endParaRPr sz="600">
              <a:solidFill>
                <a:srgbClr val="434343"/>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Is there any correlation between the time of the offense and the type of offense that was committed?</a:t>
            </a:r>
            <a:br>
              <a:rPr lang="en" sz="1500"/>
            </a:br>
            <a:r>
              <a:rPr lang="en" sz="1500"/>
              <a:t> </a:t>
            </a:r>
            <a:endParaRPr sz="1500"/>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a:p>
        </p:txBody>
      </p:sp>
      <p:sp>
        <p:nvSpPr>
          <p:cNvPr id="151" name="Google Shape;151;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Crimes that didn’t follow the common pattern: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52" name="Google Shape;152;p20"/>
          <p:cNvPicPr preferRelativeResize="0"/>
          <p:nvPr/>
        </p:nvPicPr>
        <p:blipFill>
          <a:blip r:embed="rId3">
            <a:alphaModFix/>
          </a:blip>
          <a:stretch>
            <a:fillRect/>
          </a:stretch>
        </p:blipFill>
        <p:spPr>
          <a:xfrm>
            <a:off x="6270900" y="3311575"/>
            <a:ext cx="1819275" cy="1257300"/>
          </a:xfrm>
          <a:prstGeom prst="rect">
            <a:avLst/>
          </a:prstGeom>
          <a:noFill/>
          <a:ln>
            <a:noFill/>
          </a:ln>
        </p:spPr>
      </p:pic>
      <p:pic>
        <p:nvPicPr>
          <p:cNvPr id="153" name="Google Shape;153;p20"/>
          <p:cNvPicPr preferRelativeResize="0"/>
          <p:nvPr/>
        </p:nvPicPr>
        <p:blipFill>
          <a:blip r:embed="rId4">
            <a:alphaModFix/>
          </a:blip>
          <a:stretch>
            <a:fillRect/>
          </a:stretch>
        </p:blipFill>
        <p:spPr>
          <a:xfrm>
            <a:off x="1195500" y="1943100"/>
            <a:ext cx="1847850" cy="1257300"/>
          </a:xfrm>
          <a:prstGeom prst="rect">
            <a:avLst/>
          </a:prstGeom>
          <a:noFill/>
          <a:ln>
            <a:noFill/>
          </a:ln>
        </p:spPr>
      </p:pic>
      <p:pic>
        <p:nvPicPr>
          <p:cNvPr id="154" name="Google Shape;154;p20"/>
          <p:cNvPicPr preferRelativeResize="0"/>
          <p:nvPr/>
        </p:nvPicPr>
        <p:blipFill>
          <a:blip r:embed="rId5">
            <a:alphaModFix/>
          </a:blip>
          <a:stretch>
            <a:fillRect/>
          </a:stretch>
        </p:blipFill>
        <p:spPr>
          <a:xfrm>
            <a:off x="6270888" y="1943100"/>
            <a:ext cx="1819275" cy="1257300"/>
          </a:xfrm>
          <a:prstGeom prst="rect">
            <a:avLst/>
          </a:prstGeom>
          <a:noFill/>
          <a:ln>
            <a:noFill/>
          </a:ln>
        </p:spPr>
      </p:pic>
      <p:pic>
        <p:nvPicPr>
          <p:cNvPr id="155" name="Google Shape;155;p20"/>
          <p:cNvPicPr preferRelativeResize="0"/>
          <p:nvPr/>
        </p:nvPicPr>
        <p:blipFill>
          <a:blip r:embed="rId6">
            <a:alphaModFix/>
          </a:blip>
          <a:stretch>
            <a:fillRect/>
          </a:stretch>
        </p:blipFill>
        <p:spPr>
          <a:xfrm>
            <a:off x="3733200" y="1943100"/>
            <a:ext cx="1847850" cy="1257300"/>
          </a:xfrm>
          <a:prstGeom prst="rect">
            <a:avLst/>
          </a:prstGeom>
          <a:noFill/>
          <a:ln>
            <a:noFill/>
          </a:ln>
        </p:spPr>
      </p:pic>
      <p:pic>
        <p:nvPicPr>
          <p:cNvPr id="156" name="Google Shape;156;p20"/>
          <p:cNvPicPr preferRelativeResize="0"/>
          <p:nvPr/>
        </p:nvPicPr>
        <p:blipFill>
          <a:blip r:embed="rId7">
            <a:alphaModFix/>
          </a:blip>
          <a:stretch>
            <a:fillRect/>
          </a:stretch>
        </p:blipFill>
        <p:spPr>
          <a:xfrm>
            <a:off x="3747475" y="3311575"/>
            <a:ext cx="1819275" cy="1257300"/>
          </a:xfrm>
          <a:prstGeom prst="rect">
            <a:avLst/>
          </a:prstGeom>
          <a:noFill/>
          <a:ln>
            <a:noFill/>
          </a:ln>
        </p:spPr>
      </p:pic>
      <p:pic>
        <p:nvPicPr>
          <p:cNvPr id="157" name="Google Shape;157;p20"/>
          <p:cNvPicPr preferRelativeResize="0"/>
          <p:nvPr/>
        </p:nvPicPr>
        <p:blipFill>
          <a:blip r:embed="rId8">
            <a:alphaModFix/>
          </a:blip>
          <a:stretch>
            <a:fillRect/>
          </a:stretch>
        </p:blipFill>
        <p:spPr>
          <a:xfrm>
            <a:off x="1224038" y="3311575"/>
            <a:ext cx="1819275" cy="1257300"/>
          </a:xfrm>
          <a:prstGeom prst="rect">
            <a:avLst/>
          </a:prstGeom>
          <a:noFill/>
          <a:ln>
            <a:noFill/>
          </a:ln>
        </p:spPr>
      </p:pic>
      <p:sp>
        <p:nvSpPr>
          <p:cNvPr id="158" name="Google Shape;158;p20"/>
          <p:cNvSpPr txBox="1"/>
          <p:nvPr/>
        </p:nvSpPr>
        <p:spPr>
          <a:xfrm>
            <a:off x="3043325" y="2062050"/>
            <a:ext cx="5880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latin typeface="Roboto"/>
                <a:ea typeface="Roboto"/>
                <a:cs typeface="Roboto"/>
                <a:sym typeface="Roboto"/>
              </a:rPr>
              <a:t>Very sharp decline from 5am to 7am following a fairly steady increase</a:t>
            </a:r>
            <a:endParaRPr sz="600">
              <a:solidFill>
                <a:srgbClr val="434343"/>
              </a:solidFill>
              <a:latin typeface="Roboto"/>
              <a:ea typeface="Roboto"/>
              <a:cs typeface="Roboto"/>
              <a:sym typeface="Roboto"/>
            </a:endParaRPr>
          </a:p>
          <a:p>
            <a:pPr indent="0" lvl="0" marL="0" rtl="0" algn="l">
              <a:spcBef>
                <a:spcPts val="0"/>
              </a:spcBef>
              <a:spcAft>
                <a:spcPts val="0"/>
              </a:spcAft>
              <a:buNone/>
            </a:pPr>
            <a:r>
              <a:rPr lang="en" sz="600">
                <a:solidFill>
                  <a:srgbClr val="434343"/>
                </a:solidFill>
                <a:latin typeface="Roboto"/>
                <a:ea typeface="Roboto"/>
                <a:cs typeface="Roboto"/>
                <a:sym typeface="Roboto"/>
              </a:rPr>
              <a:t>(bars close at 4)</a:t>
            </a:r>
            <a:endParaRPr sz="600">
              <a:solidFill>
                <a:srgbClr val="434343"/>
              </a:solidFill>
              <a:latin typeface="Roboto"/>
              <a:ea typeface="Roboto"/>
              <a:cs typeface="Roboto"/>
              <a:sym typeface="Roboto"/>
            </a:endParaRPr>
          </a:p>
        </p:txBody>
      </p:sp>
      <p:sp>
        <p:nvSpPr>
          <p:cNvPr id="159" name="Google Shape;159;p20"/>
          <p:cNvSpPr txBox="1"/>
          <p:nvPr/>
        </p:nvSpPr>
        <p:spPr>
          <a:xfrm>
            <a:off x="5566750" y="2062050"/>
            <a:ext cx="5880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latin typeface="Roboto"/>
                <a:ea typeface="Roboto"/>
                <a:cs typeface="Roboto"/>
                <a:sym typeface="Roboto"/>
              </a:rPr>
              <a:t>Roughly sinusoidal except for peak at 3pm</a:t>
            </a:r>
            <a:endParaRPr sz="600">
              <a:solidFill>
                <a:srgbClr val="434343"/>
              </a:solidFill>
              <a:latin typeface="Roboto"/>
              <a:ea typeface="Roboto"/>
              <a:cs typeface="Roboto"/>
              <a:sym typeface="Roboto"/>
            </a:endParaRPr>
          </a:p>
        </p:txBody>
      </p:sp>
      <p:sp>
        <p:nvSpPr>
          <p:cNvPr id="160" name="Google Shape;160;p20"/>
          <p:cNvSpPr txBox="1"/>
          <p:nvPr/>
        </p:nvSpPr>
        <p:spPr>
          <a:xfrm>
            <a:off x="8090175" y="2062050"/>
            <a:ext cx="6366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latin typeface="Roboto"/>
                <a:ea typeface="Roboto"/>
                <a:cs typeface="Roboto"/>
                <a:sym typeface="Roboto"/>
              </a:rPr>
              <a:t>Extra “pointy,”</a:t>
            </a:r>
            <a:endParaRPr sz="600">
              <a:solidFill>
                <a:srgbClr val="434343"/>
              </a:solidFill>
              <a:latin typeface="Roboto"/>
              <a:ea typeface="Roboto"/>
              <a:cs typeface="Roboto"/>
              <a:sym typeface="Roboto"/>
            </a:endParaRPr>
          </a:p>
          <a:p>
            <a:pPr indent="0" lvl="0" marL="0" rtl="0" algn="l">
              <a:spcBef>
                <a:spcPts val="0"/>
              </a:spcBef>
              <a:spcAft>
                <a:spcPts val="0"/>
              </a:spcAft>
              <a:buNone/>
            </a:pPr>
            <a:r>
              <a:rPr lang="en" sz="600">
                <a:solidFill>
                  <a:srgbClr val="434343"/>
                </a:solidFill>
                <a:latin typeface="Roboto"/>
                <a:ea typeface="Roboto"/>
                <a:cs typeface="Roboto"/>
                <a:sym typeface="Roboto"/>
              </a:rPr>
              <a:t>Highly concentrated around 2pm</a:t>
            </a:r>
            <a:endParaRPr sz="600">
              <a:solidFill>
                <a:srgbClr val="434343"/>
              </a:solidFill>
              <a:latin typeface="Roboto"/>
              <a:ea typeface="Roboto"/>
              <a:cs typeface="Roboto"/>
              <a:sym typeface="Roboto"/>
            </a:endParaRPr>
          </a:p>
        </p:txBody>
      </p:sp>
      <p:sp>
        <p:nvSpPr>
          <p:cNvPr id="161" name="Google Shape;161;p20"/>
          <p:cNvSpPr txBox="1"/>
          <p:nvPr/>
        </p:nvSpPr>
        <p:spPr>
          <a:xfrm>
            <a:off x="3043325" y="3430525"/>
            <a:ext cx="5880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latin typeface="Roboto"/>
                <a:ea typeface="Roboto"/>
                <a:cs typeface="Roboto"/>
                <a:sym typeface="Roboto"/>
              </a:rPr>
              <a:t>Irregular.</a:t>
            </a:r>
            <a:endParaRPr sz="600">
              <a:solidFill>
                <a:srgbClr val="434343"/>
              </a:solidFill>
              <a:latin typeface="Roboto"/>
              <a:ea typeface="Roboto"/>
              <a:cs typeface="Roboto"/>
              <a:sym typeface="Roboto"/>
            </a:endParaRPr>
          </a:p>
          <a:p>
            <a:pPr indent="0" lvl="0" marL="0" rtl="0" algn="l">
              <a:spcBef>
                <a:spcPts val="0"/>
              </a:spcBef>
              <a:spcAft>
                <a:spcPts val="0"/>
              </a:spcAft>
              <a:buNone/>
            </a:pPr>
            <a:r>
              <a:rPr lang="en" sz="600">
                <a:solidFill>
                  <a:srgbClr val="434343"/>
                </a:solidFill>
                <a:latin typeface="Roboto"/>
                <a:ea typeface="Roboto"/>
                <a:cs typeface="Roboto"/>
                <a:sym typeface="Roboto"/>
              </a:rPr>
              <a:t>Huge spike at noon</a:t>
            </a:r>
            <a:endParaRPr sz="600">
              <a:solidFill>
                <a:srgbClr val="434343"/>
              </a:solidFill>
              <a:latin typeface="Roboto"/>
              <a:ea typeface="Roboto"/>
              <a:cs typeface="Roboto"/>
              <a:sym typeface="Roboto"/>
            </a:endParaRPr>
          </a:p>
        </p:txBody>
      </p:sp>
      <p:sp>
        <p:nvSpPr>
          <p:cNvPr id="162" name="Google Shape;162;p20"/>
          <p:cNvSpPr txBox="1"/>
          <p:nvPr/>
        </p:nvSpPr>
        <p:spPr>
          <a:xfrm>
            <a:off x="5566750" y="3430525"/>
            <a:ext cx="5880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latin typeface="Roboto"/>
                <a:ea typeface="Roboto"/>
                <a:cs typeface="Roboto"/>
                <a:sym typeface="Roboto"/>
              </a:rPr>
              <a:t>Irregular</a:t>
            </a:r>
            <a:endParaRPr sz="600">
              <a:solidFill>
                <a:srgbClr val="434343"/>
              </a:solidFill>
              <a:latin typeface="Roboto"/>
              <a:ea typeface="Roboto"/>
              <a:cs typeface="Roboto"/>
              <a:sym typeface="Roboto"/>
            </a:endParaRPr>
          </a:p>
        </p:txBody>
      </p:sp>
      <p:sp>
        <p:nvSpPr>
          <p:cNvPr id="163" name="Google Shape;163;p20"/>
          <p:cNvSpPr txBox="1"/>
          <p:nvPr/>
        </p:nvSpPr>
        <p:spPr>
          <a:xfrm>
            <a:off x="8090175" y="3430525"/>
            <a:ext cx="5880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highlight>
                  <a:srgbClr val="FFFFFF"/>
                </a:highlight>
                <a:latin typeface="Roboto"/>
                <a:ea typeface="Roboto"/>
                <a:cs typeface="Roboto"/>
                <a:sym typeface="Roboto"/>
              </a:rPr>
              <a:t>Sinusoidal but with a much smaller amplitude</a:t>
            </a:r>
            <a:endParaRPr sz="600">
              <a:solidFill>
                <a:srgbClr val="434343"/>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Is there any noted correlation to the type of offense and the location of offense?</a:t>
            </a:r>
            <a:endParaRPr sz="1800"/>
          </a:p>
        </p:txBody>
      </p:sp>
      <p:sp>
        <p:nvSpPr>
          <p:cNvPr id="169" name="Google Shape;169;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To answer this question, crimes were plotted on a map of the 5 boroughs</a:t>
            </a:r>
            <a:endParaRPr sz="1400"/>
          </a:p>
          <a:p>
            <a:pPr indent="-317500" lvl="0" marL="457200" rtl="0" algn="l">
              <a:spcBef>
                <a:spcPts val="0"/>
              </a:spcBef>
              <a:spcAft>
                <a:spcPts val="0"/>
              </a:spcAft>
              <a:buSzPts val="1400"/>
              <a:buChar char="●"/>
            </a:pPr>
            <a:r>
              <a:rPr lang="en" sz="1400"/>
              <a:t>All nan values for offense and coordinates were dropped</a:t>
            </a:r>
            <a:endParaRPr sz="1400"/>
          </a:p>
          <a:p>
            <a:pPr indent="-317500" lvl="0" marL="457200" rtl="0" algn="l">
              <a:spcBef>
                <a:spcPts val="0"/>
              </a:spcBef>
              <a:spcAft>
                <a:spcPts val="0"/>
              </a:spcAft>
              <a:buSzPts val="1400"/>
              <a:buChar char="●"/>
            </a:pPr>
            <a:r>
              <a:rPr lang="en" sz="1400"/>
              <a:t>Because of the boroughs shapefile, coordinates had to be converted to spatial reference coordinates (EPSG: 2263)</a:t>
            </a:r>
            <a:endParaRPr sz="1400"/>
          </a:p>
          <a:p>
            <a:pPr indent="-317500" lvl="0" marL="457200" rtl="0" algn="l">
              <a:spcBef>
                <a:spcPts val="0"/>
              </a:spcBef>
              <a:spcAft>
                <a:spcPts val="0"/>
              </a:spcAft>
              <a:buSzPts val="1400"/>
              <a:buChar char="●"/>
            </a:pPr>
            <a:r>
              <a:rPr lang="en" sz="1400"/>
              <a:t>To keep the plot as accurate as possible, coordinate values outside of the shapefile’s range were dropped</a:t>
            </a:r>
            <a:endParaRPr sz="1400"/>
          </a:p>
          <a:p>
            <a:pPr indent="-317500" lvl="0" marL="457200" rtl="0" algn="l">
              <a:spcBef>
                <a:spcPts val="0"/>
              </a:spcBef>
              <a:spcAft>
                <a:spcPts val="0"/>
              </a:spcAft>
              <a:buSzPts val="1400"/>
              <a:buChar char="●"/>
            </a:pPr>
            <a:r>
              <a:rPr lang="en" sz="1400"/>
              <a:t>Due to the high number of unique offenses (71), only the top 10 crimes were plotted</a:t>
            </a:r>
            <a:endParaRPr sz="1400"/>
          </a:p>
          <a:p>
            <a:pPr indent="-317500" lvl="0" marL="457200" rtl="0" algn="l">
              <a:spcBef>
                <a:spcPts val="0"/>
              </a:spcBef>
              <a:spcAft>
                <a:spcPts val="0"/>
              </a:spcAft>
              <a:buSzPts val="1400"/>
              <a:buChar char="●"/>
            </a:pPr>
            <a:r>
              <a:rPr lang="en" sz="1400"/>
              <a:t>The crimes were plotted using ggplot2, and the points are made </a:t>
            </a:r>
            <a:r>
              <a:rPr lang="en" sz="1400"/>
              <a:t>transparent</a:t>
            </a:r>
            <a:r>
              <a:rPr lang="en" sz="1400"/>
              <a:t> to see the concentration of crimes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