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4" r:id="rId4"/>
    <p:sldId id="262" r:id="rId5"/>
    <p:sldId id="261" r:id="rId6"/>
    <p:sldId id="267" r:id="rId7"/>
    <p:sldId id="263" r:id="rId8"/>
    <p:sldId id="26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F3A4-F0F2-4047-8C24-DA974B10C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13242D-83C9-4378-9C59-434B0C887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DA4A9-A0CF-4FE8-83CE-A39B8B03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AF4E5-44E8-4F82-BD83-F3C4A970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912A67-4E9E-49BB-B8D4-519C27BD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FA684-2689-40A8-8E80-CCC28632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BBAA3E-824D-431C-A413-952A23E9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FBD6C-E89D-4A28-B1F3-D5DA1867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A4E282-882D-4799-AD2B-44C3084E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596265-DC82-4D59-A5EF-4D4991A9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EAFF78-FC16-4279-AC6A-C3024CFD3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5F9664-17FE-4875-A6D1-7D5F189A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BBB3F-EE10-45D8-B73F-2A92D48B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009E9-0CFF-4B2B-A310-8998F0F3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DF8C1-A938-497A-9B7E-DA30AD8E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7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5457E-1AC8-4B17-A4FA-6230E73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FDF4D-D908-472D-8889-80CDF646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9C318-2977-43A5-BA4C-4398342B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78A1D-A85D-4896-8AD6-DEA36698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90A2-AFBA-40BC-8271-F90104DA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8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E0187-F829-43CE-90B1-D4F1524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2E76C-EA67-4A3B-BB4A-9537AE9B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A9625-FBB4-4E4B-8C1C-E16B161C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83B88-21BE-41C6-8FF0-D2F078B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B004B-3EE5-40A3-91B6-AFB4F1E2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48EE6-CFCE-4250-BCC8-CF2B8875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1CD91-A192-4694-897D-246474603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93195E-7314-410C-A076-97967A13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F18597-6719-4D4F-A60C-17B97250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07E78-AC74-4876-9421-8DD3270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E4F0E-D1D7-40EF-901F-8A46CF59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3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C5468-6501-49EA-AE33-EDA7B7FA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BB2EA-F4AE-4C95-84F7-BDF410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CCC4DE-400B-4749-B4BA-F7490D7F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BE310-9CD7-46FC-9080-69BEFF59C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7D3C51-0C75-4A6C-9ECB-75BCE42D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EF0380-D899-4BCF-A6BE-C3D12CE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9EAF8F-7A34-46FF-9EF6-E619D96D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BDA24E-C394-4909-AB44-BD556F71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E27A-F38A-4A30-A2A2-BC8701F1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CD4DC6-FEBD-4052-9AF3-33D64FF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F26E3-0D94-493F-91BA-0C548F8E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7C2212-BF7A-489B-8986-801AF33A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2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AC4FC3-6F56-4F3B-AB42-637D8F7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5518E-7555-41A1-8440-90BC5161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C02AC6-ABCD-45B4-BAEE-D0A1B3D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368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ED54-B481-44DC-987D-17DDDF66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C2FF9-C0D3-44ED-B204-D0376A23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3F633B-43B4-4FC2-9C2D-CA2522667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1B32C-2023-47A4-85C8-57140F1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6D3A8-0C8A-4E2B-8655-E6C494C1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EE512-23C4-4E12-99E3-70DC54F1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35634-9B69-426F-8ADC-73860FE2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7682BA-98C9-4A56-AAA9-4A4EC308B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9416F7-4E2B-437C-A16B-4D33204B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664F1-7D84-4155-A549-0A16704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2242C-5B6F-4197-B2FB-DB28FA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2C754E-82F0-41A7-B008-B618BE0F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34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6B209-AD2C-4B20-B29B-5B3F1728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25B1-43BD-4B02-90A8-418980578330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0D556-DF09-4B43-9009-29F019C1D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B698B-492F-4DB7-9C18-0AAC0B5E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D9EB6-E7EB-4967-A105-58C25D4AC4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3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jpg"/><Relationship Id="rId18" Type="http://schemas.openxmlformats.org/officeDocument/2006/relationships/image" Target="../media/image26.svg"/><Relationship Id="rId26" Type="http://schemas.openxmlformats.org/officeDocument/2006/relationships/image" Target="../media/image34.png"/><Relationship Id="rId39" Type="http://schemas.openxmlformats.org/officeDocument/2006/relationships/image" Target="../media/image38.png"/><Relationship Id="rId21" Type="http://schemas.openxmlformats.org/officeDocument/2006/relationships/image" Target="../media/image29.jpg"/><Relationship Id="rId34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8.svg"/><Relationship Id="rId38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24.svg"/><Relationship Id="rId20" Type="http://schemas.openxmlformats.org/officeDocument/2006/relationships/image" Target="../media/image28.pn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32" Type="http://schemas.openxmlformats.org/officeDocument/2006/relationships/image" Target="../media/image7.png"/><Relationship Id="rId37" Type="http://schemas.openxmlformats.org/officeDocument/2006/relationships/image" Target="../media/image37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svg"/><Relationship Id="rId28" Type="http://schemas.openxmlformats.org/officeDocument/2006/relationships/image" Target="../media/image3.png"/><Relationship Id="rId36" Type="http://schemas.openxmlformats.org/officeDocument/2006/relationships/image" Target="../media/image36.jp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6.sv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Relationship Id="rId30" Type="http://schemas.openxmlformats.org/officeDocument/2006/relationships/image" Target="../media/image5.png"/><Relationship Id="rId35" Type="http://schemas.openxmlformats.org/officeDocument/2006/relationships/image" Target="../media/image10.svg"/><Relationship Id="rId8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s.mountain-wetlands-repository.info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o.berlin/en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>
            <a:extLst>
              <a:ext uri="{FF2B5EF4-FFF2-40B4-BE49-F238E27FC236}">
                <a16:creationId xmlns:a16="http://schemas.microsoft.com/office/drawing/2014/main" id="{4CB990F8-C04F-42ED-9902-F6E278863D55}"/>
              </a:ext>
            </a:extLst>
          </p:cNvPr>
          <p:cNvSpPr txBox="1"/>
          <p:nvPr/>
        </p:nvSpPr>
        <p:spPr>
          <a:xfrm>
            <a:off x="761999" y="152643"/>
            <a:ext cx="10879667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pping </a:t>
            </a: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esearch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arth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ystem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ciences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Developing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Ecological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Integration and AI-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Assisted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Information Management</a:t>
            </a:r>
          </a:p>
          <a:p>
            <a:pPr algn="just">
              <a:lnSpc>
                <a:spcPct val="115000"/>
              </a:lnSpc>
            </a:pPr>
            <a:endParaRPr lang="de-D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>
              <a:lnSpc>
                <a:spcPct val="115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Kick-Off 22.05.2025</a:t>
            </a: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Datumsplatzhalter 1">
            <a:extLst>
              <a:ext uri="{FF2B5EF4-FFF2-40B4-BE49-F238E27FC236}">
                <a16:creationId xmlns:a16="http://schemas.microsoft.com/office/drawing/2014/main" id="{432642FE-799D-4576-B501-E4051979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49" name="Fußzeilenplatzhalter 2">
            <a:extLst>
              <a:ext uri="{FF2B5EF4-FFF2-40B4-BE49-F238E27FC236}">
                <a16:creationId xmlns:a16="http://schemas.microsoft.com/office/drawing/2014/main" id="{483A7B65-7C8F-43B7-9361-743D2A95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50" name="Foliennummernplatzhalter 3">
            <a:extLst>
              <a:ext uri="{FF2B5EF4-FFF2-40B4-BE49-F238E27FC236}">
                <a16:creationId xmlns:a16="http://schemas.microsoft.com/office/drawing/2014/main" id="{317C70F9-FA91-44A8-AB91-9C8E880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1/6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81B73C-15A4-4E21-9745-7967E36A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0" y="810378"/>
            <a:ext cx="2009867" cy="51037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D876E18-809A-4ECD-AAB9-A3F38CE1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>
            <a:extLst>
              <a:ext uri="{FF2B5EF4-FFF2-40B4-BE49-F238E27FC236}">
                <a16:creationId xmlns:a16="http://schemas.microsoft.com/office/drawing/2014/main" id="{4CB990F8-C04F-42ED-9902-F6E278863D55}"/>
              </a:ext>
            </a:extLst>
          </p:cNvPr>
          <p:cNvSpPr txBox="1"/>
          <p:nvPr/>
        </p:nvSpPr>
        <p:spPr>
          <a:xfrm>
            <a:off x="761999" y="152643"/>
            <a:ext cx="10879667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pping </a:t>
            </a: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esearch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arth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ystem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ciences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Developing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Ecological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Integration and AI-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Assisted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Information Management</a:t>
            </a:r>
          </a:p>
          <a:p>
            <a:pPr algn="just">
              <a:lnSpc>
                <a:spcPct val="115000"/>
              </a:lnSpc>
            </a:pPr>
            <a:endParaRPr lang="de-D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>
              <a:lnSpc>
                <a:spcPct val="115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Kick-Off 22.05.2025</a:t>
            </a: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Datumsplatzhalter 1">
            <a:extLst>
              <a:ext uri="{FF2B5EF4-FFF2-40B4-BE49-F238E27FC236}">
                <a16:creationId xmlns:a16="http://schemas.microsoft.com/office/drawing/2014/main" id="{432642FE-799D-4576-B501-E4051979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49" name="Fußzeilenplatzhalter 2">
            <a:extLst>
              <a:ext uri="{FF2B5EF4-FFF2-40B4-BE49-F238E27FC236}">
                <a16:creationId xmlns:a16="http://schemas.microsoft.com/office/drawing/2014/main" id="{483A7B65-7C8F-43B7-9361-743D2A95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50" name="Foliennummernplatzhalter 3">
            <a:extLst>
              <a:ext uri="{FF2B5EF4-FFF2-40B4-BE49-F238E27FC236}">
                <a16:creationId xmlns:a16="http://schemas.microsoft.com/office/drawing/2014/main" id="{317C70F9-FA91-44A8-AB91-9C8E880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1/6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81B73C-15A4-4E21-9745-7967E36A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0" y="810378"/>
            <a:ext cx="2009867" cy="510371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50F1E86-63A2-492B-9D8A-9F2A76259FB8}"/>
              </a:ext>
            </a:extLst>
          </p:cNvPr>
          <p:cNvGrpSpPr/>
          <p:nvPr/>
        </p:nvGrpSpPr>
        <p:grpSpPr>
          <a:xfrm>
            <a:off x="1016637" y="1760522"/>
            <a:ext cx="9450226" cy="4678578"/>
            <a:chOff x="1202904" y="886691"/>
            <a:chExt cx="9450226" cy="4678578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73AFC62-3DA2-4D38-8C91-081B7EA04211}"/>
                </a:ext>
              </a:extLst>
            </p:cNvPr>
            <p:cNvSpPr/>
            <p:nvPr/>
          </p:nvSpPr>
          <p:spPr>
            <a:xfrm>
              <a:off x="1202904" y="886691"/>
              <a:ext cx="9450226" cy="4678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335BFC46-DCC4-4C0C-BD6F-2A2D3D7E7A54}"/>
                </a:ext>
              </a:extLst>
            </p:cNvPr>
            <p:cNvGrpSpPr/>
            <p:nvPr/>
          </p:nvGrpSpPr>
          <p:grpSpPr>
            <a:xfrm>
              <a:off x="1202904" y="2637817"/>
              <a:ext cx="9450226" cy="1412447"/>
              <a:chOff x="1202904" y="2637817"/>
              <a:chExt cx="9450226" cy="1412447"/>
            </a:xfrm>
          </p:grpSpPr>
          <p:pic>
            <p:nvPicPr>
              <p:cNvPr id="57" name="Grafik 56" descr="Bücher mit einfarbiger Füllung">
                <a:extLst>
                  <a:ext uri="{FF2B5EF4-FFF2-40B4-BE49-F238E27FC236}">
                    <a16:creationId xmlns:a16="http://schemas.microsoft.com/office/drawing/2014/main" id="{2A4F5637-11AC-455D-8B2E-F4E60C63B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13372" y="2645056"/>
                <a:ext cx="533646" cy="533646"/>
              </a:xfrm>
              <a:prstGeom prst="rect">
                <a:avLst/>
              </a:prstGeom>
            </p:spPr>
          </p:pic>
          <p:pic>
            <p:nvPicPr>
              <p:cNvPr id="59" name="Grafik 58" descr="Prüfliste mit einfarbiger Füllung">
                <a:extLst>
                  <a:ext uri="{FF2B5EF4-FFF2-40B4-BE49-F238E27FC236}">
                    <a16:creationId xmlns:a16="http://schemas.microsoft.com/office/drawing/2014/main" id="{A93133C0-FAB5-41AD-8B4F-5EC5D0419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39605" y="3095783"/>
                <a:ext cx="675583" cy="675583"/>
              </a:xfrm>
              <a:prstGeom prst="rect">
                <a:avLst/>
              </a:prstGeom>
            </p:spPr>
          </p:pic>
          <p:pic>
            <p:nvPicPr>
              <p:cNvPr id="61" name="Grafik 60" descr="Fragen mit einfarbiger Füllung">
                <a:extLst>
                  <a:ext uri="{FF2B5EF4-FFF2-40B4-BE49-F238E27FC236}">
                    <a16:creationId xmlns:a16="http://schemas.microsoft.com/office/drawing/2014/main" id="{B944F29B-43CA-4017-809E-885F99EA0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1202904" y="2837497"/>
                <a:ext cx="950883" cy="914400"/>
              </a:xfrm>
              <a:prstGeom prst="rect">
                <a:avLst/>
              </a:prstGeom>
            </p:spPr>
          </p:pic>
          <p:pic>
            <p:nvPicPr>
              <p:cNvPr id="64" name="Grafik 63" descr="Gehirn mit einfarbiger Füllung">
                <a:extLst>
                  <a:ext uri="{FF2B5EF4-FFF2-40B4-BE49-F238E27FC236}">
                    <a16:creationId xmlns:a16="http://schemas.microsoft.com/office/drawing/2014/main" id="{DF915B03-E295-4CDF-9401-8B7BC69B1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478960" y="263781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7261F25C-A2BB-452A-B297-E7E641B39958}"/>
                  </a:ext>
                </a:extLst>
              </p:cNvPr>
              <p:cNvSpPr txBox="1"/>
              <p:nvPr/>
            </p:nvSpPr>
            <p:spPr>
              <a:xfrm>
                <a:off x="9407187" y="3403933"/>
                <a:ext cx="1245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Knowledge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  <p:sp>
            <p:nvSpPr>
              <p:cNvPr id="75" name="Pfeil: gestreift nach rechts 74">
                <a:extLst>
                  <a:ext uri="{FF2B5EF4-FFF2-40B4-BE49-F238E27FC236}">
                    <a16:creationId xmlns:a16="http://schemas.microsoft.com/office/drawing/2014/main" id="{16AC59BC-093E-46E4-916B-E0C097E3F469}"/>
                  </a:ext>
                </a:extLst>
              </p:cNvPr>
              <p:cNvSpPr/>
              <p:nvPr/>
            </p:nvSpPr>
            <p:spPr>
              <a:xfrm>
                <a:off x="2680886" y="2913595"/>
                <a:ext cx="2151772" cy="643468"/>
              </a:xfrm>
              <a:prstGeom prst="strip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Pfeil: gestreift nach rechts 75">
                <a:extLst>
                  <a:ext uri="{FF2B5EF4-FFF2-40B4-BE49-F238E27FC236}">
                    <a16:creationId xmlns:a16="http://schemas.microsoft.com/office/drawing/2014/main" id="{46C3B3A7-26F2-4B90-BEEF-7EA402FC3D23}"/>
                  </a:ext>
                </a:extLst>
              </p:cNvPr>
              <p:cNvSpPr/>
              <p:nvPr/>
            </p:nvSpPr>
            <p:spPr>
              <a:xfrm>
                <a:off x="7326714" y="2929865"/>
                <a:ext cx="2184399" cy="643468"/>
              </a:xfrm>
              <a:prstGeom prst="striped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ED876E18-809A-4ECD-AAB9-A3F38CE14F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  <p:sp>
        <p:nvSpPr>
          <p:cNvPr id="7" name="Interaktive Schaltfläche: Hilf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7414F4-03B4-43B7-AA11-4A8908DDCD38}"/>
              </a:ext>
            </a:extLst>
          </p:cNvPr>
          <p:cNvSpPr/>
          <p:nvPr/>
        </p:nvSpPr>
        <p:spPr>
          <a:xfrm>
            <a:off x="4834467" y="2946400"/>
            <a:ext cx="2046210" cy="234526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0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feld 44">
            <a:extLst>
              <a:ext uri="{FF2B5EF4-FFF2-40B4-BE49-F238E27FC236}">
                <a16:creationId xmlns:a16="http://schemas.microsoft.com/office/drawing/2014/main" id="{4CB990F8-C04F-42ED-9902-F6E278863D55}"/>
              </a:ext>
            </a:extLst>
          </p:cNvPr>
          <p:cNvSpPr txBox="1"/>
          <p:nvPr/>
        </p:nvSpPr>
        <p:spPr>
          <a:xfrm>
            <a:off x="761999" y="152643"/>
            <a:ext cx="10879667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pping </a:t>
            </a: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esearch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arth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ystem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ciences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Developing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Ecological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Integration and AI-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Assisted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Information Management</a:t>
            </a:r>
          </a:p>
          <a:p>
            <a:pPr algn="just">
              <a:lnSpc>
                <a:spcPct val="115000"/>
              </a:lnSpc>
            </a:pPr>
            <a:endParaRPr lang="de-D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>
              <a:lnSpc>
                <a:spcPct val="115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Kick-Off 22.05.2025</a:t>
            </a: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7" name="Datumsplatzhalter 1">
            <a:extLst>
              <a:ext uri="{FF2B5EF4-FFF2-40B4-BE49-F238E27FC236}">
                <a16:creationId xmlns:a16="http://schemas.microsoft.com/office/drawing/2014/main" id="{432642FE-799D-4576-B501-E4051979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49" name="Fußzeilenplatzhalter 2">
            <a:extLst>
              <a:ext uri="{FF2B5EF4-FFF2-40B4-BE49-F238E27FC236}">
                <a16:creationId xmlns:a16="http://schemas.microsoft.com/office/drawing/2014/main" id="{483A7B65-7C8F-43B7-9361-743D2A95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50" name="Foliennummernplatzhalter 3">
            <a:extLst>
              <a:ext uri="{FF2B5EF4-FFF2-40B4-BE49-F238E27FC236}">
                <a16:creationId xmlns:a16="http://schemas.microsoft.com/office/drawing/2014/main" id="{317C70F9-FA91-44A8-AB91-9C8E880E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2/6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781B73C-15A4-4E21-9745-7967E36A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0" y="810378"/>
            <a:ext cx="2009867" cy="51037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45AAE3B-B207-48AA-890F-44A2863723AA}"/>
              </a:ext>
            </a:extLst>
          </p:cNvPr>
          <p:cNvGrpSpPr/>
          <p:nvPr/>
        </p:nvGrpSpPr>
        <p:grpSpPr>
          <a:xfrm>
            <a:off x="1016637" y="1471993"/>
            <a:ext cx="9450226" cy="4967107"/>
            <a:chOff x="1016637" y="1522795"/>
            <a:chExt cx="9450226" cy="4967107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050F1E86-63A2-492B-9D8A-9F2A76259FB8}"/>
                </a:ext>
              </a:extLst>
            </p:cNvPr>
            <p:cNvGrpSpPr/>
            <p:nvPr/>
          </p:nvGrpSpPr>
          <p:grpSpPr>
            <a:xfrm>
              <a:off x="1016637" y="1522795"/>
              <a:ext cx="9450226" cy="4967107"/>
              <a:chOff x="1202904" y="598162"/>
              <a:chExt cx="9450226" cy="4967107"/>
            </a:xfrm>
          </p:grpSpPr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A73AFC62-3DA2-4D38-8C91-081B7EA04211}"/>
                  </a:ext>
                </a:extLst>
              </p:cNvPr>
              <p:cNvSpPr/>
              <p:nvPr/>
            </p:nvSpPr>
            <p:spPr>
              <a:xfrm>
                <a:off x="1202904" y="886691"/>
                <a:ext cx="9450226" cy="46785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35BFC46-DCC4-4C0C-BD6F-2A2D3D7E7A54}"/>
                  </a:ext>
                </a:extLst>
              </p:cNvPr>
              <p:cNvGrpSpPr/>
              <p:nvPr/>
            </p:nvGrpSpPr>
            <p:grpSpPr>
              <a:xfrm>
                <a:off x="1202904" y="598162"/>
                <a:ext cx="9450226" cy="4862838"/>
                <a:chOff x="1202904" y="598162"/>
                <a:chExt cx="9450226" cy="4862838"/>
              </a:xfrm>
            </p:grpSpPr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0767EEE9-FBC2-44B0-B7B5-0C303C1866C2}"/>
                    </a:ext>
                  </a:extLst>
                </p:cNvPr>
                <p:cNvSpPr/>
                <p:nvPr/>
              </p:nvSpPr>
              <p:spPr>
                <a:xfrm>
                  <a:off x="2761145" y="1041400"/>
                  <a:ext cx="6566722" cy="4419600"/>
                </a:xfrm>
                <a:prstGeom prst="rect">
                  <a:avLst/>
                </a:prstGeom>
                <a:solidFill>
                  <a:schemeClr val="bg1">
                    <a:alpha val="62000"/>
                  </a:schemeClr>
                </a:solidFill>
                <a:ln w="762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" name="Rechteck: abgerundete Ecken 1">
                  <a:extLst>
                    <a:ext uri="{FF2B5EF4-FFF2-40B4-BE49-F238E27FC236}">
                      <a16:creationId xmlns:a16="http://schemas.microsoft.com/office/drawing/2014/main" id="{FAAF5009-BD63-4413-952F-E2A7DB8BA90C}"/>
                    </a:ext>
                  </a:extLst>
                </p:cNvPr>
                <p:cNvSpPr/>
                <p:nvPr/>
              </p:nvSpPr>
              <p:spPr>
                <a:xfrm>
                  <a:off x="4919135" y="2523068"/>
                  <a:ext cx="2184400" cy="1439333"/>
                </a:xfrm>
                <a:prstGeom prst="roundRect">
                  <a:avLst/>
                </a:prstGeom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MaRESS</a:t>
                  </a:r>
                  <a:r>
                    <a:rPr 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</a:p>
                <a:p>
                  <a:pPr algn="ctr"/>
                  <a:r>
                    <a:rPr lang="en-US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research suit</a:t>
                  </a:r>
                  <a:endPara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36" name="Gruppieren 35">
                  <a:extLst>
                    <a:ext uri="{FF2B5EF4-FFF2-40B4-BE49-F238E27FC236}">
                      <a16:creationId xmlns:a16="http://schemas.microsoft.com/office/drawing/2014/main" id="{48D37149-9FC8-462F-9D37-09D6F6B3E799}"/>
                    </a:ext>
                  </a:extLst>
                </p:cNvPr>
                <p:cNvGrpSpPr/>
                <p:nvPr/>
              </p:nvGrpSpPr>
              <p:grpSpPr>
                <a:xfrm>
                  <a:off x="7017058" y="1156146"/>
                  <a:ext cx="2269069" cy="1535585"/>
                  <a:chOff x="1735667" y="745065"/>
                  <a:chExt cx="2269069" cy="153558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" name="Rechteck: abgerundete Ecken 5">
                    <a:extLst>
                      <a:ext uri="{FF2B5EF4-FFF2-40B4-BE49-F238E27FC236}">
                        <a16:creationId xmlns:a16="http://schemas.microsoft.com/office/drawing/2014/main" id="{644E437C-6C70-449E-9C5C-463A787D5B08}"/>
                      </a:ext>
                    </a:extLst>
                  </p:cNvPr>
                  <p:cNvSpPr/>
                  <p:nvPr/>
                </p:nvSpPr>
                <p:spPr>
                  <a:xfrm>
                    <a:off x="1735667" y="821266"/>
                    <a:ext cx="2184400" cy="1439333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Geographic Mapping</a:t>
                    </a:r>
                  </a:p>
                </p:txBody>
              </p:sp>
              <p:pic>
                <p:nvPicPr>
                  <p:cNvPr id="8" name="Grafik 7" descr="Erdkugel: Amerika mit einfarbiger Füllung">
                    <a:extLst>
                      <a:ext uri="{FF2B5EF4-FFF2-40B4-BE49-F238E27FC236}">
                        <a16:creationId xmlns:a16="http://schemas.microsoft.com/office/drawing/2014/main" id="{B09C0959-A3CD-4EB8-981B-5721C5BF2C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5869" y="745065"/>
                    <a:ext cx="668867" cy="668867"/>
                  </a:xfrm>
                  <a:prstGeom prst="rect">
                    <a:avLst/>
                  </a:prstGeom>
                </p:spPr>
              </p:pic>
              <p:pic>
                <p:nvPicPr>
                  <p:cNvPr id="10" name="Grafik 9">
                    <a:extLst>
                      <a:ext uri="{FF2B5EF4-FFF2-40B4-BE49-F238E27FC236}">
                        <a16:creationId xmlns:a16="http://schemas.microsoft.com/office/drawing/2014/main" id="{29BFBC71-9BB8-4561-AA22-0841F24240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 amt="34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76954" y="925974"/>
                    <a:ext cx="1010180" cy="267826"/>
                  </a:xfrm>
                  <a:prstGeom prst="rect">
                    <a:avLst/>
                  </a:prstGeom>
                </p:spPr>
              </p:pic>
              <p:pic>
                <p:nvPicPr>
                  <p:cNvPr id="12" name="Grafik 11">
                    <a:extLst>
                      <a:ext uri="{FF2B5EF4-FFF2-40B4-BE49-F238E27FC236}">
                        <a16:creationId xmlns:a16="http://schemas.microsoft.com/office/drawing/2014/main" id="{102AD576-789E-4174-A84A-D9CED7B176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alphaModFix amt="4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8698" y="1652588"/>
                    <a:ext cx="523346" cy="523346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fik 13">
                    <a:extLst>
                      <a:ext uri="{FF2B5EF4-FFF2-40B4-BE49-F238E27FC236}">
                        <a16:creationId xmlns:a16="http://schemas.microsoft.com/office/drawing/2014/main" id="{3C1B1F54-E22E-48F2-B696-C190FF7A9A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alphaModFix amt="34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5869" y="1652588"/>
                    <a:ext cx="523346" cy="523346"/>
                  </a:xfrm>
                  <a:prstGeom prst="rect">
                    <a:avLst/>
                  </a:prstGeom>
                </p:spPr>
              </p:pic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67C83606-559A-4A64-9BCA-E5286B94CA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876" y="2049818"/>
                    <a:ext cx="956736" cy="2308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OpenStreetMap </a:t>
                    </a:r>
                  </a:p>
                </p:txBody>
              </p:sp>
            </p:grpSp>
            <p:grpSp>
              <p:nvGrpSpPr>
                <p:cNvPr id="71" name="Gruppieren 70">
                  <a:extLst>
                    <a:ext uri="{FF2B5EF4-FFF2-40B4-BE49-F238E27FC236}">
                      <a16:creationId xmlns:a16="http://schemas.microsoft.com/office/drawing/2014/main" id="{0F8F100C-0F69-4F82-8263-32B5F3187743}"/>
                    </a:ext>
                  </a:extLst>
                </p:cNvPr>
                <p:cNvGrpSpPr/>
                <p:nvPr/>
              </p:nvGrpSpPr>
              <p:grpSpPr>
                <a:xfrm>
                  <a:off x="2864133" y="1156146"/>
                  <a:ext cx="2184400" cy="1497046"/>
                  <a:chOff x="2490731" y="914399"/>
                  <a:chExt cx="2184400" cy="1497046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" name="Rechteck: abgerundete Ecken 2">
                    <a:extLst>
                      <a:ext uri="{FF2B5EF4-FFF2-40B4-BE49-F238E27FC236}">
                        <a16:creationId xmlns:a16="http://schemas.microsoft.com/office/drawing/2014/main" id="{15B62D0D-E41F-48F1-9A91-52BE6DA828A4}"/>
                      </a:ext>
                    </a:extLst>
                  </p:cNvPr>
                  <p:cNvSpPr/>
                  <p:nvPr/>
                </p:nvSpPr>
                <p:spPr>
                  <a:xfrm>
                    <a:off x="2490731" y="972112"/>
                    <a:ext cx="2184400" cy="1439333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Research Data Mapping</a:t>
                    </a:r>
                    <a:endParaRPr 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pic>
                <p:nvPicPr>
                  <p:cNvPr id="20" name="Grafik 19" descr="Balkendiagramm mit einfarbiger Füllung">
                    <a:extLst>
                      <a:ext uri="{FF2B5EF4-FFF2-40B4-BE49-F238E27FC236}">
                        <a16:creationId xmlns:a16="http://schemas.microsoft.com/office/drawing/2014/main" id="{36AC627E-AEDC-4BD8-AD57-481A59BE7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2465" y="914399"/>
                    <a:ext cx="592666" cy="592666"/>
                  </a:xfrm>
                  <a:prstGeom prst="rect">
                    <a:avLst/>
                  </a:prstGeom>
                </p:spPr>
              </p:pic>
              <p:pic>
                <p:nvPicPr>
                  <p:cNvPr id="23" name="Grafik 22">
                    <a:extLst>
                      <a:ext uri="{FF2B5EF4-FFF2-40B4-BE49-F238E27FC236}">
                        <a16:creationId xmlns:a16="http://schemas.microsoft.com/office/drawing/2014/main" id="{F9A130D9-D81F-4FBE-8A87-5AA4A881D3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alphaModFix amt="29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5400" y="2045147"/>
                    <a:ext cx="677331" cy="270932"/>
                  </a:xfrm>
                  <a:prstGeom prst="rect">
                    <a:avLst/>
                  </a:prstGeom>
                </p:spPr>
              </p:pic>
              <p:pic>
                <p:nvPicPr>
                  <p:cNvPr id="25" name="Grafik 24">
                    <a:extLst>
                      <a:ext uri="{FF2B5EF4-FFF2-40B4-BE49-F238E27FC236}">
                        <a16:creationId xmlns:a16="http://schemas.microsoft.com/office/drawing/2014/main" id="{6AEEC8DD-C237-42B0-9839-B4E291FB9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alphaModFix amt="36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82465" y="1858878"/>
                    <a:ext cx="476836" cy="457201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fik 26">
                    <a:extLst>
                      <a:ext uri="{FF2B5EF4-FFF2-40B4-BE49-F238E27FC236}">
                        <a16:creationId xmlns:a16="http://schemas.microsoft.com/office/drawing/2014/main" id="{1196B797-E2C5-43F8-B147-535387948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alphaModFix amt="33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93782" y="1050984"/>
                    <a:ext cx="640566" cy="35871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uppieren 72">
                  <a:extLst>
                    <a:ext uri="{FF2B5EF4-FFF2-40B4-BE49-F238E27FC236}">
                      <a16:creationId xmlns:a16="http://schemas.microsoft.com/office/drawing/2014/main" id="{BE991256-149B-440B-9320-FED18E0D8BDD}"/>
                    </a:ext>
                  </a:extLst>
                </p:cNvPr>
                <p:cNvGrpSpPr/>
                <p:nvPr/>
              </p:nvGrpSpPr>
              <p:grpSpPr>
                <a:xfrm>
                  <a:off x="6979928" y="3851569"/>
                  <a:ext cx="2184400" cy="1439333"/>
                  <a:chOff x="7501716" y="4161673"/>
                  <a:chExt cx="2184400" cy="1439333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" name="Rechteck: abgerundete Ecken 3">
                    <a:extLst>
                      <a:ext uri="{FF2B5EF4-FFF2-40B4-BE49-F238E27FC236}">
                        <a16:creationId xmlns:a16="http://schemas.microsoft.com/office/drawing/2014/main" id="{CC0F9086-9227-4101-A38E-01D32D648230}"/>
                      </a:ext>
                    </a:extLst>
                  </p:cNvPr>
                  <p:cNvSpPr/>
                  <p:nvPr/>
                </p:nvSpPr>
                <p:spPr>
                  <a:xfrm>
                    <a:off x="7501716" y="4161673"/>
                    <a:ext cx="2184400" cy="1439333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Semantic</a:t>
                    </a:r>
                    <a:r>
                      <a:rPr lang="de-DE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Mapping</a:t>
                    </a:r>
                    <a:endParaRPr 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pic>
                <p:nvPicPr>
                  <p:cNvPr id="29" name="Grafik 28" descr="Netzwerk mit einfarbiger Füllung">
                    <a:extLst>
                      <a:ext uri="{FF2B5EF4-FFF2-40B4-BE49-F238E27FC236}">
                        <a16:creationId xmlns:a16="http://schemas.microsoft.com/office/drawing/2014/main" id="{7DC7E643-6EEF-4FBE-931A-B54C835A7B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18850" y="4224867"/>
                    <a:ext cx="567266" cy="567266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fik 29">
                    <a:extLst>
                      <a:ext uri="{FF2B5EF4-FFF2-40B4-BE49-F238E27FC236}">
                        <a16:creationId xmlns:a16="http://schemas.microsoft.com/office/drawing/2014/main" id="{2889016F-AFF0-488C-9534-2401D6AB39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alphaModFix amt="27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09875" y="5228327"/>
                    <a:ext cx="785949" cy="232874"/>
                  </a:xfrm>
                  <a:prstGeom prst="rect">
                    <a:avLst/>
                  </a:prstGeom>
                </p:spPr>
              </p:pic>
              <p:pic>
                <p:nvPicPr>
                  <p:cNvPr id="32" name="Grafik 31">
                    <a:extLst>
                      <a:ext uri="{FF2B5EF4-FFF2-40B4-BE49-F238E27FC236}">
                        <a16:creationId xmlns:a16="http://schemas.microsoft.com/office/drawing/2014/main" id="{D4C7E0DF-47FF-4743-9932-198EA9C3C8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alphaModFix amt="3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87120" y="5257799"/>
                    <a:ext cx="663459" cy="238242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fik 33">
                    <a:extLst>
                      <a:ext uri="{FF2B5EF4-FFF2-40B4-BE49-F238E27FC236}">
                        <a16:creationId xmlns:a16="http://schemas.microsoft.com/office/drawing/2014/main" id="{D39EBA46-C963-46B6-903A-29338D8BDA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alphaModFix amt="44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06217" y="4224868"/>
                    <a:ext cx="568153" cy="567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5F97259B-1F57-4F47-A50F-335F6E1598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22" t="15458" r="20900" b="24223"/>
                <a:stretch/>
              </p:blipFill>
              <p:spPr>
                <a:xfrm>
                  <a:off x="5045472" y="3556000"/>
                  <a:ext cx="777176" cy="313266"/>
                </a:xfrm>
                <a:prstGeom prst="rect">
                  <a:avLst/>
                </a:prstGeom>
              </p:spPr>
            </p:pic>
            <p:pic>
              <p:nvPicPr>
                <p:cNvPr id="48" name="Grafik 47" descr="Internet mit einfarbiger Füllung">
                  <a:extLst>
                    <a:ext uri="{FF2B5EF4-FFF2-40B4-BE49-F238E27FC236}">
                      <a16:creationId xmlns:a16="http://schemas.microsoft.com/office/drawing/2014/main" id="{408A34B2-4009-4994-B76B-ECF579D6E9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16922" y="2523068"/>
                  <a:ext cx="575733" cy="575733"/>
                </a:xfrm>
                <a:prstGeom prst="rect">
                  <a:avLst/>
                </a:prstGeom>
              </p:spPr>
            </p:pic>
            <p:pic>
              <p:nvPicPr>
                <p:cNvPr id="52" name="Grafik 51">
                  <a:extLst>
                    <a:ext uri="{FF2B5EF4-FFF2-40B4-BE49-F238E27FC236}">
                      <a16:creationId xmlns:a16="http://schemas.microsoft.com/office/drawing/2014/main" id="{68630236-585B-4127-9976-07B549F01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alphaModFix amt="3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9135" y="2523068"/>
                  <a:ext cx="656341" cy="599896"/>
                </a:xfrm>
                <a:prstGeom prst="rect">
                  <a:avLst/>
                </a:prstGeom>
              </p:spPr>
            </p:pic>
            <p:grpSp>
              <p:nvGrpSpPr>
                <p:cNvPr id="72" name="Gruppieren 71">
                  <a:extLst>
                    <a:ext uri="{FF2B5EF4-FFF2-40B4-BE49-F238E27FC236}">
                      <a16:creationId xmlns:a16="http://schemas.microsoft.com/office/drawing/2014/main" id="{AB9484FD-2641-4405-A2A8-17DC71EA94C9}"/>
                    </a:ext>
                  </a:extLst>
                </p:cNvPr>
                <p:cNvGrpSpPr/>
                <p:nvPr/>
              </p:nvGrpSpPr>
              <p:grpSpPr>
                <a:xfrm>
                  <a:off x="2896212" y="3877735"/>
                  <a:ext cx="2184400" cy="1439333"/>
                  <a:chOff x="2523068" y="4224867"/>
                  <a:chExt cx="2184400" cy="1439333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" name="Rechteck: abgerundete Ecken 4">
                    <a:extLst>
                      <a:ext uri="{FF2B5EF4-FFF2-40B4-BE49-F238E27FC236}">
                        <a16:creationId xmlns:a16="http://schemas.microsoft.com/office/drawing/2014/main" id="{FE3A1ACD-D273-4C9C-97E8-CF34E85DD0C0}"/>
                      </a:ext>
                    </a:extLst>
                  </p:cNvPr>
                  <p:cNvSpPr/>
                  <p:nvPr/>
                </p:nvSpPr>
                <p:spPr>
                  <a:xfrm>
                    <a:off x="2523068" y="4224867"/>
                    <a:ext cx="2184400" cy="1439333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AI-assistant</a:t>
                    </a:r>
                  </a:p>
                </p:txBody>
              </p:sp>
              <p:pic>
                <p:nvPicPr>
                  <p:cNvPr id="40" name="Grafik 39">
                    <a:extLst>
                      <a:ext uri="{FF2B5EF4-FFF2-40B4-BE49-F238E27FC236}">
                        <a16:creationId xmlns:a16="http://schemas.microsoft.com/office/drawing/2014/main" id="{D465EF0D-C669-4D46-8B1E-6FAF801B8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alphaModFix amt="39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5400" y="5136434"/>
                    <a:ext cx="826166" cy="435809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fik 41" descr="Roboter mit einfarbiger Füllung">
                    <a:extLst>
                      <a:ext uri="{FF2B5EF4-FFF2-40B4-BE49-F238E27FC236}">
                        <a16:creationId xmlns:a16="http://schemas.microsoft.com/office/drawing/2014/main" id="{38A02014-C789-4D29-9468-948BC1FDCD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50128" y="4224867"/>
                    <a:ext cx="625003" cy="625003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fik 54">
                    <a:extLst>
                      <a:ext uri="{FF2B5EF4-FFF2-40B4-BE49-F238E27FC236}">
                        <a16:creationId xmlns:a16="http://schemas.microsoft.com/office/drawing/2014/main" id="{FD9BB181-58FE-4B3B-8887-4853F464B9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alphaModFix amt="36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03501" y="5235217"/>
                    <a:ext cx="663459" cy="23824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Grafik 56" descr="Bücher mit einfarbiger Füllung">
                  <a:extLst>
                    <a:ext uri="{FF2B5EF4-FFF2-40B4-BE49-F238E27FC236}">
                      <a16:creationId xmlns:a16="http://schemas.microsoft.com/office/drawing/2014/main" id="{2A4F5637-11AC-455D-8B2E-F4E60C63B0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3372" y="2645056"/>
                  <a:ext cx="533646" cy="533646"/>
                </a:xfrm>
                <a:prstGeom prst="rect">
                  <a:avLst/>
                </a:prstGeom>
              </p:spPr>
            </p:pic>
            <p:pic>
              <p:nvPicPr>
                <p:cNvPr id="59" name="Grafik 58" descr="Prüfliste mit einfarbiger Füllung">
                  <a:extLst>
                    <a:ext uri="{FF2B5EF4-FFF2-40B4-BE49-F238E27FC236}">
                      <a16:creationId xmlns:a16="http://schemas.microsoft.com/office/drawing/2014/main" id="{A93133C0-FAB5-41AD-8B4F-5EC5D0419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39605" y="3095783"/>
                  <a:ext cx="675583" cy="675583"/>
                </a:xfrm>
                <a:prstGeom prst="rect">
                  <a:avLst/>
                </a:prstGeom>
              </p:spPr>
            </p:pic>
            <p:pic>
              <p:nvPicPr>
                <p:cNvPr id="61" name="Grafik 60" descr="Fragen mit einfarbiger Füllung">
                  <a:extLst>
                    <a:ext uri="{FF2B5EF4-FFF2-40B4-BE49-F238E27FC236}">
                      <a16:creationId xmlns:a16="http://schemas.microsoft.com/office/drawing/2014/main" id="{B944F29B-43CA-4017-809E-885F99EA0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202904" y="2837497"/>
                  <a:ext cx="950883" cy="914400"/>
                </a:xfrm>
                <a:prstGeom prst="rect">
                  <a:avLst/>
                </a:prstGeom>
              </p:spPr>
            </p:pic>
            <p:pic>
              <p:nvPicPr>
                <p:cNvPr id="64" name="Grafik 63" descr="Gehirn mit einfarbiger Füllung">
                  <a:extLst>
                    <a:ext uri="{FF2B5EF4-FFF2-40B4-BE49-F238E27FC236}">
                      <a16:creationId xmlns:a16="http://schemas.microsoft.com/office/drawing/2014/main" id="{DF915B03-E295-4CDF-9401-8B7BC69B1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8960" y="263781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7261F25C-A2BB-452A-B297-E7E641B39958}"/>
                    </a:ext>
                  </a:extLst>
                </p:cNvPr>
                <p:cNvSpPr txBox="1"/>
                <p:nvPr/>
              </p:nvSpPr>
              <p:spPr>
                <a:xfrm>
                  <a:off x="9407187" y="3403933"/>
                  <a:ext cx="124594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Knowledge</a:t>
                  </a:r>
                </a:p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Map</a:t>
                  </a:r>
                </a:p>
              </p:txBody>
            </p:sp>
            <p:sp>
              <p:nvSpPr>
                <p:cNvPr id="75" name="Pfeil: gestreift nach rechts 74">
                  <a:extLst>
                    <a:ext uri="{FF2B5EF4-FFF2-40B4-BE49-F238E27FC236}">
                      <a16:creationId xmlns:a16="http://schemas.microsoft.com/office/drawing/2014/main" id="{16AC59BC-093E-46E4-916B-E0C097E3F469}"/>
                    </a:ext>
                  </a:extLst>
                </p:cNvPr>
                <p:cNvSpPr/>
                <p:nvPr/>
              </p:nvSpPr>
              <p:spPr>
                <a:xfrm>
                  <a:off x="2680886" y="2913595"/>
                  <a:ext cx="2151772" cy="643468"/>
                </a:xfrm>
                <a:prstGeom prst="striped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Pfeil: gestreift nach rechts 75">
                  <a:extLst>
                    <a:ext uri="{FF2B5EF4-FFF2-40B4-BE49-F238E27FC236}">
                      <a16:creationId xmlns:a16="http://schemas.microsoft.com/office/drawing/2014/main" id="{46C3B3A7-26F2-4B90-BEEF-7EA402FC3D23}"/>
                    </a:ext>
                  </a:extLst>
                </p:cNvPr>
                <p:cNvSpPr/>
                <p:nvPr/>
              </p:nvSpPr>
              <p:spPr>
                <a:xfrm>
                  <a:off x="7326714" y="2929865"/>
                  <a:ext cx="2184399" cy="643468"/>
                </a:xfrm>
                <a:prstGeom prst="stripedRight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8" name="Grafik 77">
                  <a:extLst>
                    <a:ext uri="{FF2B5EF4-FFF2-40B4-BE49-F238E27FC236}">
                      <a16:creationId xmlns:a16="http://schemas.microsoft.com/office/drawing/2014/main" id="{8DDA0529-CDA5-4FC9-8DA5-216E38428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alphaModFix amt="32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46263" y="598162"/>
                  <a:ext cx="1196486" cy="426307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C554BBF4-0F28-465C-932E-297E4CAC6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946" y="4511637"/>
              <a:ext cx="656342" cy="223327"/>
            </a:xfrm>
            <a:prstGeom prst="rect">
              <a:avLst/>
            </a:prstGeom>
          </p:spPr>
        </p:pic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ED876E18-809A-4ECD-AAB9-A3F38CE14F1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1EBC7B-B82E-4B40-B89B-A41F6F408C3C}"/>
              </a:ext>
            </a:extLst>
          </p:cNvPr>
          <p:cNvPicPr>
            <a:picLocks noChangeAspect="1"/>
          </p:cNvPicPr>
          <p:nvPr/>
        </p:nvPicPr>
        <p:blipFill>
          <a:blip r:embed="rId39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10" y="4955153"/>
            <a:ext cx="857255" cy="2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7182A2D-2814-4FAA-8291-1C99B316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71DABF1D-77E4-4572-9455-313F305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9C00E632-845B-489A-A63C-0E40E63D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3/6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51157B2-64B5-48E0-A7FA-FAAD4B8624AA}"/>
              </a:ext>
            </a:extLst>
          </p:cNvPr>
          <p:cNvSpPr txBox="1"/>
          <p:nvPr/>
        </p:nvSpPr>
        <p:spPr>
          <a:xfrm>
            <a:off x="761999" y="152643"/>
            <a:ext cx="10879667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pping </a:t>
            </a: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esearch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arth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ystem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ciences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Developing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Ecological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Integration and AI-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Assisted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Information Management</a:t>
            </a:r>
          </a:p>
          <a:p>
            <a:pPr algn="just">
              <a:lnSpc>
                <a:spcPct val="115000"/>
              </a:lnSpc>
            </a:pPr>
            <a:endParaRPr lang="de-D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00C595-EB94-4C3A-A38B-12E5F51A1034}"/>
              </a:ext>
            </a:extLst>
          </p:cNvPr>
          <p:cNvSpPr txBox="1"/>
          <p:nvPr/>
        </p:nvSpPr>
        <p:spPr>
          <a:xfrm>
            <a:off x="482600" y="1821778"/>
            <a:ext cx="6096000" cy="229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1: Project Setup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2: Core module development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RS)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3: Semantic mapping 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4: Geographic mapping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5: AI-Assistant 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6: Research data mapping 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WP 7: Testing and Documentation</a:t>
            </a: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140" name="Grafik 139">
            <a:extLst>
              <a:ext uri="{FF2B5EF4-FFF2-40B4-BE49-F238E27FC236}">
                <a16:creationId xmlns:a16="http://schemas.microsoft.com/office/drawing/2014/main" id="{DBA7AAE0-540A-488B-891A-1DBFFFC2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304" y="1365331"/>
            <a:ext cx="4240696" cy="2213952"/>
          </a:xfrm>
          <a:prstGeom prst="rect">
            <a:avLst/>
          </a:prstGeom>
        </p:spPr>
      </p:pic>
      <p:sp>
        <p:nvSpPr>
          <p:cNvPr id="141" name="Textfeld 140">
            <a:extLst>
              <a:ext uri="{FF2B5EF4-FFF2-40B4-BE49-F238E27FC236}">
                <a16:creationId xmlns:a16="http://schemas.microsoft.com/office/drawing/2014/main" id="{4F4DFE7F-12F4-4D5A-9B13-B2787A5309A5}"/>
              </a:ext>
            </a:extLst>
          </p:cNvPr>
          <p:cNvSpPr txBox="1"/>
          <p:nvPr/>
        </p:nvSpPr>
        <p:spPr>
          <a:xfrm>
            <a:off x="482600" y="1449784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01.07.2025 – 31.12.2025 (24.300 €)</a:t>
            </a:r>
          </a:p>
        </p:txBody>
      </p:sp>
      <p:pic>
        <p:nvPicPr>
          <p:cNvPr id="142" name="Grafik 141">
            <a:extLst>
              <a:ext uri="{FF2B5EF4-FFF2-40B4-BE49-F238E27FC236}">
                <a16:creationId xmlns:a16="http://schemas.microsoft.com/office/drawing/2014/main" id="{E368B23D-17AA-4D57-B392-F0B6A5A27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  <p:pic>
        <p:nvPicPr>
          <p:cNvPr id="147" name="Grafik 146">
            <a:extLst>
              <a:ext uri="{FF2B5EF4-FFF2-40B4-BE49-F238E27FC236}">
                <a16:creationId xmlns:a16="http://schemas.microsoft.com/office/drawing/2014/main" id="{6629FECA-EB6C-4099-A393-CF401BB80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213" y="4116894"/>
            <a:ext cx="8737633" cy="2714650"/>
          </a:xfrm>
          <a:prstGeom prst="rect">
            <a:avLst/>
          </a:prstGeom>
        </p:spPr>
      </p:pic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4561CA0D-56A1-4F14-87CD-B5FBF933AD83}"/>
              </a:ext>
            </a:extLst>
          </p:cNvPr>
          <p:cNvCxnSpPr>
            <a:cxnSpLocks/>
          </p:cNvCxnSpPr>
          <p:nvPr/>
        </p:nvCxnSpPr>
        <p:spPr>
          <a:xfrm>
            <a:off x="10202327" y="4125360"/>
            <a:ext cx="0" cy="2402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4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D1BB479-3D40-47BF-83D9-D15C559EC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95"/>
          <a:stretch/>
        </p:blipFill>
        <p:spPr>
          <a:xfrm>
            <a:off x="0" y="228600"/>
            <a:ext cx="12192000" cy="5655733"/>
          </a:xfrm>
          <a:prstGeom prst="rect">
            <a:avLst/>
          </a:prstGeom>
        </p:spPr>
      </p:pic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7182A2D-2814-4FAA-8291-1C99B316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71DABF1D-77E4-4572-9455-313F305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9C00E632-845B-489A-A63C-0E40E63D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4/6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F32B95-8D9C-4B4B-B545-FC982096A19C}"/>
              </a:ext>
            </a:extLst>
          </p:cNvPr>
          <p:cNvSpPr txBox="1"/>
          <p:nvPr/>
        </p:nvSpPr>
        <p:spPr>
          <a:xfrm>
            <a:off x="220133" y="5884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https://andes.mountain-wetlands-repository.info</a:t>
            </a: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F245CC2-9695-4022-8561-6C035D180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599D40-279C-42DC-B6EC-F6AF864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591345"/>
            <a:ext cx="10473267" cy="531069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A6CC061-4D4F-46C3-9F42-FEC503F91864}"/>
              </a:ext>
            </a:extLst>
          </p:cNvPr>
          <p:cNvSpPr txBox="1"/>
          <p:nvPr/>
        </p:nvSpPr>
        <p:spPr>
          <a:xfrm>
            <a:off x="567266" y="5914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https://uco.berlin/en</a:t>
            </a:r>
            <a:r>
              <a:rPr lang="de-DE" dirty="0"/>
              <a:t> </a:t>
            </a:r>
          </a:p>
        </p:txBody>
      </p:sp>
      <p:sp>
        <p:nvSpPr>
          <p:cNvPr id="6" name="Interaktive Schaltfläche: Hilf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17CAEC-4CE6-4E84-80D9-BAD8538D7F92}"/>
              </a:ext>
            </a:extLst>
          </p:cNvPr>
          <p:cNvSpPr/>
          <p:nvPr/>
        </p:nvSpPr>
        <p:spPr>
          <a:xfrm>
            <a:off x="5300134" y="2980268"/>
            <a:ext cx="2057400" cy="11430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61F22852-0654-43DC-88D0-B470D563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A78C5CBF-3976-4BA3-9314-23B20FF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A62EBDDB-1EB6-4172-8ED7-48239D41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5/6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50AD3AB-F795-4EE8-87D6-C79A421D4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0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87182A2D-2814-4FAA-8291-1C99B316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46641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22.05.2025</a:t>
            </a: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71DABF1D-77E4-4572-9455-313F305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7800" y="6466418"/>
            <a:ext cx="4114800" cy="365125"/>
          </a:xfrm>
        </p:spPr>
        <p:txBody>
          <a:bodyPr/>
          <a:lstStyle/>
          <a:p>
            <a:r>
              <a:rPr lang="de-DE" dirty="0" err="1"/>
              <a:t>MaRESS</a:t>
            </a:r>
            <a:r>
              <a:rPr lang="de-DE" dirty="0"/>
              <a:t> – Dr. Marco Otto (TU Berlin)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9C00E632-845B-489A-A63C-0E40E63D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9800" y="6466418"/>
            <a:ext cx="2743200" cy="365125"/>
          </a:xfrm>
        </p:spPr>
        <p:txBody>
          <a:bodyPr/>
          <a:lstStyle/>
          <a:p>
            <a:r>
              <a:rPr lang="de-DE" dirty="0"/>
              <a:t>6/6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51157B2-64B5-48E0-A7FA-FAAD4B8624AA}"/>
              </a:ext>
            </a:extLst>
          </p:cNvPr>
          <p:cNvSpPr txBox="1"/>
          <p:nvPr/>
        </p:nvSpPr>
        <p:spPr>
          <a:xfrm>
            <a:off x="761999" y="152643"/>
            <a:ext cx="10879667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pping </a:t>
            </a:r>
            <a:r>
              <a:rPr lang="de-DE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esearch in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arth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ystem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ciences 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Developing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an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Application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Ecological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Integration and AI-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Assisted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Information Management</a:t>
            </a:r>
          </a:p>
          <a:p>
            <a:pPr algn="just">
              <a:lnSpc>
                <a:spcPct val="115000"/>
              </a:lnSpc>
            </a:pPr>
            <a:endParaRPr lang="de-D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CECFA2E-A1E4-45CA-9E9D-4E088A5C8C3A}"/>
              </a:ext>
            </a:extLst>
          </p:cNvPr>
          <p:cNvSpPr txBox="1"/>
          <p:nvPr/>
        </p:nvSpPr>
        <p:spPr>
          <a:xfrm>
            <a:off x="491066" y="2192227"/>
            <a:ext cx="10684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 algn="just">
              <a:buFontTx/>
              <a:buChar char="-"/>
            </a:pPr>
            <a:r>
              <a:rPr lang="en-US" sz="1800" b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enhances data accessibility and aids ESS researchers, data curators, and educators in identifying knowledge gaps. </a:t>
            </a:r>
            <a:endParaRPr lang="en-US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742950" indent="-285750" algn="just">
              <a:buFontTx/>
              <a:buChar char="-"/>
            </a:pPr>
            <a:r>
              <a:rPr lang="en-US" sz="1800" b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integrates existing tools for data mapping, metadata integration, and user consultation to support thematic and geographic research. </a:t>
            </a:r>
          </a:p>
          <a:p>
            <a:pPr marL="742950" indent="-285750" algn="just">
              <a:buFontTx/>
              <a:buChar char="-"/>
            </a:pPr>
            <a:r>
              <a:rPr lang="en-US" sz="1800" b="1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MaRESS</a:t>
            </a: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will contribute to NFDI4Earth’s concept of living documents on research trends and gaps, guiding future research and development.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15BBEC-8D04-4365-9A4C-11CA6FBF26A0}"/>
              </a:ext>
            </a:extLst>
          </p:cNvPr>
          <p:cNvSpPr txBox="1"/>
          <p:nvPr/>
        </p:nvSpPr>
        <p:spPr>
          <a:xfrm>
            <a:off x="859364" y="4963405"/>
            <a:ext cx="10782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source code repository containing setup instructions and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containers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(Docker Composer) will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be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made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publicly</a:t>
            </a:r>
            <a:r>
              <a:rPr lang="de-DE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available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including documentation, user guides, installation procedures, and example data for easy setup (Mountain wetland Repository). 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864F6C-95C5-4830-B9A8-3A7524A26029}"/>
              </a:ext>
            </a:extLst>
          </p:cNvPr>
          <p:cNvSpPr txBox="1"/>
          <p:nvPr/>
        </p:nvSpPr>
        <p:spPr>
          <a:xfrm>
            <a:off x="859364" y="45931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Deliverables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365AC5B-291D-4CE6-A72C-94041A2B5E99}"/>
              </a:ext>
            </a:extLst>
          </p:cNvPr>
          <p:cNvSpPr txBox="1"/>
          <p:nvPr/>
        </p:nvSpPr>
        <p:spPr>
          <a:xfrm>
            <a:off x="859364" y="1399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Relevance</a:t>
            </a:r>
            <a:r>
              <a:rPr lang="de-DE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</a:t>
            </a:r>
            <a:r>
              <a:rPr lang="de-DE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de-DE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the</a:t>
            </a:r>
            <a:r>
              <a:rPr lang="de-DE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NFDI4Earth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70FAE9A-F41A-4A64-8860-60583086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1" y="6171658"/>
            <a:ext cx="847768" cy="7080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833BE3B-5435-4E6A-9790-586098C5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0" y="810378"/>
            <a:ext cx="2009867" cy="5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0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A0669C-025D-4B65-8DC3-146BAF56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94352"/>
            <a:ext cx="5585119" cy="62295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AD301EE-0DAD-43CD-94DC-3844FD8E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80" y="839367"/>
            <a:ext cx="6399220" cy="517926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F274541-4BAC-4BB4-B033-3DE27A30D475}"/>
              </a:ext>
            </a:extLst>
          </p:cNvPr>
          <p:cNvSpPr txBox="1"/>
          <p:nvPr/>
        </p:nvSpPr>
        <p:spPr>
          <a:xfrm>
            <a:off x="3071959" y="3586285"/>
            <a:ext cx="312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Bremen – Funding </a:t>
            </a:r>
            <a:r>
              <a:rPr lang="de-DE" dirty="0" err="1">
                <a:solidFill>
                  <a:srgbClr val="FF0000"/>
                </a:solidFill>
              </a:rPr>
              <a:t>ask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directly</a:t>
            </a:r>
            <a:r>
              <a:rPr lang="de-DE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45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otto</dc:creator>
  <cp:lastModifiedBy>otto</cp:lastModifiedBy>
  <cp:revision>19</cp:revision>
  <dcterms:created xsi:type="dcterms:W3CDTF">2025-05-21T12:24:28Z</dcterms:created>
  <dcterms:modified xsi:type="dcterms:W3CDTF">2025-05-22T09:07:13Z</dcterms:modified>
</cp:coreProperties>
</file>