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5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840" r:id="rId2"/>
    <p:sldMasterId id="2147483858" r:id="rId3"/>
    <p:sldMasterId id="2147483876" r:id="rId4"/>
    <p:sldMasterId id="2147483888" r:id="rId5"/>
    <p:sldMasterId id="2147483900" r:id="rId6"/>
  </p:sldMasterIdLst>
  <p:sldIdLst>
    <p:sldId id="256" r:id="rId7"/>
    <p:sldId id="257" r:id="rId8"/>
    <p:sldId id="258" r:id="rId9"/>
    <p:sldId id="259" r:id="rId10"/>
    <p:sldId id="261" r:id="rId11"/>
    <p:sldId id="262" r:id="rId12"/>
    <p:sldId id="268" r:id="rId13"/>
    <p:sldId id="263" r:id="rId14"/>
    <p:sldId id="264" r:id="rId15"/>
    <p:sldId id="267" r:id="rId16"/>
    <p:sldId id="265" r:id="rId17"/>
    <p:sldId id="266" r:id="rId18"/>
    <p:sldId id="269" r:id="rId19"/>
    <p:sldId id="271" r:id="rId20"/>
    <p:sldId id="270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556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883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1739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9332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297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5139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010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2686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97816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93100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951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9749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897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3315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35222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61217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11131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8785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4274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29600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73426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310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81517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0730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7359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46975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20626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59140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06254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5026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26848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35218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344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27465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19064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60159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62844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4215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69688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03758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1282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60384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96116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726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75161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43054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12519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0298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7103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4771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106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1271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3374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28847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97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845925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02281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2447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29357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45072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31371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9732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28283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9109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7869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186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289410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2782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65698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2583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41892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97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167375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01325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922579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53260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8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107664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461832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79719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264470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564597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64528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92202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440770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27769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59024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01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339758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15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6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17" Type="http://schemas.openxmlformats.org/officeDocument/2006/relationships/slideLayout" Target="../slideLayouts/slideLayout90.xml"/><Relationship Id="rId2" Type="http://schemas.openxmlformats.org/officeDocument/2006/relationships/slideLayout" Target="../slideLayouts/slideLayout75.xml"/><Relationship Id="rId16" Type="http://schemas.openxmlformats.org/officeDocument/2006/relationships/slideLayout" Target="../slideLayouts/slideLayout89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3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045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7202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021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75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1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51A8CC-1A09-4B0C-AA6C-4E9C2EB75948}" type="datetimeFigureOut">
              <a:rPr lang="en-ID" smtClean="0"/>
              <a:t>01/10/2020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AF33F8-FC8F-4116-95BE-B12F8F258E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734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rindam235/startup-investments-crunchbase?select=investments_VC.csv" TargetMode="Externa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8918C5-D26A-4317-88DA-B8A4788B9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4862"/>
            <a:ext cx="9144000" cy="4383087"/>
          </a:xfrm>
        </p:spPr>
        <p:txBody>
          <a:bodyPr>
            <a:noAutofit/>
          </a:bodyPr>
          <a:lstStyle/>
          <a:p>
            <a:pPr algn="ctr"/>
            <a:r>
              <a:rPr lang="en-US" sz="3600" b="1" i="0" dirty="0">
                <a:solidFill>
                  <a:schemeClr val="accent3">
                    <a:lumMod val="75000"/>
                  </a:schemeClr>
                </a:solidFill>
                <a:effectLst/>
                <a:latin typeface="Helvetica Neue"/>
              </a:rPr>
              <a:t>EDA by </a:t>
            </a:r>
            <a:r>
              <a:rPr lang="en-US" sz="3600" b="1" i="0" dirty="0" smtClean="0">
                <a:solidFill>
                  <a:schemeClr val="accent3">
                    <a:lumMod val="75000"/>
                  </a:schemeClr>
                </a:solidFill>
                <a:effectLst/>
                <a:latin typeface="Helvetica Neue"/>
              </a:rPr>
              <a:t>Group </a:t>
            </a:r>
            <a:r>
              <a:rPr lang="en-US" sz="3600" b="1" i="0" dirty="0">
                <a:solidFill>
                  <a:schemeClr val="accent3">
                    <a:lumMod val="75000"/>
                  </a:schemeClr>
                </a:solidFill>
                <a:effectLst/>
                <a:latin typeface="Helvetica Neue"/>
              </a:rPr>
              <a:t>ABJ (</a:t>
            </a:r>
            <a:r>
              <a:rPr lang="en-US" sz="3600" b="1" i="0" dirty="0" err="1">
                <a:solidFill>
                  <a:schemeClr val="accent3">
                    <a:lumMod val="75000"/>
                  </a:schemeClr>
                </a:solidFill>
                <a:effectLst/>
                <a:latin typeface="Helvetica Neue"/>
              </a:rPr>
              <a:t>Arif,Benaya,Jo</a:t>
            </a:r>
            <a:r>
              <a:rPr lang="en-US" sz="3600" b="1" i="0" dirty="0">
                <a:solidFill>
                  <a:schemeClr val="accent3">
                    <a:lumMod val="75000"/>
                  </a:schemeClr>
                </a:solidFill>
                <a:effectLst/>
                <a:latin typeface="Helvetica Neue"/>
              </a:rPr>
              <a:t>)</a:t>
            </a:r>
            <a:br>
              <a:rPr lang="en-US" sz="3600" b="1" i="0" dirty="0">
                <a:solidFill>
                  <a:schemeClr val="accent3">
                    <a:lumMod val="75000"/>
                  </a:schemeClr>
                </a:solidFill>
                <a:effectLst/>
                <a:latin typeface="Helvetica Neue"/>
              </a:rPr>
            </a:br>
            <a:r>
              <a:rPr lang="en-US" sz="3600" b="0" i="0" dirty="0">
                <a:solidFill>
                  <a:schemeClr val="accent3">
                    <a:lumMod val="75000"/>
                  </a:schemeClr>
                </a:solidFill>
                <a:effectLst/>
                <a:latin typeface="Helvetica Neue"/>
              </a:rPr>
              <a:t>data</a:t>
            </a:r>
            <a:br>
              <a:rPr lang="en-US" sz="3600" b="0" i="0" dirty="0">
                <a:solidFill>
                  <a:schemeClr val="accent3">
                    <a:lumMod val="75000"/>
                  </a:schemeClr>
                </a:solidFill>
                <a:effectLst/>
                <a:latin typeface="Helvetica Neue"/>
              </a:rPr>
            </a:br>
            <a:r>
              <a:rPr lang="en-US" sz="3600" b="0" i="0" dirty="0">
                <a:solidFill>
                  <a:schemeClr val="accent3">
                    <a:lumMod val="75000"/>
                  </a:schemeClr>
                </a:solidFill>
                <a:effectLst/>
                <a:latin typeface="Helvetica Neue"/>
              </a:rPr>
              <a:t/>
            </a:r>
            <a:br>
              <a:rPr lang="en-US" sz="3600" b="0" i="0" dirty="0">
                <a:solidFill>
                  <a:schemeClr val="accent3">
                    <a:lumMod val="75000"/>
                  </a:schemeClr>
                </a:solidFill>
                <a:effectLst/>
                <a:latin typeface="Helvetica Neue"/>
              </a:rPr>
            </a:br>
            <a:r>
              <a:rPr lang="en-US" sz="3600" b="0" i="0" dirty="0">
                <a:solidFill>
                  <a:schemeClr val="accent3">
                    <a:lumMod val="75000"/>
                  </a:schemeClr>
                </a:solidFill>
                <a:effectLst/>
                <a:latin typeface="Helvetica Neue"/>
              </a:rPr>
              <a:t/>
            </a:r>
            <a:br>
              <a:rPr lang="en-US" sz="3600" b="0" i="0" dirty="0">
                <a:solidFill>
                  <a:schemeClr val="accent3">
                    <a:lumMod val="75000"/>
                  </a:schemeClr>
                </a:solidFill>
                <a:effectLst/>
                <a:latin typeface="Helvetica Neue"/>
              </a:rPr>
            </a:br>
            <a:r>
              <a:rPr lang="en-US" sz="2800" b="0" i="0" dirty="0">
                <a:solidFill>
                  <a:schemeClr val="accent3">
                    <a:lumMod val="75000"/>
                  </a:schemeClr>
                </a:solidFill>
                <a:effectLst/>
                <a:latin typeface="Helvetica Neue"/>
              </a:rPr>
              <a:t>Project Manager = Mr. </a:t>
            </a:r>
            <a:r>
              <a:rPr lang="en-US" sz="2800" b="0" i="0" dirty="0" err="1">
                <a:solidFill>
                  <a:schemeClr val="accent3">
                    <a:lumMod val="75000"/>
                  </a:schemeClr>
                </a:solidFill>
                <a:effectLst/>
                <a:latin typeface="Helvetica Neue"/>
              </a:rPr>
              <a:t>M.Arif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Wicaksono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  <a:latin typeface="Helvetica Neue"/>
              </a:rPr>
            </a:b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  <a:latin typeface="Helvetica Neue"/>
              </a:rPr>
            </a:b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Data Checking =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Benaya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 Adhi</a:t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  <a:latin typeface="Helvetica Neue"/>
              </a:rPr>
            </a:b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  <a:latin typeface="Helvetica Neue"/>
              </a:rPr>
            </a:b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saran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bisnis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 dan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tukang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ketik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 = Jo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/>
            </a:r>
            <a:br>
              <a:rPr lang="en-US" sz="3600" dirty="0">
                <a:solidFill>
                  <a:schemeClr val="accent3">
                    <a:lumMod val="75000"/>
                  </a:schemeClr>
                </a:solidFill>
                <a:latin typeface="Helvetica Neue"/>
              </a:rPr>
            </a:b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/>
            </a:r>
            <a:br>
              <a:rPr lang="en-US" sz="3600" dirty="0">
                <a:solidFill>
                  <a:schemeClr val="accent3">
                    <a:lumMod val="75000"/>
                  </a:schemeClr>
                </a:solidFill>
                <a:latin typeface="Helvetica Neue"/>
              </a:rPr>
            </a:br>
            <a:r>
              <a:rPr lang="en-US" sz="3600" b="0" i="0" dirty="0">
                <a:solidFill>
                  <a:schemeClr val="accent3">
                    <a:lumMod val="75000"/>
                  </a:schemeClr>
                </a:solidFill>
                <a:effectLst/>
                <a:latin typeface="Helvetica Neue"/>
              </a:rPr>
              <a:t> </a:t>
            </a:r>
            <a:r>
              <a:rPr lang="en-US" sz="2000" b="0" i="0" dirty="0">
                <a:solidFill>
                  <a:schemeClr val="accent3">
                    <a:lumMod val="75000"/>
                  </a:schemeClr>
                </a:solidFill>
                <a:effectLst/>
                <a:latin typeface="Helvetica Neue"/>
              </a:rPr>
              <a:t>from </a:t>
            </a:r>
            <a:r>
              <a:rPr lang="en-US" sz="2000" b="0" i="0" u="sng" dirty="0">
                <a:solidFill>
                  <a:schemeClr val="accent3">
                    <a:lumMod val="75000"/>
                  </a:schemeClr>
                </a:solidFill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https://www.kaggle.com/arindam235/startup-investments-crunchbase?select=investments_VC.csv</a:t>
            </a:r>
            <a:r>
              <a:rPr lang="en-US" sz="2000" b="0" i="0" dirty="0">
                <a:solidFill>
                  <a:schemeClr val="accent3">
                    <a:lumMod val="75000"/>
                  </a:schemeClr>
                </a:solidFill>
                <a:effectLst/>
                <a:latin typeface="Helvetica Neue"/>
              </a:rPr>
              <a:t/>
            </a:r>
            <a:br>
              <a:rPr lang="en-US" sz="2000" b="0" i="0" dirty="0">
                <a:solidFill>
                  <a:schemeClr val="accent3">
                    <a:lumMod val="75000"/>
                  </a:schemeClr>
                </a:solidFill>
                <a:effectLst/>
                <a:latin typeface="Helvetica Neue"/>
              </a:rPr>
            </a:br>
            <a:endParaRPr lang="en-ID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10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039754A-14E9-436C-B7D4-A56FFD104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0" y="5781675"/>
            <a:ext cx="654808" cy="933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FB907B7-01CF-4094-880D-7188BD07C451}"/>
              </a:ext>
            </a:extLst>
          </p:cNvPr>
          <p:cNvSpPr/>
          <p:nvPr/>
        </p:nvSpPr>
        <p:spPr>
          <a:xfrm>
            <a:off x="2413325" y="176510"/>
            <a:ext cx="7365350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TOP 10 Sub-</a:t>
            </a:r>
            <a:r>
              <a:rPr lang="en-US" sz="4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Kategori</a:t>
            </a:r>
            <a:r>
              <a:rPr lang="en-U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Startup</a:t>
            </a:r>
            <a:br>
              <a:rPr lang="en-U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4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Dengan</a:t>
            </a:r>
            <a:r>
              <a:rPr lang="en-U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n-U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4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Pendanaan</a:t>
            </a:r>
            <a:r>
              <a:rPr lang="en-U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Investor </a:t>
            </a:r>
            <a:r>
              <a:rPr lang="en-US" sz="4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Terbanyak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5149" y="2653049"/>
            <a:ext cx="52417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Biotechnology          </a:t>
            </a:r>
            <a:r>
              <a:rPr lang="en-US" dirty="0" smtClean="0"/>
              <a:t>		56111735974.000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Mobile                 		41025868343.000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Software               		31893512081.000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Health </a:t>
            </a:r>
            <a:r>
              <a:rPr lang="en-US" dirty="0"/>
              <a:t>Care           </a:t>
            </a:r>
            <a:r>
              <a:rPr lang="en-US" dirty="0" smtClean="0"/>
              <a:t>		26625917095.000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Clean </a:t>
            </a:r>
            <a:r>
              <a:rPr lang="en-US" dirty="0"/>
              <a:t>Technology       </a:t>
            </a:r>
            <a:r>
              <a:rPr lang="en-US" dirty="0" smtClean="0"/>
              <a:t>	25973034951.000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Enterprise </a:t>
            </a:r>
            <a:r>
              <a:rPr lang="en-US" dirty="0"/>
              <a:t>Software    </a:t>
            </a:r>
            <a:r>
              <a:rPr lang="en-US" dirty="0" smtClean="0"/>
              <a:t>	14741903356.000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Health </a:t>
            </a:r>
            <a:r>
              <a:rPr lang="en-US" dirty="0"/>
              <a:t>and Wellness    </a:t>
            </a:r>
            <a:r>
              <a:rPr lang="en-US" dirty="0" smtClean="0"/>
              <a:t>	10953467385.000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Advertising            		  9743000698.000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E-Commerce              	  9664344139.000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Hardware </a:t>
            </a:r>
            <a:r>
              <a:rPr lang="en-US" dirty="0"/>
              <a:t>+ Software     </a:t>
            </a:r>
            <a:r>
              <a:rPr lang="en-US" dirty="0" smtClean="0"/>
              <a:t>	  9540534989.000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3CCAD72-340F-47E1-9AB4-8BB4A0947D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0" y="5781675"/>
            <a:ext cx="654808" cy="933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37CFDA-8180-430C-82C7-5209A2921170}"/>
              </a:ext>
            </a:extLst>
          </p:cNvPr>
          <p:cNvSpPr txBox="1"/>
          <p:nvPr/>
        </p:nvSpPr>
        <p:spPr>
          <a:xfrm>
            <a:off x="-157163" y="0"/>
            <a:ext cx="124825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050BB077-84B7-4BE6-9BD0-91F967FAC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80" y="1016592"/>
            <a:ext cx="9725025" cy="507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5E27181-EE2E-4012-89A8-7280DB81CF56}"/>
              </a:ext>
            </a:extLst>
          </p:cNvPr>
          <p:cNvSpPr txBox="1"/>
          <p:nvPr/>
        </p:nvSpPr>
        <p:spPr>
          <a:xfrm>
            <a:off x="1599008" y="46274"/>
            <a:ext cx="8993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TOP 10 Sub-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Kategori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Startup</a:t>
            </a:r>
            <a:b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Dengan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Pendanaan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Investor 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Terbanyak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8011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0648CDF-FE0B-4276-BBE4-52B5C47D81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0" y="5781675"/>
            <a:ext cx="654808" cy="933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879D4AC-840B-4CB7-9335-3AEBE3184DB9}"/>
              </a:ext>
            </a:extLst>
          </p:cNvPr>
          <p:cNvSpPr txBox="1"/>
          <p:nvPr/>
        </p:nvSpPr>
        <p:spPr>
          <a:xfrm>
            <a:off x="-157163" y="0"/>
            <a:ext cx="125063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Top 10 Sub-</a:t>
            </a:r>
            <a:r>
              <a:rPr lang="en-US" sz="4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Kategori</a:t>
            </a:r>
            <a:r>
              <a:rPr lang="en-US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Startup</a:t>
            </a:r>
          </a:p>
          <a:p>
            <a:pPr algn="ctr"/>
            <a:r>
              <a:rPr 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Dengan</a:t>
            </a:r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</a:p>
          <a:p>
            <a:pPr algn="ctr"/>
            <a:r>
              <a:rPr 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Pendanaan</a:t>
            </a:r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Terbanyak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4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Sebaiknya</a:t>
            </a:r>
            <a:r>
              <a:rPr lang="en-US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Mendapatkan</a:t>
            </a:r>
            <a:r>
              <a:rPr lang="en-US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Prioritas</a:t>
            </a:r>
            <a:endParaRPr lang="en-U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6EA110D-0C56-4AAA-8335-7735EB0D5F8A}"/>
              </a:ext>
            </a:extLst>
          </p:cNvPr>
          <p:cNvSpPr txBox="1"/>
          <p:nvPr/>
        </p:nvSpPr>
        <p:spPr>
          <a:xfrm>
            <a:off x="3065275" y="3606284"/>
            <a:ext cx="62531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Biotechnology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Technology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Care                                    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24D10F9-355B-46E9-8D12-D8D87C6DC893}"/>
              </a:ext>
            </a:extLst>
          </p:cNvPr>
          <p:cNvSpPr txBox="1"/>
          <p:nvPr/>
        </p:nvSpPr>
        <p:spPr>
          <a:xfrm>
            <a:off x="6629400" y="3606284"/>
            <a:ext cx="37252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  </a:t>
            </a:r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  Enterprise 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                               </a:t>
            </a:r>
          </a:p>
          <a:p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  Finance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  Hardware 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Software                             </a:t>
            </a:r>
          </a:p>
          <a:p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Advertising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04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0DA5E0C-2D88-4536-8F74-0D882AC94D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0" y="5781675"/>
            <a:ext cx="654808" cy="9334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CA0BA589-DD39-478E-A853-9CFD19D90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393" y="939819"/>
            <a:ext cx="9701212" cy="497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5B3F67E-2621-4CEE-BF43-58DED9BF82F1}"/>
              </a:ext>
            </a:extLst>
          </p:cNvPr>
          <p:cNvSpPr/>
          <p:nvPr/>
        </p:nvSpPr>
        <p:spPr>
          <a:xfrm>
            <a:off x="1702593" y="209550"/>
            <a:ext cx="8786813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spc="50" dirty="0">
                <a:ln w="0"/>
                <a:solidFill>
                  <a:schemeClr val="tx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TOP10 Sub-</a:t>
            </a:r>
            <a:r>
              <a:rPr lang="en-US" sz="4800" b="1" spc="50" dirty="0" err="1">
                <a:ln w="0"/>
                <a:solidFill>
                  <a:schemeClr val="tx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Kategori</a:t>
            </a:r>
            <a:r>
              <a:rPr lang="en-US" sz="4800" b="1" spc="50" dirty="0">
                <a:ln w="0"/>
                <a:solidFill>
                  <a:schemeClr val="tx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Startup </a:t>
            </a:r>
            <a:r>
              <a:rPr lang="en-US" sz="4800" b="1" spc="50" dirty="0" err="1">
                <a:ln w="0"/>
                <a:solidFill>
                  <a:schemeClr val="tx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Berdasarkan</a:t>
            </a:r>
            <a:r>
              <a:rPr lang="en-US" sz="4800" b="1" spc="50" dirty="0">
                <a:ln w="0"/>
                <a:solidFill>
                  <a:schemeClr val="tx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Tingkat </a:t>
            </a:r>
            <a:r>
              <a:rPr lang="en-US" sz="4800" b="1" spc="50" dirty="0" err="1">
                <a:ln w="0"/>
                <a:solidFill>
                  <a:schemeClr val="tx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Kejenuhan</a:t>
            </a:r>
            <a:endParaRPr lang="en-US" sz="4800" b="1" cap="none" spc="50" dirty="0">
              <a:ln w="0"/>
              <a:solidFill>
                <a:schemeClr val="tx2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6093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71ACDDA6-2AD1-4420-8CDA-CBF77EA31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300162"/>
            <a:ext cx="569595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7D6B2C2-E99E-435C-A726-54365F1619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0" y="5781675"/>
            <a:ext cx="654808" cy="933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EE42578-5BAD-49FE-A6E7-044DF26015C5}"/>
              </a:ext>
            </a:extLst>
          </p:cNvPr>
          <p:cNvSpPr/>
          <p:nvPr/>
        </p:nvSpPr>
        <p:spPr>
          <a:xfrm>
            <a:off x="1089608" y="0"/>
            <a:ext cx="968893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Top 10 Startup Sub-Category</a:t>
            </a:r>
          </a:p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By Percentage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3576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0B16A30-4FAD-4C51-BC5C-269C1A1C3F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0" y="5781675"/>
            <a:ext cx="654808" cy="9334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E9722F1-774B-451C-8A41-2CD1EF88632E}"/>
              </a:ext>
            </a:extLst>
          </p:cNvPr>
          <p:cNvSpPr/>
          <p:nvPr/>
        </p:nvSpPr>
        <p:spPr>
          <a:xfrm>
            <a:off x="1701979" y="452735"/>
            <a:ext cx="878804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Funding Ratio by Month</a:t>
            </a:r>
            <a:endParaRPr lang="en-US" sz="6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32104" y="1733719"/>
            <a:ext cx="292779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January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13.209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August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8.791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8.761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October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8.610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September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8.517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8.155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April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  8.092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8.077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7.829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November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6.782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February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6.638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6.541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264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A839BB0-35A9-45EB-8950-6F899013BEDE}"/>
              </a:ext>
            </a:extLst>
          </p:cNvPr>
          <p:cNvSpPr/>
          <p:nvPr/>
        </p:nvSpPr>
        <p:spPr>
          <a:xfrm>
            <a:off x="4288200" y="157460"/>
            <a:ext cx="361560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Kesimpulan</a:t>
            </a:r>
            <a:endParaRPr lang="en-US" sz="6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AFDEF22-DB75-41ED-A65E-97820467D2FC}"/>
              </a:ext>
            </a:extLst>
          </p:cNvPr>
          <p:cNvSpPr txBox="1"/>
          <p:nvPr/>
        </p:nvSpPr>
        <p:spPr>
          <a:xfrm>
            <a:off x="2209800" y="1218784"/>
            <a:ext cx="7772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Dari data yang </a:t>
            </a:r>
            <a:r>
              <a:rPr lang="en-US" sz="2800" dirty="0" err="1">
                <a:latin typeface="Algerian" panose="04020705040A02060702" pitchFamily="82" charset="0"/>
              </a:rPr>
              <a:t>sudah</a:t>
            </a:r>
            <a:r>
              <a:rPr lang="en-US" sz="2800" dirty="0">
                <a:latin typeface="Algerian" panose="04020705040A02060702" pitchFamily="82" charset="0"/>
              </a:rPr>
              <a:t> </a:t>
            </a:r>
            <a:r>
              <a:rPr lang="en-US" sz="2800" dirty="0" err="1">
                <a:latin typeface="Algerian" panose="04020705040A02060702" pitchFamily="82" charset="0"/>
              </a:rPr>
              <a:t>kita</a:t>
            </a:r>
            <a:r>
              <a:rPr lang="en-US" sz="2800" dirty="0">
                <a:latin typeface="Algerian" panose="04020705040A02060702" pitchFamily="82" charset="0"/>
              </a:rPr>
              <a:t> </a:t>
            </a:r>
            <a:r>
              <a:rPr lang="en-US" sz="2800" dirty="0" err="1">
                <a:latin typeface="Algerian" panose="04020705040A02060702" pitchFamily="82" charset="0"/>
              </a:rPr>
              <a:t>sajikan</a:t>
            </a:r>
            <a:endParaRPr lang="en-US" sz="2800" dirty="0">
              <a:latin typeface="Algerian" panose="04020705040A02060702" pitchFamily="82" charset="0"/>
            </a:endParaRPr>
          </a:p>
          <a:p>
            <a:pPr algn="ctr"/>
            <a:r>
              <a:rPr lang="en-ID" sz="2800" dirty="0" err="1">
                <a:latin typeface="Algerian" panose="04020705040A02060702" pitchFamily="82" charset="0"/>
              </a:rPr>
              <a:t>Dapat</a:t>
            </a:r>
            <a:r>
              <a:rPr lang="en-ID" sz="2800" dirty="0">
                <a:latin typeface="Algerian" panose="04020705040A02060702" pitchFamily="82" charset="0"/>
              </a:rPr>
              <a:t> </a:t>
            </a:r>
            <a:r>
              <a:rPr lang="en-ID" sz="2800" dirty="0" err="1">
                <a:latin typeface="Algerian" panose="04020705040A02060702" pitchFamily="82" charset="0"/>
              </a:rPr>
              <a:t>disimpulkan</a:t>
            </a:r>
            <a:r>
              <a:rPr lang="en-ID" sz="2800" dirty="0">
                <a:latin typeface="Algerian" panose="04020705040A02060702" pitchFamily="82" charset="0"/>
              </a:rPr>
              <a:t> </a:t>
            </a:r>
            <a:r>
              <a:rPr lang="en-ID" sz="2800" dirty="0" err="1">
                <a:latin typeface="Algerian" panose="04020705040A02060702" pitchFamily="82" charset="0"/>
              </a:rPr>
              <a:t>bahwa</a:t>
            </a:r>
            <a:r>
              <a:rPr lang="en-ID" sz="2800" dirty="0">
                <a:latin typeface="Algerian" panose="04020705040A02060702" pitchFamily="82" charset="0"/>
              </a:rPr>
              <a:t>:</a:t>
            </a:r>
          </a:p>
          <a:p>
            <a:pPr algn="ctr"/>
            <a:endParaRPr lang="en-ID" sz="2800" dirty="0">
              <a:latin typeface="Algerian" panose="04020705040A02060702" pitchFamily="82" charset="0"/>
            </a:endParaRPr>
          </a:p>
          <a:p>
            <a:pPr algn="ctr"/>
            <a:r>
              <a:rPr lang="en-ID" sz="2800" dirty="0" err="1">
                <a:latin typeface="Algerian" panose="04020705040A02060702" pitchFamily="82" charset="0"/>
              </a:rPr>
              <a:t>Bioteknologi</a:t>
            </a:r>
            <a:r>
              <a:rPr lang="en-ID" sz="2800" dirty="0">
                <a:latin typeface="Algerian" panose="04020705040A02060702" pitchFamily="82" charset="0"/>
              </a:rPr>
              <a:t> </a:t>
            </a:r>
            <a:r>
              <a:rPr lang="en-ID" sz="2800" dirty="0" err="1">
                <a:latin typeface="Algerian" panose="04020705040A02060702" pitchFamily="82" charset="0"/>
              </a:rPr>
              <a:t>merupakan</a:t>
            </a:r>
            <a:r>
              <a:rPr lang="en-ID" sz="2800" dirty="0">
                <a:latin typeface="Algerian" panose="04020705040A02060702" pitchFamily="82" charset="0"/>
              </a:rPr>
              <a:t> sub-</a:t>
            </a:r>
            <a:r>
              <a:rPr lang="en-ID" sz="2800" dirty="0" err="1">
                <a:latin typeface="Algerian" panose="04020705040A02060702" pitchFamily="82" charset="0"/>
              </a:rPr>
              <a:t>kategori</a:t>
            </a:r>
            <a:r>
              <a:rPr lang="en-ID" sz="2800" dirty="0">
                <a:latin typeface="Algerian" panose="04020705040A02060702" pitchFamily="82" charset="0"/>
              </a:rPr>
              <a:t> </a:t>
            </a:r>
            <a:r>
              <a:rPr lang="en-ID" sz="2800" dirty="0" err="1">
                <a:latin typeface="Algerian" panose="04020705040A02060702" pitchFamily="82" charset="0"/>
              </a:rPr>
              <a:t>dengan</a:t>
            </a:r>
            <a:r>
              <a:rPr lang="en-ID" sz="2800" dirty="0">
                <a:latin typeface="Algerian" panose="04020705040A02060702" pitchFamily="82" charset="0"/>
              </a:rPr>
              <a:t> </a:t>
            </a:r>
            <a:r>
              <a:rPr lang="en-ID" sz="2800" dirty="0" err="1">
                <a:latin typeface="Algerian" panose="04020705040A02060702" pitchFamily="82" charset="0"/>
              </a:rPr>
              <a:t>pendanaan</a:t>
            </a:r>
            <a:r>
              <a:rPr lang="en-ID" sz="2800" dirty="0">
                <a:latin typeface="Algerian" panose="04020705040A02060702" pitchFamily="82" charset="0"/>
              </a:rPr>
              <a:t> investor </a:t>
            </a:r>
            <a:r>
              <a:rPr lang="en-ID" sz="2800" dirty="0" err="1">
                <a:latin typeface="Algerian" panose="04020705040A02060702" pitchFamily="82" charset="0"/>
              </a:rPr>
              <a:t>terbanyak</a:t>
            </a:r>
            <a:endParaRPr lang="en-ID" sz="2800" dirty="0">
              <a:latin typeface="Algerian" panose="04020705040A02060702" pitchFamily="82" charset="0"/>
            </a:endParaRPr>
          </a:p>
          <a:p>
            <a:pPr algn="ctr"/>
            <a:endParaRPr lang="en-ID" sz="2800" dirty="0">
              <a:latin typeface="Algerian" panose="04020705040A02060702" pitchFamily="82" charset="0"/>
            </a:endParaRPr>
          </a:p>
          <a:p>
            <a:pPr algn="ctr"/>
            <a:r>
              <a:rPr lang="en-ID" sz="2800" dirty="0">
                <a:latin typeface="Algerian" panose="04020705040A02060702" pitchFamily="82" charset="0"/>
              </a:rPr>
              <a:t>Software </a:t>
            </a:r>
            <a:r>
              <a:rPr lang="en-ID" sz="2800" dirty="0" err="1">
                <a:latin typeface="Algerian" panose="04020705040A02060702" pitchFamily="82" charset="0"/>
              </a:rPr>
              <a:t>merupakan</a:t>
            </a:r>
            <a:r>
              <a:rPr lang="en-ID" sz="2800" dirty="0">
                <a:latin typeface="Algerian" panose="04020705040A02060702" pitchFamily="82" charset="0"/>
              </a:rPr>
              <a:t> sub-</a:t>
            </a:r>
            <a:r>
              <a:rPr lang="en-ID" sz="2800" dirty="0" err="1">
                <a:latin typeface="Algerian" panose="04020705040A02060702" pitchFamily="82" charset="0"/>
              </a:rPr>
              <a:t>kategori</a:t>
            </a:r>
            <a:r>
              <a:rPr lang="en-ID" sz="2800" dirty="0">
                <a:latin typeface="Algerian" panose="04020705040A02060702" pitchFamily="82" charset="0"/>
              </a:rPr>
              <a:t> </a:t>
            </a:r>
            <a:r>
              <a:rPr lang="en-ID" sz="2800" dirty="0" err="1">
                <a:latin typeface="Algerian" panose="04020705040A02060702" pitchFamily="82" charset="0"/>
              </a:rPr>
              <a:t>dengan</a:t>
            </a:r>
            <a:r>
              <a:rPr lang="en-ID" sz="2800" dirty="0">
                <a:latin typeface="Algerian" panose="04020705040A02060702" pitchFamily="82" charset="0"/>
              </a:rPr>
              <a:t> </a:t>
            </a:r>
            <a:r>
              <a:rPr lang="en-ID" sz="2800" dirty="0" err="1">
                <a:latin typeface="Algerian" panose="04020705040A02060702" pitchFamily="82" charset="0"/>
              </a:rPr>
              <a:t>jumlah</a:t>
            </a:r>
            <a:r>
              <a:rPr lang="en-ID" sz="2800" dirty="0">
                <a:latin typeface="Algerian" panose="04020705040A02060702" pitchFamily="82" charset="0"/>
              </a:rPr>
              <a:t> </a:t>
            </a:r>
            <a:r>
              <a:rPr lang="en-ID" sz="2800" dirty="0" err="1">
                <a:latin typeface="Algerian" panose="04020705040A02060702" pitchFamily="82" charset="0"/>
              </a:rPr>
              <a:t>startup</a:t>
            </a:r>
            <a:r>
              <a:rPr lang="en-ID" sz="2800" dirty="0">
                <a:latin typeface="Algerian" panose="04020705040A02060702" pitchFamily="82" charset="0"/>
              </a:rPr>
              <a:t> </a:t>
            </a:r>
            <a:r>
              <a:rPr lang="en-ID" sz="2800" dirty="0" err="1">
                <a:latin typeface="Algerian" panose="04020705040A02060702" pitchFamily="82" charset="0"/>
              </a:rPr>
              <a:t>terbanyak</a:t>
            </a:r>
            <a:endParaRPr lang="en-ID" sz="2800" dirty="0">
              <a:latin typeface="Algerian" panose="04020705040A02060702" pitchFamily="82" charset="0"/>
            </a:endParaRPr>
          </a:p>
          <a:p>
            <a:pPr algn="ctr"/>
            <a:endParaRPr lang="en-ID" sz="2800" dirty="0">
              <a:latin typeface="Algerian" panose="04020705040A02060702" pitchFamily="82" charset="0"/>
            </a:endParaRPr>
          </a:p>
          <a:p>
            <a:pPr algn="ctr"/>
            <a:r>
              <a:rPr lang="en-ID" sz="2800" dirty="0">
                <a:latin typeface="Algerian" panose="04020705040A02060702" pitchFamily="82" charset="0"/>
              </a:rPr>
              <a:t>Funding </a:t>
            </a:r>
            <a:r>
              <a:rPr lang="en-ID" sz="2800" dirty="0" err="1">
                <a:latin typeface="Algerian" panose="04020705040A02060702" pitchFamily="82" charset="0"/>
              </a:rPr>
              <a:t>terbanyak</a:t>
            </a:r>
            <a:r>
              <a:rPr lang="en-ID" sz="2800" dirty="0">
                <a:latin typeface="Algerian" panose="04020705040A02060702" pitchFamily="82" charset="0"/>
              </a:rPr>
              <a:t> </a:t>
            </a:r>
            <a:r>
              <a:rPr lang="en-ID" sz="2800" dirty="0" err="1">
                <a:latin typeface="Algerian" panose="04020705040A02060702" pitchFamily="82" charset="0"/>
              </a:rPr>
              <a:t>terjadi</a:t>
            </a:r>
            <a:r>
              <a:rPr lang="en-ID" sz="2800" dirty="0">
                <a:latin typeface="Algerian" panose="04020705040A02060702" pitchFamily="82" charset="0"/>
              </a:rPr>
              <a:t> di </a:t>
            </a:r>
            <a:r>
              <a:rPr lang="en-ID" sz="2800" dirty="0" err="1">
                <a:latin typeface="Algerian" panose="04020705040A02060702" pitchFamily="82" charset="0"/>
              </a:rPr>
              <a:t>bulan</a:t>
            </a:r>
            <a:r>
              <a:rPr lang="en-ID" sz="2800" dirty="0">
                <a:latin typeface="Algerian" panose="04020705040A02060702" pitchFamily="82" charset="0"/>
              </a:rPr>
              <a:t> </a:t>
            </a:r>
            <a:r>
              <a:rPr lang="en-ID" sz="2800" dirty="0" err="1">
                <a:latin typeface="Algerian" panose="04020705040A02060702" pitchFamily="82" charset="0"/>
              </a:rPr>
              <a:t>januari</a:t>
            </a:r>
            <a:endParaRPr lang="en-ID" sz="2800" dirty="0">
              <a:latin typeface="Algerian" panose="04020705040A02060702" pitchFamily="82" charset="0"/>
            </a:endParaRPr>
          </a:p>
          <a:p>
            <a:pPr algn="ctr"/>
            <a:endParaRPr lang="en-ID" sz="28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9F68B13-68CC-4C97-8183-F1BB04E69F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0" y="5781675"/>
            <a:ext cx="654808" cy="933450"/>
          </a:xfrm>
          <a:prstGeom prst="rect">
            <a:avLst/>
          </a:prstGeom>
        </p:spPr>
      </p:pic>
      <p:pic>
        <p:nvPicPr>
          <p:cNvPr id="6" name="report body among us sound effect (64 kbps)">
            <a:hlinkClick r:id="" action="ppaction://media"/>
            <a:extLst>
              <a:ext uri="{FF2B5EF4-FFF2-40B4-BE49-F238E27FC236}">
                <a16:creationId xmlns:a16="http://schemas.microsoft.com/office/drawing/2014/main" xmlns="" id="{605810C9-238F-439D-94D4-D6208E05962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44475" y="6308725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5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5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57BCD29-1112-47FC-94B6-CF70B8A6B62F}"/>
              </a:ext>
            </a:extLst>
          </p:cNvPr>
          <p:cNvSpPr/>
          <p:nvPr/>
        </p:nvSpPr>
        <p:spPr>
          <a:xfrm>
            <a:off x="2864185" y="2948285"/>
            <a:ext cx="646362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TERIMA KASIH</a:t>
            </a:r>
            <a:endParaRPr lang="en-US" sz="6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52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1685017-CA69-4F0A-9FF2-76D5D90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49" y="761998"/>
            <a:ext cx="1790700" cy="2552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9123019-5DC9-4AAA-AFDD-E8B219CB8FB4}"/>
              </a:ext>
            </a:extLst>
          </p:cNvPr>
          <p:cNvSpPr/>
          <p:nvPr/>
        </p:nvSpPr>
        <p:spPr>
          <a:xfrm>
            <a:off x="2215249" y="3543303"/>
            <a:ext cx="7571001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Among Incubator</a:t>
            </a:r>
          </a:p>
        </p:txBody>
      </p:sp>
    </p:spTree>
    <p:extLst>
      <p:ext uri="{BB962C8B-B14F-4D97-AF65-F5344CB8AC3E}">
        <p14:creationId xmlns:p14="http://schemas.microsoft.com/office/powerpoint/2010/main" val="354217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382EFBE-D492-47AC-A1FD-10D969ECD85A}"/>
              </a:ext>
            </a:extLst>
          </p:cNvPr>
          <p:cNvSpPr txBox="1"/>
          <p:nvPr/>
        </p:nvSpPr>
        <p:spPr>
          <a:xfrm>
            <a:off x="1028700" y="771525"/>
            <a:ext cx="10134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LATAR BELAKANG MASALAH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ID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Sedikitnya</a:t>
            </a:r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minat</a:t>
            </a:r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investor </a:t>
            </a:r>
            <a:r>
              <a:rPr lang="en-ID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berinvestasi</a:t>
            </a:r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startup</a:t>
            </a:r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binaan</a:t>
            </a:r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“among incubator” yang </a:t>
            </a:r>
            <a:r>
              <a:rPr lang="en-ID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bertempat</a:t>
            </a:r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amerika</a:t>
            </a:r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menyebabkan</a:t>
            </a:r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tingginya</a:t>
            </a:r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kegagalan</a:t>
            </a:r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startup</a:t>
            </a:r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dibina</a:t>
            </a:r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ID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 </a:t>
            </a:r>
            <a:r>
              <a:rPr lang="en-ID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menciptakan</a:t>
            </a:r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buruk</a:t>
            </a:r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“among incubator”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07C8D82-3D9F-4EAE-8F50-8B15B43F70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0" y="5781675"/>
            <a:ext cx="654808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9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7DF6AA-1F64-4913-A7B9-DCA06A1C8B84}"/>
              </a:ext>
            </a:extLst>
          </p:cNvPr>
          <p:cNvSpPr txBox="1"/>
          <p:nvPr/>
        </p:nvSpPr>
        <p:spPr>
          <a:xfrm>
            <a:off x="708339" y="962025"/>
            <a:ext cx="10454962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/>
              <a:t>TUJUAN RISET</a:t>
            </a:r>
          </a:p>
          <a:p>
            <a:pPr algn="ctr"/>
            <a:endParaRPr lang="en-US" sz="48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Menyeleksi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startup yang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dibina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sub-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sektor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startup yang paling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diminati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investor,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guna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pendanaan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startup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3BBA611-5311-42D3-B2D0-15A4D4CA3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0" y="5781675"/>
            <a:ext cx="654808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1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9DA7786-D417-4AF5-8259-244C808B7A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0" y="5781675"/>
            <a:ext cx="654808" cy="9334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E04CB1C-28C3-4AA7-B1CD-7DC1408A03BF}"/>
              </a:ext>
            </a:extLst>
          </p:cNvPr>
          <p:cNvSpPr/>
          <p:nvPr/>
        </p:nvSpPr>
        <p:spPr>
          <a:xfrm>
            <a:off x="2828421" y="224135"/>
            <a:ext cx="68018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Kolom </a:t>
            </a:r>
            <a:r>
              <a:rPr lang="en-US" sz="5400" dirty="0" err="1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46FD6D4-819B-4913-8211-0990BF667FAD}"/>
              </a:ext>
            </a:extLst>
          </p:cNvPr>
          <p:cNvSpPr txBox="1"/>
          <p:nvPr/>
        </p:nvSpPr>
        <p:spPr>
          <a:xfrm>
            <a:off x="1177972" y="1371600"/>
            <a:ext cx="550875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Jumlah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Kolom: 39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Jumlah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Baris: </a:t>
            </a:r>
            <a:r>
              <a:rPr lang="en-US" altLang="en-US" b="1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28793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Daftar Kolom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Penting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endParaRPr lang="en-US" altLang="en-US" dirty="0"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 : Nama Perusahaan</a:t>
            </a:r>
          </a:p>
          <a:p>
            <a:pPr algn="just"/>
            <a:endParaRPr lang="en-ID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category_list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Sektor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Perusahaan</a:t>
            </a:r>
          </a:p>
          <a:p>
            <a:pPr algn="just"/>
            <a:endParaRPr lang="en-ID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: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Sektor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Dominan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Perusahaan</a:t>
            </a:r>
          </a:p>
          <a:p>
            <a:pPr algn="just"/>
            <a:endParaRPr lang="en-ID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funding_total_usd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Total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Pendanaan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USD</a:t>
            </a:r>
          </a:p>
          <a:p>
            <a:pPr algn="just"/>
            <a:endParaRPr lang="en-ID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status : Status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Perusahaan</a:t>
            </a:r>
          </a:p>
          <a:p>
            <a:pPr algn="just"/>
            <a:endParaRPr lang="en-ID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country_code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Kode Negara</a:t>
            </a:r>
          </a:p>
          <a:p>
            <a:pPr algn="just"/>
            <a:endParaRPr lang="en-ID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founded_at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Berdiri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Perusahaan(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Tgl,Bulan,Tahun</a:t>
            </a:r>
            <a:r>
              <a:rPr lang="en-ID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43961"/>
            <a:ext cx="355867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28793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27899" y="2445844"/>
            <a:ext cx="56044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first_funding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penghimpunan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endParaRPr lang="en-I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First_funding_at_month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penghimpunan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dana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3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4241129-4324-4493-9DA7-BF4F46F5B76F}"/>
              </a:ext>
            </a:extLst>
          </p:cNvPr>
          <p:cNvSpPr txBox="1"/>
          <p:nvPr/>
        </p:nvSpPr>
        <p:spPr>
          <a:xfrm>
            <a:off x="964977" y="530582"/>
            <a:ext cx="9788882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/>
              <a:t>Jenis</a:t>
            </a:r>
            <a:r>
              <a:rPr lang="en-US" sz="6600" dirty="0"/>
              <a:t> </a:t>
            </a:r>
            <a:r>
              <a:rPr lang="en-US" sz="6600" dirty="0" smtClean="0"/>
              <a:t>Data</a:t>
            </a:r>
            <a:endParaRPr lang="en-US" sz="2400" dirty="0" smtClean="0"/>
          </a:p>
          <a:p>
            <a:pPr algn="ctr"/>
            <a:endParaRPr lang="en-US" sz="1200" dirty="0"/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Object(String)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List : Object(String)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: Object(String)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Funding Total USD : Object(String)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: Object(String)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Code : Object(String)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 At: Object(String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first_funding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penghimpunan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First_funding_at_month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penghimpunan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ID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6781E70-4929-49A7-BD1A-88CF28BE1E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0" y="5781675"/>
            <a:ext cx="654808" cy="933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2417B74-EABE-4CA6-A321-A399A6E46A09}"/>
              </a:ext>
            </a:extLst>
          </p:cNvPr>
          <p:cNvSpPr/>
          <p:nvPr/>
        </p:nvSpPr>
        <p:spPr>
          <a:xfrm>
            <a:off x="3884479" y="633710"/>
            <a:ext cx="4735646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Jenis</a:t>
            </a:r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419808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E39DFA4-4DAA-43E4-9501-C1DC928E9F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0" y="5781675"/>
            <a:ext cx="654808" cy="933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7B99C87-AA5C-4A28-99AE-1C91FDA0E406}"/>
              </a:ext>
            </a:extLst>
          </p:cNvPr>
          <p:cNvSpPr/>
          <p:nvPr/>
        </p:nvSpPr>
        <p:spPr>
          <a:xfrm>
            <a:off x="3215375" y="476250"/>
            <a:ext cx="57612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Data OUTLIERS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DE6775A-BC98-44FC-B24B-226C557331B6}"/>
              </a:ext>
            </a:extLst>
          </p:cNvPr>
          <p:cNvSpPr txBox="1"/>
          <p:nvPr/>
        </p:nvSpPr>
        <p:spPr>
          <a:xfrm>
            <a:off x="2924175" y="1724085"/>
            <a:ext cx="6343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Upper Fence </a:t>
            </a:r>
            <a:r>
              <a:rPr lang="en-US" sz="3600" dirty="0" smtClean="0"/>
              <a:t>= 24824450.0</a:t>
            </a:r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Lower Fence =  </a:t>
            </a:r>
            <a:r>
              <a:rPr lang="en-US" sz="3600" dirty="0" smtClean="0"/>
              <a:t>-14596750.0</a:t>
            </a:r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Total </a:t>
            </a:r>
            <a:r>
              <a:rPr lang="en-US" sz="3600" dirty="0" smtClean="0"/>
              <a:t>Outliers </a:t>
            </a:r>
            <a:r>
              <a:rPr lang="en-US" sz="3600" dirty="0" err="1" smtClean="0"/>
              <a:t>dari</a:t>
            </a:r>
            <a:r>
              <a:rPr lang="en-US" sz="3600" dirty="0" smtClean="0"/>
              <a:t> outlier[‘</a:t>
            </a:r>
            <a:r>
              <a:rPr lang="en-US" sz="3600" dirty="0" err="1" smtClean="0"/>
              <a:t>funding_total_usd</a:t>
            </a:r>
            <a:r>
              <a:rPr lang="en-US" sz="3600" dirty="0" smtClean="0"/>
              <a:t>’]</a:t>
            </a:r>
            <a:endParaRPr lang="en-US" sz="3600" dirty="0"/>
          </a:p>
          <a:p>
            <a:pPr algn="ctr"/>
            <a:r>
              <a:rPr lang="en-US" sz="3600" dirty="0" smtClean="0"/>
              <a:t>3707 Rows</a:t>
            </a:r>
            <a:endParaRPr lang="en-ID" sz="3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B293FE81-DEFA-47A5-AFEE-BD9B5036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8150"/>
            <a:ext cx="35433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54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41DF26F-1E71-4E97-AA59-E6EDD366D2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0" y="5781675"/>
            <a:ext cx="654808" cy="9334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C94B5F4-B54D-4527-B3E0-85536E927C12}"/>
              </a:ext>
            </a:extLst>
          </p:cNvPr>
          <p:cNvSpPr/>
          <p:nvPr/>
        </p:nvSpPr>
        <p:spPr>
          <a:xfrm>
            <a:off x="3371281" y="378301"/>
            <a:ext cx="49931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Missing Value</a:t>
            </a:r>
          </a:p>
        </p:txBody>
      </p:sp>
      <p:pic>
        <p:nvPicPr>
          <p:cNvPr id="5" name="report body among us sound effect (64 kbps)">
            <a:hlinkClick r:id="" action="ppaction://media"/>
            <a:extLst>
              <a:ext uri="{FF2B5EF4-FFF2-40B4-BE49-F238E27FC236}">
                <a16:creationId xmlns:a16="http://schemas.microsoft.com/office/drawing/2014/main" xmlns="" id="{032D1D80-EEEE-4E57-ABBC-9F8789F937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44475" y="6308725"/>
            <a:ext cx="4064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336" y="1317550"/>
            <a:ext cx="4389142" cy="49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9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5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35391E3-5BAD-40CF-923B-F2AA19E855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0" y="5781675"/>
            <a:ext cx="654808" cy="933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088B2B7-2A3B-4E26-85B7-72E3F2377C9A}"/>
              </a:ext>
            </a:extLst>
          </p:cNvPr>
          <p:cNvSpPr/>
          <p:nvPr/>
        </p:nvSpPr>
        <p:spPr>
          <a:xfrm>
            <a:off x="2690813" y="581025"/>
            <a:ext cx="681037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Handling Missing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5E66179-B44E-40F1-B98E-31FFFD8B7978}"/>
              </a:ext>
            </a:extLst>
          </p:cNvPr>
          <p:cNvSpPr txBox="1"/>
          <p:nvPr/>
        </p:nvSpPr>
        <p:spPr>
          <a:xfrm>
            <a:off x="2833352" y="2976421"/>
            <a:ext cx="78432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Value”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di Drop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 data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funding_total_usd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replace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ole Reveal Among Us Sound Effect (64 kbps)">
            <a:hlinkClick r:id="" action="ppaction://media"/>
            <a:extLst>
              <a:ext uri="{FF2B5EF4-FFF2-40B4-BE49-F238E27FC236}">
                <a16:creationId xmlns:a16="http://schemas.microsoft.com/office/drawing/2014/main" xmlns="" id="{F61DD2D3-D967-43D7-96A9-6BA652F6ED4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2550" y="64516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5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4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44898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1_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ppt/theme/theme3.xml><?xml version="1.0" encoding="utf-8"?>
<a:theme xmlns:a="http://schemas.openxmlformats.org/drawingml/2006/main" name="2_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4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5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6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422</TotalTime>
  <Words>322</Words>
  <Application>Microsoft Office PowerPoint</Application>
  <PresentationFormat>Widescreen</PresentationFormat>
  <Paragraphs>116</Paragraphs>
  <Slides>17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Algerian</vt:lpstr>
      <vt:lpstr>Arial</vt:lpstr>
      <vt:lpstr>Courier New</vt:lpstr>
      <vt:lpstr>Garamond</vt:lpstr>
      <vt:lpstr>Gill Sans MT</vt:lpstr>
      <vt:lpstr>Helvetica Neue</vt:lpstr>
      <vt:lpstr>Times New Roman</vt:lpstr>
      <vt:lpstr>Tw Cen MT</vt:lpstr>
      <vt:lpstr>Droplet</vt:lpstr>
      <vt:lpstr>1_Droplet</vt:lpstr>
      <vt:lpstr>2_Droplet</vt:lpstr>
      <vt:lpstr>Gallery</vt:lpstr>
      <vt:lpstr>1_Gallery</vt:lpstr>
      <vt:lpstr>Organic</vt:lpstr>
      <vt:lpstr>EDA by Group ABJ (Arif,Benaya,Jo) data   Project Manager = Mr. M.Arif Wicaksono  Data Checking = Benaya Adhi  saran bisnis dan tukang ketik = Jo   from https://www.kaggle.com/arindam235/startup-investments-crunchbase?select=investments_VC.csv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by Group JAB (Jo,Arif,Benaya) data from https://www.kaggle.com/arindam235/startup-investments-crunchbase?select=investments_VC.csv </dc:title>
  <dc:creator>Titi Hariono</dc:creator>
  <cp:lastModifiedBy>Diah Ratnaevyta</cp:lastModifiedBy>
  <cp:revision>76</cp:revision>
  <dcterms:created xsi:type="dcterms:W3CDTF">2020-09-28T14:32:06Z</dcterms:created>
  <dcterms:modified xsi:type="dcterms:W3CDTF">2020-10-01T07:16:10Z</dcterms:modified>
</cp:coreProperties>
</file>