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32719e8e6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32719e8e6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d47bc07b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d47bc07b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d47bc07b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d47bc07b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d47bc07b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d47bc07b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32719e8e6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32719e8e6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32719e8e6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32719e8e6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32719e8e6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32719e8e6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32719e8e6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32719e8e6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32719e8e6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32719e8e6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32719e8e6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32719e8e6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32719e8e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32719e8e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32719e8e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32719e8e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32719e8e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32719e8e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d47bc07b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d47bc07b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32719e8e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32719e8e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32719e8e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32719e8e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32719e8e6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32719e8e6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d47bc07b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d47bc07b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Big Mart Sales Prediction</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Benaya Adhi Dharma - Job Connector Data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36" name="Shape 136"/>
        <p:cNvGrpSpPr/>
        <p:nvPr/>
      </p:nvGrpSpPr>
      <p:grpSpPr>
        <a:xfrm>
          <a:off x="0" y="0"/>
          <a:ext cx="0" cy="0"/>
          <a:chOff x="0" y="0"/>
          <a:chExt cx="0" cy="0"/>
        </a:xfrm>
      </p:grpSpPr>
      <p:sp>
        <p:nvSpPr>
          <p:cNvPr id="137" name="Google Shape;137;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Exploratory Data Analysis</a:t>
            </a:r>
            <a:endParaRPr/>
          </a:p>
        </p:txBody>
      </p:sp>
      <p:sp>
        <p:nvSpPr>
          <p:cNvPr id="138" name="Google Shape;138;p22"/>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9" name="Google Shape;139;p22"/>
          <p:cNvPicPr preferRelativeResize="0"/>
          <p:nvPr/>
        </p:nvPicPr>
        <p:blipFill>
          <a:blip r:embed="rId3">
            <a:alphaModFix/>
          </a:blip>
          <a:stretch>
            <a:fillRect/>
          </a:stretch>
        </p:blipFill>
        <p:spPr>
          <a:xfrm>
            <a:off x="2447249" y="1386774"/>
            <a:ext cx="2441225" cy="1709350"/>
          </a:xfrm>
          <a:prstGeom prst="rect">
            <a:avLst/>
          </a:prstGeom>
          <a:noFill/>
          <a:ln>
            <a:noFill/>
          </a:ln>
        </p:spPr>
      </p:pic>
      <p:pic>
        <p:nvPicPr>
          <p:cNvPr id="140" name="Google Shape;140;p22"/>
          <p:cNvPicPr preferRelativeResize="0"/>
          <p:nvPr/>
        </p:nvPicPr>
        <p:blipFill>
          <a:blip r:embed="rId4">
            <a:alphaModFix/>
          </a:blip>
          <a:stretch>
            <a:fillRect/>
          </a:stretch>
        </p:blipFill>
        <p:spPr>
          <a:xfrm>
            <a:off x="4816775" y="1386775"/>
            <a:ext cx="2379100" cy="1665850"/>
          </a:xfrm>
          <a:prstGeom prst="rect">
            <a:avLst/>
          </a:prstGeom>
          <a:noFill/>
          <a:ln>
            <a:noFill/>
          </a:ln>
        </p:spPr>
      </p:pic>
      <p:pic>
        <p:nvPicPr>
          <p:cNvPr id="141" name="Google Shape;141;p22"/>
          <p:cNvPicPr preferRelativeResize="0"/>
          <p:nvPr/>
        </p:nvPicPr>
        <p:blipFill>
          <a:blip r:embed="rId5">
            <a:alphaModFix/>
          </a:blip>
          <a:stretch>
            <a:fillRect/>
          </a:stretch>
        </p:blipFill>
        <p:spPr>
          <a:xfrm>
            <a:off x="3945002" y="3052618"/>
            <a:ext cx="2318498" cy="1665850"/>
          </a:xfrm>
          <a:prstGeom prst="rect">
            <a:avLst/>
          </a:prstGeom>
          <a:noFill/>
          <a:ln>
            <a:noFill/>
          </a:ln>
        </p:spPr>
      </p:pic>
      <p:pic>
        <p:nvPicPr>
          <p:cNvPr id="142" name="Google Shape;142;p22"/>
          <p:cNvPicPr preferRelativeResize="0"/>
          <p:nvPr/>
        </p:nvPicPr>
        <p:blipFill>
          <a:blip r:embed="rId6">
            <a:alphaModFix/>
          </a:blip>
          <a:stretch>
            <a:fillRect/>
          </a:stretch>
        </p:blipFill>
        <p:spPr>
          <a:xfrm>
            <a:off x="752875" y="95372"/>
            <a:ext cx="1116000" cy="1115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46" name="Shape 146"/>
        <p:cNvGrpSpPr/>
        <p:nvPr/>
      </p:nvGrpSpPr>
      <p:grpSpPr>
        <a:xfrm>
          <a:off x="0" y="0"/>
          <a:ext cx="0" cy="0"/>
          <a:chOff x="0" y="0"/>
          <a:chExt cx="0" cy="0"/>
        </a:xfrm>
      </p:grpSpPr>
      <p:sp>
        <p:nvSpPr>
          <p:cNvPr id="147" name="Google Shape;147;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Exploratory Data Analysis</a:t>
            </a:r>
            <a:endParaRPr/>
          </a:p>
        </p:txBody>
      </p:sp>
      <p:sp>
        <p:nvSpPr>
          <p:cNvPr id="148" name="Google Shape;148;p23"/>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23"/>
          <p:cNvPicPr preferRelativeResize="0"/>
          <p:nvPr/>
        </p:nvPicPr>
        <p:blipFill>
          <a:blip r:embed="rId3">
            <a:alphaModFix/>
          </a:blip>
          <a:stretch>
            <a:fillRect/>
          </a:stretch>
        </p:blipFill>
        <p:spPr>
          <a:xfrm>
            <a:off x="2473063" y="1469800"/>
            <a:ext cx="5400675" cy="3390900"/>
          </a:xfrm>
          <a:prstGeom prst="rect">
            <a:avLst/>
          </a:prstGeom>
          <a:noFill/>
          <a:ln>
            <a:noFill/>
          </a:ln>
        </p:spPr>
      </p:pic>
      <p:pic>
        <p:nvPicPr>
          <p:cNvPr id="150" name="Google Shape;150;p23"/>
          <p:cNvPicPr preferRelativeResize="0"/>
          <p:nvPr/>
        </p:nvPicPr>
        <p:blipFill>
          <a:blip r:embed="rId4">
            <a:alphaModFix/>
          </a:blip>
          <a:stretch>
            <a:fillRect/>
          </a:stretch>
        </p:blipFill>
        <p:spPr>
          <a:xfrm>
            <a:off x="752875" y="95372"/>
            <a:ext cx="1116000" cy="1115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54" name="Shape 154"/>
        <p:cNvGrpSpPr/>
        <p:nvPr/>
      </p:nvGrpSpPr>
      <p:grpSpPr>
        <a:xfrm>
          <a:off x="0" y="0"/>
          <a:ext cx="0" cy="0"/>
          <a:chOff x="0" y="0"/>
          <a:chExt cx="0" cy="0"/>
        </a:xfrm>
      </p:grpSpPr>
      <p:sp>
        <p:nvSpPr>
          <p:cNvPr id="155" name="Google Shape;155;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Exploratory Data Analysis</a:t>
            </a:r>
            <a:endParaRPr/>
          </a:p>
        </p:txBody>
      </p:sp>
      <p:sp>
        <p:nvSpPr>
          <p:cNvPr id="156" name="Google Shape;156;p2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7" name="Google Shape;157;p24"/>
          <p:cNvPicPr preferRelativeResize="0"/>
          <p:nvPr/>
        </p:nvPicPr>
        <p:blipFill>
          <a:blip r:embed="rId3">
            <a:alphaModFix/>
          </a:blip>
          <a:stretch>
            <a:fillRect/>
          </a:stretch>
        </p:blipFill>
        <p:spPr>
          <a:xfrm>
            <a:off x="2478748" y="1474800"/>
            <a:ext cx="4769199" cy="3513401"/>
          </a:xfrm>
          <a:prstGeom prst="rect">
            <a:avLst/>
          </a:prstGeom>
          <a:noFill/>
          <a:ln>
            <a:noFill/>
          </a:ln>
        </p:spPr>
      </p:pic>
      <p:pic>
        <p:nvPicPr>
          <p:cNvPr id="158" name="Google Shape;158;p24"/>
          <p:cNvPicPr preferRelativeResize="0"/>
          <p:nvPr/>
        </p:nvPicPr>
        <p:blipFill>
          <a:blip r:embed="rId4">
            <a:alphaModFix/>
          </a:blip>
          <a:stretch>
            <a:fillRect/>
          </a:stretch>
        </p:blipFill>
        <p:spPr>
          <a:xfrm>
            <a:off x="752875" y="95372"/>
            <a:ext cx="1116000" cy="1115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62" name="Shape 162"/>
        <p:cNvGrpSpPr/>
        <p:nvPr/>
      </p:nvGrpSpPr>
      <p:grpSpPr>
        <a:xfrm>
          <a:off x="0" y="0"/>
          <a:ext cx="0" cy="0"/>
          <a:chOff x="0" y="0"/>
          <a:chExt cx="0" cy="0"/>
        </a:xfrm>
      </p:grpSpPr>
      <p:sp>
        <p:nvSpPr>
          <p:cNvPr id="163" name="Google Shape;163;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Exploratory Data Analysis</a:t>
            </a:r>
            <a:endParaRPr/>
          </a:p>
        </p:txBody>
      </p:sp>
      <p:sp>
        <p:nvSpPr>
          <p:cNvPr id="164" name="Google Shape;164;p2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5" name="Google Shape;165;p25"/>
          <p:cNvPicPr preferRelativeResize="0"/>
          <p:nvPr/>
        </p:nvPicPr>
        <p:blipFill>
          <a:blip r:embed="rId3">
            <a:alphaModFix/>
          </a:blip>
          <a:stretch>
            <a:fillRect/>
          </a:stretch>
        </p:blipFill>
        <p:spPr>
          <a:xfrm>
            <a:off x="2526300" y="1665530"/>
            <a:ext cx="2925801" cy="2518825"/>
          </a:xfrm>
          <a:prstGeom prst="rect">
            <a:avLst/>
          </a:prstGeom>
          <a:noFill/>
          <a:ln>
            <a:noFill/>
          </a:ln>
        </p:spPr>
      </p:pic>
      <p:pic>
        <p:nvPicPr>
          <p:cNvPr id="166" name="Google Shape;166;p25"/>
          <p:cNvPicPr preferRelativeResize="0"/>
          <p:nvPr/>
        </p:nvPicPr>
        <p:blipFill>
          <a:blip r:embed="rId4">
            <a:alphaModFix/>
          </a:blip>
          <a:stretch>
            <a:fillRect/>
          </a:stretch>
        </p:blipFill>
        <p:spPr>
          <a:xfrm>
            <a:off x="752875" y="95372"/>
            <a:ext cx="1116000" cy="111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70" name="Shape 170"/>
        <p:cNvGrpSpPr/>
        <p:nvPr/>
      </p:nvGrpSpPr>
      <p:grpSpPr>
        <a:xfrm>
          <a:off x="0" y="0"/>
          <a:ext cx="0" cy="0"/>
          <a:chOff x="0" y="0"/>
          <a:chExt cx="0" cy="0"/>
        </a:xfrm>
      </p:grpSpPr>
      <p:sp>
        <p:nvSpPr>
          <p:cNvPr id="171" name="Google Shape;171;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Machine Learning Modelling</a:t>
            </a:r>
            <a:endParaRPr/>
          </a:p>
        </p:txBody>
      </p:sp>
      <p:sp>
        <p:nvSpPr>
          <p:cNvPr id="172" name="Google Shape;172;p2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3" name="Google Shape;173;p26"/>
          <p:cNvPicPr preferRelativeResize="0"/>
          <p:nvPr/>
        </p:nvPicPr>
        <p:blipFill>
          <a:blip r:embed="rId3">
            <a:alphaModFix/>
          </a:blip>
          <a:stretch>
            <a:fillRect/>
          </a:stretch>
        </p:blipFill>
        <p:spPr>
          <a:xfrm>
            <a:off x="2465588" y="1641100"/>
            <a:ext cx="5114925" cy="2114550"/>
          </a:xfrm>
          <a:prstGeom prst="rect">
            <a:avLst/>
          </a:prstGeom>
          <a:noFill/>
          <a:ln>
            <a:noFill/>
          </a:ln>
        </p:spPr>
      </p:pic>
      <p:pic>
        <p:nvPicPr>
          <p:cNvPr id="174" name="Google Shape;174;p26"/>
          <p:cNvPicPr preferRelativeResize="0"/>
          <p:nvPr/>
        </p:nvPicPr>
        <p:blipFill>
          <a:blip r:embed="rId4">
            <a:alphaModFix/>
          </a:blip>
          <a:stretch>
            <a:fillRect/>
          </a:stretch>
        </p:blipFill>
        <p:spPr>
          <a:xfrm>
            <a:off x="752875" y="95372"/>
            <a:ext cx="1116000" cy="1115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78" name="Shape 178"/>
        <p:cNvGrpSpPr/>
        <p:nvPr/>
      </p:nvGrpSpPr>
      <p:grpSpPr>
        <a:xfrm>
          <a:off x="0" y="0"/>
          <a:ext cx="0" cy="0"/>
          <a:chOff x="0" y="0"/>
          <a:chExt cx="0" cy="0"/>
        </a:xfrm>
      </p:grpSpPr>
      <p:sp>
        <p:nvSpPr>
          <p:cNvPr id="179" name="Google Shape;179;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Best Model</a:t>
            </a:r>
            <a:endParaRPr/>
          </a:p>
        </p:txBody>
      </p:sp>
      <p:sp>
        <p:nvSpPr>
          <p:cNvPr id="180" name="Google Shape;180;p2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Dari sini bisa dilihat bahwa yg terbaik adalah RF yang telah di Hyper parameter tuning. mendapatkan angka 61.6%</a:t>
            </a:r>
            <a:endParaRPr/>
          </a:p>
        </p:txBody>
      </p:sp>
      <p:pic>
        <p:nvPicPr>
          <p:cNvPr id="181" name="Google Shape;181;p27"/>
          <p:cNvPicPr preferRelativeResize="0"/>
          <p:nvPr/>
        </p:nvPicPr>
        <p:blipFill>
          <a:blip r:embed="rId3">
            <a:alphaModFix/>
          </a:blip>
          <a:stretch>
            <a:fillRect/>
          </a:stretch>
        </p:blipFill>
        <p:spPr>
          <a:xfrm>
            <a:off x="752875" y="95372"/>
            <a:ext cx="1116000" cy="1115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85" name="Shape 185"/>
        <p:cNvGrpSpPr/>
        <p:nvPr/>
      </p:nvGrpSpPr>
      <p:grpSpPr>
        <a:xfrm>
          <a:off x="0" y="0"/>
          <a:ext cx="0" cy="0"/>
          <a:chOff x="0" y="0"/>
          <a:chExt cx="0" cy="0"/>
        </a:xfrm>
      </p:grpSpPr>
      <p:sp>
        <p:nvSpPr>
          <p:cNvPr id="186" name="Google Shape;186;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Conclusions</a:t>
            </a:r>
            <a:endParaRPr/>
          </a:p>
        </p:txBody>
      </p:sp>
      <p:sp>
        <p:nvSpPr>
          <p:cNvPr id="187" name="Google Shape;187;p2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d"/>
              <a:t>Variasi item yang banyak belum tentu menghasilkan penjualan tertinggi</a:t>
            </a:r>
            <a:endParaRPr/>
          </a:p>
          <a:p>
            <a:pPr indent="-342900" lvl="0" marL="457200" rtl="0" algn="l">
              <a:spcBef>
                <a:spcPts val="0"/>
              </a:spcBef>
              <a:spcAft>
                <a:spcPts val="0"/>
              </a:spcAft>
              <a:buSzPts val="1800"/>
              <a:buChar char="-"/>
            </a:pPr>
            <a:r>
              <a:rPr lang="id"/>
              <a:t>Pendapatan grocery store bisa dibilang rendah karna kurangnya variasi</a:t>
            </a:r>
            <a:endParaRPr/>
          </a:p>
          <a:p>
            <a:pPr indent="-342900" lvl="0" marL="457200" rtl="0" algn="l">
              <a:spcBef>
                <a:spcPts val="0"/>
              </a:spcBef>
              <a:spcAft>
                <a:spcPts val="0"/>
              </a:spcAft>
              <a:buSzPts val="1800"/>
              <a:buChar char="-"/>
            </a:pPr>
            <a:r>
              <a:rPr lang="id"/>
              <a:t>Penjualan tertinggi ternyata terletak di Outlet Size Medium</a:t>
            </a:r>
            <a:endParaRPr/>
          </a:p>
          <a:p>
            <a:pPr indent="-342900" lvl="0" marL="457200" rtl="0" algn="l">
              <a:spcBef>
                <a:spcPts val="0"/>
              </a:spcBef>
              <a:spcAft>
                <a:spcPts val="0"/>
              </a:spcAft>
              <a:buSzPts val="1800"/>
              <a:buChar char="-"/>
            </a:pPr>
            <a:r>
              <a:rPr lang="id"/>
              <a:t>Dari 3 algo, saya menggunakan RF Tuned karna memiliki best score</a:t>
            </a:r>
            <a:endParaRPr/>
          </a:p>
        </p:txBody>
      </p:sp>
      <p:pic>
        <p:nvPicPr>
          <p:cNvPr id="188" name="Google Shape;188;p28"/>
          <p:cNvPicPr preferRelativeResize="0"/>
          <p:nvPr/>
        </p:nvPicPr>
        <p:blipFill>
          <a:blip r:embed="rId3">
            <a:alphaModFix/>
          </a:blip>
          <a:stretch>
            <a:fillRect/>
          </a:stretch>
        </p:blipFill>
        <p:spPr>
          <a:xfrm>
            <a:off x="752875" y="95372"/>
            <a:ext cx="1116000" cy="1115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92" name="Shape 192"/>
        <p:cNvGrpSpPr/>
        <p:nvPr/>
      </p:nvGrpSpPr>
      <p:grpSpPr>
        <a:xfrm>
          <a:off x="0" y="0"/>
          <a:ext cx="0" cy="0"/>
          <a:chOff x="0" y="0"/>
          <a:chExt cx="0" cy="0"/>
        </a:xfrm>
      </p:grpSpPr>
      <p:sp>
        <p:nvSpPr>
          <p:cNvPr id="193" name="Google Shape;193;p2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Recommendation</a:t>
            </a:r>
            <a:endParaRPr/>
          </a:p>
        </p:txBody>
      </p:sp>
      <p:sp>
        <p:nvSpPr>
          <p:cNvPr id="194" name="Google Shape;194;p2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d"/>
              <a:t>Lebih baik menjual barang yang berjenis Low Fat </a:t>
            </a:r>
            <a:endParaRPr/>
          </a:p>
          <a:p>
            <a:pPr indent="-342900" lvl="0" marL="457200" rtl="0" algn="l">
              <a:spcBef>
                <a:spcPts val="0"/>
              </a:spcBef>
              <a:spcAft>
                <a:spcPts val="0"/>
              </a:spcAft>
              <a:buSzPts val="1800"/>
              <a:buChar char="-"/>
            </a:pPr>
            <a:r>
              <a:rPr lang="id"/>
              <a:t>Barang lebih laku di Outlet size yg medium dan type 2</a:t>
            </a:r>
            <a:endParaRPr/>
          </a:p>
          <a:p>
            <a:pPr indent="-342900" lvl="0" marL="457200" rtl="0" algn="l">
              <a:spcBef>
                <a:spcPts val="0"/>
              </a:spcBef>
              <a:spcAft>
                <a:spcPts val="0"/>
              </a:spcAft>
              <a:buSzPts val="1800"/>
              <a:buChar char="-"/>
            </a:pPr>
            <a:r>
              <a:t/>
            </a:r>
            <a:endParaRPr/>
          </a:p>
        </p:txBody>
      </p:sp>
      <p:pic>
        <p:nvPicPr>
          <p:cNvPr id="195" name="Google Shape;195;p29"/>
          <p:cNvPicPr preferRelativeResize="0"/>
          <p:nvPr/>
        </p:nvPicPr>
        <p:blipFill>
          <a:blip r:embed="rId3">
            <a:alphaModFix/>
          </a:blip>
          <a:stretch>
            <a:fillRect/>
          </a:stretch>
        </p:blipFill>
        <p:spPr>
          <a:xfrm>
            <a:off x="752875" y="95372"/>
            <a:ext cx="1116000" cy="1115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99" name="Shape 199"/>
        <p:cNvGrpSpPr/>
        <p:nvPr/>
      </p:nvGrpSpPr>
      <p:grpSpPr>
        <a:xfrm>
          <a:off x="0" y="0"/>
          <a:ext cx="0" cy="0"/>
          <a:chOff x="0" y="0"/>
          <a:chExt cx="0" cy="0"/>
        </a:xfrm>
      </p:grpSpPr>
      <p:sp>
        <p:nvSpPr>
          <p:cNvPr id="200" name="Google Shape;200;p3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Dashboard</a:t>
            </a:r>
            <a:endParaRPr/>
          </a:p>
        </p:txBody>
      </p:sp>
      <p:sp>
        <p:nvSpPr>
          <p:cNvPr id="201" name="Google Shape;201;p3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2" name="Google Shape;202;p30"/>
          <p:cNvPicPr preferRelativeResize="0"/>
          <p:nvPr/>
        </p:nvPicPr>
        <p:blipFill>
          <a:blip r:embed="rId3">
            <a:alphaModFix/>
          </a:blip>
          <a:stretch>
            <a:fillRect/>
          </a:stretch>
        </p:blipFill>
        <p:spPr>
          <a:xfrm>
            <a:off x="6384100" y="1654688"/>
            <a:ext cx="2105313" cy="2482983"/>
          </a:xfrm>
          <a:prstGeom prst="rect">
            <a:avLst/>
          </a:prstGeom>
          <a:noFill/>
          <a:ln>
            <a:noFill/>
          </a:ln>
        </p:spPr>
      </p:pic>
      <p:pic>
        <p:nvPicPr>
          <p:cNvPr id="203" name="Google Shape;203;p30"/>
          <p:cNvPicPr preferRelativeResize="0"/>
          <p:nvPr/>
        </p:nvPicPr>
        <p:blipFill>
          <a:blip r:embed="rId4">
            <a:alphaModFix/>
          </a:blip>
          <a:stretch>
            <a:fillRect/>
          </a:stretch>
        </p:blipFill>
        <p:spPr>
          <a:xfrm>
            <a:off x="2188525" y="1315725"/>
            <a:ext cx="3505800" cy="1802050"/>
          </a:xfrm>
          <a:prstGeom prst="rect">
            <a:avLst/>
          </a:prstGeom>
          <a:noFill/>
          <a:ln>
            <a:noFill/>
          </a:ln>
        </p:spPr>
      </p:pic>
      <p:pic>
        <p:nvPicPr>
          <p:cNvPr id="204" name="Google Shape;204;p30"/>
          <p:cNvPicPr preferRelativeResize="0"/>
          <p:nvPr/>
        </p:nvPicPr>
        <p:blipFill>
          <a:blip r:embed="rId5">
            <a:alphaModFix/>
          </a:blip>
          <a:stretch>
            <a:fillRect/>
          </a:stretch>
        </p:blipFill>
        <p:spPr>
          <a:xfrm>
            <a:off x="3279020" y="3222162"/>
            <a:ext cx="2469909" cy="1802050"/>
          </a:xfrm>
          <a:prstGeom prst="rect">
            <a:avLst/>
          </a:prstGeom>
          <a:noFill/>
          <a:ln>
            <a:noFill/>
          </a:ln>
        </p:spPr>
      </p:pic>
      <p:pic>
        <p:nvPicPr>
          <p:cNvPr id="205" name="Google Shape;205;p30"/>
          <p:cNvPicPr preferRelativeResize="0"/>
          <p:nvPr/>
        </p:nvPicPr>
        <p:blipFill>
          <a:blip r:embed="rId6">
            <a:alphaModFix/>
          </a:blip>
          <a:stretch>
            <a:fillRect/>
          </a:stretch>
        </p:blipFill>
        <p:spPr>
          <a:xfrm>
            <a:off x="752875" y="95372"/>
            <a:ext cx="1116000" cy="1115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209" name="Shape 209"/>
        <p:cNvGrpSpPr/>
        <p:nvPr/>
      </p:nvGrpSpPr>
      <p:grpSpPr>
        <a:xfrm>
          <a:off x="0" y="0"/>
          <a:ext cx="0" cy="0"/>
          <a:chOff x="0" y="0"/>
          <a:chExt cx="0" cy="0"/>
        </a:xfrm>
      </p:grpSpPr>
      <p:sp>
        <p:nvSpPr>
          <p:cNvPr id="210" name="Google Shape;210;p3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Thankyou !</a:t>
            </a:r>
            <a:endParaRPr/>
          </a:p>
        </p:txBody>
      </p:sp>
      <p:sp>
        <p:nvSpPr>
          <p:cNvPr id="211" name="Google Shape;211;p3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2" name="Google Shape;212;p31"/>
          <p:cNvPicPr preferRelativeResize="0"/>
          <p:nvPr/>
        </p:nvPicPr>
        <p:blipFill>
          <a:blip r:embed="rId3">
            <a:alphaModFix/>
          </a:blip>
          <a:stretch>
            <a:fillRect/>
          </a:stretch>
        </p:blipFill>
        <p:spPr>
          <a:xfrm>
            <a:off x="752875" y="95372"/>
            <a:ext cx="1116000" cy="1115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Overview</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chemeClr val="dk2"/>
              </a:buClr>
              <a:buSzPts val="1100"/>
              <a:buFont typeface="Arial"/>
              <a:buNone/>
            </a:pPr>
            <a:r>
              <a:rPr lang="id" sz="2000">
                <a:solidFill>
                  <a:srgbClr val="202124"/>
                </a:solidFill>
                <a:latin typeface="Arial"/>
                <a:ea typeface="Arial"/>
                <a:cs typeface="Arial"/>
                <a:sym typeface="Arial"/>
              </a:rPr>
              <a:t>The Big Mart adalah Merek Grocery Super Market. Big Mart Brand telah memulai perjalanannya dengan layanan pengiriman makanan dan bahan makanan ke rumah gratis.</a:t>
            </a:r>
            <a:endParaRPr sz="2000">
              <a:solidFill>
                <a:srgbClr val="202124"/>
              </a:solidFill>
              <a:latin typeface="Arial"/>
              <a:ea typeface="Arial"/>
              <a:cs typeface="Arial"/>
              <a:sym typeface="Arial"/>
            </a:endParaRPr>
          </a:p>
          <a:p>
            <a:pPr indent="0" lvl="0" marL="0" rtl="0" algn="l">
              <a:spcBef>
                <a:spcPts val="0"/>
              </a:spcBef>
              <a:spcAft>
                <a:spcPts val="1600"/>
              </a:spcAft>
              <a:buNone/>
            </a:pPr>
            <a:r>
              <a:t/>
            </a:r>
            <a:endParaRPr sz="1700"/>
          </a:p>
        </p:txBody>
      </p:sp>
      <p:pic>
        <p:nvPicPr>
          <p:cNvPr id="80" name="Google Shape;80;p14"/>
          <p:cNvPicPr preferRelativeResize="0"/>
          <p:nvPr/>
        </p:nvPicPr>
        <p:blipFill>
          <a:blip r:embed="rId3">
            <a:alphaModFix/>
          </a:blip>
          <a:stretch>
            <a:fillRect/>
          </a:stretch>
        </p:blipFill>
        <p:spPr>
          <a:xfrm>
            <a:off x="752875" y="95372"/>
            <a:ext cx="1116000" cy="1115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84" name="Shape 84"/>
        <p:cNvGrpSpPr/>
        <p:nvPr/>
      </p:nvGrpSpPr>
      <p:grpSpPr>
        <a:xfrm>
          <a:off x="0" y="0"/>
          <a:ext cx="0" cy="0"/>
          <a:chOff x="0" y="0"/>
          <a:chExt cx="0" cy="0"/>
        </a:xfrm>
      </p:grpSpPr>
      <p:sp>
        <p:nvSpPr>
          <p:cNvPr id="85" name="Google Shape;85;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Products</a:t>
            </a:r>
            <a:endParaRPr/>
          </a:p>
        </p:txBody>
      </p:sp>
      <p:sp>
        <p:nvSpPr>
          <p:cNvPr id="86" name="Google Shape;86;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chemeClr val="dk2"/>
              </a:buClr>
              <a:buSzPts val="1100"/>
              <a:buFont typeface="Arial"/>
              <a:buNone/>
            </a:pPr>
            <a:r>
              <a:rPr lang="id" sz="1600">
                <a:solidFill>
                  <a:srgbClr val="202124"/>
                </a:solidFill>
                <a:latin typeface="Arial"/>
                <a:ea typeface="Arial"/>
                <a:cs typeface="Arial"/>
                <a:sym typeface="Arial"/>
              </a:rPr>
              <a:t>Mulai dari pembibitan makanan di pertanian hingga konsumsi dari piring, Big Mart bertindak sebagai katalisator bagi setiap pemangku kepentingannya. Big Mart Direct membuat belanja bahan makanan Anda semakin sederhana dengan membawanya ke depan pintu Anda. Tidak ada lagi kerepotan mengeluarkan keringat di pasar yang ramai &amp; toko grosir &amp; supermarket - sekarang berbelanja di kenyamanan rumah Anda; kantor atau dalam perjalanan &amp; pilih dari berbagai 858+ produk</a:t>
            </a:r>
            <a:endParaRPr sz="1600">
              <a:solidFill>
                <a:srgbClr val="202124"/>
              </a:solidFill>
              <a:latin typeface="Arial"/>
              <a:ea typeface="Arial"/>
              <a:cs typeface="Arial"/>
              <a:sym typeface="Arial"/>
            </a:endParaRPr>
          </a:p>
          <a:p>
            <a:pPr indent="0" lvl="0" marL="0" rtl="0" algn="l">
              <a:spcBef>
                <a:spcPts val="0"/>
              </a:spcBef>
              <a:spcAft>
                <a:spcPts val="1600"/>
              </a:spcAft>
              <a:buNone/>
            </a:pPr>
            <a:r>
              <a:t/>
            </a:r>
            <a:endParaRPr sz="1300"/>
          </a:p>
        </p:txBody>
      </p:sp>
      <p:pic>
        <p:nvPicPr>
          <p:cNvPr id="87" name="Google Shape;87;p15"/>
          <p:cNvPicPr preferRelativeResize="0"/>
          <p:nvPr/>
        </p:nvPicPr>
        <p:blipFill>
          <a:blip r:embed="rId3">
            <a:alphaModFix/>
          </a:blip>
          <a:stretch>
            <a:fillRect/>
          </a:stretch>
        </p:blipFill>
        <p:spPr>
          <a:xfrm>
            <a:off x="752875" y="95372"/>
            <a:ext cx="1116000" cy="1115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91" name="Shape 91"/>
        <p:cNvGrpSpPr/>
        <p:nvPr/>
      </p:nvGrpSpPr>
      <p:grpSpPr>
        <a:xfrm>
          <a:off x="0" y="0"/>
          <a:ext cx="0" cy="0"/>
          <a:chOff x="0" y="0"/>
          <a:chExt cx="0" cy="0"/>
        </a:xfrm>
      </p:grpSpPr>
      <p:sp>
        <p:nvSpPr>
          <p:cNvPr id="92" name="Google Shape;92;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GAMBAR PENJELASAN KOLOM</a:t>
            </a:r>
            <a:endParaRPr/>
          </a:p>
        </p:txBody>
      </p:sp>
      <p:pic>
        <p:nvPicPr>
          <p:cNvPr id="94" name="Google Shape;94;p16"/>
          <p:cNvPicPr preferRelativeResize="0"/>
          <p:nvPr/>
        </p:nvPicPr>
        <p:blipFill>
          <a:blip r:embed="rId3">
            <a:alphaModFix/>
          </a:blip>
          <a:stretch>
            <a:fillRect/>
          </a:stretch>
        </p:blipFill>
        <p:spPr>
          <a:xfrm>
            <a:off x="752875" y="95372"/>
            <a:ext cx="1116000" cy="1115975"/>
          </a:xfrm>
          <a:prstGeom prst="rect">
            <a:avLst/>
          </a:prstGeom>
          <a:noFill/>
          <a:ln>
            <a:noFill/>
          </a:ln>
        </p:spPr>
      </p:pic>
      <p:pic>
        <p:nvPicPr>
          <p:cNvPr id="95" name="Google Shape;95;p16"/>
          <p:cNvPicPr preferRelativeResize="0"/>
          <p:nvPr/>
        </p:nvPicPr>
        <p:blipFill>
          <a:blip r:embed="rId4">
            <a:alphaModFix/>
          </a:blip>
          <a:stretch>
            <a:fillRect/>
          </a:stretch>
        </p:blipFill>
        <p:spPr>
          <a:xfrm>
            <a:off x="2283675" y="1306500"/>
            <a:ext cx="5283329" cy="3339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99" name="Shape 99"/>
        <p:cNvGrpSpPr/>
        <p:nvPr/>
      </p:nvGrpSpPr>
      <p:grpSpPr>
        <a:xfrm>
          <a:off x="0" y="0"/>
          <a:ext cx="0" cy="0"/>
          <a:chOff x="0" y="0"/>
          <a:chExt cx="0" cy="0"/>
        </a:xfrm>
      </p:grpSpPr>
      <p:sp>
        <p:nvSpPr>
          <p:cNvPr id="100" name="Google Shape;100;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2" name="Google Shape;102;p17"/>
          <p:cNvPicPr preferRelativeResize="0"/>
          <p:nvPr/>
        </p:nvPicPr>
        <p:blipFill>
          <a:blip r:embed="rId3">
            <a:alphaModFix/>
          </a:blip>
          <a:stretch>
            <a:fillRect/>
          </a:stretch>
        </p:blipFill>
        <p:spPr>
          <a:xfrm>
            <a:off x="1297725" y="1619226"/>
            <a:ext cx="6809651" cy="2955500"/>
          </a:xfrm>
          <a:prstGeom prst="rect">
            <a:avLst/>
          </a:prstGeom>
          <a:noFill/>
          <a:ln>
            <a:noFill/>
          </a:ln>
        </p:spPr>
      </p:pic>
      <p:pic>
        <p:nvPicPr>
          <p:cNvPr id="103" name="Google Shape;103;p17"/>
          <p:cNvPicPr preferRelativeResize="0"/>
          <p:nvPr/>
        </p:nvPicPr>
        <p:blipFill>
          <a:blip r:embed="rId4">
            <a:alphaModFix/>
          </a:blip>
          <a:stretch>
            <a:fillRect/>
          </a:stretch>
        </p:blipFill>
        <p:spPr>
          <a:xfrm>
            <a:off x="752875" y="95372"/>
            <a:ext cx="1116000" cy="1115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07" name="Shape 107"/>
        <p:cNvGrpSpPr/>
        <p:nvPr/>
      </p:nvGrpSpPr>
      <p:grpSpPr>
        <a:xfrm>
          <a:off x="0" y="0"/>
          <a:ext cx="0" cy="0"/>
          <a:chOff x="0" y="0"/>
          <a:chExt cx="0" cy="0"/>
        </a:xfrm>
      </p:grpSpPr>
      <p:sp>
        <p:nvSpPr>
          <p:cNvPr id="108" name="Google Shape;108;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PROBLEMS</a:t>
            </a:r>
            <a:endParaRPr/>
          </a:p>
        </p:txBody>
      </p:sp>
      <p:sp>
        <p:nvSpPr>
          <p:cNvPr id="109" name="Google Shape;109;p1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Big Mart mempunyai banyak jenis item yang dijual, </a:t>
            </a:r>
            <a:r>
              <a:rPr lang="id"/>
              <a:t>Hal ini mengakibatkan perhitungan penjualan yang susah. Tidak hanya itu, tetapi jenis item yang dijual belum tentu menghasilkan penjualan yang tinggi.</a:t>
            </a:r>
            <a:endParaRPr/>
          </a:p>
        </p:txBody>
      </p:sp>
      <p:pic>
        <p:nvPicPr>
          <p:cNvPr id="110" name="Google Shape;110;p18"/>
          <p:cNvPicPr preferRelativeResize="0"/>
          <p:nvPr/>
        </p:nvPicPr>
        <p:blipFill>
          <a:blip r:embed="rId3">
            <a:alphaModFix/>
          </a:blip>
          <a:stretch>
            <a:fillRect/>
          </a:stretch>
        </p:blipFill>
        <p:spPr>
          <a:xfrm>
            <a:off x="752875" y="95372"/>
            <a:ext cx="1116000" cy="1115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14" name="Shape 114"/>
        <p:cNvGrpSpPr/>
        <p:nvPr/>
      </p:nvGrpSpPr>
      <p:grpSpPr>
        <a:xfrm>
          <a:off x="0" y="0"/>
          <a:ext cx="0" cy="0"/>
          <a:chOff x="0" y="0"/>
          <a:chExt cx="0" cy="0"/>
        </a:xfrm>
      </p:grpSpPr>
      <p:sp>
        <p:nvSpPr>
          <p:cNvPr id="115" name="Google Shape;115;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Goals</a:t>
            </a:r>
            <a:endParaRPr/>
          </a:p>
        </p:txBody>
      </p:sp>
      <p:sp>
        <p:nvSpPr>
          <p:cNvPr id="116" name="Google Shape;116;p1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Tujuan adanya sales prediction, adalah untuk mengetahui harga sales dari suatu tipe barang di Big Mart. Jika penjualan barang digemari, maka kita bisa melakukan restock terhadap barang tersebut lebih banyak lagi </a:t>
            </a:r>
            <a:endParaRPr/>
          </a:p>
        </p:txBody>
      </p:sp>
      <p:pic>
        <p:nvPicPr>
          <p:cNvPr id="117" name="Google Shape;117;p19"/>
          <p:cNvPicPr preferRelativeResize="0"/>
          <p:nvPr/>
        </p:nvPicPr>
        <p:blipFill>
          <a:blip r:embed="rId3">
            <a:alphaModFix/>
          </a:blip>
          <a:stretch>
            <a:fillRect/>
          </a:stretch>
        </p:blipFill>
        <p:spPr>
          <a:xfrm>
            <a:off x="752875" y="95372"/>
            <a:ext cx="1116000" cy="1115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21" name="Shape 121"/>
        <p:cNvGrpSpPr/>
        <p:nvPr/>
      </p:nvGrpSpPr>
      <p:grpSpPr>
        <a:xfrm>
          <a:off x="0" y="0"/>
          <a:ext cx="0" cy="0"/>
          <a:chOff x="0" y="0"/>
          <a:chExt cx="0" cy="0"/>
        </a:xfrm>
      </p:grpSpPr>
      <p:sp>
        <p:nvSpPr>
          <p:cNvPr id="122" name="Google Shape;122;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Datasets</a:t>
            </a:r>
            <a:endParaRPr/>
          </a:p>
        </p:txBody>
      </p:sp>
      <p:sp>
        <p:nvSpPr>
          <p:cNvPr id="123" name="Google Shape;123;p2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Dataset Big Mart ini terdiri dari 8523 dan 12 kolom</a:t>
            </a:r>
            <a:endParaRPr/>
          </a:p>
          <a:p>
            <a:pPr indent="0" lvl="0" marL="0" rtl="0" algn="l">
              <a:spcBef>
                <a:spcPts val="1600"/>
              </a:spcBef>
              <a:spcAft>
                <a:spcPts val="0"/>
              </a:spcAft>
              <a:buNone/>
            </a:pPr>
            <a:r>
              <a:rPr lang="id"/>
              <a:t>Sources:</a:t>
            </a:r>
            <a:endParaRPr/>
          </a:p>
          <a:p>
            <a:pPr indent="0" lvl="0" marL="0" rtl="0" algn="l">
              <a:spcBef>
                <a:spcPts val="1600"/>
              </a:spcBef>
              <a:spcAft>
                <a:spcPts val="1600"/>
              </a:spcAft>
              <a:buNone/>
            </a:pPr>
            <a:r>
              <a:rPr lang="id"/>
              <a:t>https://www.kaggle.com/devashish0507/big-mart-sales-prediction</a:t>
            </a:r>
            <a:endParaRPr/>
          </a:p>
        </p:txBody>
      </p:sp>
      <p:pic>
        <p:nvPicPr>
          <p:cNvPr id="124" name="Google Shape;124;p20"/>
          <p:cNvPicPr preferRelativeResize="0"/>
          <p:nvPr/>
        </p:nvPicPr>
        <p:blipFill>
          <a:blip r:embed="rId3">
            <a:alphaModFix/>
          </a:blip>
          <a:stretch>
            <a:fillRect/>
          </a:stretch>
        </p:blipFill>
        <p:spPr>
          <a:xfrm>
            <a:off x="752875" y="95372"/>
            <a:ext cx="1116000" cy="1115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28" name="Shape 128"/>
        <p:cNvGrpSpPr/>
        <p:nvPr/>
      </p:nvGrpSpPr>
      <p:grpSpPr>
        <a:xfrm>
          <a:off x="0" y="0"/>
          <a:ext cx="0" cy="0"/>
          <a:chOff x="0" y="0"/>
          <a:chExt cx="0" cy="0"/>
        </a:xfrm>
      </p:grpSpPr>
      <p:sp>
        <p:nvSpPr>
          <p:cNvPr id="129" name="Google Shape;129;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KORELASI</a:t>
            </a:r>
            <a:endParaRPr/>
          </a:p>
        </p:txBody>
      </p:sp>
      <p:pic>
        <p:nvPicPr>
          <p:cNvPr id="131" name="Google Shape;131;p21"/>
          <p:cNvPicPr preferRelativeResize="0"/>
          <p:nvPr/>
        </p:nvPicPr>
        <p:blipFill>
          <a:blip r:embed="rId3">
            <a:alphaModFix/>
          </a:blip>
          <a:stretch>
            <a:fillRect/>
          </a:stretch>
        </p:blipFill>
        <p:spPr>
          <a:xfrm>
            <a:off x="2246910" y="666025"/>
            <a:ext cx="5121963" cy="3932150"/>
          </a:xfrm>
          <a:prstGeom prst="rect">
            <a:avLst/>
          </a:prstGeom>
          <a:noFill/>
          <a:ln>
            <a:noFill/>
          </a:ln>
        </p:spPr>
      </p:pic>
      <p:pic>
        <p:nvPicPr>
          <p:cNvPr id="132" name="Google Shape;132;p21"/>
          <p:cNvPicPr preferRelativeResize="0"/>
          <p:nvPr/>
        </p:nvPicPr>
        <p:blipFill>
          <a:blip r:embed="rId4">
            <a:alphaModFix/>
          </a:blip>
          <a:stretch>
            <a:fillRect/>
          </a:stretch>
        </p:blipFill>
        <p:spPr>
          <a:xfrm>
            <a:off x="752875" y="95372"/>
            <a:ext cx="1116000" cy="1115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