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https://github.com/benazir10/APSSDC-CS-PROJECT.git"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447800" y="2819400"/>
            <a:ext cx="10013315" cy="824865"/>
          </a:xfrm>
          <a:prstGeom prst="rect">
            <a:avLst/>
          </a:prstGeom>
        </p:spPr>
        <p:txBody>
          <a:bodyPr vert="horz" wrap="square" lIns="0" tIns="16510" rIns="0" bIns="0" rtlCol="0">
            <a:noAutofit/>
          </a:bodyPr>
          <a:lstStyle/>
          <a:p>
            <a:pPr marL="3213735">
              <a:lnSpc>
                <a:spcPct val="100000"/>
              </a:lnSpc>
              <a:spcBef>
                <a:spcPts val="130"/>
              </a:spcBef>
            </a:pPr>
            <a:r>
              <a:rPr lang="en-GB" spc="15" dirty="0">
                <a:latin typeface="Bahnschrift SemiBold" panose="020B0502040204020203" charset="0"/>
                <a:cs typeface="Bahnschrift SemiBold" panose="020B0502040204020203" charset="0"/>
              </a:rPr>
              <a:t>Mohammad Benazir Fathima</a:t>
            </a:r>
            <a:endParaRPr lang="en-GB" spc="15" dirty="0">
              <a:latin typeface="Bahnschrift SemiBold" panose="020B0502040204020203" charset="0"/>
              <a:cs typeface="Bahnschrift SemiBold" panose="020B0502040204020203" charset="0"/>
            </a:endParaRPr>
          </a:p>
        </p:txBody>
      </p:sp>
      <p:sp>
        <p:nvSpPr>
          <p:cNvPr id="8" name="object 8"/>
          <p:cNvSpPr txBox="1"/>
          <p:nvPr/>
        </p:nvSpPr>
        <p:spPr>
          <a:xfrm>
            <a:off x="6172200" y="358171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982200" y="480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35052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0363200" y="5257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917" y="15239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479425" y="1086485"/>
            <a:ext cx="8131175" cy="7108825"/>
          </a:xfrm>
          <a:prstGeom prst="rect">
            <a:avLst/>
          </a:prstGeom>
          <a:noFill/>
        </p:spPr>
        <p:txBody>
          <a:bodyPr wrap="square" rtlCol="0">
            <a:spAutoFit/>
          </a:bodyPr>
          <a:p>
            <a:pPr marL="342900" indent="-342900">
              <a:buFont typeface="Arial" panose="020B0604020202020204" pitchFamily="34" charset="0"/>
              <a:buChar char="•"/>
            </a:pPr>
            <a:r>
              <a:rPr lang="en-US" sz="2400" b="1"/>
              <a:t>Successful Keylogging:</a:t>
            </a:r>
            <a:r>
              <a:rPr lang="en-US" sz="2400"/>
              <a:t> The application effectively captures and logs keystrokes in real-time.</a:t>
            </a:r>
            <a:endParaRPr lang="en-US" sz="2400"/>
          </a:p>
          <a:p>
            <a:pPr marL="342900" indent="-342900">
              <a:buFont typeface="Arial" panose="020B0604020202020204" pitchFamily="34" charset="0"/>
              <a:buChar char="•"/>
            </a:pPr>
            <a:r>
              <a:rPr lang="en-US" sz="2400" b="1"/>
              <a:t>Dual Format Logging:</a:t>
            </a:r>
            <a:r>
              <a:rPr lang="en-US" sz="2400"/>
              <a:t> Keystrokes are accurately saved in both text and JSON formats.</a:t>
            </a:r>
            <a:endParaRPr lang="en-US" sz="2400"/>
          </a:p>
          <a:p>
            <a:pPr marL="342900" indent="-342900">
              <a:buFont typeface="Arial" panose="020B0604020202020204" pitchFamily="34" charset="0"/>
              <a:buChar char="•"/>
            </a:pPr>
            <a:r>
              <a:rPr lang="en-US" sz="2400" b="1"/>
              <a:t>User-Friendly GUI:</a:t>
            </a:r>
            <a:r>
              <a:rPr lang="en-US" sz="2400"/>
              <a:t> The interface allows easy control of the keylogger, with clear start and stop functionality.</a:t>
            </a:r>
            <a:endParaRPr lang="en-US" sz="2400"/>
          </a:p>
          <a:p>
            <a:pPr marL="342900" indent="-342900">
              <a:buFont typeface="Arial" panose="020B0604020202020204" pitchFamily="34" charset="0"/>
              <a:buChar char="•"/>
            </a:pPr>
            <a:r>
              <a:rPr lang="en-US" sz="2400" b="1"/>
              <a:t>Cross-Platform Functionality: </a:t>
            </a:r>
            <a:r>
              <a:rPr lang="en-US" sz="2400"/>
              <a:t>The keylogger runs smoothly on Windows, macOS, and Linux.</a:t>
            </a:r>
            <a:endParaRPr lang="en-US" sz="2400"/>
          </a:p>
          <a:p>
            <a:pPr marL="342900" indent="-342900">
              <a:buFont typeface="Arial" panose="020B0604020202020204" pitchFamily="34" charset="0"/>
              <a:buChar char="•"/>
            </a:pPr>
            <a:r>
              <a:rPr lang="en-US" sz="2400" b="1"/>
              <a:t>Educational Insights:</a:t>
            </a:r>
            <a:r>
              <a:rPr lang="en-US" sz="2400"/>
              <a:t> The project enhances understanding of keylogging mechanisms and cybersecurity risks.</a:t>
            </a:r>
            <a:endParaRPr lang="en-US" sz="2400"/>
          </a:p>
          <a:p>
            <a:pPr marL="342900" indent="-342900">
              <a:buFont typeface="Arial" panose="020B0604020202020204" pitchFamily="34" charset="0"/>
              <a:buChar char="•"/>
            </a:pPr>
            <a:r>
              <a:rPr lang="en-US" sz="2400" b="1"/>
              <a:t>Ethical Use Awareness:</a:t>
            </a:r>
            <a:r>
              <a:rPr lang="en-US" sz="2400"/>
              <a:t> Emphasizes responsible use of keylogging technology, contributing to better cybersecurity practices.</a:t>
            </a:r>
            <a:endParaRPr lang="en-US" sz="2400"/>
          </a:p>
          <a:p>
            <a:endParaRPr lang="en-US" sz="2400"/>
          </a:p>
          <a:p>
            <a:endParaRPr lang="en-US" sz="2400"/>
          </a:p>
          <a:p>
            <a:endParaRPr lang="en-US" sz="2400"/>
          </a:p>
          <a:p>
            <a:endParaRPr lang="en-US" sz="2400"/>
          </a:p>
          <a:p>
            <a:endParaRPr lang="en-US" sz="2400"/>
          </a:p>
          <a:p>
            <a:endParaRPr lang="en-US" sz="2400"/>
          </a:p>
        </p:txBody>
      </p:sp>
      <p:sp>
        <p:nvSpPr>
          <p:cNvPr id="10" name="Text Box 9"/>
          <p:cNvSpPr txBox="1"/>
          <p:nvPr/>
        </p:nvSpPr>
        <p:spPr>
          <a:xfrm>
            <a:off x="873125" y="6117590"/>
            <a:ext cx="7738110" cy="368300"/>
          </a:xfrm>
          <a:prstGeom prst="rect">
            <a:avLst/>
          </a:prstGeom>
          <a:noFill/>
        </p:spPr>
        <p:txBody>
          <a:bodyPr wrap="square" rtlCol="0">
            <a:spAutoFit/>
          </a:bodyPr>
          <a:p>
            <a:r>
              <a:rPr lang="en-GB" altLang="en-US" b="1">
                <a:latin typeface="Arial Black" panose="020B0A04020102020204" charset="0"/>
                <a:cs typeface="Arial Black" panose="020B0A04020102020204" charset="0"/>
              </a:rPr>
              <a:t>PROJECT LINK:</a:t>
            </a:r>
            <a:r>
              <a:rPr lang="en-GB" altLang="en-US"/>
              <a:t> </a:t>
            </a:r>
            <a:r>
              <a:rPr lang="en-GB" altLang="en-US">
                <a:hlinkClick r:id="rId2" tooltip="" action="ppaction://hlinkfile"/>
              </a:rPr>
              <a:t> https://github.com/benazir10/APSSDC-CS-PROJECT.git</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982200"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8458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10372725" y="5181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152400" y="304800"/>
            <a:ext cx="7539355" cy="669925"/>
          </a:xfrm>
          <a:prstGeom prst="rect">
            <a:avLst/>
          </a:prstGeom>
        </p:spPr>
        <p:txBody>
          <a:bodyPr vert="horz" wrap="square" lIns="0" tIns="16510" rIns="0" bIns="0" rtlCol="0">
            <a:spAutoFit/>
          </a:bodyPr>
          <a:lstStyle/>
          <a:p>
            <a:pPr marL="12700">
              <a:lnSpc>
                <a:spcPct val="100000"/>
              </a:lnSpc>
              <a:spcBef>
                <a:spcPts val="130"/>
              </a:spcBef>
            </a:pPr>
            <a:r>
              <a:rPr lang="en-GB" sz="4250"/>
              <a:t>KEY LOGGER AND SECURITY</a:t>
            </a:r>
            <a:endParaRPr lang="en-GB"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152400" y="1285875"/>
            <a:ext cx="9317355" cy="1097915"/>
          </a:xfrm>
          <a:prstGeom prst="rect">
            <a:avLst/>
          </a:prstGeom>
          <a:noFill/>
        </p:spPr>
        <p:txBody>
          <a:bodyPr wrap="square" rtlCol="0">
            <a:noAutofit/>
          </a:bodyPr>
          <a:p>
            <a:r>
              <a:rPr lang="en-US"/>
              <a:t>A keylogger is a type of surveillance software or hardware device that records each keystroke made on a keyboard, typically in a covert manner, to capture sensitive information like passwords and personal data.</a:t>
            </a:r>
            <a:endParaRPr lang="en-US"/>
          </a:p>
        </p:txBody>
      </p:sp>
      <p:sp>
        <p:nvSpPr>
          <p:cNvPr id="24" name="Text Box 23"/>
          <p:cNvSpPr txBox="1"/>
          <p:nvPr/>
        </p:nvSpPr>
        <p:spPr>
          <a:xfrm>
            <a:off x="152400" y="2231390"/>
            <a:ext cx="3524885" cy="521970"/>
          </a:xfrm>
          <a:prstGeom prst="rect">
            <a:avLst/>
          </a:prstGeom>
          <a:noFill/>
        </p:spPr>
        <p:txBody>
          <a:bodyPr wrap="square" rtlCol="0">
            <a:spAutoFit/>
          </a:bodyPr>
          <a:p>
            <a:r>
              <a:rPr lang="en-GB" altLang="en-US" sz="2800" b="1"/>
              <a:t>Types of keylogger:</a:t>
            </a:r>
            <a:endParaRPr lang="en-GB" altLang="en-US" sz="2800" b="1"/>
          </a:p>
        </p:txBody>
      </p:sp>
      <p:sp>
        <p:nvSpPr>
          <p:cNvPr id="25" name="Text Box 24"/>
          <p:cNvSpPr txBox="1"/>
          <p:nvPr/>
        </p:nvSpPr>
        <p:spPr>
          <a:xfrm>
            <a:off x="76200" y="2965450"/>
            <a:ext cx="8915400" cy="1198880"/>
          </a:xfrm>
          <a:prstGeom prst="rect">
            <a:avLst/>
          </a:prstGeom>
          <a:noFill/>
        </p:spPr>
        <p:txBody>
          <a:bodyPr wrap="square" rtlCol="0">
            <a:spAutoFit/>
          </a:bodyPr>
          <a:p>
            <a:pPr marL="285750" indent="-285750">
              <a:buFont typeface="Wingdings" panose="05000000000000000000" charset="0"/>
              <a:buChar char="Ø"/>
            </a:pPr>
            <a:r>
              <a:rPr lang="en-GB" altLang="en-US" b="1"/>
              <a:t>Hardware Keyloggers :</a:t>
            </a:r>
            <a:r>
              <a:rPr lang="en-GB" altLang="en-US"/>
              <a:t> Physical devices that intercept and record keystrokes by being directly connected to the computer or keyboard. They typically require physical access to the target device for installation and can be difficult to detect through software means.</a:t>
            </a:r>
            <a:endParaRPr lang="en-GB" altLang="en-US"/>
          </a:p>
          <a:p>
            <a:r>
              <a:rPr lang="en-GB" altLang="en-US"/>
              <a:t>    </a:t>
            </a:r>
            <a:r>
              <a:rPr lang="en-GB" altLang="en-US" b="1"/>
              <a:t>EX :</a:t>
            </a:r>
            <a:r>
              <a:rPr lang="en-GB" altLang="en-US"/>
              <a:t> USB Keyloggers , PS/2 Keyloggers , Wireless Keyloggers</a:t>
            </a:r>
            <a:endParaRPr lang="en-GB" altLang="en-US"/>
          </a:p>
        </p:txBody>
      </p:sp>
      <p:sp>
        <p:nvSpPr>
          <p:cNvPr id="26" name="Text Box 25"/>
          <p:cNvSpPr txBox="1"/>
          <p:nvPr/>
        </p:nvSpPr>
        <p:spPr>
          <a:xfrm>
            <a:off x="304800" y="4495800"/>
            <a:ext cx="7985125" cy="1476375"/>
          </a:xfrm>
          <a:prstGeom prst="rect">
            <a:avLst/>
          </a:prstGeom>
          <a:noFill/>
        </p:spPr>
        <p:txBody>
          <a:bodyPr wrap="square" rtlCol="0">
            <a:spAutoFit/>
          </a:bodyPr>
          <a:p>
            <a:pPr marL="285750" indent="-285750">
              <a:buFont typeface="Wingdings" panose="05000000000000000000" charset="0"/>
              <a:buChar char="Ø"/>
            </a:pPr>
            <a:r>
              <a:rPr lang="en-GB" altLang="en-US" b="1"/>
              <a:t>Software Keyloggers :</a:t>
            </a:r>
            <a:r>
              <a:rPr lang="en-GB" altLang="en-US"/>
              <a:t> Programs or applications installed on a computer that monitor and log keystrokes. They operate in the background, often without the user's knowledge, and can capture keystrokes by exploiting various software mechanisms within the operating system.</a:t>
            </a:r>
            <a:endParaRPr lang="en-GB" altLang="en-US"/>
          </a:p>
          <a:p>
            <a:r>
              <a:rPr lang="en-GB" altLang="en-US"/>
              <a:t>  </a:t>
            </a:r>
            <a:r>
              <a:rPr lang="en-GB" altLang="en-US" b="1"/>
              <a:t> EX :</a:t>
            </a:r>
            <a:r>
              <a:rPr lang="en-GB" altLang="en-US"/>
              <a:t> API-Based Keyloggers , Form Grabbing Keyloggers , Kernel-Based Keyloggers</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76145" y="3886200"/>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1676400" y="1295400"/>
            <a:ext cx="8166100" cy="2464435"/>
          </a:xfrm>
          <a:prstGeom prst="rect">
            <a:avLst/>
          </a:prstGeom>
          <a:noFill/>
        </p:spPr>
        <p:txBody>
          <a:bodyPr wrap="square" rtlCol="0">
            <a:noAutofit/>
          </a:bodyPr>
          <a:p>
            <a:pPr marL="285750" indent="-285750">
              <a:buFont typeface="Wingdings" panose="05000000000000000000" charset="0"/>
              <a:buChar char="v"/>
            </a:pPr>
            <a:r>
              <a:rPr lang="en-US" sz="2000" b="1"/>
              <a:t>Keylogger and Security</a:t>
            </a:r>
            <a:r>
              <a:rPr lang="en-GB" altLang="en-US" sz="2000" b="1"/>
              <a:t>  : </a:t>
            </a:r>
            <a:r>
              <a:rPr lang="en-GB" altLang="en-US" sz="2000"/>
              <a:t> </a:t>
            </a:r>
            <a:r>
              <a:rPr lang="en-US" sz="2000"/>
              <a:t>Introduction to the project</a:t>
            </a:r>
            <a:endParaRPr lang="en-US" sz="2000"/>
          </a:p>
          <a:p>
            <a:pPr indent="0">
              <a:buFont typeface="Wingdings" panose="05000000000000000000" charset="0"/>
              <a:buNone/>
            </a:pPr>
            <a:endParaRPr lang="en-US" sz="2000"/>
          </a:p>
          <a:p>
            <a:pPr marL="285750" indent="-285750">
              <a:buFont typeface="Wingdings" panose="05000000000000000000" charset="0"/>
              <a:buChar char="v"/>
            </a:pPr>
            <a:r>
              <a:rPr lang="en-US" sz="2000" b="1"/>
              <a:t>Problem Statement</a:t>
            </a:r>
            <a:r>
              <a:rPr lang="en-GB" altLang="en-US" sz="2000" b="1"/>
              <a:t> : </a:t>
            </a:r>
            <a:r>
              <a:rPr lang="en-GB" altLang="en-US" sz="2000"/>
              <a:t> </a:t>
            </a:r>
            <a:r>
              <a:rPr lang="en-US" sz="2000"/>
              <a:t>Define the issue the project addresses.</a:t>
            </a:r>
            <a:endParaRPr lang="en-US" sz="2000"/>
          </a:p>
          <a:p>
            <a:pPr indent="0">
              <a:buFont typeface="Wingdings" panose="05000000000000000000" charset="0"/>
              <a:buNone/>
            </a:pPr>
            <a:endParaRPr lang="en-US" sz="2000"/>
          </a:p>
          <a:p>
            <a:pPr marL="285750" indent="-285750">
              <a:buFont typeface="Wingdings" panose="05000000000000000000" charset="0"/>
              <a:buChar char="v"/>
            </a:pPr>
            <a:r>
              <a:rPr lang="en-US" sz="2000" b="1"/>
              <a:t>Project Overview</a:t>
            </a:r>
            <a:r>
              <a:rPr lang="en-GB" altLang="en-US" sz="2000" b="1"/>
              <a:t> : </a:t>
            </a:r>
            <a:r>
              <a:rPr lang="en-GB" altLang="en-US" sz="2000"/>
              <a:t> </a:t>
            </a:r>
            <a:r>
              <a:rPr lang="en-US" sz="2000"/>
              <a:t>Brief description of the project components and functionality.</a:t>
            </a:r>
            <a:endParaRPr lang="en-US" sz="2000"/>
          </a:p>
          <a:p>
            <a:pPr indent="0">
              <a:buFont typeface="Wingdings" panose="05000000000000000000" charset="0"/>
              <a:buNone/>
            </a:pPr>
            <a:endParaRPr lang="en-US" sz="2000"/>
          </a:p>
          <a:p>
            <a:pPr marL="285750" indent="-285750">
              <a:buFont typeface="Wingdings" panose="05000000000000000000" charset="0"/>
              <a:buChar char="v"/>
            </a:pPr>
            <a:r>
              <a:rPr lang="en-US" sz="2000" b="1"/>
              <a:t>Who Are the End Users?</a:t>
            </a:r>
            <a:r>
              <a:rPr lang="en-GB" altLang="en-US" sz="2000" b="1"/>
              <a:t>  :</a:t>
            </a:r>
            <a:r>
              <a:rPr lang="en-GB" altLang="en-US" sz="2000"/>
              <a:t> </a:t>
            </a:r>
            <a:r>
              <a:rPr lang="en-US" sz="2000"/>
              <a:t>Identify and describe the target audience.</a:t>
            </a:r>
            <a:endParaRPr lang="en-US" sz="2000"/>
          </a:p>
          <a:p>
            <a:pPr marL="285750" indent="-285750">
              <a:buFont typeface="Wingdings" panose="05000000000000000000" charset="0"/>
              <a:buChar char="v"/>
            </a:pPr>
            <a:endParaRPr lang="en-US" sz="2000"/>
          </a:p>
          <a:p>
            <a:pPr marL="285750" indent="-285750">
              <a:buFont typeface="Wingdings" panose="05000000000000000000" charset="0"/>
              <a:buChar char="v"/>
            </a:pPr>
            <a:r>
              <a:rPr lang="en-US" sz="2000" b="1"/>
              <a:t> Solution and Its Value Proposition</a:t>
            </a:r>
            <a:r>
              <a:rPr lang="en-GB" altLang="en-US" sz="2000" b="1"/>
              <a:t> :</a:t>
            </a:r>
            <a:r>
              <a:rPr lang="en-GB" altLang="en-US" sz="2000"/>
              <a:t> </a:t>
            </a:r>
            <a:r>
              <a:rPr lang="en-US" sz="2000"/>
              <a:t> keylogger solution and its benefits.</a:t>
            </a:r>
            <a:endParaRPr lang="en-US" sz="2000"/>
          </a:p>
          <a:p>
            <a:pPr marL="285750" indent="-285750">
              <a:buFont typeface="Wingdings" panose="05000000000000000000" charset="0"/>
              <a:buChar char="v"/>
            </a:pPr>
            <a:endParaRPr lang="en-US" sz="2000"/>
          </a:p>
          <a:p>
            <a:pPr marL="285750" indent="-285750">
              <a:buFont typeface="Wingdings" panose="05000000000000000000" charset="0"/>
              <a:buChar char="v"/>
            </a:pPr>
            <a:r>
              <a:rPr lang="en-US" sz="2000" b="1"/>
              <a:t>The Wow in </a:t>
            </a:r>
            <a:r>
              <a:rPr lang="en-GB" altLang="en-US" sz="2000" b="1"/>
              <a:t>the </a:t>
            </a:r>
            <a:r>
              <a:rPr lang="en-US" sz="2000" b="1"/>
              <a:t>Solution</a:t>
            </a:r>
            <a:r>
              <a:rPr lang="en-GB" altLang="en-US" sz="2000" b="1"/>
              <a:t>  : </a:t>
            </a:r>
            <a:r>
              <a:rPr lang="en-US" sz="2000"/>
              <a:t>Highlight unique and impressive features.</a:t>
            </a:r>
            <a:endParaRPr lang="en-US" sz="2000"/>
          </a:p>
          <a:p>
            <a:pPr indent="0">
              <a:buFont typeface="Wingdings" panose="05000000000000000000" charset="0"/>
              <a:buNone/>
            </a:pPr>
            <a:endParaRPr lang="en-US" sz="2000"/>
          </a:p>
          <a:p>
            <a:pPr marL="285750" indent="-285750">
              <a:buFont typeface="Wingdings" panose="05000000000000000000" charset="0"/>
              <a:buChar char="v"/>
            </a:pPr>
            <a:r>
              <a:rPr lang="en-US" sz="2000" b="1"/>
              <a:t>Modelling</a:t>
            </a:r>
            <a:r>
              <a:rPr lang="en-GB" altLang="en-US" sz="2000" b="1"/>
              <a:t> :</a:t>
            </a:r>
            <a:r>
              <a:rPr lang="en-GB" altLang="en-US" sz="2000"/>
              <a:t> </a:t>
            </a:r>
            <a:r>
              <a:rPr lang="en-US" sz="2000"/>
              <a:t>Present wireframes or models of the keylogger.</a:t>
            </a:r>
            <a:endParaRPr lang="en-US" sz="2000"/>
          </a:p>
          <a:p>
            <a:pPr indent="0">
              <a:buFont typeface="Wingdings" panose="05000000000000000000" charset="0"/>
              <a:buNone/>
            </a:pPr>
            <a:endParaRPr lang="en-US" sz="2000"/>
          </a:p>
          <a:p>
            <a:pPr marL="285750" indent="-285750">
              <a:buFont typeface="Wingdings" panose="05000000000000000000" charset="0"/>
              <a:buChar char="v"/>
            </a:pPr>
            <a:r>
              <a:rPr lang="en-US" sz="2000" b="1"/>
              <a:t>Results</a:t>
            </a:r>
            <a:r>
              <a:rPr lang="en-GB" altLang="en-US" sz="2000" b="1"/>
              <a:t>  : </a:t>
            </a:r>
            <a:r>
              <a:rPr lang="en-US" sz="2000"/>
              <a:t>Share outcomes and key findings from the project.</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8534400" y="457200"/>
            <a:ext cx="507365" cy="53213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701040" y="1447800"/>
            <a:ext cx="8340725" cy="3853180"/>
          </a:xfrm>
          <a:prstGeom prst="rect">
            <a:avLst/>
          </a:prstGeom>
          <a:noFill/>
        </p:spPr>
        <p:txBody>
          <a:bodyPr wrap="square" rtlCol="0">
            <a:noAutofit/>
          </a:bodyPr>
          <a:p>
            <a:r>
              <a:rPr lang="en-US" sz="2400"/>
              <a:t>In the digital age, securing sensitive information from unauthorized access and cyber threats is crucial. Keyloggers, both hardware and software, pose significant risks by covertly capturing keystrokes to steal passwords, personal data, and other confidential information. Despite the danger they represent, keyloggers can also be used ethically for monitoring and security purposes, such as parental control or organizational security. </a:t>
            </a:r>
            <a:endParaRPr lang="en-US" sz="2400"/>
          </a:p>
          <a:p>
            <a:endParaRPr lang="en-US" sz="2400"/>
          </a:p>
          <a:p>
            <a:r>
              <a:rPr lang="en-US" sz="2400"/>
              <a:t>This project aims to develop a keylogger to demonstrate its functionality, highlight its potential risks, and explore security measures to prevent malicious use, thereby contributing to a better understanding of keylogging technology and its implications.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8658225" y="5054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305435" y="228600"/>
            <a:ext cx="530034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288925" y="1295400"/>
            <a:ext cx="8683625" cy="5262245"/>
          </a:xfrm>
          <a:prstGeom prst="rect">
            <a:avLst/>
          </a:prstGeom>
          <a:noFill/>
        </p:spPr>
        <p:txBody>
          <a:bodyPr wrap="square" rtlCol="0">
            <a:spAutoFit/>
          </a:bodyPr>
          <a:p>
            <a:pPr marL="457200" indent="-457200">
              <a:buFont typeface="Wingdings" panose="05000000000000000000" charset="0"/>
              <a:buChar char="q"/>
            </a:pPr>
            <a:r>
              <a:rPr lang="en-US" sz="2800"/>
              <a:t>This project involves developing a keylogger application using Python.</a:t>
            </a:r>
            <a:endParaRPr lang="en-US" sz="2800"/>
          </a:p>
          <a:p>
            <a:pPr marL="457200" indent="-457200">
              <a:buFont typeface="Wingdings" panose="05000000000000000000" charset="0"/>
              <a:buChar char="q"/>
            </a:pPr>
            <a:r>
              <a:rPr lang="en-US" sz="2800"/>
              <a:t> The keylogger captures and logs keystrokes to a text file and a JSON file, providing a practical demonstration of keylogging functionality.</a:t>
            </a:r>
            <a:endParaRPr lang="en-US" sz="2800"/>
          </a:p>
          <a:p>
            <a:pPr marL="457200" indent="-457200">
              <a:buFont typeface="Wingdings" panose="05000000000000000000" charset="0"/>
              <a:buChar char="q"/>
            </a:pPr>
            <a:r>
              <a:rPr lang="en-US" sz="2800"/>
              <a:t> The application includes a graphical user interface (GUI) built with Tkinter, featuring start and stop buttons to control the keylogging process.</a:t>
            </a:r>
            <a:endParaRPr lang="en-US" sz="2800"/>
          </a:p>
          <a:p>
            <a:pPr marL="457200" indent="-457200">
              <a:buFont typeface="Wingdings" panose="05000000000000000000" charset="0"/>
              <a:buChar char="q"/>
            </a:pPr>
            <a:r>
              <a:rPr lang="en-US" sz="2800"/>
              <a:t> By exploring the capabilities and risks of keyloggers, the project aims to enhance awareness of cybersecurity threats and highlight the importance of implementing effective security measures.</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86868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305117" y="3812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410845" y="1075055"/>
            <a:ext cx="8942070" cy="5262245"/>
          </a:xfrm>
          <a:prstGeom prst="rect">
            <a:avLst/>
          </a:prstGeom>
          <a:noFill/>
        </p:spPr>
        <p:txBody>
          <a:bodyPr wrap="square" rtlCol="0">
            <a:spAutoFit/>
          </a:bodyPr>
          <a:p>
            <a:pPr marL="457200" indent="-457200">
              <a:buFont typeface="Wingdings" panose="05000000000000000000" charset="0"/>
              <a:buChar char="ü"/>
            </a:pPr>
            <a:r>
              <a:rPr lang="en-US" sz="2800" b="1"/>
              <a:t>Parents: </a:t>
            </a:r>
            <a:r>
              <a:rPr lang="en-US" sz="2800"/>
              <a:t>Monitor children's online activities to ensure their safety.</a:t>
            </a:r>
            <a:endParaRPr lang="en-US" sz="2800"/>
          </a:p>
          <a:p>
            <a:pPr marL="457200" indent="-457200">
              <a:buFont typeface="Wingdings" panose="05000000000000000000" charset="0"/>
              <a:buChar char="ü"/>
            </a:pPr>
            <a:r>
              <a:rPr lang="en-US" sz="2800" b="1"/>
              <a:t>Employers:</a:t>
            </a:r>
            <a:r>
              <a:rPr lang="en-US" sz="2800"/>
              <a:t> Oversee employee computer usage for security and productivity.</a:t>
            </a:r>
            <a:endParaRPr lang="en-US" sz="2800"/>
          </a:p>
          <a:p>
            <a:pPr marL="457200" indent="-457200">
              <a:buFont typeface="Wingdings" panose="05000000000000000000" charset="0"/>
              <a:buChar char="ü"/>
            </a:pPr>
            <a:r>
              <a:rPr lang="en-US" sz="2800" b="1"/>
              <a:t>Cybersecurity Professionals:</a:t>
            </a:r>
            <a:r>
              <a:rPr lang="en-US" sz="2800"/>
              <a:t> Analyze and test system vulnerabilities.</a:t>
            </a:r>
            <a:endParaRPr lang="en-US" sz="2800"/>
          </a:p>
          <a:p>
            <a:pPr marL="457200" indent="-457200">
              <a:buFont typeface="Wingdings" panose="05000000000000000000" charset="0"/>
              <a:buChar char="ü"/>
            </a:pPr>
            <a:r>
              <a:rPr lang="en-US" sz="2800" b="1"/>
              <a:t>Researchers: </a:t>
            </a:r>
            <a:r>
              <a:rPr lang="en-US" sz="2800"/>
              <a:t>Study keylogger behaviors for academic purposes.</a:t>
            </a:r>
            <a:endParaRPr lang="en-US" sz="2800"/>
          </a:p>
          <a:p>
            <a:pPr marL="457200" indent="-457200">
              <a:buFont typeface="Wingdings" panose="05000000000000000000" charset="0"/>
              <a:buChar char="ü"/>
            </a:pPr>
            <a:r>
              <a:rPr lang="en-US" sz="2800" b="1"/>
              <a:t>Law Enforcement:</a:t>
            </a:r>
            <a:r>
              <a:rPr lang="en-US" sz="2800"/>
              <a:t> Gather digital evidence during investigations.</a:t>
            </a:r>
            <a:endParaRPr lang="en-US" sz="2800"/>
          </a:p>
          <a:p>
            <a:pPr marL="457200" indent="-457200">
              <a:buFont typeface="Wingdings" panose="05000000000000000000" charset="0"/>
              <a:buChar char="ü"/>
            </a:pPr>
            <a:r>
              <a:rPr lang="en-US" sz="2800" b="1"/>
              <a:t>IT Administrators: </a:t>
            </a:r>
            <a:r>
              <a:rPr lang="en-US" sz="2800"/>
              <a:t>Ensure compliance with organizational policies and security protocols.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3581400"/>
            <a:ext cx="2695574" cy="3248025"/>
          </a:xfrm>
          <a:prstGeom prst="rect">
            <a:avLst/>
          </a:prstGeom>
        </p:spPr>
      </p:pic>
      <p:sp>
        <p:nvSpPr>
          <p:cNvPr id="3" name="object 3"/>
          <p:cNvSpPr/>
          <p:nvPr/>
        </p:nvSpPr>
        <p:spPr>
          <a:xfrm>
            <a:off x="10058400" y="480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906000" y="213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0515600" y="5257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76200" y="381000"/>
            <a:ext cx="9951085" cy="505460"/>
          </a:xfrm>
          <a:prstGeom prst="rect">
            <a:avLst/>
          </a:prstGeom>
        </p:spPr>
        <p:txBody>
          <a:bodyPr vert="horz" wrap="square" lIns="0" tIns="13335" rIns="0" bIns="0" rtlCol="0">
            <a:spAutoFit/>
          </a:bodyPr>
          <a:lstStyle/>
          <a:p>
            <a:pPr marL="12700">
              <a:lnSpc>
                <a:spcPct val="100000"/>
              </a:lnSpc>
              <a:spcBef>
                <a:spcPts val="105"/>
              </a:spcBef>
            </a:pP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endParaRPr sz="32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796540" y="1177925"/>
            <a:ext cx="7126605" cy="5631180"/>
          </a:xfrm>
          <a:prstGeom prst="rect">
            <a:avLst/>
          </a:prstGeom>
          <a:noFill/>
        </p:spPr>
        <p:txBody>
          <a:bodyPr wrap="square" rtlCol="0">
            <a:spAutoFit/>
          </a:bodyPr>
          <a:p>
            <a:pPr marL="342900" indent="-342900">
              <a:buFont typeface="Wingdings" panose="05000000000000000000" charset="0"/>
              <a:buChar char="q"/>
            </a:pPr>
            <a:r>
              <a:rPr lang="en-US" sz="2400" b="1" u="sng"/>
              <a:t>Keylogger Application:</a:t>
            </a:r>
            <a:endParaRPr lang="en-US" sz="2400" b="1" u="sng"/>
          </a:p>
          <a:p>
            <a:r>
              <a:rPr lang="en-US" sz="2400" b="1"/>
              <a:t>Functionality:</a:t>
            </a:r>
            <a:r>
              <a:rPr lang="en-US" sz="2400"/>
              <a:t> Captures and logs keystrokes to text and JSON files.</a:t>
            </a:r>
            <a:endParaRPr lang="en-US" sz="2400"/>
          </a:p>
          <a:p>
            <a:r>
              <a:rPr lang="en-US" sz="2400" b="1"/>
              <a:t>GUI Control:</a:t>
            </a:r>
            <a:r>
              <a:rPr lang="en-US" sz="2400"/>
              <a:t> Easy-to-use interface with start and stop buttons.</a:t>
            </a:r>
            <a:endParaRPr lang="en-US" sz="2400"/>
          </a:p>
          <a:p>
            <a:endParaRPr lang="en-US" sz="2400"/>
          </a:p>
          <a:p>
            <a:pPr marL="342900" indent="-342900">
              <a:buFont typeface="Wingdings" panose="05000000000000000000" charset="0"/>
              <a:buChar char="q"/>
            </a:pPr>
            <a:r>
              <a:rPr lang="en-US" sz="2400" b="1" u="sng"/>
              <a:t>Value Proposition:</a:t>
            </a:r>
            <a:endParaRPr lang="en-US" sz="2400" b="1" u="sng"/>
          </a:p>
          <a:p>
            <a:r>
              <a:rPr lang="en-US" sz="2400" b="1"/>
              <a:t>Enhanced Monitoring: </a:t>
            </a:r>
            <a:r>
              <a:rPr lang="en-US" sz="2400"/>
              <a:t>Allows parents and employers to monitor activities.</a:t>
            </a:r>
            <a:endParaRPr lang="en-US" sz="2400"/>
          </a:p>
          <a:p>
            <a:r>
              <a:rPr lang="en-US" sz="2400" b="1"/>
              <a:t>Security Awareness:</a:t>
            </a:r>
            <a:r>
              <a:rPr lang="en-US" sz="2400"/>
              <a:t> Helps users understand and mitigate keylogging threats.</a:t>
            </a:r>
            <a:endParaRPr lang="en-US" sz="2400"/>
          </a:p>
          <a:p>
            <a:r>
              <a:rPr lang="en-US" sz="2400" b="1"/>
              <a:t>Educational Tool:</a:t>
            </a:r>
            <a:r>
              <a:rPr lang="en-US" sz="2400"/>
              <a:t> Provides researchers and students a practical example of keylogging.</a:t>
            </a:r>
            <a:endParaRPr lang="en-US" sz="2400"/>
          </a:p>
          <a:p>
            <a:r>
              <a:rPr lang="en-US" sz="2400" b="1"/>
              <a:t>Compliance and Safety:</a:t>
            </a:r>
            <a:r>
              <a:rPr lang="en-US" sz="2400"/>
              <a:t> Assists IT administrators in ensuring policy adherence.</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10058400"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229600"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0439400" y="5181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2400" y="152653"/>
            <a:ext cx="754316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GB" sz="4250" spc="-5" dirty="0"/>
              <a:t>THE</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319655" y="1109345"/>
            <a:ext cx="7205345" cy="5631180"/>
          </a:xfrm>
          <a:prstGeom prst="rect">
            <a:avLst/>
          </a:prstGeom>
          <a:noFill/>
        </p:spPr>
        <p:txBody>
          <a:bodyPr wrap="square" rtlCol="0">
            <a:spAutoFit/>
          </a:bodyPr>
          <a:p>
            <a:pPr marL="342900" indent="-342900">
              <a:buFont typeface="Wingdings" panose="05000000000000000000" charset="0"/>
              <a:buChar char="ü"/>
            </a:pPr>
            <a:r>
              <a:rPr lang="en-US" sz="2400" b="1"/>
              <a:t>Real-Time Keylogging:</a:t>
            </a:r>
            <a:r>
              <a:rPr lang="en-US" sz="2400"/>
              <a:t> Instantly captures and logs keystrokes, providing immediate data.</a:t>
            </a:r>
            <a:endParaRPr lang="en-US" sz="2400"/>
          </a:p>
          <a:p>
            <a:endParaRPr lang="en-US" sz="2400"/>
          </a:p>
          <a:p>
            <a:pPr marL="342900" indent="-342900">
              <a:buFont typeface="Wingdings" panose="05000000000000000000" charset="0"/>
              <a:buChar char="ü"/>
            </a:pPr>
            <a:r>
              <a:rPr lang="en-US" sz="2400" b="1"/>
              <a:t>Dual Logging Formats: </a:t>
            </a:r>
            <a:r>
              <a:rPr lang="en-US" sz="2400"/>
              <a:t>Saves keystrokes in both text and JSON files for flexible data analysis.</a:t>
            </a:r>
            <a:endParaRPr lang="en-US" sz="2400"/>
          </a:p>
          <a:p>
            <a:endParaRPr lang="en-US" sz="2400"/>
          </a:p>
          <a:p>
            <a:pPr marL="342900" indent="-342900">
              <a:buFont typeface="Wingdings" panose="05000000000000000000" charset="0"/>
              <a:buChar char="ü"/>
            </a:pPr>
            <a:r>
              <a:rPr lang="en-US" sz="2400" b="1"/>
              <a:t>User-Friendly Interface:</a:t>
            </a:r>
            <a:r>
              <a:rPr lang="en-US" sz="2400"/>
              <a:t> Simple GUI with start and stop controls, making it easy for anyone to use.</a:t>
            </a:r>
            <a:endParaRPr lang="en-US" sz="2400"/>
          </a:p>
          <a:p>
            <a:endParaRPr lang="en-US" sz="2400"/>
          </a:p>
          <a:p>
            <a:pPr marL="342900" indent="-342900">
              <a:buFont typeface="Wingdings" panose="05000000000000000000" charset="0"/>
              <a:buChar char="ü"/>
            </a:pPr>
            <a:r>
              <a:rPr lang="en-US" sz="2400" b="1"/>
              <a:t>Cross-Platform Compatibility:</a:t>
            </a:r>
            <a:r>
              <a:rPr lang="en-US" sz="2400"/>
              <a:t> Operates seamlessly on Windows, macOS, and Linux.</a:t>
            </a:r>
            <a:endParaRPr lang="en-US" sz="2400"/>
          </a:p>
          <a:p>
            <a:endParaRPr lang="en-US" sz="2400"/>
          </a:p>
          <a:p>
            <a:pPr marL="342900" indent="-342900">
              <a:buFont typeface="Wingdings" panose="05000000000000000000" charset="0"/>
              <a:buChar char="ü"/>
            </a:pPr>
            <a:r>
              <a:rPr lang="en-US" sz="2400" b="1"/>
              <a:t>Educational Impact:</a:t>
            </a:r>
            <a:r>
              <a:rPr lang="en-US" sz="2400"/>
              <a:t> Offers a practical tool for learning about keylogging and enhancing cybersecurity awareness.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10058400" y="480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4572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0515600" y="5257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228600" y="15271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438150" y="990600"/>
            <a:ext cx="8832215" cy="5391150"/>
          </a:xfrm>
          <a:prstGeom prst="rect">
            <a:avLst/>
          </a:prstGeom>
          <a:noFill/>
        </p:spPr>
        <p:txBody>
          <a:bodyPr wrap="square" rtlCol="0">
            <a:noAutofit/>
          </a:bodyPr>
          <a:p>
            <a:pPr marL="342900" indent="-342900">
              <a:buFont typeface="Wingdings" panose="05000000000000000000" charset="0"/>
              <a:buChar char="q"/>
            </a:pPr>
            <a:r>
              <a:rPr lang="en-US" sz="2000">
                <a:latin typeface="Trebuchet MS" panose="020B0603020202020204" charset="0"/>
                <a:cs typeface="Trebuchet MS" panose="020B0603020202020204" charset="0"/>
              </a:rPr>
              <a:t>GUI Wireframe:</a:t>
            </a:r>
            <a:endParaRPr lang="en-US" sz="2000">
              <a:latin typeface="Trebuchet MS" panose="020B0603020202020204" charset="0"/>
              <a:cs typeface="Trebuchet MS" panose="020B0603020202020204" charset="0"/>
            </a:endParaRPr>
          </a:p>
          <a:p>
            <a:pPr indent="0">
              <a:buFont typeface="Wingdings" panose="05000000000000000000" charset="0"/>
              <a:buNone/>
            </a:pP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Main Window:</a:t>
            </a:r>
            <a:endParaRPr lang="en-US" sz="2000" b="1">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Label:</a:t>
            </a:r>
            <a:r>
              <a:rPr lang="en-US" sz="2000">
                <a:latin typeface="Trebuchet MS" panose="020B0603020202020204" charset="0"/>
                <a:cs typeface="Trebuchet MS" panose="020B0603020202020204" charset="0"/>
              </a:rPr>
              <a:t> Displays the current status of the keylogger.</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Start Button:</a:t>
            </a:r>
            <a:r>
              <a:rPr lang="en-US" sz="2000">
                <a:latin typeface="Trebuchet MS" panose="020B0603020202020204" charset="0"/>
                <a:cs typeface="Trebuchet MS" panose="020B0603020202020204" charset="0"/>
              </a:rPr>
              <a:t> Initiates keylogging.</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Stop Button:</a:t>
            </a:r>
            <a:r>
              <a:rPr lang="en-US" sz="2000">
                <a:latin typeface="Trebuchet MS" panose="020B0603020202020204" charset="0"/>
                <a:cs typeface="Trebuchet MS" panose="020B0603020202020204" charset="0"/>
              </a:rPr>
              <a:t> Stops keylogging.</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Layout:</a:t>
            </a:r>
            <a:r>
              <a:rPr lang="en-US" sz="2000">
                <a:latin typeface="Trebuchet MS" panose="020B0603020202020204" charset="0"/>
                <a:cs typeface="Trebuchet MS" panose="020B0603020202020204" charset="0"/>
              </a:rPr>
              <a:t> Simple and intuitive design with buttons positioned for easy access.</a:t>
            </a:r>
            <a:endParaRPr lang="en-US" sz="2000">
              <a:latin typeface="Trebuchet MS" panose="020B0603020202020204" charset="0"/>
              <a:cs typeface="Trebuchet MS" panose="020B0603020202020204" charset="0"/>
            </a:endParaRPr>
          </a:p>
          <a:p>
            <a:endParaRPr lang="en-US" sz="2000">
              <a:latin typeface="Trebuchet MS" panose="020B0603020202020204" charset="0"/>
              <a:cs typeface="Trebuchet MS" panose="020B0603020202020204" charset="0"/>
            </a:endParaRPr>
          </a:p>
          <a:p>
            <a:pPr marL="342900" indent="-342900">
              <a:buFont typeface="Wingdings" panose="05000000000000000000" charset="0"/>
              <a:buChar char="q"/>
            </a:pPr>
            <a:r>
              <a:rPr lang="en-US" sz="2000">
                <a:latin typeface="Trebuchet MS" panose="020B0603020202020204" charset="0"/>
                <a:cs typeface="Trebuchet MS" panose="020B0603020202020204" charset="0"/>
              </a:rPr>
              <a:t>Data Flow Diagram:</a:t>
            </a:r>
            <a:endParaRPr lang="en-US" sz="2000">
              <a:latin typeface="Trebuchet MS" panose="020B0603020202020204" charset="0"/>
              <a:cs typeface="Trebuchet MS" panose="020B0603020202020204" charset="0"/>
            </a:endParaRPr>
          </a:p>
          <a:p>
            <a:pPr marL="342900" indent="-342900">
              <a:buFont typeface="Wingdings" panose="05000000000000000000" charset="0"/>
              <a:buChar char="q"/>
            </a:pP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User Interaction:</a:t>
            </a:r>
            <a:r>
              <a:rPr lang="en-US" sz="2000">
                <a:latin typeface="Trebuchet MS" panose="020B0603020202020204" charset="0"/>
                <a:cs typeface="Trebuchet MS" panose="020B0603020202020204" charset="0"/>
              </a:rPr>
              <a:t> User clicks 'Start' or 'Stop'.</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Keylogger Process:</a:t>
            </a:r>
            <a:r>
              <a:rPr lang="en-US" sz="2000">
                <a:latin typeface="Trebuchet MS" panose="020B0603020202020204" charset="0"/>
                <a:cs typeface="Trebuchet MS" panose="020B0603020202020204" charset="0"/>
              </a:rPr>
              <a:t> Captures keystrokes on key press and release events.</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Data Storage:</a:t>
            </a:r>
            <a:r>
              <a:rPr lang="en-US" sz="2000">
                <a:latin typeface="Trebuchet MS" panose="020B0603020202020204" charset="0"/>
                <a:cs typeface="Trebuchet MS" panose="020B0603020202020204" charset="0"/>
              </a:rPr>
              <a:t> Logs keystrokes in text and JSON files.</a:t>
            </a:r>
            <a:endParaRPr lang="en-US" sz="2000">
              <a:latin typeface="Trebuchet MS" panose="020B0603020202020204" charset="0"/>
              <a:cs typeface="Trebuchet MS" panose="020B0603020202020204" charset="0"/>
            </a:endParaRPr>
          </a:p>
          <a:p>
            <a:endParaRPr lang="en-US" sz="2000">
              <a:latin typeface="Trebuchet MS" panose="020B0603020202020204" charset="0"/>
              <a:cs typeface="Trebuchet MS" panose="020B0603020202020204" charset="0"/>
            </a:endParaRPr>
          </a:p>
          <a:p>
            <a:pPr marL="342900" indent="-342900">
              <a:buFont typeface="Wingdings" panose="05000000000000000000" charset="0"/>
              <a:buChar char="q"/>
            </a:pPr>
            <a:r>
              <a:rPr lang="en-US" sz="2000">
                <a:latin typeface="Trebuchet MS" panose="020B0603020202020204" charset="0"/>
                <a:cs typeface="Trebuchet MS" panose="020B0603020202020204" charset="0"/>
              </a:rPr>
              <a:t>Component Diagram:</a:t>
            </a:r>
            <a:endParaRPr lang="en-US" sz="2000">
              <a:latin typeface="Trebuchet MS" panose="020B0603020202020204" charset="0"/>
              <a:cs typeface="Trebuchet MS" panose="020B0603020202020204" charset="0"/>
            </a:endParaRPr>
          </a:p>
          <a:p>
            <a:pPr marL="342900" indent="-342900">
              <a:buFont typeface="Wingdings" panose="05000000000000000000" charset="0"/>
              <a:buChar char="q"/>
            </a:pP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GUI Module:</a:t>
            </a:r>
            <a:r>
              <a:rPr lang="en-US" sz="2000">
                <a:latin typeface="Trebuchet MS" panose="020B0603020202020204" charset="0"/>
                <a:cs typeface="Trebuchet MS" panose="020B0603020202020204" charset="0"/>
              </a:rPr>
              <a:t> Handles user interface interactions.</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Keylogging Module:</a:t>
            </a:r>
            <a:r>
              <a:rPr lang="en-US" sz="2000">
                <a:latin typeface="Trebuchet MS" panose="020B0603020202020204" charset="0"/>
                <a:cs typeface="Trebuchet MS" panose="020B0603020202020204" charset="0"/>
              </a:rPr>
              <a:t> Manages keystroke capturing and logging.</a:t>
            </a:r>
            <a:endParaRPr lang="en-US" sz="2000">
              <a:latin typeface="Trebuchet MS" panose="020B0603020202020204" charset="0"/>
              <a:cs typeface="Trebuchet MS" panose="020B0603020202020204" charset="0"/>
            </a:endParaRPr>
          </a:p>
          <a:p>
            <a:r>
              <a:rPr lang="en-US" sz="2000" b="1">
                <a:latin typeface="Trebuchet MS" panose="020B0603020202020204" charset="0"/>
                <a:cs typeface="Trebuchet MS" panose="020B0603020202020204" charset="0"/>
              </a:rPr>
              <a:t>File Handling Module:</a:t>
            </a:r>
            <a:r>
              <a:rPr lang="en-US" sz="2000">
                <a:latin typeface="Trebuchet MS" panose="020B0603020202020204" charset="0"/>
                <a:cs typeface="Trebuchet MS" panose="020B0603020202020204" charset="0"/>
              </a:rPr>
              <a:t> Writes data to text and JSON files.</a:t>
            </a:r>
            <a:endParaRPr lang="en-US" sz="2000">
              <a:latin typeface="Trebuchet MS" panose="020B0603020202020204" charset="0"/>
              <a:cs typeface="Trebuchet MS" panose="020B06030202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5750</Words>
  <Application>WPS Presentation</Application>
  <PresentationFormat>Widescreen</PresentationFormat>
  <Paragraphs>159</Paragraphs>
  <Slides>10</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10</vt:i4>
      </vt:variant>
    </vt:vector>
  </HeadingPairs>
  <TitlesOfParts>
    <vt:vector size="38" baseType="lpstr">
      <vt:lpstr>Arial</vt:lpstr>
      <vt:lpstr>SimSun</vt:lpstr>
      <vt:lpstr>Wingdings</vt:lpstr>
      <vt:lpstr>Trebuchet MS</vt:lpstr>
      <vt:lpstr>Calibri</vt:lpstr>
      <vt:lpstr>Microsoft YaHei</vt:lpstr>
      <vt:lpstr>Arial Unicode MS</vt:lpstr>
      <vt:lpstr>Sitka Text Semibold</vt:lpstr>
      <vt:lpstr>Sitka Subheading</vt:lpstr>
      <vt:lpstr>Sitka Small Semibold</vt:lpstr>
      <vt:lpstr>Sitka Text</vt:lpstr>
      <vt:lpstr>Sitka Subheading Semibold</vt:lpstr>
      <vt:lpstr>Sylfaen</vt:lpstr>
      <vt:lpstr>Stencil</vt:lpstr>
      <vt:lpstr>Tahoma</vt:lpstr>
      <vt:lpstr>Tempus Sans ITC</vt:lpstr>
      <vt:lpstr>Times New Roman</vt:lpstr>
      <vt:lpstr>Trebuchet MS</vt:lpstr>
      <vt:lpstr>Algerian</vt:lpstr>
      <vt:lpstr>Arial Black</vt:lpstr>
      <vt:lpstr>Agency FB</vt:lpstr>
      <vt:lpstr>Bahnschrift SemiCondensed</vt:lpstr>
      <vt:lpstr>Bahnschrift SemiBold SemiConden</vt:lpstr>
      <vt:lpstr>Bahnschrift</vt:lpstr>
      <vt:lpstr>Bahnschrift SemiBold</vt:lpstr>
      <vt:lpstr>Wingdings</vt:lpstr>
      <vt:lpstr>Arial Narrow</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TEJASWI</cp:lastModifiedBy>
  <cp:revision>4</cp:revision>
  <dcterms:created xsi:type="dcterms:W3CDTF">2024-06-03T05:48:00Z</dcterms:created>
  <dcterms:modified xsi:type="dcterms:W3CDTF">2024-06-25T10:26:05Z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C8119377D47A417382DAA27D9848CF0F_13</vt:lpwstr>
  </property>
  <property fmtid="{D5CDD505-2E9C-101B-9397-08002B2CF9AE}" pid="5" name="KSOProductBuildVer">
    <vt:lpwstr>1033-12.2.0.17119</vt:lpwstr>
  </property>
</Properties>
</file>