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802" r:id="rId2"/>
    <p:sldMasterId id="2147483805" r:id="rId3"/>
    <p:sldMasterId id="2147483807" r:id="rId4"/>
    <p:sldMasterId id="2147483809" r:id="rId5"/>
  </p:sldMasterIdLst>
  <p:notesMasterIdLst>
    <p:notesMasterId r:id="rId19"/>
  </p:notesMasterIdLst>
  <p:handoutMasterIdLst>
    <p:handoutMasterId r:id="rId20"/>
  </p:handoutMasterIdLst>
  <p:sldIdLst>
    <p:sldId id="256" r:id="rId6"/>
    <p:sldId id="300" r:id="rId7"/>
    <p:sldId id="301" r:id="rId8"/>
    <p:sldId id="303" r:id="rId9"/>
    <p:sldId id="307" r:id="rId10"/>
    <p:sldId id="309" r:id="rId11"/>
    <p:sldId id="310" r:id="rId12"/>
    <p:sldId id="337" r:id="rId13"/>
    <p:sldId id="338" r:id="rId14"/>
    <p:sldId id="335" r:id="rId15"/>
    <p:sldId id="336" r:id="rId16"/>
    <p:sldId id="311" r:id="rId17"/>
    <p:sldId id="308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16" y="-84"/>
      </p:cViewPr>
      <p:guideLst>
        <p:guide orient="horz" pos="3855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1C0148-A166-4A48-A32D-4594D92E5A7B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B6EF43-D57A-482C-9C50-9E81E30B96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F130FB-EBD2-45A5-9520-E8CAB73058A4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53B022-9349-47F2-BF26-CFF78C9FEDC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9F78A2-365F-4AE7-9B89-93BDDF4F6D64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B80EB6-D2C1-49DC-ABAD-4C16B179420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EEAB68-ABEB-4FD8-A448-1D258C58D384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9317D5-EDCC-444F-AEBD-27AC4971D28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52932B-B358-4297-8B54-A3733EFF2D28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5C1315B1-F8A1-4B30-AAC0-8A6630240675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0163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A775150-7A60-4728-B01E-7875A05FCA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7452188F-7D0B-4D55-8074-8B5961BE9013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FA8B4-A64A-4577-9AED-3FF1D4FC72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3DED09F5-45F4-4C9D-A87A-CF9D38B8EF14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0223D-58E8-486F-A969-B956BFFAB9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CF378EFB-8B82-40E1-BBE3-0145F05B0D7A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2D487-D412-49A9-8FFF-664567160C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3F4B53"/>
                </a:solidFill>
              </a:defRPr>
            </a:lvl1pPr>
          </a:lstStyle>
          <a:p>
            <a:fld id="{D3B332AB-0251-42CB-97C1-23D1B0ABBE71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9A451-44AA-4A23-AEB4-3C1D700426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3F4B53"/>
                </a:solidFill>
              </a:defRPr>
            </a:lvl1pPr>
          </a:lstStyle>
          <a:p>
            <a:fld id="{46B2C7D7-0154-4DCE-9538-B5D1754E173F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3BEC4-4498-4DE9-9783-E2D284C935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3F4B53"/>
                </a:solidFill>
              </a:defRPr>
            </a:lvl1pPr>
          </a:lstStyle>
          <a:p>
            <a:fld id="{8315A9C8-60A5-4AC2-9E89-01DE805AAB33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1F698-10C9-40D7-B190-AD1180ABCB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3F4B53"/>
                </a:solidFill>
              </a:defRPr>
            </a:lvl1pPr>
          </a:lstStyle>
          <a:p>
            <a:fld id="{173B1AA9-E33C-437A-A57B-8EFAAFCAB860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F759C-788D-4C9B-AFA9-0BC800CEDC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CD32706D-94B3-4E07-8097-0F059566CB1C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03600-F605-4059-B461-7DCEF65BBF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5B90CC6B-72AE-4B3F-8FE7-31D2F2A1B3CA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79C6A-A0CF-4E14-B4E6-32F57DD757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C98FEBCF-8BF5-4560-85B0-BE245CFBD246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B258E-EAE4-4C23-BC1D-5CA5FE42E5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693F3628-04EF-4026-8EC6-D0A8C06DDDC0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E0222-731C-409F-8005-753BEA9A7B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4CED14E1-405B-466C-AA7D-E63BC27B7DC6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06EAB-FF6C-483D-B2C4-D80E3B4D3C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89BA8D98-6BAC-40A6-BAAC-B119B4D3211F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0E08-1D14-4847-B190-834D4934D9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5629FA15-D501-49A0-B9D6-9A358D89B4E3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901E8-978E-477A-9537-554A1A2F5D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C8965A01-EF7B-46AE-9703-1212B2863157}" type="datetime1">
              <a:rPr lang="en-US"/>
              <a:pPr/>
              <a:t>4/25/2011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B1B27-6F97-4C60-801F-691F5E6484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929698"/>
                </a:solidFill>
              </a:defRPr>
            </a:lvl1pPr>
          </a:lstStyle>
          <a:p>
            <a:r>
              <a:rPr lang="en-US" dirty="0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29698"/>
                </a:solidFill>
              </a:defRPr>
            </a:lvl1pPr>
          </a:lstStyle>
          <a:p>
            <a:fld id="{3706A34C-89F1-43B0-8461-A385F8FD31F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9" descr="APPC_NEWEST_landscape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175500" y="6162675"/>
            <a:ext cx="17653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929698"/>
                </a:solidFill>
              </a:defRPr>
            </a:lvl1pPr>
          </a:lstStyle>
          <a:p>
            <a:r>
              <a:rPr lang="en-US" dirty="0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29698"/>
                </a:solidFill>
              </a:defRPr>
            </a:lvl1pPr>
          </a:lstStyle>
          <a:p>
            <a:fld id="{8E3F7C22-38F1-40F9-B995-553D0C5BE6A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342" name="Picture 9" descr="APPC_NEWEST_landscap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75500" y="6162675"/>
            <a:ext cx="17653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929698"/>
                </a:solidFill>
              </a:defRPr>
            </a:lvl1pPr>
          </a:lstStyle>
          <a:p>
            <a:r>
              <a:rPr lang="en-US" dirty="0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29698"/>
                </a:solidFill>
              </a:defRPr>
            </a:lvl1pPr>
          </a:lstStyle>
          <a:p>
            <a:fld id="{01552594-2F16-42C2-9DA1-6BF1853BD6E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7414" name="Picture 9" descr="APPC_NEWEST_landscap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75500" y="6162675"/>
            <a:ext cx="17653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929698"/>
                </a:solidFill>
              </a:defRPr>
            </a:lvl1pPr>
          </a:lstStyle>
          <a:p>
            <a:r>
              <a:rPr lang="en-US" dirty="0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29698"/>
                </a:solidFill>
              </a:defRPr>
            </a:lvl1pPr>
          </a:lstStyle>
          <a:p>
            <a:fld id="{FB37C954-8566-4ED5-9B65-3E855D2C8FD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9462" name="Picture 9" descr="APPC_NEWEST_landscap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75500" y="6162675"/>
            <a:ext cx="17653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929698"/>
                </a:solidFill>
              </a:defRPr>
            </a:lvl1pPr>
          </a:lstStyle>
          <a:p>
            <a:r>
              <a:rPr lang="en-US" dirty="0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29698"/>
                </a:solidFill>
              </a:defRPr>
            </a:lvl1pPr>
          </a:lstStyle>
          <a:p>
            <a:fld id="{38F263DB-6F59-413B-B8FD-6D230933675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1510" name="Picture 9" descr="APPC_NEWEST_landscap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75500" y="6162675"/>
            <a:ext cx="17653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kevinwhinne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5737225" y="1314450"/>
            <a:ext cx="3421063" cy="0"/>
          </a:xfrm>
          <a:prstGeom prst="line">
            <a:avLst/>
          </a:prstGeom>
          <a:noFill/>
          <a:ln w="1270">
            <a:solidFill>
              <a:srgbClr val="586373"/>
            </a:solidFill>
            <a:round/>
            <a:headEnd/>
            <a:tailEnd/>
          </a:ln>
          <a:effectLst>
            <a:outerShdw dist="12700" dir="2700000" algn="tl" rotWithShape="0">
              <a:schemeClr val="bg1"/>
            </a:outerShdw>
          </a:effec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3175" y="1314450"/>
            <a:ext cx="3352800" cy="0"/>
          </a:xfrm>
          <a:prstGeom prst="line">
            <a:avLst/>
          </a:prstGeom>
          <a:noFill/>
          <a:ln w="1270">
            <a:solidFill>
              <a:srgbClr val="586373"/>
            </a:solidFill>
            <a:round/>
            <a:headEnd/>
            <a:tailEnd/>
          </a:ln>
          <a:effectLst>
            <a:outerShdw dist="12700" dir="2700000" algn="tl" rotWithShape="0">
              <a:schemeClr val="bg1"/>
            </a:outerShdw>
          </a:effec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3175" y="3765550"/>
            <a:ext cx="9144000" cy="0"/>
          </a:xfrm>
          <a:prstGeom prst="line">
            <a:avLst/>
          </a:prstGeom>
          <a:noFill/>
          <a:ln w="1270">
            <a:solidFill>
              <a:srgbClr val="586373"/>
            </a:solidFill>
            <a:round/>
            <a:headEnd/>
            <a:tailEnd/>
          </a:ln>
          <a:effectLst>
            <a:outerShdw dist="12700" dir="2700000" algn="tl" rotWithShape="0">
              <a:schemeClr val="bg1"/>
            </a:outerShdw>
          </a:effectLst>
        </p:spPr>
      </p:cxnSp>
      <p:sp>
        <p:nvSpPr>
          <p:cNvPr id="25605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25606" name="Content Placeholder 2"/>
          <p:cNvSpPr txBox="1">
            <a:spLocks/>
          </p:cNvSpPr>
          <p:nvPr/>
        </p:nvSpPr>
        <p:spPr bwMode="auto">
          <a:xfrm>
            <a:off x="33338" y="4135438"/>
            <a:ext cx="91440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srgbClr val="404C53"/>
                </a:solidFill>
                <a:ea typeface="ヒラギノ角ゴ Pro W3" charset="-128"/>
              </a:rPr>
              <a:t>Ben Bahrenburg</a:t>
            </a:r>
            <a:endParaRPr lang="en-US" sz="1400" b="1" dirty="0">
              <a:solidFill>
                <a:srgbClr val="404C53"/>
              </a:solidFill>
              <a:ea typeface="ヒラギノ角ゴ Pro W3" charset="-128"/>
            </a:endParaRPr>
          </a:p>
          <a:p>
            <a:pPr algn="ctr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400" dirty="0">
                <a:solidFill>
                  <a:srgbClr val="404C53"/>
                </a:solidFill>
                <a:ea typeface="ヒラギノ角ゴ Pro W3" charset="-128"/>
              </a:rPr>
              <a:t>Appcelerator Titan</a:t>
            </a:r>
          </a:p>
          <a:p>
            <a:pPr algn="ctr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1400" dirty="0">
              <a:solidFill>
                <a:srgbClr val="404C53"/>
              </a:solidFill>
              <a:ea typeface="ヒラギノ角ゴ Pro W3" charset="-128"/>
            </a:endParaRPr>
          </a:p>
          <a:p>
            <a:pPr algn="ctr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400" dirty="0">
                <a:solidFill>
                  <a:srgbClr val="404C53"/>
                </a:solidFill>
                <a:ea typeface="ヒラギノ角ゴ Pro W3" charset="-128"/>
              </a:rPr>
              <a:t>E-Mail: </a:t>
            </a:r>
            <a:r>
              <a:rPr lang="en-US" sz="1400" u="sng" dirty="0" smtClean="0">
                <a:solidFill>
                  <a:srgbClr val="800000"/>
                </a:solidFill>
                <a:ea typeface="ヒラギノ角ゴ Pro W3" charset="-128"/>
              </a:rPr>
              <a:t>ben.bahrenburg@gmail.com</a:t>
            </a:r>
            <a:endParaRPr lang="en-US" sz="1400" u="sng" dirty="0">
              <a:solidFill>
                <a:srgbClr val="800000"/>
              </a:solidFill>
              <a:ea typeface="ヒラギノ角ゴ Pro W3" charset="-128"/>
            </a:endParaRPr>
          </a:p>
          <a:p>
            <a:pPr algn="ctr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400" dirty="0">
                <a:solidFill>
                  <a:srgbClr val="404C53"/>
                </a:solidFill>
                <a:ea typeface="ヒラギノ角ゴ Pro W3" charset="-128"/>
              </a:rPr>
              <a:t>Twitter: </a:t>
            </a:r>
            <a:r>
              <a:rPr lang="en-US" sz="1400" dirty="0" smtClean="0">
                <a:solidFill>
                  <a:srgbClr val="9C030B"/>
                </a:solidFill>
                <a:ea typeface="ヒラギノ角ゴ Pro W3" charset="-128"/>
                <a:hlinkClick r:id="rId3"/>
              </a:rPr>
              <a:t>@</a:t>
            </a:r>
            <a:r>
              <a:rPr lang="en-US" sz="1400" dirty="0" err="1" smtClean="0">
                <a:solidFill>
                  <a:srgbClr val="9C030B"/>
                </a:solidFill>
                <a:ea typeface="ヒラギノ角ゴ Pro W3" charset="-128"/>
              </a:rPr>
              <a:t>benCoding</a:t>
            </a:r>
            <a:endParaRPr lang="en-US" sz="1400" dirty="0">
              <a:solidFill>
                <a:srgbClr val="9C030B"/>
              </a:solidFill>
              <a:ea typeface="ヒラギノ角ゴ Pro W3" charset="-128"/>
            </a:endParaRPr>
          </a:p>
        </p:txBody>
      </p:sp>
      <p:sp>
        <p:nvSpPr>
          <p:cNvPr id="11" name="TextBox 69"/>
          <p:cNvSpPr txBox="1">
            <a:spLocks noChangeArrowheads="1"/>
          </p:cNvSpPr>
          <p:nvPr/>
        </p:nvSpPr>
        <p:spPr bwMode="auto">
          <a:xfrm>
            <a:off x="375920" y="1806815"/>
            <a:ext cx="8209280" cy="142192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sz="4400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Hiragino Sans GB W6" charset="0"/>
              </a:rPr>
              <a:t>Welcome To Titanium!</a:t>
            </a:r>
          </a:p>
          <a:p>
            <a:pPr algn="ctr">
              <a:lnSpc>
                <a:spcPct val="120000"/>
              </a:lnSpc>
              <a:defRPr/>
            </a:pPr>
            <a:r>
              <a:rPr lang="en-US" sz="2800" i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Hiragino Sans GB W6" charset="0"/>
              </a:rPr>
              <a:t>CodeFab</a:t>
            </a:r>
            <a:r>
              <a:rPr lang="en-US" sz="2800" i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Hiragino Sans GB W6" charset="0"/>
              </a:rPr>
              <a:t>– Apr 30, 2011</a:t>
            </a:r>
            <a:endParaRPr lang="en-US" sz="28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a typeface="Hiragino Sans GB W6" charset="0"/>
            </a:endParaRPr>
          </a:p>
        </p:txBody>
      </p:sp>
      <p:pic>
        <p:nvPicPr>
          <p:cNvPr id="2560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16325" y="966788"/>
            <a:ext cx="1630363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  <a:alpha val="36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520" y="2304929"/>
            <a:ext cx="5395412" cy="2104511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en-US" sz="12000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Demos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  <a:alpha val="36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" y="2449871"/>
            <a:ext cx="9144000" cy="27380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200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Tweetanium</a:t>
            </a:r>
          </a:p>
          <a:p>
            <a:pPr algn="ctr">
              <a:defRPr/>
            </a:pPr>
            <a:endParaRPr lang="en-US" sz="1800" b="1" i="1" dirty="0" smtClean="0">
              <a:solidFill>
                <a:srgbClr val="3F4B53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algn="ctr">
              <a:defRPr/>
            </a:pPr>
            <a:r>
              <a:rPr lang="en-US" sz="1800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 “real”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  <a:alpha val="36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5172" y="2304929"/>
            <a:ext cx="4744720" cy="2104511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en-US" sz="12000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  <a:alpha val="36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9456" y="904116"/>
            <a:ext cx="7792064" cy="447085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600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Contact</a:t>
            </a:r>
          </a:p>
          <a:p>
            <a:pPr algn="ctr">
              <a:defRPr/>
            </a:pPr>
            <a:r>
              <a:rPr lang="en-US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Ben Bahrenburg</a:t>
            </a:r>
          </a:p>
          <a:p>
            <a:pPr algn="ctr">
              <a:defRPr/>
            </a:pPr>
            <a:r>
              <a:rPr lang="en-US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Appcelerator Titan</a:t>
            </a:r>
          </a:p>
          <a:p>
            <a:pPr algn="ctr">
              <a:defRPr/>
            </a:pPr>
            <a:endParaRPr lang="en-US" b="1" i="1" dirty="0" smtClean="0">
              <a:solidFill>
                <a:srgbClr val="3F4B53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algn="ctr">
              <a:defRPr/>
            </a:pPr>
            <a:r>
              <a:rPr lang="en-US" b="1" i="1" u="sng" dirty="0" smtClean="0">
                <a:solidFill>
                  <a:schemeClr val="accent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ben.bahrenburg@gmail.com</a:t>
            </a:r>
            <a:r>
              <a:rPr lang="en-US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</a:p>
          <a:p>
            <a:pPr algn="ctr">
              <a:defRPr/>
            </a:pPr>
            <a:r>
              <a:rPr lang="en-US" b="1" i="1" u="sng" dirty="0" smtClean="0">
                <a:solidFill>
                  <a:srgbClr val="8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@</a:t>
            </a:r>
            <a:r>
              <a:rPr lang="en-US" b="1" i="1" u="sng" dirty="0" err="1" smtClean="0">
                <a:solidFill>
                  <a:srgbClr val="8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benCoding</a:t>
            </a:r>
            <a:r>
              <a:rPr lang="en-US" b="1" i="1" u="sng" dirty="0" smtClean="0">
                <a:solidFill>
                  <a:srgbClr val="8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  <a:endParaRPr lang="en-US" b="1" i="1" u="sng" dirty="0">
              <a:solidFill>
                <a:srgbClr val="8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algn="ctr">
              <a:defRPr/>
            </a:pPr>
            <a:endParaRPr lang="en-US" b="1" i="1" dirty="0" smtClean="0">
              <a:solidFill>
                <a:srgbClr val="3F4B53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Agenda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695325" y="1346200"/>
            <a:ext cx="6886575" cy="4525963"/>
          </a:xfrm>
        </p:spPr>
        <p:txBody>
          <a:bodyPr/>
          <a:lstStyle/>
          <a:p>
            <a:pPr marL="0" eaLnBrk="1" hangingPunct="1"/>
            <a:r>
              <a:rPr lang="en-US" dirty="0" smtClean="0">
                <a:ea typeface="ＭＳ Ｐゴシック" charset="-128"/>
              </a:rPr>
              <a:t>Titanium Overview</a:t>
            </a:r>
          </a:p>
          <a:p>
            <a:pPr marL="0" eaLnBrk="1" hangingPunct="1"/>
            <a:endParaRPr lang="en-US" dirty="0" smtClean="0">
              <a:ea typeface="ＭＳ Ｐゴシック" charset="-128"/>
            </a:endParaRPr>
          </a:p>
          <a:p>
            <a:pPr marL="0" eaLnBrk="1" hangingPunct="1"/>
            <a:r>
              <a:rPr lang="en-US" dirty="0" smtClean="0">
                <a:ea typeface="ＭＳ Ｐゴシック" charset="-128"/>
              </a:rPr>
              <a:t>Getting Started</a:t>
            </a:r>
          </a:p>
          <a:p>
            <a:pPr marL="0" eaLnBrk="1" hangingPunct="1"/>
            <a:endParaRPr lang="en-US" dirty="0" smtClean="0">
              <a:ea typeface="ＭＳ Ｐゴシック" charset="-128"/>
            </a:endParaRPr>
          </a:p>
          <a:p>
            <a:pPr marL="0" eaLnBrk="1" hangingPunct="1"/>
            <a:r>
              <a:rPr lang="en-US" dirty="0" smtClean="0">
                <a:ea typeface="ＭＳ Ｐゴシック" charset="-128"/>
              </a:rPr>
              <a:t>Demos</a:t>
            </a:r>
            <a:endParaRPr lang="en-US" dirty="0" smtClean="0">
              <a:ea typeface="ＭＳ Ｐゴシック" charset="-128"/>
            </a:endParaRPr>
          </a:p>
          <a:p>
            <a:pPr marL="0" eaLnBrk="1" hangingPunct="1"/>
            <a:endParaRPr lang="en-US" dirty="0" smtClean="0">
              <a:ea typeface="ＭＳ Ｐゴシック" charset="-128"/>
            </a:endParaRPr>
          </a:p>
          <a:p>
            <a:pPr marL="0" eaLnBrk="1" hangingPunct="1"/>
            <a:r>
              <a:rPr lang="en-US" dirty="0" smtClean="0">
                <a:ea typeface="ＭＳ Ｐゴシック" charset="-128"/>
              </a:rPr>
              <a:t>Q&amp;A</a:t>
            </a:r>
          </a:p>
          <a:p>
            <a:pPr marL="0" indent="0" eaLnBrk="1" hangingPunct="1"/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69"/>
          <p:cNvSpPr txBox="1">
            <a:spLocks noChangeArrowheads="1"/>
          </p:cNvSpPr>
          <p:nvPr/>
        </p:nvSpPr>
        <p:spPr bwMode="auto">
          <a:xfrm>
            <a:off x="3746500" y="628650"/>
            <a:ext cx="5073650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3F4B53"/>
                </a:solidFill>
                <a:ea typeface="Hiragino Sans GB W6" charset="-122"/>
              </a:rPr>
              <a:t>Titanium enables web developers to </a:t>
            </a:r>
            <a:r>
              <a:rPr lang="en-US" sz="2600" dirty="0" smtClean="0">
                <a:solidFill>
                  <a:srgbClr val="3F4B53"/>
                </a:solidFill>
                <a:ea typeface="Hiragino Sans GB W6" charset="-122"/>
              </a:rPr>
              <a:t>create </a:t>
            </a:r>
            <a:r>
              <a:rPr lang="en-US" sz="2600" u="sng" dirty="0" smtClean="0">
                <a:solidFill>
                  <a:schemeClr val="accent1"/>
                </a:solidFill>
                <a:ea typeface="Hiragino Sans GB W6" charset="-122"/>
              </a:rPr>
              <a:t>native</a:t>
            </a:r>
            <a:r>
              <a:rPr lang="en-US" sz="2600" dirty="0" smtClean="0">
                <a:solidFill>
                  <a:srgbClr val="3F4B53"/>
                </a:solidFill>
                <a:ea typeface="Hiragino Sans GB W6" charset="-122"/>
              </a:rPr>
              <a:t> </a:t>
            </a:r>
            <a:r>
              <a:rPr lang="en-US" sz="2600" dirty="0">
                <a:solidFill>
                  <a:srgbClr val="3F4B53"/>
                </a:solidFill>
                <a:ea typeface="Hiragino Sans GB W6" charset="-122"/>
              </a:rPr>
              <a:t>mobile, desktop, and tablet </a:t>
            </a:r>
            <a:r>
              <a:rPr lang="en-US" sz="2600" dirty="0" smtClean="0">
                <a:solidFill>
                  <a:srgbClr val="3F4B53"/>
                </a:solidFill>
                <a:ea typeface="Hiragino Sans GB W6" charset="-122"/>
              </a:rPr>
              <a:t>applications using </a:t>
            </a:r>
            <a:r>
              <a:rPr lang="en-US" sz="2600" dirty="0">
                <a:solidFill>
                  <a:srgbClr val="3F4B53"/>
                </a:solidFill>
                <a:ea typeface="Hiragino Sans GB W6" charset="-122"/>
              </a:rPr>
              <a:t>open web technologies (JavaScript, HTML, and CSS)</a:t>
            </a:r>
          </a:p>
        </p:txBody>
      </p:sp>
      <p:pic>
        <p:nvPicPr>
          <p:cNvPr id="29698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7465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74625" y="3781425"/>
            <a:ext cx="8229600" cy="28146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0"/>
              </a:rPr>
              <a:t>Key Facts: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0"/>
              </a:rPr>
              <a:t>Open Source (Apache 2.0)</a:t>
            </a:r>
          </a:p>
          <a:p>
            <a:pPr marL="114300" marR="0" lvl="0" indent="-1143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0"/>
              </a:rPr>
              <a:t>Pro Services, Training, Analytics and SLA Support available from Appcelerator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0"/>
              </a:rPr>
              <a:t>Mobile Platforms: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0"/>
              </a:rPr>
              <a:t>iOS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0"/>
              </a:rPr>
              <a:t>, Android, and BlackBerry (beta)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0"/>
              </a:rPr>
              <a:t>Desktop Platforms: Windows, OS X, and Linux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Titanium from 10,000 Feet</a:t>
            </a:r>
          </a:p>
        </p:txBody>
      </p:sp>
      <p:pic>
        <p:nvPicPr>
          <p:cNvPr id="32770" name="Content Placeholder 4" descr="PROD_arch11.png"/>
          <p:cNvPicPr>
            <a:picLocks noGrp="1" noChangeAspect="1"/>
          </p:cNvPicPr>
          <p:nvPr>
            <p:ph idx="1"/>
          </p:nvPr>
        </p:nvPicPr>
        <p:blipFill>
          <a:blip r:embed="rId3"/>
          <a:srcRect t="-15691" b="-15691"/>
          <a:stretch>
            <a:fillRect/>
          </a:stretch>
        </p:blipFill>
        <p:spPr>
          <a:xfrm>
            <a:off x="457200" y="461963"/>
            <a:ext cx="8229600" cy="4525962"/>
          </a:xfrm>
        </p:spPr>
      </p:pic>
      <p:sp>
        <p:nvSpPr>
          <p:cNvPr id="32771" name="TextBox 5"/>
          <p:cNvSpPr txBox="1">
            <a:spLocks noChangeAspect="1"/>
          </p:cNvSpPr>
          <p:nvPr/>
        </p:nvSpPr>
        <p:spPr bwMode="auto">
          <a:xfrm>
            <a:off x="5067300" y="4530725"/>
            <a:ext cx="36195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3F4B53"/>
                </a:solidFill>
              </a:rPr>
              <a:t>Mobile:</a:t>
            </a:r>
          </a:p>
          <a:p>
            <a:pPr>
              <a:buFont typeface="Arial" pitchFamily="34" charset="0"/>
              <a:buChar char="•"/>
            </a:pPr>
            <a:r>
              <a:rPr lang="en-US" sz="1800">
                <a:solidFill>
                  <a:srgbClr val="3F4B53"/>
                </a:solidFill>
              </a:rPr>
              <a:t> JavaScript APIs for UI (Native)</a:t>
            </a:r>
          </a:p>
          <a:p>
            <a:pPr>
              <a:buFont typeface="Arial" pitchFamily="34" charset="0"/>
              <a:buChar char="•"/>
            </a:pPr>
            <a:r>
              <a:rPr lang="en-US" sz="1800">
                <a:solidFill>
                  <a:srgbClr val="3F4B53"/>
                </a:solidFill>
              </a:rPr>
              <a:t> JavaScript for scripting</a:t>
            </a:r>
          </a:p>
          <a:p>
            <a:pPr>
              <a:buFont typeface="Arial" pitchFamily="34" charset="0"/>
              <a:buChar char="•"/>
            </a:pPr>
            <a:r>
              <a:rPr lang="en-US" sz="1800">
                <a:solidFill>
                  <a:srgbClr val="3F4B53"/>
                </a:solidFill>
              </a:rPr>
              <a:t> WebView available, but not required</a:t>
            </a:r>
          </a:p>
        </p:txBody>
      </p:sp>
      <p:sp>
        <p:nvSpPr>
          <p:cNvPr id="32772" name="TextBox 6"/>
          <p:cNvSpPr txBox="1">
            <a:spLocks noChangeAspect="1"/>
          </p:cNvSpPr>
          <p:nvPr/>
        </p:nvSpPr>
        <p:spPr bwMode="auto">
          <a:xfrm>
            <a:off x="993775" y="4530725"/>
            <a:ext cx="36195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3F4B53"/>
                </a:solidFill>
              </a:rPr>
              <a:t>Desktop: </a:t>
            </a:r>
          </a:p>
          <a:p>
            <a:pPr>
              <a:buFont typeface="Arial" pitchFamily="34" charset="0"/>
              <a:buChar char="•"/>
            </a:pPr>
            <a:r>
              <a:rPr lang="en-US" sz="1800">
                <a:solidFill>
                  <a:srgbClr val="3F4B53"/>
                </a:solidFill>
              </a:rPr>
              <a:t> HTML 5/ CSS 3 for UI (Webkit)</a:t>
            </a:r>
          </a:p>
          <a:p>
            <a:pPr>
              <a:buFont typeface="Arial" pitchFamily="34" charset="0"/>
              <a:buChar char="•"/>
            </a:pPr>
            <a:r>
              <a:rPr lang="en-US" sz="1800">
                <a:solidFill>
                  <a:srgbClr val="3F4B53"/>
                </a:solidFill>
              </a:rPr>
              <a:t> JavaScript, Ruby, PHP or Python for scripting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2"/>
          <p:cNvGrpSpPr>
            <a:grpSpLocks/>
          </p:cNvGrpSpPr>
          <p:nvPr/>
        </p:nvGrpSpPr>
        <p:grpSpPr bwMode="auto">
          <a:xfrm>
            <a:off x="493713" y="1066800"/>
            <a:ext cx="7908925" cy="5081588"/>
            <a:chOff x="493015" y="1066800"/>
            <a:chExt cx="7909487" cy="5435600"/>
          </a:xfrm>
        </p:grpSpPr>
        <p:sp>
          <p:nvSpPr>
            <p:cNvPr id="7" name="Rectangle 6"/>
            <p:cNvSpPr/>
            <p:nvPr/>
          </p:nvSpPr>
          <p:spPr>
            <a:xfrm>
              <a:off x="493015" y="1066800"/>
              <a:ext cx="3951568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</a:pPr>
              <a:r>
                <a:rPr lang="en-US" sz="2000" b="1">
                  <a:solidFill>
                    <a:srgbClr val="404C53"/>
                  </a:solidFill>
                  <a:ea typeface="ＭＳ Ｐゴシック" charset="-128"/>
                </a:rPr>
                <a:t>Native User Experience</a:t>
              </a:r>
            </a:p>
            <a:p>
              <a:pPr>
                <a:lnSpc>
                  <a:spcPct val="120000"/>
                </a:lnSpc>
              </a:pPr>
              <a:r>
                <a:rPr lang="en-US" sz="1400">
                  <a:solidFill>
                    <a:srgbClr val="677588"/>
                  </a:solidFill>
                  <a:ea typeface="ＭＳ Ｐゴシック" charset="-128"/>
                </a:rPr>
                <a:t>Native performance + Native UI</a:t>
              </a:r>
            </a:p>
            <a:p>
              <a:pPr>
                <a:lnSpc>
                  <a:spcPct val="120000"/>
                </a:lnSpc>
              </a:pPr>
              <a:r>
                <a:rPr lang="en-US" sz="1400">
                  <a:solidFill>
                    <a:srgbClr val="677588"/>
                  </a:solidFill>
                  <a:ea typeface="ＭＳ Ｐゴシック" charset="-128"/>
                </a:rPr>
                <a:t>(tables, animations, gestures…etc.)</a:t>
              </a:r>
            </a:p>
          </p:txBody>
        </p:sp>
        <p:cxnSp>
          <p:nvCxnSpPr>
            <p:cNvPr id="13" name="Straight Connector 12"/>
            <p:cNvCxnSpPr>
              <a:cxnSpLocks noChangeShapeType="1"/>
            </p:cNvCxnSpPr>
            <p:nvPr/>
          </p:nvCxnSpPr>
          <p:spPr bwMode="auto">
            <a:xfrm>
              <a:off x="493015" y="3276021"/>
              <a:ext cx="7772952" cy="0"/>
            </a:xfrm>
            <a:prstGeom prst="line">
              <a:avLst/>
            </a:prstGeom>
            <a:noFill/>
            <a:ln w="3175">
              <a:solidFill>
                <a:srgbClr val="A6A6A6"/>
              </a:solidFill>
              <a:round/>
              <a:headEnd/>
              <a:tailEnd/>
            </a:ln>
            <a:effectLst>
              <a:outerShdw dist="12700" dir="5400000" rotWithShape="0">
                <a:schemeClr val="bg1"/>
              </a:outerShdw>
            </a:effectLst>
          </p:spPr>
        </p:cxnSp>
        <p:sp>
          <p:nvSpPr>
            <p:cNvPr id="17" name="Rectangle 16"/>
            <p:cNvSpPr/>
            <p:nvPr/>
          </p:nvSpPr>
          <p:spPr>
            <a:xfrm>
              <a:off x="4444583" y="1066800"/>
              <a:ext cx="3953156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>
                  <a:solidFill>
                    <a:srgbClr val="404C53"/>
                  </a:solidFill>
                  <a:cs typeface="Trebuchet MS"/>
                </a:rPr>
                <a:t>Multimedia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cs typeface="Trebuchet MS"/>
                </a:rPr>
                <a:t>Camera, video camera,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cs typeface="Trebuchet MS"/>
                </a:rPr>
                <a:t>streaming/device audio/video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3015" y="2425275"/>
              <a:ext cx="3951568" cy="1360174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>
                  <a:solidFill>
                    <a:srgbClr val="404C53"/>
                  </a:solidFill>
                  <a:ea typeface="ＭＳ Ｐゴシック" charset="0"/>
                  <a:cs typeface="Trebuchet MS" charset="0"/>
                </a:rPr>
                <a:t>Location-based services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>
                  <a:solidFill>
                    <a:srgbClr val="677588"/>
                  </a:solidFill>
                  <a:ea typeface="ＭＳ Ｐゴシック" charset="0"/>
                  <a:cs typeface="Trebuchet MS" charset="0"/>
                </a:rPr>
                <a:t>Augmented reality, geo-location, compass, native maps</a:t>
              </a:r>
            </a:p>
            <a:p>
              <a:pPr>
                <a:lnSpc>
                  <a:spcPct val="120000"/>
                </a:lnSpc>
                <a:defRPr/>
              </a:pPr>
              <a:endParaRPr lang="en-US" sz="1400">
                <a:solidFill>
                  <a:srgbClr val="677588"/>
                </a:solidFill>
                <a:ea typeface="ＭＳ Ｐゴシック" charset="0"/>
                <a:cs typeface="Trebuchet M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44583" y="2425275"/>
              <a:ext cx="3953156" cy="1360174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Analytics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Custom analytics baked into every application, track usage patterns and adoption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3015" y="3785449"/>
              <a:ext cx="3951568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Social sharing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Authenticated access to Facebook, Twitter, Yahoo YQL.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Native email/address book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44583" y="3785449"/>
              <a:ext cx="3953156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Titanium+Plus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Encrypted database, ecommerce, ads, barcode scanners, custom analytics, in-app purchase 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3015" y="5143925"/>
              <a:ext cx="3951568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Data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Local SQLite data store, web services, lightweight key/value store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44583" y="5143925"/>
              <a:ext cx="3953156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Development tools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Create, test, and publish your app using the same tools across platforms</a:t>
              </a:r>
            </a:p>
          </p:txBody>
        </p:sp>
        <p:cxnSp>
          <p:nvCxnSpPr>
            <p:cNvPr id="32" name="Straight Connector 31"/>
            <p:cNvCxnSpPr>
              <a:cxnSpLocks noChangeShapeType="1"/>
            </p:cNvCxnSpPr>
            <p:nvPr/>
          </p:nvCxnSpPr>
          <p:spPr bwMode="auto">
            <a:xfrm>
              <a:off x="493015" y="3785449"/>
              <a:ext cx="790472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>
              <a:outerShdw dist="12700" dir="5400000" rotWithShape="0">
                <a:schemeClr val="bg1"/>
              </a:outerShdw>
            </a:effectLst>
          </p:spPr>
        </p:cxnSp>
        <p:cxnSp>
          <p:nvCxnSpPr>
            <p:cNvPr id="33" name="Straight Connector 32"/>
            <p:cNvCxnSpPr>
              <a:cxnSpLocks noChangeShapeType="1"/>
            </p:cNvCxnSpPr>
            <p:nvPr/>
          </p:nvCxnSpPr>
          <p:spPr bwMode="auto">
            <a:xfrm>
              <a:off x="493015" y="5143925"/>
              <a:ext cx="790472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>
              <a:outerShdw dist="12700" dir="5400000" rotWithShape="0">
                <a:schemeClr val="bg1"/>
              </a:outerShdw>
            </a:effectLst>
          </p:spPr>
        </p:cxnSp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 flipV="1">
              <a:off x="4436645" y="1066800"/>
              <a:ext cx="0" cy="5435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>
              <a:outerShdw dist="12700" dir="479882" rotWithShape="0">
                <a:schemeClr val="bg1"/>
              </a:outerShdw>
            </a:effectLst>
          </p:spPr>
        </p:cxn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>
              <a:off x="497777" y="2425275"/>
              <a:ext cx="790472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>
              <a:outerShdw dist="12700" dir="5400000" rotWithShape="0">
                <a:schemeClr val="bg1"/>
              </a:outerShdw>
            </a:effectLst>
          </p:spPr>
        </p:cxnSp>
      </p:grpSp>
      <p:sp>
        <p:nvSpPr>
          <p:cNvPr id="5" name="TextBox 69"/>
          <p:cNvSpPr txBox="1">
            <a:spLocks noChangeArrowheads="1"/>
          </p:cNvSpPr>
          <p:nvPr/>
        </p:nvSpPr>
        <p:spPr bwMode="auto">
          <a:xfrm>
            <a:off x="391415" y="207738"/>
            <a:ext cx="7772400" cy="66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3200" b="1" dirty="0">
                <a:solidFill>
                  <a:srgbClr val="404C53"/>
                </a:solidFill>
                <a:latin typeface="Trebuchet MS"/>
                <a:ea typeface="Hiragino Sans GB W6"/>
                <a:cs typeface="Trebuchet MS"/>
              </a:rPr>
              <a:t>Platform Features</a:t>
            </a:r>
          </a:p>
        </p:txBody>
      </p:sp>
      <p:pic>
        <p:nvPicPr>
          <p:cNvPr id="34821" name="Picture 19" descr="locatio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0" y="2493963"/>
            <a:ext cx="742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20" descr="analytics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5813" y="2493963"/>
            <a:ext cx="638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27" descr="social_sharing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8488" y="3903663"/>
            <a:ext cx="7096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4" name="Picture 28" descr="data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8488" y="5133975"/>
            <a:ext cx="6715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29" descr="devtool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0" y="5103813"/>
            <a:ext cx="700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6" name="Picture 7" descr="plus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59300" y="3903663"/>
            <a:ext cx="6746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30" descr="native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8488" y="1273175"/>
            <a:ext cx="649287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8" name="Picture 1" descr="multimedia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495800" y="1273175"/>
            <a:ext cx="78898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Under the Covers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3044825"/>
          </a:xfrm>
        </p:spPr>
        <p:txBody>
          <a:bodyPr/>
          <a:lstStyle/>
          <a:p>
            <a:pPr marL="0" indent="0" eaLnBrk="1" hangingPunct="1"/>
            <a:r>
              <a:rPr lang="en-US" dirty="0" smtClean="0">
                <a:ea typeface="ＭＳ Ｐゴシック" charset="-128"/>
              </a:rPr>
              <a:t>JavaScript is statically analyzed, native project stub generated</a:t>
            </a:r>
          </a:p>
          <a:p>
            <a:pPr marL="0" indent="0" eaLnBrk="1" hangingPunct="1"/>
            <a:endParaRPr lang="en-US" dirty="0" smtClean="0">
              <a:ea typeface="ＭＳ Ｐゴシック" charset="-128"/>
            </a:endParaRPr>
          </a:p>
          <a:p>
            <a:pPr marL="0" indent="0" eaLnBrk="1" hangingPunct="1"/>
            <a:r>
              <a:rPr lang="en-US" dirty="0" smtClean="0">
                <a:ea typeface="ＭＳ Ｐゴシック" charset="-128"/>
              </a:rPr>
              <a:t>JavaScript precompiled to </a:t>
            </a:r>
            <a:r>
              <a:rPr lang="en-US" dirty="0" err="1" smtClean="0">
                <a:ea typeface="ＭＳ Ｐゴシック" charset="-128"/>
              </a:rPr>
              <a:t>bytecode</a:t>
            </a:r>
            <a:r>
              <a:rPr lang="en-US" dirty="0" smtClean="0">
                <a:ea typeface="ＭＳ Ｐゴシック" charset="-128"/>
              </a:rPr>
              <a:t> (Android) or </a:t>
            </a:r>
            <a:r>
              <a:rPr lang="en-US" dirty="0" err="1" smtClean="0">
                <a:ea typeface="ＭＳ Ｐゴシック" charset="-128"/>
              </a:rPr>
              <a:t>inlined</a:t>
            </a:r>
            <a:r>
              <a:rPr lang="en-US" dirty="0" smtClean="0">
                <a:ea typeface="ＭＳ Ｐゴシック" charset="-128"/>
              </a:rPr>
              <a:t> in a generated C file (</a:t>
            </a:r>
            <a:r>
              <a:rPr lang="en-US" dirty="0" err="1" smtClean="0">
                <a:ea typeface="ＭＳ Ｐゴシック" charset="-128"/>
              </a:rPr>
              <a:t>iOS</a:t>
            </a:r>
            <a:r>
              <a:rPr lang="en-US" dirty="0" smtClean="0">
                <a:ea typeface="ＭＳ Ｐゴシック" charset="-128"/>
              </a:rPr>
              <a:t>)</a:t>
            </a:r>
          </a:p>
          <a:p>
            <a:pPr marL="0" indent="0" eaLnBrk="1" hangingPunct="1"/>
            <a:endParaRPr lang="en-US" dirty="0" smtClean="0">
              <a:ea typeface="ＭＳ Ｐゴシック" charset="-128"/>
            </a:endParaRPr>
          </a:p>
          <a:p>
            <a:pPr marL="0" indent="0" eaLnBrk="1" hangingPunct="1"/>
            <a:r>
              <a:rPr lang="en-US" dirty="0" smtClean="0">
                <a:ea typeface="ＭＳ Ｐゴシック" charset="-128"/>
              </a:rPr>
              <a:t>JavaScript and native code bindings are shipped along with </a:t>
            </a:r>
            <a:r>
              <a:rPr lang="en-US" dirty="0" err="1" smtClean="0">
                <a:ea typeface="ＭＳ Ｐゴシック" charset="-128"/>
              </a:rPr>
              <a:t>JavaScriptCore</a:t>
            </a:r>
            <a:r>
              <a:rPr lang="en-US" dirty="0" smtClean="0">
                <a:ea typeface="ＭＳ Ｐゴシック" charset="-128"/>
              </a:rPr>
              <a:t> (</a:t>
            </a:r>
            <a:r>
              <a:rPr lang="en-US" dirty="0" err="1" smtClean="0">
                <a:ea typeface="ＭＳ Ｐゴシック" charset="-128"/>
              </a:rPr>
              <a:t>iOS</a:t>
            </a:r>
            <a:r>
              <a:rPr lang="en-US" dirty="0" smtClean="0">
                <a:ea typeface="ＭＳ Ｐゴシック" charset="-128"/>
              </a:rPr>
              <a:t>) or Rhino (Android) to interpret JS code at runtime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  <a:alpha val="36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" y="2449871"/>
            <a:ext cx="9144000" cy="27380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200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Getting Started</a:t>
            </a:r>
          </a:p>
          <a:p>
            <a:pPr algn="ctr">
              <a:defRPr/>
            </a:pPr>
            <a:endParaRPr lang="en-US" sz="1800" b="1" i="1" dirty="0" smtClean="0">
              <a:solidFill>
                <a:srgbClr val="3F4B53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algn="ctr">
              <a:defRPr/>
            </a:pPr>
            <a:r>
              <a:rPr lang="en-US" sz="1800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Zero-to-App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1143000"/>
          </a:xfrm>
        </p:spPr>
        <p:txBody>
          <a:bodyPr/>
          <a:lstStyle/>
          <a:p>
            <a:r>
              <a:rPr lang="en-US" dirty="0" smtClean="0"/>
              <a:t>Getting Setup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457200" y="1457325"/>
            <a:ext cx="590550" cy="542925"/>
          </a:xfrm>
          <a:prstGeom prst="flowChartConnector">
            <a:avLst/>
          </a:prstGeom>
          <a:solidFill>
            <a:schemeClr val="tx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1100" y="1457325"/>
            <a:ext cx="589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Install your favorite mobile SDK</a:t>
            </a:r>
          </a:p>
          <a:p>
            <a:pPr lvl="1"/>
            <a:r>
              <a:rPr lang="en-US" sz="2000" dirty="0" smtClean="0"/>
              <a:t>- </a:t>
            </a:r>
            <a:r>
              <a:rPr lang="en-US" sz="2000" dirty="0" err="1" smtClean="0"/>
              <a:t>iOS</a:t>
            </a:r>
            <a:r>
              <a:rPr lang="en-US" sz="2000" dirty="0" smtClean="0"/>
              <a:t>, Android or both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476250" y="2497872"/>
            <a:ext cx="590550" cy="542925"/>
          </a:xfrm>
          <a:prstGeom prst="flowChartConnector">
            <a:avLst/>
          </a:prstGeom>
          <a:solidFill>
            <a:schemeClr val="tx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00150" y="2497872"/>
            <a:ext cx="589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Read getting started guide</a:t>
            </a:r>
          </a:p>
          <a:p>
            <a:pPr lvl="1"/>
            <a:r>
              <a:rPr lang="en-US" sz="2000" dirty="0" smtClean="0"/>
              <a:t>- Available on developer.appcelerator.com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466725" y="3526572"/>
            <a:ext cx="590550" cy="542925"/>
          </a:xfrm>
          <a:prstGeom prst="flowChartConnector">
            <a:avLst/>
          </a:prstGeom>
          <a:solidFill>
            <a:schemeClr val="tx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90625" y="3526572"/>
            <a:ext cx="589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Download &amp; install the Titanium Tools</a:t>
            </a:r>
          </a:p>
          <a:p>
            <a:pPr lvl="1"/>
            <a:r>
              <a:rPr lang="en-US" sz="2000" dirty="0" smtClean="0"/>
              <a:t>- Available on developer.appcelerator.com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457200" y="4698147"/>
            <a:ext cx="590550" cy="542925"/>
          </a:xfrm>
          <a:prstGeom prst="flowChartConnector">
            <a:avLst/>
          </a:prstGeom>
          <a:solidFill>
            <a:schemeClr val="tx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1100" y="4698147"/>
            <a:ext cx="5895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Download Kitchen Sink Sample App</a:t>
            </a:r>
          </a:p>
          <a:p>
            <a:pPr marL="571500" lvl="1" indent="-114300"/>
            <a:r>
              <a:rPr lang="en-US" sz="2000" dirty="0" smtClean="0"/>
              <a:t>- Available on </a:t>
            </a:r>
            <a:r>
              <a:rPr lang="en-US" sz="2000" dirty="0" err="1" smtClean="0"/>
              <a:t>github</a:t>
            </a:r>
            <a:r>
              <a:rPr lang="en-US" sz="2000" dirty="0" smtClean="0"/>
              <a:t>, links on developer.appcelerator.com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developer.appcelerator.com</a:t>
            </a:r>
          </a:p>
          <a:p>
            <a:pPr lvl="1">
              <a:buFontTx/>
              <a:buChar char="-"/>
            </a:pPr>
            <a:r>
              <a:rPr lang="en-US" dirty="0" smtClean="0"/>
              <a:t>Documentation, Video Tutorials, Q&amp;A, and more</a:t>
            </a:r>
          </a:p>
          <a:p>
            <a:pPr lvl="1">
              <a:buFontTx/>
              <a:buChar char="-"/>
            </a:pPr>
            <a:endParaRPr lang="en-US" sz="1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support.appcelerator.com</a:t>
            </a:r>
          </a:p>
          <a:p>
            <a:pPr lvl="1">
              <a:buFontTx/>
              <a:buChar char="-"/>
            </a:pPr>
            <a:r>
              <a:rPr lang="en-US" dirty="0" smtClean="0"/>
              <a:t>Pro &amp; Enterprise paid support</a:t>
            </a:r>
          </a:p>
          <a:p>
            <a:pPr lvl="1">
              <a:buFontTx/>
              <a:buChar char="-"/>
            </a:pPr>
            <a:endParaRPr lang="en-US" sz="1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Community</a:t>
            </a:r>
          </a:p>
          <a:p>
            <a:pPr lvl="1">
              <a:buFontTx/>
              <a:buChar char="-"/>
            </a:pPr>
            <a:r>
              <a:rPr lang="en-US" dirty="0" smtClean="0"/>
              <a:t>Extremely active Twitter, IRC, and blogging community</a:t>
            </a:r>
          </a:p>
          <a:p>
            <a:pPr lvl="1">
              <a:buFontTx/>
              <a:buChar char="-"/>
            </a:pPr>
            <a:endParaRPr lang="en-US" sz="1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Books</a:t>
            </a:r>
          </a:p>
          <a:p>
            <a:pPr lvl="1"/>
            <a:r>
              <a:rPr lang="en-US" dirty="0" smtClean="0"/>
              <a:t>- Two books coming out this fall</a:t>
            </a:r>
          </a:p>
          <a:p>
            <a:endParaRPr lang="en-US" sz="1000" u="sng" dirty="0" smtClean="0">
              <a:solidFill>
                <a:schemeClr val="accent2"/>
              </a:solidFill>
            </a:endParaRPr>
          </a:p>
          <a:p>
            <a:pPr algn="ctr"/>
            <a:r>
              <a:rPr lang="en-US" sz="2600" b="1" u="sng" dirty="0" smtClean="0">
                <a:solidFill>
                  <a:schemeClr val="accent2"/>
                </a:solidFill>
              </a:rPr>
              <a:t>bit.ly/</a:t>
            </a:r>
            <a:r>
              <a:rPr lang="en-US" sz="2600" b="1" u="sng" dirty="0" err="1" smtClean="0">
                <a:solidFill>
                  <a:schemeClr val="accent2"/>
                </a:solidFill>
              </a:rPr>
              <a:t>CodeFabAppcelerator</a:t>
            </a:r>
            <a:r>
              <a:rPr lang="en-US" sz="2600" b="1" u="sng" dirty="0" smtClean="0">
                <a:solidFill>
                  <a:schemeClr val="accent2"/>
                </a:solidFill>
              </a:rPr>
              <a:t> </a:t>
            </a:r>
            <a:r>
              <a:rPr lang="en-US" sz="2600" b="1" u="sng" dirty="0" smtClean="0">
                <a:solidFill>
                  <a:schemeClr val="tx2"/>
                </a:solidFill>
              </a:rPr>
              <a:t>for more</a:t>
            </a:r>
            <a:endParaRPr lang="en-US" sz="2600" u="sng" dirty="0" smtClean="0">
              <a:solidFill>
                <a:schemeClr val="accent2"/>
              </a:solidFill>
            </a:endParaRPr>
          </a:p>
          <a:p>
            <a:endParaRPr lang="en-US" u="sng" dirty="0">
              <a:solidFill>
                <a:schemeClr val="accent2"/>
              </a:solidFill>
            </a:endParaRP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2300" y="134938"/>
            <a:ext cx="17145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7267</TotalTime>
  <Words>417</Words>
  <Application>Microsoft Office PowerPoint</Application>
  <PresentationFormat>On-screen Show (4:3)</PresentationFormat>
  <Paragraphs>104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test_template</vt:lpstr>
      <vt:lpstr>1_test_template</vt:lpstr>
      <vt:lpstr>2_test_template</vt:lpstr>
      <vt:lpstr>3_test_template</vt:lpstr>
      <vt:lpstr>4_test_template</vt:lpstr>
      <vt:lpstr>Slide 1</vt:lpstr>
      <vt:lpstr>Agenda</vt:lpstr>
      <vt:lpstr>Slide 3</vt:lpstr>
      <vt:lpstr>Titanium from 10,000 Feet</vt:lpstr>
      <vt:lpstr>Slide 5</vt:lpstr>
      <vt:lpstr>Under the Covers</vt:lpstr>
      <vt:lpstr>Slide 7</vt:lpstr>
      <vt:lpstr>Getting Setup</vt:lpstr>
      <vt:lpstr>Getting Help</vt:lpstr>
      <vt:lpstr>Slide 10</vt:lpstr>
      <vt:lpstr>Slide 11</vt:lpstr>
      <vt:lpstr>Slide 12</vt:lpstr>
      <vt:lpstr>Slide 13</vt:lpstr>
    </vt:vector>
  </TitlesOfParts>
  <Company>Appcelerator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Benjamin Bahrenburg</cp:lastModifiedBy>
  <cp:revision>97</cp:revision>
  <dcterms:created xsi:type="dcterms:W3CDTF">2011-02-04T20:17:21Z</dcterms:created>
  <dcterms:modified xsi:type="dcterms:W3CDTF">2011-04-25T16:18:07Z</dcterms:modified>
</cp:coreProperties>
</file>