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autoAdjust="0"/>
    <p:restoredTop sz="81295" autoAdjust="0"/>
  </p:normalViewPr>
  <p:slideViewPr>
    <p:cSldViewPr snapToGrid="0">
      <p:cViewPr varScale="1">
        <p:scale>
          <a:sx n="91" d="100"/>
          <a:sy n="91" d="100"/>
        </p:scale>
        <p:origin x="1716"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uch, Ben" userId="7d648124-6238-404e-807f-43520601a438" providerId="ADAL" clId="{83D5AC06-E3D7-4547-B447-0B9384011DD3}"/>
    <pc:docChg chg="modSld">
      <pc:chgData name="Baruch, Ben" userId="7d648124-6238-404e-807f-43520601a438" providerId="ADAL" clId="{83D5AC06-E3D7-4547-B447-0B9384011DD3}" dt="2024-09-15T07:09:15.412" v="30" actId="255"/>
      <pc:docMkLst>
        <pc:docMk/>
      </pc:docMkLst>
      <pc:sldChg chg="modSp mod">
        <pc:chgData name="Baruch, Ben" userId="7d648124-6238-404e-807f-43520601a438" providerId="ADAL" clId="{83D5AC06-E3D7-4547-B447-0B9384011DD3}" dt="2024-09-15T07:09:15.412" v="30" actId="255"/>
        <pc:sldMkLst>
          <pc:docMk/>
          <pc:sldMk cId="1428274495" sldId="257"/>
        </pc:sldMkLst>
        <pc:spChg chg="mod">
          <ac:chgData name="Baruch, Ben" userId="7d648124-6238-404e-807f-43520601a438" providerId="ADAL" clId="{83D5AC06-E3D7-4547-B447-0B9384011DD3}" dt="2024-09-15T07:09:15.412" v="30" actId="255"/>
          <ac:spMkLst>
            <pc:docMk/>
            <pc:sldMk cId="1428274495" sldId="257"/>
            <ac:spMk id="4" creationId="{8C407079-9495-E254-3AB7-C1EF60E75F33}"/>
          </ac:spMkLst>
        </pc:spChg>
      </pc:sldChg>
    </pc:docChg>
  </pc:docChgLst>
  <pc:docChgLst>
    <pc:chgData name="Baruch, Ben" userId="7d648124-6238-404e-807f-43520601a438" providerId="ADAL" clId="{3F7EC8E1-C929-46A7-9AB7-B0C5F37E727B}"/>
    <pc:docChg chg="undo custSel modSld">
      <pc:chgData name="Baruch, Ben" userId="7d648124-6238-404e-807f-43520601a438" providerId="ADAL" clId="{3F7EC8E1-C929-46A7-9AB7-B0C5F37E727B}" dt="2024-09-21T09:45:46.292" v="1043" actId="33524"/>
      <pc:docMkLst>
        <pc:docMk/>
      </pc:docMkLst>
      <pc:sldChg chg="modNotesTx">
        <pc:chgData name="Baruch, Ben" userId="7d648124-6238-404e-807f-43520601a438" providerId="ADAL" clId="{3F7EC8E1-C929-46A7-9AB7-B0C5F37E727B}" dt="2024-09-21T09:45:46.292" v="1043" actId="33524"/>
        <pc:sldMkLst>
          <pc:docMk/>
          <pc:sldMk cId="2521538384" sldId="256"/>
        </pc:sldMkLst>
      </pc:sldChg>
      <pc:sldChg chg="modNotesTx">
        <pc:chgData name="Baruch, Ben" userId="7d648124-6238-404e-807f-43520601a438" providerId="ADAL" clId="{3F7EC8E1-C929-46A7-9AB7-B0C5F37E727B}" dt="2024-09-16T06:43:02.197" v="516" actId="20577"/>
        <pc:sldMkLst>
          <pc:docMk/>
          <pc:sldMk cId="1428274495" sldId="257"/>
        </pc:sldMkLst>
      </pc:sldChg>
      <pc:sldChg chg="modSp mod modNotesTx">
        <pc:chgData name="Baruch, Ben" userId="7d648124-6238-404e-807f-43520601a438" providerId="ADAL" clId="{3F7EC8E1-C929-46A7-9AB7-B0C5F37E727B}" dt="2024-09-21T08:04:34.952" v="933" actId="20577"/>
        <pc:sldMkLst>
          <pc:docMk/>
          <pc:sldMk cId="3216242903" sldId="258"/>
        </pc:sldMkLst>
        <pc:spChg chg="mod">
          <ac:chgData name="Baruch, Ben" userId="7d648124-6238-404e-807f-43520601a438" providerId="ADAL" clId="{3F7EC8E1-C929-46A7-9AB7-B0C5F37E727B}" dt="2024-09-16T06:39:31.919" v="490" actId="115"/>
          <ac:spMkLst>
            <pc:docMk/>
            <pc:sldMk cId="3216242903" sldId="258"/>
            <ac:spMk id="6" creationId="{95DAB734-8C22-2C6D-7F38-8ADD1A67890C}"/>
          </ac:spMkLst>
        </pc:spChg>
      </pc:sldChg>
      <pc:sldChg chg="modNotesTx">
        <pc:chgData name="Baruch, Ben" userId="7d648124-6238-404e-807f-43520601a438" providerId="ADAL" clId="{3F7EC8E1-C929-46A7-9AB7-B0C5F37E727B}" dt="2024-09-21T08:36:09.857" v="1042" actId="20577"/>
        <pc:sldMkLst>
          <pc:docMk/>
          <pc:sldMk cId="4264260296" sldId="259"/>
        </pc:sldMkLst>
      </pc:sldChg>
      <pc:sldChg chg="modSp mod modNotesTx">
        <pc:chgData name="Baruch, Ben" userId="7d648124-6238-404e-807f-43520601a438" providerId="ADAL" clId="{3F7EC8E1-C929-46A7-9AB7-B0C5F37E727B}" dt="2024-09-21T08:15:24.936" v="1040" actId="20577"/>
        <pc:sldMkLst>
          <pc:docMk/>
          <pc:sldMk cId="805009826" sldId="260"/>
        </pc:sldMkLst>
        <pc:spChg chg="mod">
          <ac:chgData name="Baruch, Ben" userId="7d648124-6238-404e-807f-43520601a438" providerId="ADAL" clId="{3F7EC8E1-C929-46A7-9AB7-B0C5F37E727B}" dt="2024-09-16T06:46:13.645" v="531" actId="1076"/>
          <ac:spMkLst>
            <pc:docMk/>
            <pc:sldMk cId="805009826" sldId="260"/>
            <ac:spMk id="6" creationId="{95DAB734-8C22-2C6D-7F38-8ADD1A67890C}"/>
          </ac:spMkLst>
        </pc:spChg>
      </pc:sldChg>
      <pc:sldChg chg="modNotesTx">
        <pc:chgData name="Baruch, Ben" userId="7d648124-6238-404e-807f-43520601a438" providerId="ADAL" clId="{3F7EC8E1-C929-46A7-9AB7-B0C5F37E727B}" dt="2024-09-16T06:53:07.972" v="711" actId="20577"/>
        <pc:sldMkLst>
          <pc:docMk/>
          <pc:sldMk cId="493836167" sldId="266"/>
        </pc:sldMkLst>
      </pc:sldChg>
      <pc:sldChg chg="modNotesTx">
        <pc:chgData name="Baruch, Ben" userId="7d648124-6238-404e-807f-43520601a438" providerId="ADAL" clId="{3F7EC8E1-C929-46A7-9AB7-B0C5F37E727B}" dt="2024-09-16T06:52:15.554" v="614" actId="20577"/>
        <pc:sldMkLst>
          <pc:docMk/>
          <pc:sldMk cId="2055754447" sldId="26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3A2A4-0AB3-4671-B61B-8D3AB0789F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B85882-A510-41DD-B0FF-A77657B512D3}">
      <dgm:prSet custT="1"/>
      <dgm:spPr/>
      <dgm:t>
        <a:bodyPr/>
        <a:lstStyle/>
        <a:p>
          <a:pPr>
            <a:lnSpc>
              <a:spcPct val="100000"/>
            </a:lnSpc>
          </a:pPr>
          <a:r>
            <a:rPr lang="en-US" sz="1500" b="1" dirty="0"/>
            <a:t>Users</a:t>
          </a:r>
          <a:r>
            <a:rPr lang="en-US" sz="1500" dirty="0"/>
            <a:t> interact with the Carpool app by creating or joining groups, choosing meeting points, and viewing routes. Actions are bi-directional, with real-time feedback.</a:t>
          </a:r>
        </a:p>
      </dgm:t>
    </dgm:pt>
    <dgm:pt modelId="{EB4D1240-ECB4-4DC2-ABC4-7EA71D0817AB}" type="parTrans" cxnId="{F731F843-7D58-43F7-B4F4-A71DB4B80BC3}">
      <dgm:prSet/>
      <dgm:spPr/>
      <dgm:t>
        <a:bodyPr/>
        <a:lstStyle/>
        <a:p>
          <a:endParaRPr lang="en-US"/>
        </a:p>
      </dgm:t>
    </dgm:pt>
    <dgm:pt modelId="{CC288172-D604-4A0B-BC96-0B08A0B699F8}" type="sibTrans" cxnId="{F731F843-7D58-43F7-B4F4-A71DB4B80BC3}">
      <dgm:prSet/>
      <dgm:spPr/>
      <dgm:t>
        <a:bodyPr/>
        <a:lstStyle/>
        <a:p>
          <a:endParaRPr lang="en-US"/>
        </a:p>
      </dgm:t>
    </dgm:pt>
    <dgm:pt modelId="{2327FB38-424D-4243-81C0-264222EAEC5F}">
      <dgm:prSet custT="1"/>
      <dgm:spPr/>
      <dgm:t>
        <a:bodyPr/>
        <a:lstStyle/>
        <a:p>
          <a:pPr>
            <a:lnSpc>
              <a:spcPct val="100000"/>
            </a:lnSpc>
          </a:pPr>
          <a:r>
            <a:rPr lang="en-US" sz="1500" dirty="0"/>
            <a:t>The </a:t>
          </a:r>
          <a:r>
            <a:rPr lang="en-US" sz="1500" b="1" dirty="0"/>
            <a:t>app</a:t>
          </a:r>
          <a:r>
            <a:rPr lang="en-US" sz="1500" dirty="0"/>
            <a:t> manages user requests, data, and interactions with external services, processing inputs and handling business logic to ensure a seamless experience.</a:t>
          </a:r>
        </a:p>
      </dgm:t>
    </dgm:pt>
    <dgm:pt modelId="{8376F07C-CEE2-45C0-AB09-B151CEE80CB3}" type="parTrans" cxnId="{FD96EC7B-12CD-4A23-9406-D680C2E0BE58}">
      <dgm:prSet/>
      <dgm:spPr/>
      <dgm:t>
        <a:bodyPr/>
        <a:lstStyle/>
        <a:p>
          <a:endParaRPr lang="en-US"/>
        </a:p>
      </dgm:t>
    </dgm:pt>
    <dgm:pt modelId="{8EB0085E-815D-4EDC-89C6-AE926C88B0DA}" type="sibTrans" cxnId="{FD96EC7B-12CD-4A23-9406-D680C2E0BE58}">
      <dgm:prSet/>
      <dgm:spPr/>
      <dgm:t>
        <a:bodyPr/>
        <a:lstStyle/>
        <a:p>
          <a:endParaRPr lang="en-US"/>
        </a:p>
      </dgm:t>
    </dgm:pt>
    <dgm:pt modelId="{A6D6D420-DFC9-4728-AF2A-E152ECC84741}">
      <dgm:prSet/>
      <dgm:spPr/>
      <dgm:t>
        <a:bodyPr/>
        <a:lstStyle/>
        <a:p>
          <a:pPr>
            <a:lnSpc>
              <a:spcPct val="100000"/>
            </a:lnSpc>
          </a:pPr>
          <a:r>
            <a:rPr lang="en-US" b="1" dirty="0"/>
            <a:t>Firebase</a:t>
          </a:r>
          <a:r>
            <a:rPr lang="en-US" dirty="0"/>
            <a:t> supports backend services like real-time updates and authentication, managing user data, group details, and notifications to keep users informed.</a:t>
          </a:r>
        </a:p>
      </dgm:t>
    </dgm:pt>
    <dgm:pt modelId="{E66D56DB-5104-47BC-AADD-0AFDF05AAA66}" type="parTrans" cxnId="{C39AB0AE-0A63-415E-B3EA-1F9F7AF71520}">
      <dgm:prSet/>
      <dgm:spPr/>
      <dgm:t>
        <a:bodyPr/>
        <a:lstStyle/>
        <a:p>
          <a:endParaRPr lang="en-US"/>
        </a:p>
      </dgm:t>
    </dgm:pt>
    <dgm:pt modelId="{9196BFA2-8873-462C-A61A-C086FFDBA5DB}" type="sibTrans" cxnId="{C39AB0AE-0A63-415E-B3EA-1F9F7AF71520}">
      <dgm:prSet/>
      <dgm:spPr/>
      <dgm:t>
        <a:bodyPr/>
        <a:lstStyle/>
        <a:p>
          <a:endParaRPr lang="en-US"/>
        </a:p>
      </dgm:t>
    </dgm:pt>
    <dgm:pt modelId="{B2AF6A87-44C8-4C06-972E-419B2D534388}">
      <dgm:prSet/>
      <dgm:spPr/>
      <dgm:t>
        <a:bodyPr/>
        <a:lstStyle/>
        <a:p>
          <a:pPr>
            <a:lnSpc>
              <a:spcPct val="100000"/>
            </a:lnSpc>
          </a:pPr>
          <a:r>
            <a:rPr lang="en-US" b="1" dirty="0"/>
            <a:t>OpenStreetMap</a:t>
          </a:r>
          <a:r>
            <a:rPr lang="en-US" dirty="0"/>
            <a:t> provides accurate, interactive maps for routes, meeting points, and stations, ensuring smooth navigation.</a:t>
          </a:r>
        </a:p>
      </dgm:t>
    </dgm:pt>
    <dgm:pt modelId="{7FE3ACCD-175B-4B29-BF4C-CB105E979EA5}" type="parTrans" cxnId="{7B80FE66-BDF3-4786-A119-341873C63064}">
      <dgm:prSet/>
      <dgm:spPr/>
      <dgm:t>
        <a:bodyPr/>
        <a:lstStyle/>
        <a:p>
          <a:endParaRPr lang="en-US"/>
        </a:p>
      </dgm:t>
    </dgm:pt>
    <dgm:pt modelId="{328877F2-5C9F-431A-AF6B-D0677354D3C6}" type="sibTrans" cxnId="{7B80FE66-BDF3-4786-A119-341873C63064}">
      <dgm:prSet/>
      <dgm:spPr/>
      <dgm:t>
        <a:bodyPr/>
        <a:lstStyle/>
        <a:p>
          <a:endParaRPr lang="en-US"/>
        </a:p>
      </dgm:t>
    </dgm:pt>
    <dgm:pt modelId="{91B59E6D-4CC6-4A12-8B25-812E02EE8DD2}" type="pres">
      <dgm:prSet presAssocID="{2A83A2A4-0AB3-4671-B61B-8D3AB0789FFD}" presName="root" presStyleCnt="0">
        <dgm:presLayoutVars>
          <dgm:dir/>
          <dgm:resizeHandles val="exact"/>
        </dgm:presLayoutVars>
      </dgm:prSet>
      <dgm:spPr/>
    </dgm:pt>
    <dgm:pt modelId="{37804670-3902-4087-AC05-4BBE42D807A2}" type="pres">
      <dgm:prSet presAssocID="{D4B85882-A510-41DD-B0FF-A77657B512D3}" presName="compNode" presStyleCnt="0"/>
      <dgm:spPr/>
    </dgm:pt>
    <dgm:pt modelId="{C2A00044-6876-4E37-B2EA-B54B6B0CE1D4}" type="pres">
      <dgm:prSet presAssocID="{D4B85882-A510-41DD-B0FF-A77657B512D3}" presName="bgRect" presStyleLbl="bgShp" presStyleIdx="0" presStyleCnt="4"/>
      <dgm:spPr/>
    </dgm:pt>
    <dgm:pt modelId="{AEAD5BB4-0A7A-42B6-A1E3-9F388D146C67}" type="pres">
      <dgm:prSet presAssocID="{D4B85882-A510-41DD-B0FF-A77657B512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D2FC092A-322D-4972-A5E3-AC0BE821147C}" type="pres">
      <dgm:prSet presAssocID="{D4B85882-A510-41DD-B0FF-A77657B512D3}" presName="spaceRect" presStyleCnt="0"/>
      <dgm:spPr/>
    </dgm:pt>
    <dgm:pt modelId="{8034F263-16B4-4764-8E12-2B21E7137BFA}" type="pres">
      <dgm:prSet presAssocID="{D4B85882-A510-41DD-B0FF-A77657B512D3}" presName="parTx" presStyleLbl="revTx" presStyleIdx="0" presStyleCnt="4">
        <dgm:presLayoutVars>
          <dgm:chMax val="0"/>
          <dgm:chPref val="0"/>
        </dgm:presLayoutVars>
      </dgm:prSet>
      <dgm:spPr/>
    </dgm:pt>
    <dgm:pt modelId="{4F79E635-96E2-42C0-9BC0-4EC6E1D2FEB2}" type="pres">
      <dgm:prSet presAssocID="{CC288172-D604-4A0B-BC96-0B08A0B699F8}" presName="sibTrans" presStyleCnt="0"/>
      <dgm:spPr/>
    </dgm:pt>
    <dgm:pt modelId="{FB28805B-B2C4-4992-A9ED-AC015D0FA325}" type="pres">
      <dgm:prSet presAssocID="{2327FB38-424D-4243-81C0-264222EAEC5F}" presName="compNode" presStyleCnt="0"/>
      <dgm:spPr/>
    </dgm:pt>
    <dgm:pt modelId="{B9AB2101-A8A8-43DC-ACED-D50AE9AC3F26}" type="pres">
      <dgm:prSet presAssocID="{2327FB38-424D-4243-81C0-264222EAEC5F}" presName="bgRect" presStyleLbl="bgShp" presStyleIdx="1" presStyleCnt="4"/>
      <dgm:spPr/>
    </dgm:pt>
    <dgm:pt modelId="{76241507-92E3-46AC-AE32-5CF6C82F4F16}" type="pres">
      <dgm:prSet presAssocID="{2327FB38-424D-4243-81C0-264222EAEC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97AAF9E-EF47-42E0-A5D8-9F2A05DC15A2}" type="pres">
      <dgm:prSet presAssocID="{2327FB38-424D-4243-81C0-264222EAEC5F}" presName="spaceRect" presStyleCnt="0"/>
      <dgm:spPr/>
    </dgm:pt>
    <dgm:pt modelId="{843C219C-AE78-4BA4-9564-DDED57D667C5}" type="pres">
      <dgm:prSet presAssocID="{2327FB38-424D-4243-81C0-264222EAEC5F}" presName="parTx" presStyleLbl="revTx" presStyleIdx="1" presStyleCnt="4">
        <dgm:presLayoutVars>
          <dgm:chMax val="0"/>
          <dgm:chPref val="0"/>
        </dgm:presLayoutVars>
      </dgm:prSet>
      <dgm:spPr/>
    </dgm:pt>
    <dgm:pt modelId="{94EAB25D-7CEE-4D0F-BFF2-0416E3678F9C}" type="pres">
      <dgm:prSet presAssocID="{8EB0085E-815D-4EDC-89C6-AE926C88B0DA}" presName="sibTrans" presStyleCnt="0"/>
      <dgm:spPr/>
    </dgm:pt>
    <dgm:pt modelId="{12970687-F424-4B89-872C-CB5A492A1ADD}" type="pres">
      <dgm:prSet presAssocID="{A6D6D420-DFC9-4728-AF2A-E152ECC84741}" presName="compNode" presStyleCnt="0"/>
      <dgm:spPr/>
    </dgm:pt>
    <dgm:pt modelId="{36128C55-2890-4277-A735-3A48D819B97B}" type="pres">
      <dgm:prSet presAssocID="{A6D6D420-DFC9-4728-AF2A-E152ECC84741}" presName="bgRect" presStyleLbl="bgShp" presStyleIdx="2" presStyleCnt="4"/>
      <dgm:spPr/>
    </dgm:pt>
    <dgm:pt modelId="{805499E3-DDFD-408F-89E1-D77801981CA7}" type="pres">
      <dgm:prSet presAssocID="{A6D6D420-DFC9-4728-AF2A-E152ECC847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7070F03-5912-41F0-9116-1FBBEDCAC879}" type="pres">
      <dgm:prSet presAssocID="{A6D6D420-DFC9-4728-AF2A-E152ECC84741}" presName="spaceRect" presStyleCnt="0"/>
      <dgm:spPr/>
    </dgm:pt>
    <dgm:pt modelId="{B4503C16-F88B-4D21-86C9-B3C36A90ABCC}" type="pres">
      <dgm:prSet presAssocID="{A6D6D420-DFC9-4728-AF2A-E152ECC84741}" presName="parTx" presStyleLbl="revTx" presStyleIdx="2" presStyleCnt="4">
        <dgm:presLayoutVars>
          <dgm:chMax val="0"/>
          <dgm:chPref val="0"/>
        </dgm:presLayoutVars>
      </dgm:prSet>
      <dgm:spPr/>
    </dgm:pt>
    <dgm:pt modelId="{CBDB8288-1E16-4884-9B36-8B5D045C41BC}" type="pres">
      <dgm:prSet presAssocID="{9196BFA2-8873-462C-A61A-C086FFDBA5DB}" presName="sibTrans" presStyleCnt="0"/>
      <dgm:spPr/>
    </dgm:pt>
    <dgm:pt modelId="{CCC87736-F97E-45C7-BD59-C7C971DBF598}" type="pres">
      <dgm:prSet presAssocID="{B2AF6A87-44C8-4C06-972E-419B2D534388}" presName="compNode" presStyleCnt="0"/>
      <dgm:spPr/>
    </dgm:pt>
    <dgm:pt modelId="{8BD15D2B-B372-487C-B0FF-368A09C772F3}" type="pres">
      <dgm:prSet presAssocID="{B2AF6A87-44C8-4C06-972E-419B2D534388}" presName="bgRect" presStyleLbl="bgShp" presStyleIdx="3" presStyleCnt="4"/>
      <dgm:spPr/>
    </dgm:pt>
    <dgm:pt modelId="{DB9CC09C-C608-4A50-86EF-BCD30616F507}" type="pres">
      <dgm:prSet presAssocID="{B2AF6A87-44C8-4C06-972E-419B2D5343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ass"/>
        </a:ext>
      </dgm:extLst>
    </dgm:pt>
    <dgm:pt modelId="{9AF5651E-4522-4ADB-BAB1-D5B43249BF9C}" type="pres">
      <dgm:prSet presAssocID="{B2AF6A87-44C8-4C06-972E-419B2D534388}" presName="spaceRect" presStyleCnt="0"/>
      <dgm:spPr/>
    </dgm:pt>
    <dgm:pt modelId="{04D4BB29-7E87-4360-96DE-515D52ACF198}" type="pres">
      <dgm:prSet presAssocID="{B2AF6A87-44C8-4C06-972E-419B2D534388}" presName="parTx" presStyleLbl="revTx" presStyleIdx="3" presStyleCnt="4">
        <dgm:presLayoutVars>
          <dgm:chMax val="0"/>
          <dgm:chPref val="0"/>
        </dgm:presLayoutVars>
      </dgm:prSet>
      <dgm:spPr/>
    </dgm:pt>
  </dgm:ptLst>
  <dgm:cxnLst>
    <dgm:cxn modelId="{08FF0506-9AF3-4395-9014-D8A66EDCEEFF}" type="presOf" srcId="{2A83A2A4-0AB3-4671-B61B-8D3AB0789FFD}" destId="{91B59E6D-4CC6-4A12-8B25-812E02EE8DD2}" srcOrd="0" destOrd="0" presId="urn:microsoft.com/office/officeart/2018/2/layout/IconVerticalSolidList"/>
    <dgm:cxn modelId="{A3FC022E-8EE1-4A35-84B4-8D15461C6367}" type="presOf" srcId="{2327FB38-424D-4243-81C0-264222EAEC5F}" destId="{843C219C-AE78-4BA4-9564-DDED57D667C5}" srcOrd="0" destOrd="0" presId="urn:microsoft.com/office/officeart/2018/2/layout/IconVerticalSolidList"/>
    <dgm:cxn modelId="{F731F843-7D58-43F7-B4F4-A71DB4B80BC3}" srcId="{2A83A2A4-0AB3-4671-B61B-8D3AB0789FFD}" destId="{D4B85882-A510-41DD-B0FF-A77657B512D3}" srcOrd="0" destOrd="0" parTransId="{EB4D1240-ECB4-4DC2-ABC4-7EA71D0817AB}" sibTransId="{CC288172-D604-4A0B-BC96-0B08A0B699F8}"/>
    <dgm:cxn modelId="{7B80FE66-BDF3-4786-A119-341873C63064}" srcId="{2A83A2A4-0AB3-4671-B61B-8D3AB0789FFD}" destId="{B2AF6A87-44C8-4C06-972E-419B2D534388}" srcOrd="3" destOrd="0" parTransId="{7FE3ACCD-175B-4B29-BF4C-CB105E979EA5}" sibTransId="{328877F2-5C9F-431A-AF6B-D0677354D3C6}"/>
    <dgm:cxn modelId="{ED85476C-6A44-4535-B60B-CD98672B6374}" type="presOf" srcId="{A6D6D420-DFC9-4728-AF2A-E152ECC84741}" destId="{B4503C16-F88B-4D21-86C9-B3C36A90ABCC}" srcOrd="0" destOrd="0" presId="urn:microsoft.com/office/officeart/2018/2/layout/IconVerticalSolidList"/>
    <dgm:cxn modelId="{FD96EC7B-12CD-4A23-9406-D680C2E0BE58}" srcId="{2A83A2A4-0AB3-4671-B61B-8D3AB0789FFD}" destId="{2327FB38-424D-4243-81C0-264222EAEC5F}" srcOrd="1" destOrd="0" parTransId="{8376F07C-CEE2-45C0-AB09-B151CEE80CB3}" sibTransId="{8EB0085E-815D-4EDC-89C6-AE926C88B0DA}"/>
    <dgm:cxn modelId="{84C26082-6178-4651-A688-5E36BEC5E4FA}" type="presOf" srcId="{B2AF6A87-44C8-4C06-972E-419B2D534388}" destId="{04D4BB29-7E87-4360-96DE-515D52ACF198}" srcOrd="0" destOrd="0" presId="urn:microsoft.com/office/officeart/2018/2/layout/IconVerticalSolidList"/>
    <dgm:cxn modelId="{C39AB0AE-0A63-415E-B3EA-1F9F7AF71520}" srcId="{2A83A2A4-0AB3-4671-B61B-8D3AB0789FFD}" destId="{A6D6D420-DFC9-4728-AF2A-E152ECC84741}" srcOrd="2" destOrd="0" parTransId="{E66D56DB-5104-47BC-AADD-0AFDF05AAA66}" sibTransId="{9196BFA2-8873-462C-A61A-C086FFDBA5DB}"/>
    <dgm:cxn modelId="{610522E5-EE8F-4240-88E4-EB1A93F61158}" type="presOf" srcId="{D4B85882-A510-41DD-B0FF-A77657B512D3}" destId="{8034F263-16B4-4764-8E12-2B21E7137BFA}" srcOrd="0" destOrd="0" presId="urn:microsoft.com/office/officeart/2018/2/layout/IconVerticalSolidList"/>
    <dgm:cxn modelId="{3CC9EA20-EDC1-4BEA-96C8-854CE64837A3}" type="presParOf" srcId="{91B59E6D-4CC6-4A12-8B25-812E02EE8DD2}" destId="{37804670-3902-4087-AC05-4BBE42D807A2}" srcOrd="0" destOrd="0" presId="urn:microsoft.com/office/officeart/2018/2/layout/IconVerticalSolidList"/>
    <dgm:cxn modelId="{F2FC5CA2-3963-4AFB-B85C-8C2C640D753C}" type="presParOf" srcId="{37804670-3902-4087-AC05-4BBE42D807A2}" destId="{C2A00044-6876-4E37-B2EA-B54B6B0CE1D4}" srcOrd="0" destOrd="0" presId="urn:microsoft.com/office/officeart/2018/2/layout/IconVerticalSolidList"/>
    <dgm:cxn modelId="{DC53E4DF-2BD2-4391-BE89-F7923DC99F45}" type="presParOf" srcId="{37804670-3902-4087-AC05-4BBE42D807A2}" destId="{AEAD5BB4-0A7A-42B6-A1E3-9F388D146C67}" srcOrd="1" destOrd="0" presId="urn:microsoft.com/office/officeart/2018/2/layout/IconVerticalSolidList"/>
    <dgm:cxn modelId="{900A79B3-DE71-4AA8-BD3D-0AC08A5FBF39}" type="presParOf" srcId="{37804670-3902-4087-AC05-4BBE42D807A2}" destId="{D2FC092A-322D-4972-A5E3-AC0BE821147C}" srcOrd="2" destOrd="0" presId="urn:microsoft.com/office/officeart/2018/2/layout/IconVerticalSolidList"/>
    <dgm:cxn modelId="{7E4541C3-459D-4D9A-8396-C5A071869CA4}" type="presParOf" srcId="{37804670-3902-4087-AC05-4BBE42D807A2}" destId="{8034F263-16B4-4764-8E12-2B21E7137BFA}" srcOrd="3" destOrd="0" presId="urn:microsoft.com/office/officeart/2018/2/layout/IconVerticalSolidList"/>
    <dgm:cxn modelId="{98BDF02C-C302-4AEC-9FE9-DBE71075F77F}" type="presParOf" srcId="{91B59E6D-4CC6-4A12-8B25-812E02EE8DD2}" destId="{4F79E635-96E2-42C0-9BC0-4EC6E1D2FEB2}" srcOrd="1" destOrd="0" presId="urn:microsoft.com/office/officeart/2018/2/layout/IconVerticalSolidList"/>
    <dgm:cxn modelId="{756DB8F2-5B88-47E6-B188-3245958D981B}" type="presParOf" srcId="{91B59E6D-4CC6-4A12-8B25-812E02EE8DD2}" destId="{FB28805B-B2C4-4992-A9ED-AC015D0FA325}" srcOrd="2" destOrd="0" presId="urn:microsoft.com/office/officeart/2018/2/layout/IconVerticalSolidList"/>
    <dgm:cxn modelId="{D698E89F-D119-44E9-AD2E-A1EED58609B3}" type="presParOf" srcId="{FB28805B-B2C4-4992-A9ED-AC015D0FA325}" destId="{B9AB2101-A8A8-43DC-ACED-D50AE9AC3F26}" srcOrd="0" destOrd="0" presId="urn:microsoft.com/office/officeart/2018/2/layout/IconVerticalSolidList"/>
    <dgm:cxn modelId="{036B9709-0E53-4C4B-8A11-2573AB0D57A0}" type="presParOf" srcId="{FB28805B-B2C4-4992-A9ED-AC015D0FA325}" destId="{76241507-92E3-46AC-AE32-5CF6C82F4F16}" srcOrd="1" destOrd="0" presId="urn:microsoft.com/office/officeart/2018/2/layout/IconVerticalSolidList"/>
    <dgm:cxn modelId="{4811B9A4-0406-4079-A23A-482F37C1A9C2}" type="presParOf" srcId="{FB28805B-B2C4-4992-A9ED-AC015D0FA325}" destId="{C97AAF9E-EF47-42E0-A5D8-9F2A05DC15A2}" srcOrd="2" destOrd="0" presId="urn:microsoft.com/office/officeart/2018/2/layout/IconVerticalSolidList"/>
    <dgm:cxn modelId="{5713FBE9-952A-417E-8FD0-AFAF9C278F11}" type="presParOf" srcId="{FB28805B-B2C4-4992-A9ED-AC015D0FA325}" destId="{843C219C-AE78-4BA4-9564-DDED57D667C5}" srcOrd="3" destOrd="0" presId="urn:microsoft.com/office/officeart/2018/2/layout/IconVerticalSolidList"/>
    <dgm:cxn modelId="{82733D50-56F9-4BA4-9A36-7F0F62985CDF}" type="presParOf" srcId="{91B59E6D-4CC6-4A12-8B25-812E02EE8DD2}" destId="{94EAB25D-7CEE-4D0F-BFF2-0416E3678F9C}" srcOrd="3" destOrd="0" presId="urn:microsoft.com/office/officeart/2018/2/layout/IconVerticalSolidList"/>
    <dgm:cxn modelId="{DA19C2AF-3344-4F38-B4C0-54061CACD51D}" type="presParOf" srcId="{91B59E6D-4CC6-4A12-8B25-812E02EE8DD2}" destId="{12970687-F424-4B89-872C-CB5A492A1ADD}" srcOrd="4" destOrd="0" presId="urn:microsoft.com/office/officeart/2018/2/layout/IconVerticalSolidList"/>
    <dgm:cxn modelId="{3CDC4337-2467-4AEA-930F-15B2BB3D920D}" type="presParOf" srcId="{12970687-F424-4B89-872C-CB5A492A1ADD}" destId="{36128C55-2890-4277-A735-3A48D819B97B}" srcOrd="0" destOrd="0" presId="urn:microsoft.com/office/officeart/2018/2/layout/IconVerticalSolidList"/>
    <dgm:cxn modelId="{7470A776-8CC0-4F6D-B71B-8D2A81E18769}" type="presParOf" srcId="{12970687-F424-4B89-872C-CB5A492A1ADD}" destId="{805499E3-DDFD-408F-89E1-D77801981CA7}" srcOrd="1" destOrd="0" presId="urn:microsoft.com/office/officeart/2018/2/layout/IconVerticalSolidList"/>
    <dgm:cxn modelId="{BD3C2116-CE67-4A44-88FB-A981D35CB3FD}" type="presParOf" srcId="{12970687-F424-4B89-872C-CB5A492A1ADD}" destId="{27070F03-5912-41F0-9116-1FBBEDCAC879}" srcOrd="2" destOrd="0" presId="urn:microsoft.com/office/officeart/2018/2/layout/IconVerticalSolidList"/>
    <dgm:cxn modelId="{8A317AD0-2091-4A5C-80F2-5516C5779BEB}" type="presParOf" srcId="{12970687-F424-4B89-872C-CB5A492A1ADD}" destId="{B4503C16-F88B-4D21-86C9-B3C36A90ABCC}" srcOrd="3" destOrd="0" presId="urn:microsoft.com/office/officeart/2018/2/layout/IconVerticalSolidList"/>
    <dgm:cxn modelId="{83807F94-856C-4429-B69B-3C9DCD02E2F4}" type="presParOf" srcId="{91B59E6D-4CC6-4A12-8B25-812E02EE8DD2}" destId="{CBDB8288-1E16-4884-9B36-8B5D045C41BC}" srcOrd="5" destOrd="0" presId="urn:microsoft.com/office/officeart/2018/2/layout/IconVerticalSolidList"/>
    <dgm:cxn modelId="{5EFAE9BA-179D-43B5-A9AE-EF56250AA079}" type="presParOf" srcId="{91B59E6D-4CC6-4A12-8B25-812E02EE8DD2}" destId="{CCC87736-F97E-45C7-BD59-C7C971DBF598}" srcOrd="6" destOrd="0" presId="urn:microsoft.com/office/officeart/2018/2/layout/IconVerticalSolidList"/>
    <dgm:cxn modelId="{CC24BE8D-2016-4B7F-8386-5880FCA9213A}" type="presParOf" srcId="{CCC87736-F97E-45C7-BD59-C7C971DBF598}" destId="{8BD15D2B-B372-487C-B0FF-368A09C772F3}" srcOrd="0" destOrd="0" presId="urn:microsoft.com/office/officeart/2018/2/layout/IconVerticalSolidList"/>
    <dgm:cxn modelId="{1118FBD0-E960-4E41-9A4B-5768C08AD881}" type="presParOf" srcId="{CCC87736-F97E-45C7-BD59-C7C971DBF598}" destId="{DB9CC09C-C608-4A50-86EF-BCD30616F507}" srcOrd="1" destOrd="0" presId="urn:microsoft.com/office/officeart/2018/2/layout/IconVerticalSolidList"/>
    <dgm:cxn modelId="{AA8C5BD2-4843-4E55-94AE-88CD74B118C9}" type="presParOf" srcId="{CCC87736-F97E-45C7-BD59-C7C971DBF598}" destId="{9AF5651E-4522-4ADB-BAB1-D5B43249BF9C}" srcOrd="2" destOrd="0" presId="urn:microsoft.com/office/officeart/2018/2/layout/IconVerticalSolidList"/>
    <dgm:cxn modelId="{18AB3F85-94C1-49A4-9C84-BBDBEC050ED6}" type="presParOf" srcId="{CCC87736-F97E-45C7-BD59-C7C971DBF598}" destId="{04D4BB29-7E87-4360-96DE-515D52ACF1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00044-6876-4E37-B2EA-B54B6B0CE1D4}">
      <dsp:nvSpPr>
        <dsp:cNvPr id="0" name=""/>
        <dsp:cNvSpPr/>
      </dsp:nvSpPr>
      <dsp:spPr>
        <a:xfrm>
          <a:off x="0" y="2156"/>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D5BB4-0A7A-42B6-A1E3-9F388D146C67}">
      <dsp:nvSpPr>
        <dsp:cNvPr id="0" name=""/>
        <dsp:cNvSpPr/>
      </dsp:nvSpPr>
      <dsp:spPr>
        <a:xfrm>
          <a:off x="330631" y="248080"/>
          <a:ext cx="601148" cy="601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4F263-16B4-4764-8E12-2B21E7137BFA}">
      <dsp:nvSpPr>
        <dsp:cNvPr id="0" name=""/>
        <dsp:cNvSpPr/>
      </dsp:nvSpPr>
      <dsp:spPr>
        <a:xfrm>
          <a:off x="1262411" y="2156"/>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Users</a:t>
          </a:r>
          <a:r>
            <a:rPr lang="en-US" sz="1500" kern="1200" dirty="0"/>
            <a:t> interact with the Carpool app by creating or joining groups, choosing meeting points, and viewing routes. Actions are bi-directional, with real-time feedback.</a:t>
          </a:r>
        </a:p>
      </dsp:txBody>
      <dsp:txXfrm>
        <a:off x="1262411" y="2156"/>
        <a:ext cx="4864893" cy="1092997"/>
      </dsp:txXfrm>
    </dsp:sp>
    <dsp:sp modelId="{B9AB2101-A8A8-43DC-ACED-D50AE9AC3F26}">
      <dsp:nvSpPr>
        <dsp:cNvPr id="0" name=""/>
        <dsp:cNvSpPr/>
      </dsp:nvSpPr>
      <dsp:spPr>
        <a:xfrm>
          <a:off x="0" y="1368402"/>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41507-92E3-46AC-AE32-5CF6C82F4F16}">
      <dsp:nvSpPr>
        <dsp:cNvPr id="0" name=""/>
        <dsp:cNvSpPr/>
      </dsp:nvSpPr>
      <dsp:spPr>
        <a:xfrm>
          <a:off x="330631" y="1614327"/>
          <a:ext cx="601148" cy="601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C219C-AE78-4BA4-9564-DDED57D667C5}">
      <dsp:nvSpPr>
        <dsp:cNvPr id="0" name=""/>
        <dsp:cNvSpPr/>
      </dsp:nvSpPr>
      <dsp:spPr>
        <a:xfrm>
          <a:off x="1262411" y="1368402"/>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kern="1200" dirty="0"/>
            <a:t>The </a:t>
          </a:r>
          <a:r>
            <a:rPr lang="en-US" sz="1500" b="1" kern="1200" dirty="0"/>
            <a:t>app</a:t>
          </a:r>
          <a:r>
            <a:rPr lang="en-US" sz="1500" kern="1200" dirty="0"/>
            <a:t> manages user requests, data, and interactions with external services, processing inputs and handling business logic to ensure a seamless experience.</a:t>
          </a:r>
        </a:p>
      </dsp:txBody>
      <dsp:txXfrm>
        <a:off x="1262411" y="1368402"/>
        <a:ext cx="4864893" cy="1092997"/>
      </dsp:txXfrm>
    </dsp:sp>
    <dsp:sp modelId="{36128C55-2890-4277-A735-3A48D819B97B}">
      <dsp:nvSpPr>
        <dsp:cNvPr id="0" name=""/>
        <dsp:cNvSpPr/>
      </dsp:nvSpPr>
      <dsp:spPr>
        <a:xfrm>
          <a:off x="0" y="2734649"/>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499E3-DDFD-408F-89E1-D77801981CA7}">
      <dsp:nvSpPr>
        <dsp:cNvPr id="0" name=""/>
        <dsp:cNvSpPr/>
      </dsp:nvSpPr>
      <dsp:spPr>
        <a:xfrm>
          <a:off x="330631" y="2980573"/>
          <a:ext cx="601148" cy="601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03C16-F88B-4D21-86C9-B3C36A90ABCC}">
      <dsp:nvSpPr>
        <dsp:cNvPr id="0" name=""/>
        <dsp:cNvSpPr/>
      </dsp:nvSpPr>
      <dsp:spPr>
        <a:xfrm>
          <a:off x="1262411" y="2734649"/>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Firebase</a:t>
          </a:r>
          <a:r>
            <a:rPr lang="en-US" sz="1500" kern="1200" dirty="0"/>
            <a:t> supports backend services like real-time updates and authentication, managing user data, group details, and notifications to keep users informed.</a:t>
          </a:r>
        </a:p>
      </dsp:txBody>
      <dsp:txXfrm>
        <a:off x="1262411" y="2734649"/>
        <a:ext cx="4864893" cy="1092997"/>
      </dsp:txXfrm>
    </dsp:sp>
    <dsp:sp modelId="{8BD15D2B-B372-487C-B0FF-368A09C772F3}">
      <dsp:nvSpPr>
        <dsp:cNvPr id="0" name=""/>
        <dsp:cNvSpPr/>
      </dsp:nvSpPr>
      <dsp:spPr>
        <a:xfrm>
          <a:off x="0" y="4100895"/>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CC09C-C608-4A50-86EF-BCD30616F507}">
      <dsp:nvSpPr>
        <dsp:cNvPr id="0" name=""/>
        <dsp:cNvSpPr/>
      </dsp:nvSpPr>
      <dsp:spPr>
        <a:xfrm>
          <a:off x="330631" y="4346819"/>
          <a:ext cx="601148" cy="601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4BB29-7E87-4360-96DE-515D52ACF198}">
      <dsp:nvSpPr>
        <dsp:cNvPr id="0" name=""/>
        <dsp:cNvSpPr/>
      </dsp:nvSpPr>
      <dsp:spPr>
        <a:xfrm>
          <a:off x="1262411" y="4100895"/>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OpenStreetMap</a:t>
          </a:r>
          <a:r>
            <a:rPr lang="en-US" sz="1500" kern="1200" dirty="0"/>
            <a:t> provides accurate, interactive maps for routes, meeting points, and stations, ensuring smooth navigation.</a:t>
          </a:r>
        </a:p>
      </dsp:txBody>
      <dsp:txXfrm>
        <a:off x="1262411" y="4100895"/>
        <a:ext cx="4864893" cy="10929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C4F8-D089-4008-B54A-E84168D1BF5D}" type="datetimeFigureOut">
              <a:rPr lang="LID4096" smtClean="0"/>
              <a:t>09/18/2024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CDF40-3E08-4599-A59E-1235DD6322B5}" type="slidenum">
              <a:rPr lang="LID4096" smtClean="0"/>
              <a:t>‹#›</a:t>
            </a:fld>
            <a:endParaRPr lang="LID4096"/>
          </a:p>
        </p:txBody>
      </p:sp>
    </p:spTree>
    <p:extLst>
      <p:ext uri="{BB962C8B-B14F-4D97-AF65-F5344CB8AC3E}">
        <p14:creationId xmlns:p14="http://schemas.microsoft.com/office/powerpoint/2010/main" val="1558660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Ben, and this is Ravid. We’ve been working on a project called Carpool, with Zeev </a:t>
            </a:r>
            <a:r>
              <a:rPr lang="en-US" dirty="0" err="1"/>
              <a:t>Barzily</a:t>
            </a:r>
            <a:r>
              <a:rPr lang="en-US" dirty="0"/>
              <a:t>. Today, we will show you the problem we are solving, how our solution works, the structure of the app, and the challenges we faced during the project. So, let’s start.</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a:t>
            </a:fld>
            <a:endParaRPr lang="LID4096"/>
          </a:p>
        </p:txBody>
      </p:sp>
    </p:spTree>
    <p:extLst>
      <p:ext uri="{BB962C8B-B14F-4D97-AF65-F5344CB8AC3E}">
        <p14:creationId xmlns:p14="http://schemas.microsoft.com/office/powerpoint/2010/main" val="4203230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0200" algn="l" rtl="0">
              <a:spcBef>
                <a:spcPts val="0"/>
              </a:spcBef>
              <a:spcAft>
                <a:spcPts val="0"/>
              </a:spcAft>
              <a:buClr>
                <a:schemeClr val="dk1"/>
              </a:buClr>
              <a:buSzPts val="1600"/>
              <a:buChar char="●"/>
            </a:pPr>
            <a:r>
              <a:rPr lang="en-US" sz="1200" b="1" dirty="0">
                <a:solidFill>
                  <a:schemeClr val="dk1"/>
                </a:solidFill>
              </a:rPr>
              <a:t>UI experience</a:t>
            </a:r>
          </a:p>
          <a:p>
            <a:pPr marL="914400" lvl="0" indent="-330200" algn="l" rtl="0">
              <a:spcBef>
                <a:spcPts val="0"/>
              </a:spcBef>
              <a:spcAft>
                <a:spcPts val="0"/>
              </a:spcAft>
              <a:buClr>
                <a:schemeClr val="dk1"/>
              </a:buClr>
              <a:buSzPts val="1600"/>
              <a:buChar char="-"/>
            </a:pPr>
            <a:r>
              <a:rPr lang="en-US" sz="1200" i="1" dirty="0">
                <a:solidFill>
                  <a:schemeClr val="dk1"/>
                </a:solidFill>
              </a:rPr>
              <a:t>Challenge:</a:t>
            </a:r>
            <a:r>
              <a:rPr lang="en-US" sz="1200" dirty="0">
                <a:solidFill>
                  <a:schemeClr val="dk1"/>
                </a:solidFill>
              </a:rPr>
              <a:t> Designing an intuitive user interface.</a:t>
            </a:r>
          </a:p>
          <a:p>
            <a:pPr marL="914400" lvl="0" indent="-330200" algn="l" rtl="0">
              <a:spcBef>
                <a:spcPts val="0"/>
              </a:spcBef>
              <a:spcAft>
                <a:spcPts val="0"/>
              </a:spcAft>
              <a:buClr>
                <a:schemeClr val="dk1"/>
              </a:buClr>
              <a:buSzPts val="1600"/>
              <a:buChar char="-"/>
            </a:pPr>
            <a:r>
              <a:rPr lang="en-US" sz="1200" i="1" dirty="0">
                <a:solidFill>
                  <a:schemeClr val="dk1"/>
                </a:solidFill>
              </a:rPr>
              <a:t>Solution: </a:t>
            </a:r>
            <a:r>
              <a:rPr lang="en-US" sz="1200" dirty="0">
                <a:solidFill>
                  <a:schemeClr val="dk1"/>
                </a:solidFill>
              </a:rPr>
              <a:t>We asked friends and family to use the app on different devices and provide us with feedback.</a:t>
            </a:r>
          </a:p>
          <a:p>
            <a:pPr marL="171450" indent="-171450">
              <a:buFont typeface="Wingdings" panose="05000000000000000000" pitchFamily="2" charset="2"/>
              <a:buChar char="n"/>
            </a:pPr>
            <a:r>
              <a:rPr lang="he-IL" dirty="0"/>
              <a:t>אופציה נוספת:</a:t>
            </a:r>
          </a:p>
          <a:p>
            <a:r>
              <a:rPr lang="en-US" b="1" dirty="0"/>
              <a:t>Database Structure</a:t>
            </a:r>
          </a:p>
          <a:p>
            <a:pPr>
              <a:buFont typeface="Arial" panose="020B0604020202020204" pitchFamily="34" charset="0"/>
              <a:buChar char="•"/>
            </a:pPr>
            <a:r>
              <a:rPr lang="en-US" b="1" dirty="0"/>
              <a:t>Challenge</a:t>
            </a:r>
            <a:r>
              <a:rPr lang="en-US" dirty="0"/>
              <a:t>: Designing an efficient Firebase database structure that minimizes operations while handling complex relationships between users, groups, and rides.</a:t>
            </a:r>
          </a:p>
          <a:p>
            <a:pPr>
              <a:buFont typeface="Arial" panose="020B0604020202020204" pitchFamily="34" charset="0"/>
              <a:buChar char="•"/>
            </a:pPr>
            <a:r>
              <a:rPr lang="en-US" b="1" dirty="0"/>
              <a:t>Solution</a:t>
            </a:r>
            <a:r>
              <a:rPr lang="en-US" dirty="0"/>
              <a:t>: Used a well-planned database structure with collections and sub-collections, utilizing denormalization techniques to optimize performance and support scalable data retrieval.</a:t>
            </a:r>
          </a:p>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10</a:t>
            </a:fld>
            <a:endParaRPr lang="LID4096"/>
          </a:p>
        </p:txBody>
      </p:sp>
    </p:spTree>
    <p:extLst>
      <p:ext uri="{BB962C8B-B14F-4D97-AF65-F5344CB8AC3E}">
        <p14:creationId xmlns:p14="http://schemas.microsoft.com/office/powerpoint/2010/main" val="362208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11</a:t>
            </a:fld>
            <a:endParaRPr lang="LID4096"/>
          </a:p>
        </p:txBody>
      </p:sp>
    </p:spTree>
    <p:extLst>
      <p:ext uri="{BB962C8B-B14F-4D97-AF65-F5344CB8AC3E}">
        <p14:creationId xmlns:p14="http://schemas.microsoft.com/office/powerpoint/2010/main" val="2049303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12</a:t>
            </a:fld>
            <a:endParaRPr lang="LID4096"/>
          </a:p>
        </p:txBody>
      </p:sp>
    </p:spTree>
    <p:extLst>
      <p:ext uri="{BB962C8B-B14F-4D97-AF65-F5344CB8AC3E}">
        <p14:creationId xmlns:p14="http://schemas.microsoft.com/office/powerpoint/2010/main" val="198789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we’ll talk about today. First, we’ll introduce the problem. Then, we will explain the solution we created with Carpool. After that, we’ll show how a carpool ride works, the software architecture, and how we used the MVC pattern. Lastly, we will talk about the challenges and tests we did to make sure the app works well.</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2</a:t>
            </a:fld>
            <a:endParaRPr lang="LID4096"/>
          </a:p>
        </p:txBody>
      </p:sp>
    </p:spTree>
    <p:extLst>
      <p:ext uri="{BB962C8B-B14F-4D97-AF65-F5344CB8AC3E}">
        <p14:creationId xmlns:p14="http://schemas.microsoft.com/office/powerpoint/2010/main" val="2540924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firstly, the application is for drivers only. This is what makes our application different from current apps on market. Our project aims to solve the problems of public transport and reduce solo driving. We created a mobile app that links drivers going to the same place, like work or school, to set up regular carpool groups. This encourages trust and connections between people and makes commuting easier and better for the planet.</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3</a:t>
            </a:fld>
            <a:endParaRPr lang="LID4096"/>
          </a:p>
        </p:txBody>
      </p:sp>
    </p:spTree>
    <p:extLst>
      <p:ext uri="{BB962C8B-B14F-4D97-AF65-F5344CB8AC3E}">
        <p14:creationId xmlns:p14="http://schemas.microsoft.com/office/powerpoint/2010/main" val="117533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many people drive alone to places like work or college, and this causes problems.</a:t>
            </a:r>
          </a:p>
          <a:p>
            <a:r>
              <a:rPr lang="en-US" dirty="0"/>
              <a:t>First, too many cars with just one person in them create more traffic and delays.</a:t>
            </a:r>
          </a:p>
          <a:p>
            <a:r>
              <a:rPr lang="en-US" dirty="0"/>
              <a:t>Second, there aren’t many options for long-term carpooling, so it’s hard for people to share rides over time. </a:t>
            </a:r>
          </a:p>
          <a:p>
            <a:r>
              <a:rPr lang="en-US" dirty="0"/>
              <a:t>Third, costs aren’t shared equally because it is always the same driver.</a:t>
            </a:r>
          </a:p>
          <a:p>
            <a:r>
              <a:rPr lang="en-US" dirty="0"/>
              <a:t>Finally, driving alone adds to pollution, so we have environment issues.</a:t>
            </a:r>
          </a:p>
        </p:txBody>
      </p:sp>
      <p:sp>
        <p:nvSpPr>
          <p:cNvPr id="4" name="Slide Number Placeholder 3"/>
          <p:cNvSpPr>
            <a:spLocks noGrp="1"/>
          </p:cNvSpPr>
          <p:nvPr>
            <p:ph type="sldNum" sz="quarter" idx="5"/>
          </p:nvPr>
        </p:nvSpPr>
        <p:spPr/>
        <p:txBody>
          <a:bodyPr/>
          <a:lstStyle/>
          <a:p>
            <a:fld id="{D2DCDF40-3E08-4599-A59E-1235DD6322B5}" type="slidenum">
              <a:rPr lang="LID4096" smtClean="0"/>
              <a:t>4</a:t>
            </a:fld>
            <a:endParaRPr lang="LID4096"/>
          </a:p>
        </p:txBody>
      </p:sp>
    </p:spTree>
    <p:extLst>
      <p:ext uri="{BB962C8B-B14F-4D97-AF65-F5344CB8AC3E}">
        <p14:creationId xmlns:p14="http://schemas.microsoft.com/office/powerpoint/2010/main" val="350206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Carpool is an app that can be used on both mobile and web. It can be implemented for drivers in workplaces or colleges.  It creates permanent carpool groups based on people’s schedules and routes. It has a points system to make sure everyone takes turns driving. The app also shows fixed meeting points on a map, which makes planning easier. By riding together, people build trust, and carpooling becomes easy.</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5</a:t>
            </a:fld>
            <a:endParaRPr lang="LID4096"/>
          </a:p>
        </p:txBody>
      </p:sp>
    </p:spTree>
    <p:extLst>
      <p:ext uri="{BB962C8B-B14F-4D97-AF65-F5344CB8AC3E}">
        <p14:creationId xmlns:p14="http://schemas.microsoft.com/office/powerpoint/2010/main" val="218231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a carpool ride works with Carpool. At 14:00 PM, the driver can start the ride. The button is opened just to the driver. The ride can start up to 15 minutes before the set time, and after a click there is a popup that shows all pickup points. Once the ride starts, both the driver and the group members get notifications, so everyone knows when the ride is happening.</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6</a:t>
            </a:fld>
            <a:endParaRPr lang="LID4096"/>
          </a:p>
        </p:txBody>
      </p:sp>
    </p:spTree>
    <p:extLst>
      <p:ext uri="{BB962C8B-B14F-4D97-AF65-F5344CB8AC3E}">
        <p14:creationId xmlns:p14="http://schemas.microsoft.com/office/powerpoint/2010/main" val="329853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17:00 PM, the driver can click “End drive”, the button appears starting 10 minutes before the return time.  The app assigns a new driver for the next ride automatically. The driver receives a point for completing the ride. This ensures that the process is fair and smooth for everyone involved.</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7</a:t>
            </a:fld>
            <a:endParaRPr lang="LID4096"/>
          </a:p>
        </p:txBody>
      </p:sp>
    </p:spTree>
    <p:extLst>
      <p:ext uri="{BB962C8B-B14F-4D97-AF65-F5344CB8AC3E}">
        <p14:creationId xmlns:p14="http://schemas.microsoft.com/office/powerpoint/2010/main" val="54661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dk1"/>
                </a:solidFill>
                <a:latin typeface="Libre Franklin"/>
                <a:ea typeface="Libre Franklin"/>
                <a:cs typeface="Libre Franklin"/>
                <a:sym typeface="Libre Franklin"/>
              </a:rPr>
              <a:t>There are more open sources library, </a:t>
            </a:r>
            <a:r>
              <a:rPr lang="en-US" sz="1200" dirty="0">
                <a:solidFill>
                  <a:schemeClr val="dk1"/>
                </a:solidFill>
                <a:latin typeface="Libre Franklin"/>
                <a:ea typeface="Libre Franklin"/>
                <a:cs typeface="Libre Franklin"/>
                <a:sym typeface="Libre Franklin"/>
              </a:rPr>
              <a:t>for different functionality. No place in the slide so say it in presentation. For example, the loading spinner widget or other widgets.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latin typeface="Libre Franklin"/>
              <a:ea typeface="Libre Franklin"/>
              <a:cs typeface="Libre Franklin"/>
              <a:sym typeface="Libre Franklin"/>
            </a:endParaRPr>
          </a:p>
        </p:txBody>
      </p:sp>
      <p:sp>
        <p:nvSpPr>
          <p:cNvPr id="4" name="Slide Number Placeholder 3"/>
          <p:cNvSpPr>
            <a:spLocks noGrp="1"/>
          </p:cNvSpPr>
          <p:nvPr>
            <p:ph type="sldNum" sz="quarter" idx="5"/>
          </p:nvPr>
        </p:nvSpPr>
        <p:spPr/>
        <p:txBody>
          <a:bodyPr/>
          <a:lstStyle/>
          <a:p>
            <a:fld id="{D2DCDF40-3E08-4599-A59E-1235DD6322B5}" type="slidenum">
              <a:rPr lang="LID4096" smtClean="0"/>
              <a:t>8</a:t>
            </a:fld>
            <a:endParaRPr lang="LID4096"/>
          </a:p>
        </p:txBody>
      </p:sp>
    </p:spTree>
    <p:extLst>
      <p:ext uri="{BB962C8B-B14F-4D97-AF65-F5344CB8AC3E}">
        <p14:creationId xmlns:p14="http://schemas.microsoft.com/office/powerpoint/2010/main" val="2633391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9</a:t>
            </a:fld>
            <a:endParaRPr lang="LID4096"/>
          </a:p>
        </p:txBody>
      </p:sp>
    </p:spTree>
    <p:extLst>
      <p:ext uri="{BB962C8B-B14F-4D97-AF65-F5344CB8AC3E}">
        <p14:creationId xmlns:p14="http://schemas.microsoft.com/office/powerpoint/2010/main" val="191424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9/18/2024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9/18/2024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9/18/2024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9/18/2024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79;p1">
            <a:extLst>
              <a:ext uri="{FF2B5EF4-FFF2-40B4-BE49-F238E27FC236}">
                <a16:creationId xmlns:a16="http://schemas.microsoft.com/office/drawing/2014/main" id="{2B1EFFC6-0AB2-2798-F84A-69EAAABF2839}"/>
              </a:ext>
            </a:extLst>
          </p:cNvPr>
          <p:cNvPicPr preferRelativeResize="0"/>
          <p:nvPr/>
        </p:nvPicPr>
        <p:blipFill rotWithShape="1">
          <a:blip r:embed="rId3">
            <a:alphaModFix/>
          </a:blip>
          <a:srcRect/>
          <a:stretch/>
        </p:blipFill>
        <p:spPr>
          <a:xfrm>
            <a:off x="3747925" y="365441"/>
            <a:ext cx="4696150" cy="1108550"/>
          </a:xfrm>
          <a:prstGeom prst="rect">
            <a:avLst/>
          </a:prstGeom>
          <a:noFill/>
          <a:ln>
            <a:noFill/>
          </a:ln>
        </p:spPr>
      </p:pic>
      <p:sp>
        <p:nvSpPr>
          <p:cNvPr id="7" name="Google Shape;278;p1">
            <a:extLst>
              <a:ext uri="{FF2B5EF4-FFF2-40B4-BE49-F238E27FC236}">
                <a16:creationId xmlns:a16="http://schemas.microsoft.com/office/drawing/2014/main" id="{7227CC18-81C3-054A-4E39-B445766BF1F2}"/>
              </a:ext>
            </a:extLst>
          </p:cNvPr>
          <p:cNvSpPr txBox="1"/>
          <p:nvPr/>
        </p:nvSpPr>
        <p:spPr>
          <a:xfrm>
            <a:off x="3747925" y="1797300"/>
            <a:ext cx="4696150" cy="233907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GB" sz="2400" i="0" u="none" strike="noStrike" cap="none" dirty="0">
                <a:solidFill>
                  <a:schemeClr val="dk1"/>
                </a:solidFill>
                <a:latin typeface="+mj-lt"/>
                <a:ea typeface="Libre Franklin"/>
                <a:cs typeface="Libre Franklin"/>
                <a:sym typeface="Libre Franklin"/>
              </a:rPr>
              <a:t>Capstone Project Phase </a:t>
            </a:r>
            <a:r>
              <a:rPr lang="en-GB" sz="2400" dirty="0">
                <a:solidFill>
                  <a:schemeClr val="dk1"/>
                </a:solidFill>
                <a:latin typeface="+mj-lt"/>
                <a:ea typeface="Libre Franklin"/>
                <a:cs typeface="Libre Franklin"/>
                <a:sym typeface="Libre Franklin"/>
              </a:rPr>
              <a:t>B</a:t>
            </a:r>
            <a:br>
              <a:rPr lang="en-GB" sz="2400" i="0" u="none" strike="noStrike" cap="none" dirty="0">
                <a:solidFill>
                  <a:schemeClr val="dk1"/>
                </a:solidFill>
                <a:latin typeface="+mj-lt"/>
                <a:ea typeface="Libre Franklin"/>
                <a:cs typeface="Libre Franklin"/>
                <a:sym typeface="Libre Franklin"/>
              </a:rPr>
            </a:br>
            <a:r>
              <a:rPr lang="en-US" sz="2000" u="none" strike="noStrike" cap="none" dirty="0">
                <a:solidFill>
                  <a:schemeClr val="dk1"/>
                </a:solidFill>
                <a:latin typeface="+mj-lt"/>
                <a:ea typeface="Libre Franklin"/>
                <a:cs typeface="Libre Franklin"/>
                <a:sym typeface="Libre Franklin"/>
              </a:rPr>
              <a:t>24-1-D-29</a:t>
            </a:r>
            <a:endParaRPr sz="2000" u="none" strike="noStrike" cap="none" dirty="0">
              <a:solidFill>
                <a:schemeClr val="dk1"/>
              </a:solidFill>
              <a:latin typeface="+mj-lt"/>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600"/>
              <a:buFont typeface="Arial"/>
              <a:buNone/>
            </a:pPr>
            <a:br>
              <a:rPr lang="en-GB" sz="2400" i="0" u="none" strike="noStrike" cap="none" dirty="0">
                <a:solidFill>
                  <a:srgbClr val="000000"/>
                </a:solidFill>
                <a:latin typeface="+mj-lt"/>
                <a:ea typeface="Libre Franklin"/>
                <a:cs typeface="Libre Franklin"/>
                <a:sym typeface="Libre Franklin"/>
              </a:rPr>
            </a:b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Carpool</a:t>
            </a: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Match, Drive, Share</a:t>
            </a:r>
            <a:endParaRPr sz="2400" i="0" u="none" strike="noStrike" cap="none" dirty="0">
              <a:solidFill>
                <a:srgbClr val="000000"/>
              </a:solidFill>
              <a:latin typeface="+mj-lt"/>
              <a:ea typeface="Libre Franklin"/>
              <a:cs typeface="Libre Franklin"/>
              <a:sym typeface="Libre Franklin"/>
            </a:endParaRPr>
          </a:p>
        </p:txBody>
      </p:sp>
      <p:sp>
        <p:nvSpPr>
          <p:cNvPr id="9" name="Google Shape;280;p1">
            <a:extLst>
              <a:ext uri="{FF2B5EF4-FFF2-40B4-BE49-F238E27FC236}">
                <a16:creationId xmlns:a16="http://schemas.microsoft.com/office/drawing/2014/main" id="{C9F3FA16-049B-42FD-5F92-1EBBB30815F0}"/>
              </a:ext>
            </a:extLst>
          </p:cNvPr>
          <p:cNvSpPr txBox="1"/>
          <p:nvPr/>
        </p:nvSpPr>
        <p:spPr>
          <a:xfrm>
            <a:off x="920819" y="5221858"/>
            <a:ext cx="2455913"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Supervisor</a:t>
            </a:r>
            <a:br>
              <a:rPr lang="en-GB" sz="1400" b="0" i="0" u="none" strike="noStrike" cap="none" dirty="0">
                <a:solidFill>
                  <a:srgbClr val="000000"/>
                </a:solidFill>
                <a:latin typeface="Libre Franklin"/>
                <a:ea typeface="Libre Franklin"/>
                <a:cs typeface="Libre Franklin"/>
                <a:sym typeface="Libre Franklin"/>
              </a:rPr>
            </a:br>
            <a:r>
              <a:rPr lang="en-GB" i="1" dirty="0">
                <a:latin typeface="Libre Franklin"/>
                <a:ea typeface="Libre Franklin"/>
                <a:cs typeface="Libre Franklin"/>
                <a:sym typeface="Libre Franklin"/>
              </a:rPr>
              <a:t>Prof</a:t>
            </a:r>
            <a:r>
              <a:rPr lang="en-GB" sz="1400" b="0" i="1" u="none" strike="noStrike" cap="none" dirty="0">
                <a:solidFill>
                  <a:srgbClr val="000000"/>
                </a:solidFill>
                <a:latin typeface="Libre Franklin"/>
                <a:ea typeface="Libre Franklin"/>
                <a:cs typeface="Libre Franklin"/>
                <a:sym typeface="Libre Franklin"/>
              </a:rPr>
              <a:t>. Zeev </a:t>
            </a:r>
            <a:r>
              <a:rPr lang="en-GB" sz="1400" b="0" i="1" u="none" strike="noStrike" cap="none" dirty="0" err="1">
                <a:solidFill>
                  <a:srgbClr val="000000"/>
                </a:solidFill>
                <a:latin typeface="Libre Franklin"/>
                <a:ea typeface="Libre Franklin"/>
                <a:cs typeface="Libre Franklin"/>
                <a:sym typeface="Libre Franklin"/>
              </a:rPr>
              <a:t>Barzily</a:t>
            </a:r>
            <a:endParaRPr sz="1400" b="0" i="1" u="none" strike="noStrike" cap="none" dirty="0">
              <a:solidFill>
                <a:srgbClr val="000000"/>
              </a:solidFill>
              <a:latin typeface="Libre Franklin"/>
              <a:ea typeface="Libre Franklin"/>
              <a:cs typeface="Libre Franklin"/>
              <a:sym typeface="Libre Franklin"/>
            </a:endParaRPr>
          </a:p>
        </p:txBody>
      </p:sp>
      <p:sp>
        <p:nvSpPr>
          <p:cNvPr id="10" name="Google Shape;281;p1">
            <a:extLst>
              <a:ext uri="{FF2B5EF4-FFF2-40B4-BE49-F238E27FC236}">
                <a16:creationId xmlns:a16="http://schemas.microsoft.com/office/drawing/2014/main" id="{7DE1060A-1579-5D5E-5734-4297AFBEEF6C}"/>
              </a:ext>
            </a:extLst>
          </p:cNvPr>
          <p:cNvSpPr txBox="1"/>
          <p:nvPr/>
        </p:nvSpPr>
        <p:spPr>
          <a:xfrm>
            <a:off x="6768972" y="5144914"/>
            <a:ext cx="4339629"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Submitters</a:t>
            </a:r>
            <a:endParaRPr sz="1400" b="0" i="0" u="sng" strike="noStrike" cap="none" dirty="0">
              <a:solidFill>
                <a:srgbClr val="000000"/>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rgbClr val="000000"/>
                </a:solidFill>
                <a:latin typeface="Libre Franklin"/>
                <a:ea typeface="Libre Franklin"/>
                <a:cs typeface="Libre Franklin"/>
                <a:sym typeface="Libre Franklin"/>
              </a:rPr>
              <a:t>Ben </a:t>
            </a:r>
            <a:r>
              <a:rPr lang="en-GB" sz="1400" b="0" i="1" u="none" strike="noStrike" cap="none" dirty="0" err="1">
                <a:solidFill>
                  <a:srgbClr val="000000"/>
                </a:solidFill>
                <a:latin typeface="Libre Franklin"/>
                <a:ea typeface="Libre Franklin"/>
                <a:cs typeface="Libre Franklin"/>
                <a:sym typeface="Libre Franklin"/>
              </a:rPr>
              <a:t>Ben</a:t>
            </a:r>
            <a:r>
              <a:rPr lang="en-GB" sz="1400" b="0" i="1" u="none" strike="noStrike" cap="none" dirty="0">
                <a:solidFill>
                  <a:srgbClr val="000000"/>
                </a:solidFill>
                <a:latin typeface="Libre Franklin"/>
                <a:ea typeface="Libre Franklin"/>
                <a:cs typeface="Libre Franklin"/>
                <a:sym typeface="Libre Franklin"/>
              </a:rPr>
              <a:t> Baruch      Ben.Ben.Baruch@e.braude.ac.il</a:t>
            </a:r>
            <a:br>
              <a:rPr lang="en-GB" sz="1400" b="0" i="1" u="none" strike="noStrike" cap="none" dirty="0">
                <a:solidFill>
                  <a:srgbClr val="000000"/>
                </a:solidFill>
                <a:latin typeface="Libre Franklin"/>
                <a:ea typeface="Libre Franklin"/>
                <a:cs typeface="Libre Franklin"/>
                <a:sym typeface="Libre Franklin"/>
              </a:rPr>
            </a:br>
            <a:r>
              <a:rPr lang="en-GB" sz="1400" i="1" dirty="0">
                <a:solidFill>
                  <a:srgbClr val="000000"/>
                </a:solidFill>
                <a:latin typeface="Libre Franklin"/>
                <a:ea typeface="Libre Franklin"/>
                <a:cs typeface="Libre Franklin"/>
                <a:sym typeface="Libre Franklin"/>
              </a:rPr>
              <a:t>Ravid Goldin</a:t>
            </a:r>
            <a:r>
              <a:rPr lang="en-GB" sz="1400" b="0" i="1" u="none" strike="noStrike" cap="none" dirty="0">
                <a:solidFill>
                  <a:srgbClr val="000000"/>
                </a:solidFill>
                <a:latin typeface="Libre Franklin"/>
                <a:ea typeface="Libre Franklin"/>
                <a:cs typeface="Libre Franklin"/>
                <a:sym typeface="Libre Franklin"/>
              </a:rPr>
              <a:t>         </a:t>
            </a:r>
            <a:r>
              <a:rPr lang="en-GB" sz="1400" i="1" dirty="0">
                <a:solidFill>
                  <a:srgbClr val="000000"/>
                </a:solidFill>
                <a:latin typeface="Libre Franklin"/>
                <a:ea typeface="Libre Franklin"/>
                <a:cs typeface="Libre Franklin"/>
                <a:sym typeface="Libre Franklin"/>
              </a:rPr>
              <a:t>    </a:t>
            </a:r>
            <a:r>
              <a:rPr lang="en-GB" sz="1400" b="0" i="1" u="none" strike="noStrike" cap="none" dirty="0">
                <a:solidFill>
                  <a:srgbClr val="000000"/>
                </a:solidFill>
                <a:latin typeface="Libre Franklin"/>
                <a:ea typeface="Libre Franklin"/>
                <a:cs typeface="Libre Franklin"/>
                <a:sym typeface="Libre Franklin"/>
              </a:rPr>
              <a:t>Ravid.Goldin@e.braude.ac.il</a:t>
            </a:r>
            <a:endParaRPr sz="1400" b="0" i="1" u="none" strike="noStrike" cap="none" dirty="0">
              <a:solidFill>
                <a:srgbClr val="000000"/>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5215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Challenges and Solutions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Architecture Implementation (MVC)</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Ensuring clear separation of concerns between Model, View, and Controller while maintaining app responsiveness and modularity.</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Clearly defined roles for each layer (Model, View, Controller), focusing on minimizing dependencies to enhance maintainability and scalability.</a:t>
            </a:r>
          </a:p>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Map Integration</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Integrating a reliable, cost-effective map service, with initial issues in Flutter support for Mapbox and cost constraints for Google Maps.</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Implemented OpenStreetMap using Flutter packages (</a:t>
            </a:r>
            <a:r>
              <a:rPr lang="en-US" sz="1600" dirty="0" err="1">
                <a:solidFill>
                  <a:schemeClr val="dk1"/>
                </a:solidFill>
                <a:ea typeface="Libre Franklin"/>
                <a:cs typeface="Libre Franklin"/>
                <a:sym typeface="Libre Franklin"/>
              </a:rPr>
              <a:t>flutter_map</a:t>
            </a:r>
            <a:r>
              <a:rPr lang="en-US" sz="1600" dirty="0">
                <a:solidFill>
                  <a:schemeClr val="dk1"/>
                </a:solidFill>
                <a:ea typeface="Libre Franklin"/>
                <a:cs typeface="Libre Franklin"/>
                <a:sym typeface="Libre Franklin"/>
              </a:rPr>
              <a:t>, latlong2, geocoding), providing accurate location services while adhering to project budget constraints.</a:t>
            </a:r>
          </a:p>
          <a:p>
            <a:pPr>
              <a:lnSpc>
                <a:spcPct val="115000"/>
              </a:lnSpc>
              <a:spcBef>
                <a:spcPts val="0"/>
              </a:spcBef>
              <a:buClr>
                <a:srgbClr val="000000"/>
              </a:buClr>
              <a:buSzPts val="1400"/>
            </a:pPr>
            <a:r>
              <a:rPr lang="en-US" b="1" dirty="0">
                <a:solidFill>
                  <a:schemeClr val="tx1"/>
                </a:solidFill>
              </a:rPr>
              <a:t>UI Experience</a:t>
            </a:r>
          </a:p>
          <a:p>
            <a:pPr lvl="1">
              <a:lnSpc>
                <a:spcPct val="115000"/>
              </a:lnSpc>
              <a:spcBef>
                <a:spcPts val="0"/>
              </a:spcBef>
              <a:buClr>
                <a:srgbClr val="000000"/>
              </a:buClr>
              <a:buSzPts val="1400"/>
            </a:pPr>
            <a:r>
              <a:rPr lang="en-US" sz="1600" u="sng" dirty="0">
                <a:solidFill>
                  <a:schemeClr val="tx1"/>
                </a:solidFill>
              </a:rPr>
              <a:t>Challenge</a:t>
            </a:r>
            <a:r>
              <a:rPr lang="en-US" sz="1600" dirty="0">
                <a:solidFill>
                  <a:schemeClr val="tx1"/>
                </a:solidFill>
              </a:rPr>
              <a:t>: Designing a user-friendly interface that presents complex information (rides, groups, routes) while remaining simple for diverse users.</a:t>
            </a:r>
          </a:p>
          <a:p>
            <a:pPr lvl="1">
              <a:lnSpc>
                <a:spcPct val="115000"/>
              </a:lnSpc>
              <a:spcBef>
                <a:spcPts val="0"/>
              </a:spcBef>
              <a:buClr>
                <a:srgbClr val="000000"/>
              </a:buClr>
              <a:buSzPts val="1400"/>
            </a:pPr>
            <a:r>
              <a:rPr lang="en-US" sz="1600" u="sng" dirty="0">
                <a:solidFill>
                  <a:schemeClr val="tx1"/>
                </a:solidFill>
              </a:rPr>
              <a:t>Solution</a:t>
            </a:r>
            <a:r>
              <a:rPr lang="en-US" sz="1600" dirty="0">
                <a:solidFill>
                  <a:schemeClr val="tx1"/>
                </a:solidFill>
              </a:rPr>
              <a:t>: Adopted an iterative design approach with user testing, improving features like group creation, route displays, and overall navigation, resulting in higher user engagement and satisfaction.</a:t>
            </a:r>
          </a:p>
        </p:txBody>
      </p:sp>
    </p:spTree>
    <p:extLst>
      <p:ext uri="{BB962C8B-B14F-4D97-AF65-F5344CB8AC3E}">
        <p14:creationId xmlns:p14="http://schemas.microsoft.com/office/powerpoint/2010/main" val="295947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Tests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dirty="0">
                <a:solidFill>
                  <a:schemeClr val="tx1"/>
                </a:solidFill>
              </a:rPr>
              <a:t>During the development of the Carpool application, we conducted manual acceptance testing to ensure the app met specified requirements and was ready for users. This process involved verifying navigation, functionality, and overall user experience against predefined criteria for each feature.</a:t>
            </a:r>
          </a:p>
          <a:p>
            <a:pPr marL="0" indent="0">
              <a:lnSpc>
                <a:spcPct val="115000"/>
              </a:lnSpc>
              <a:spcBef>
                <a:spcPts val="0"/>
              </a:spcBef>
              <a:buClr>
                <a:srgbClr val="000000"/>
              </a:buClr>
              <a:buSzPts val="1400"/>
              <a:buNone/>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Manual Testing Strategy</a:t>
            </a:r>
            <a:r>
              <a:rPr lang="en-US" dirty="0">
                <a:solidFill>
                  <a:schemeClr val="tx1"/>
                </a:solidFill>
              </a:rPr>
              <a:t>: Started by testing screen layouts and navigation to verify structure and user flow.</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Feature Testing</a:t>
            </a:r>
            <a:r>
              <a:rPr lang="en-US" dirty="0">
                <a:solidFill>
                  <a:schemeClr val="tx1"/>
                </a:solidFill>
              </a:rPr>
              <a:t>: Manually tested major features like user authentication, group management, ride scheduling, searching and creating groups, and map integration after each development stage.</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Real-World Scenarios</a:t>
            </a:r>
            <a:r>
              <a:rPr lang="en-US" dirty="0">
                <a:solidFill>
                  <a:schemeClr val="tx1"/>
                </a:solidFill>
              </a:rPr>
              <a:t>: Focused on testing the points-based system and simulating real usage patterns to ensure functionality and user experience.</a:t>
            </a:r>
          </a:p>
        </p:txBody>
      </p:sp>
    </p:spTree>
    <p:extLst>
      <p:ext uri="{BB962C8B-B14F-4D97-AF65-F5344CB8AC3E}">
        <p14:creationId xmlns:p14="http://schemas.microsoft.com/office/powerpoint/2010/main" val="230882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spcBef>
                <a:spcPts val="0"/>
              </a:spcBef>
              <a:buClr>
                <a:srgbClr val="000000"/>
              </a:buClr>
              <a:buSzPts val="1400"/>
              <a:buNone/>
            </a:pPr>
            <a:r>
              <a:rPr kumimoji="0" lang="en-US" sz="4900" b="0" i="0" u="none" strike="noStrike" kern="1200" cap="none" spc="0" normalizeH="0" baseline="0" noProof="0" dirty="0">
                <a:ln>
                  <a:noFill/>
                </a:ln>
                <a:solidFill>
                  <a:srgbClr val="18818C"/>
                </a:solidFill>
                <a:effectLst/>
                <a:uLnTx/>
                <a:uFillTx/>
                <a:latin typeface="Elephant"/>
                <a:ea typeface="+mj-ea"/>
                <a:cs typeface="+mj-cs"/>
              </a:rPr>
              <a:t>Thank you for listening!</a:t>
            </a:r>
          </a:p>
          <a:p>
            <a:pPr marL="0" indent="0" algn="ctr">
              <a:lnSpc>
                <a:spcPct val="115000"/>
              </a:lnSpc>
              <a:spcBef>
                <a:spcPts val="0"/>
              </a:spcBef>
              <a:buClr>
                <a:srgbClr val="000000"/>
              </a:buClr>
              <a:buSzPts val="1400"/>
              <a:buNone/>
            </a:pPr>
            <a:endParaRPr lang="en-US" sz="4900" dirty="0">
              <a:solidFill>
                <a:srgbClr val="18818C"/>
              </a:solidFill>
              <a:latin typeface="Elephant"/>
              <a:ea typeface="+mj-ea"/>
              <a:cs typeface="+mj-cs"/>
            </a:endParaRPr>
          </a:p>
          <a:p>
            <a:pPr marL="0" indent="0" algn="ctr">
              <a:lnSpc>
                <a:spcPct val="115000"/>
              </a:lnSpc>
              <a:spcBef>
                <a:spcPts val="0"/>
              </a:spcBef>
              <a:buClr>
                <a:srgbClr val="000000"/>
              </a:buClr>
              <a:buSzPts val="1400"/>
              <a:buNone/>
            </a:pPr>
            <a:r>
              <a:rPr lang="en-US" sz="3200" dirty="0">
                <a:solidFill>
                  <a:schemeClr val="tx1"/>
                </a:solidFill>
                <a:latin typeface="Elephant"/>
                <a:ea typeface="+mj-ea"/>
                <a:cs typeface="+mj-cs"/>
              </a:rPr>
              <a:t>Do you have any questions?</a:t>
            </a:r>
            <a:endParaRPr lang="en-US" sz="1100" dirty="0">
              <a:solidFill>
                <a:schemeClr val="tx1"/>
              </a:solidFill>
            </a:endParaRPr>
          </a:p>
        </p:txBody>
      </p:sp>
      <p:pic>
        <p:nvPicPr>
          <p:cNvPr id="4" name="Picture 3">
            <a:extLst>
              <a:ext uri="{FF2B5EF4-FFF2-40B4-BE49-F238E27FC236}">
                <a16:creationId xmlns:a16="http://schemas.microsoft.com/office/drawing/2014/main" id="{8F24FA18-3265-5099-9902-053B45C3847F}"/>
              </a:ext>
            </a:extLst>
          </p:cNvPr>
          <p:cNvPicPr>
            <a:picLocks noChangeAspect="1"/>
          </p:cNvPicPr>
          <p:nvPr/>
        </p:nvPicPr>
        <p:blipFill>
          <a:blip r:embed="rId3"/>
          <a:stretch>
            <a:fillRect/>
          </a:stretch>
        </p:blipFill>
        <p:spPr>
          <a:xfrm>
            <a:off x="5267011" y="4451419"/>
            <a:ext cx="1657978" cy="1657978"/>
          </a:xfrm>
          <a:prstGeom prst="rect">
            <a:avLst/>
          </a:prstGeom>
        </p:spPr>
      </p:pic>
    </p:spTree>
    <p:extLst>
      <p:ext uri="{BB962C8B-B14F-4D97-AF65-F5344CB8AC3E}">
        <p14:creationId xmlns:p14="http://schemas.microsoft.com/office/powerpoint/2010/main" val="140616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Outline</a:t>
            </a:r>
            <a:endParaRPr lang="LID4096" dirty="0"/>
          </a:p>
        </p:txBody>
      </p:sp>
      <p:sp>
        <p:nvSpPr>
          <p:cNvPr id="4" name="Google Shape;286;p2">
            <a:extLst>
              <a:ext uri="{FF2B5EF4-FFF2-40B4-BE49-F238E27FC236}">
                <a16:creationId xmlns:a16="http://schemas.microsoft.com/office/drawing/2014/main" id="{8C407079-9495-E254-3AB7-C1EF60E75F33}"/>
              </a:ext>
            </a:extLst>
          </p:cNvPr>
          <p:cNvSpPr txBox="1">
            <a:spLocks/>
          </p:cNvSpPr>
          <p:nvPr/>
        </p:nvSpPr>
        <p:spPr>
          <a:xfrm>
            <a:off x="782061" y="1023880"/>
            <a:ext cx="4713391" cy="4525894"/>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Introduction</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Problem Definition</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Carpool’s Solution</a:t>
            </a:r>
            <a:endParaRPr lang="he-IL" sz="2200"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Timeline of a Carpool Ride</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Software Architecture</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ea typeface="Libre Franklin"/>
                <a:cs typeface="Libre Franklin"/>
                <a:sym typeface="Libre Franklin"/>
              </a:rPr>
              <a:t>MVC Pattern</a:t>
            </a:r>
          </a:p>
          <a:p>
            <a:pPr marL="457200" indent="-349250" algn="just">
              <a:lnSpc>
                <a:spcPct val="115000"/>
              </a:lnSpc>
              <a:spcBef>
                <a:spcPts val="0"/>
              </a:spcBef>
              <a:buClr>
                <a:schemeClr val="dk1"/>
              </a:buClr>
              <a:buSzPts val="1900"/>
              <a:buFont typeface="Libre Franklin"/>
              <a:buChar char="●"/>
            </a:pPr>
            <a:r>
              <a:rPr lang="en-US" sz="2200" dirty="0">
                <a:solidFill>
                  <a:schemeClr val="dk1"/>
                </a:solidFill>
              </a:rPr>
              <a:t>Challenges and Solutions</a:t>
            </a:r>
            <a:endParaRPr lang="en-US" sz="2200"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sz="2200" dirty="0">
                <a:solidFill>
                  <a:schemeClr val="dk1"/>
                </a:solidFill>
              </a:rPr>
              <a:t>Tests</a:t>
            </a:r>
          </a:p>
          <a:p>
            <a:pPr marL="457200" indent="-349250" algn="just">
              <a:lnSpc>
                <a:spcPct val="115000"/>
              </a:lnSpc>
              <a:spcBef>
                <a:spcPts val="0"/>
              </a:spcBef>
              <a:buClr>
                <a:schemeClr val="dk1"/>
              </a:buClr>
              <a:buSzPts val="1900"/>
              <a:buFont typeface="Arial" panose="020B0604020202020204" pitchFamily="34" charset="0"/>
              <a:buChar char="●"/>
            </a:pPr>
            <a:r>
              <a:rPr lang="en-US" sz="2200" dirty="0">
                <a:solidFill>
                  <a:schemeClr val="dk1"/>
                </a:solidFill>
              </a:rPr>
              <a:t>Video of our application</a:t>
            </a:r>
            <a:endParaRPr lang="en-US" sz="2200"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14282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Introduction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t>The Carpool project addresses inefficient public transportation and solo driving issues by offering an innovative mobile application.</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Our solution connects </a:t>
            </a:r>
            <a:r>
              <a:rPr lang="en-US" u="sng" dirty="0"/>
              <a:t>drivers</a:t>
            </a:r>
            <a:r>
              <a:rPr lang="en-US" dirty="0"/>
              <a:t> traveling regularly to the same destination, creating permanent carpooling groups.</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This approach focuses on routine trips, fostering community and trust among participants, ultimately leading to more efficient, sustainable, and enjoyable commuting.</a:t>
            </a:r>
            <a:endParaRPr lang="en-US" sz="2400"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321624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Problem Definition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sz="2000" dirty="0"/>
              <a:t>In today's urban environments, the prevalence of solo driving to common destinations like workplaces and educational institutions has led to numerous interconnected issues. This practice not only contributes to increased traffic congestion and higher fuel consumption but also elevates stress levels among commuters. Moreover, it significantly impacts the environment through increased pollution and exacerbates urban congestion problems.</a:t>
            </a:r>
            <a:endParaRPr lang="en-US" sz="2400" dirty="0">
              <a:solidFill>
                <a:schemeClr val="dk1"/>
              </a:solidFill>
              <a:ea typeface="Libre Franklin"/>
              <a:cs typeface="Libre Franklin"/>
              <a:sym typeface="Libre Franklin"/>
            </a:endParaRPr>
          </a:p>
        </p:txBody>
      </p:sp>
      <p:pic>
        <p:nvPicPr>
          <p:cNvPr id="4" name="Picture 3">
            <a:extLst>
              <a:ext uri="{FF2B5EF4-FFF2-40B4-BE49-F238E27FC236}">
                <a16:creationId xmlns:a16="http://schemas.microsoft.com/office/drawing/2014/main" id="{B93EADF4-7B18-D28D-6D80-922E980D74A3}"/>
              </a:ext>
            </a:extLst>
          </p:cNvPr>
          <p:cNvPicPr>
            <a:picLocks noChangeAspect="1"/>
          </p:cNvPicPr>
          <p:nvPr/>
        </p:nvPicPr>
        <p:blipFill>
          <a:blip r:embed="rId3"/>
          <a:stretch>
            <a:fillRect/>
          </a:stretch>
        </p:blipFill>
        <p:spPr>
          <a:xfrm>
            <a:off x="375136" y="4495451"/>
            <a:ext cx="1812331" cy="1812331"/>
          </a:xfrm>
          <a:prstGeom prst="rect">
            <a:avLst/>
          </a:prstGeom>
        </p:spPr>
      </p:pic>
      <p:pic>
        <p:nvPicPr>
          <p:cNvPr id="7" name="Picture 6">
            <a:extLst>
              <a:ext uri="{FF2B5EF4-FFF2-40B4-BE49-F238E27FC236}">
                <a16:creationId xmlns:a16="http://schemas.microsoft.com/office/drawing/2014/main" id="{F50DEFD4-74CC-616F-C9AF-8995ABBD8F35}"/>
              </a:ext>
            </a:extLst>
          </p:cNvPr>
          <p:cNvPicPr>
            <a:picLocks noChangeAspect="1"/>
          </p:cNvPicPr>
          <p:nvPr/>
        </p:nvPicPr>
        <p:blipFill>
          <a:blip r:embed="rId4"/>
          <a:stretch>
            <a:fillRect/>
          </a:stretch>
        </p:blipFill>
        <p:spPr>
          <a:xfrm>
            <a:off x="3087391" y="4668086"/>
            <a:ext cx="1894220" cy="1733273"/>
          </a:xfrm>
          <a:prstGeom prst="rect">
            <a:avLst/>
          </a:prstGeom>
        </p:spPr>
      </p:pic>
      <p:pic>
        <p:nvPicPr>
          <p:cNvPr id="9" name="Picture 8">
            <a:extLst>
              <a:ext uri="{FF2B5EF4-FFF2-40B4-BE49-F238E27FC236}">
                <a16:creationId xmlns:a16="http://schemas.microsoft.com/office/drawing/2014/main" id="{5D43D91F-6A30-EFC9-313C-99EE3CE36C6F}"/>
              </a:ext>
            </a:extLst>
          </p:cNvPr>
          <p:cNvPicPr>
            <a:picLocks noChangeAspect="1"/>
          </p:cNvPicPr>
          <p:nvPr/>
        </p:nvPicPr>
        <p:blipFill>
          <a:blip r:embed="rId5"/>
          <a:stretch>
            <a:fillRect/>
          </a:stretch>
        </p:blipFill>
        <p:spPr>
          <a:xfrm>
            <a:off x="6059335" y="4707615"/>
            <a:ext cx="1733273" cy="1733273"/>
          </a:xfrm>
          <a:prstGeom prst="rect">
            <a:avLst/>
          </a:prstGeom>
        </p:spPr>
      </p:pic>
      <p:pic>
        <p:nvPicPr>
          <p:cNvPr id="11" name="Picture 10">
            <a:extLst>
              <a:ext uri="{FF2B5EF4-FFF2-40B4-BE49-F238E27FC236}">
                <a16:creationId xmlns:a16="http://schemas.microsoft.com/office/drawing/2014/main" id="{38091EBA-ADCC-D954-4EF0-C0F6C4EFE3D4}"/>
              </a:ext>
            </a:extLst>
          </p:cNvPr>
          <p:cNvPicPr>
            <a:picLocks noChangeAspect="1"/>
          </p:cNvPicPr>
          <p:nvPr/>
        </p:nvPicPr>
        <p:blipFill>
          <a:blip r:embed="rId6"/>
          <a:stretch>
            <a:fillRect/>
          </a:stretch>
        </p:blipFill>
        <p:spPr>
          <a:xfrm>
            <a:off x="8870332" y="4675550"/>
            <a:ext cx="1733273" cy="1733273"/>
          </a:xfrm>
          <a:prstGeom prst="rect">
            <a:avLst/>
          </a:prstGeom>
        </p:spPr>
      </p:pic>
      <p:sp>
        <p:nvSpPr>
          <p:cNvPr id="12" name="TextBox 11">
            <a:extLst>
              <a:ext uri="{FF2B5EF4-FFF2-40B4-BE49-F238E27FC236}">
                <a16:creationId xmlns:a16="http://schemas.microsoft.com/office/drawing/2014/main" id="{E3C3B686-A734-034E-76E8-5766683F28DF}"/>
              </a:ext>
            </a:extLst>
          </p:cNvPr>
          <p:cNvSpPr txBox="1"/>
          <p:nvPr/>
        </p:nvSpPr>
        <p:spPr>
          <a:xfrm>
            <a:off x="196962" y="3849120"/>
            <a:ext cx="2331218" cy="646331"/>
          </a:xfrm>
          <a:prstGeom prst="rect">
            <a:avLst/>
          </a:prstGeom>
          <a:noFill/>
        </p:spPr>
        <p:txBody>
          <a:bodyPr wrap="square" rtlCol="0">
            <a:spAutoFit/>
          </a:bodyPr>
          <a:lstStyle/>
          <a:p>
            <a:r>
              <a:rPr lang="en-US" dirty="0"/>
              <a:t>Excessive single-occupancy vehicles</a:t>
            </a:r>
            <a:endParaRPr lang="LID4096" dirty="0"/>
          </a:p>
        </p:txBody>
      </p:sp>
      <p:sp>
        <p:nvSpPr>
          <p:cNvPr id="13" name="TextBox 12">
            <a:extLst>
              <a:ext uri="{FF2B5EF4-FFF2-40B4-BE49-F238E27FC236}">
                <a16:creationId xmlns:a16="http://schemas.microsoft.com/office/drawing/2014/main" id="{9C154B6D-EB8F-6B7F-F177-0A82EF8FABBA}"/>
              </a:ext>
            </a:extLst>
          </p:cNvPr>
          <p:cNvSpPr txBox="1"/>
          <p:nvPr/>
        </p:nvSpPr>
        <p:spPr>
          <a:xfrm>
            <a:off x="2868892" y="3891822"/>
            <a:ext cx="2331218" cy="646331"/>
          </a:xfrm>
          <a:prstGeom prst="rect">
            <a:avLst/>
          </a:prstGeom>
          <a:noFill/>
        </p:spPr>
        <p:txBody>
          <a:bodyPr wrap="square" rtlCol="0">
            <a:spAutoFit/>
          </a:bodyPr>
          <a:lstStyle/>
          <a:p>
            <a:r>
              <a:rPr lang="en-US" dirty="0"/>
              <a:t>Scarcity of long-term carpooling solutions</a:t>
            </a:r>
            <a:endParaRPr lang="LID4096" dirty="0"/>
          </a:p>
        </p:txBody>
      </p:sp>
      <p:sp>
        <p:nvSpPr>
          <p:cNvPr id="14" name="TextBox 13">
            <a:extLst>
              <a:ext uri="{FF2B5EF4-FFF2-40B4-BE49-F238E27FC236}">
                <a16:creationId xmlns:a16="http://schemas.microsoft.com/office/drawing/2014/main" id="{20EAFDDF-7B29-44F6-9548-BE5F8A344B33}"/>
              </a:ext>
            </a:extLst>
          </p:cNvPr>
          <p:cNvSpPr txBox="1"/>
          <p:nvPr/>
        </p:nvSpPr>
        <p:spPr>
          <a:xfrm>
            <a:off x="5866478" y="3892423"/>
            <a:ext cx="2331218" cy="646331"/>
          </a:xfrm>
          <a:prstGeom prst="rect">
            <a:avLst/>
          </a:prstGeom>
          <a:noFill/>
        </p:spPr>
        <p:txBody>
          <a:bodyPr wrap="square" rtlCol="0">
            <a:spAutoFit/>
          </a:bodyPr>
          <a:lstStyle/>
          <a:p>
            <a:r>
              <a:rPr lang="en-US" dirty="0"/>
              <a:t>Unequal distribution of carpooling costs</a:t>
            </a:r>
            <a:endParaRPr lang="LID4096" dirty="0"/>
          </a:p>
        </p:txBody>
      </p:sp>
      <p:sp>
        <p:nvSpPr>
          <p:cNvPr id="15" name="TextBox 14">
            <a:extLst>
              <a:ext uri="{FF2B5EF4-FFF2-40B4-BE49-F238E27FC236}">
                <a16:creationId xmlns:a16="http://schemas.microsoft.com/office/drawing/2014/main" id="{75086268-EBAD-8CF3-7F38-4EBD5C19ECB4}"/>
              </a:ext>
            </a:extLst>
          </p:cNvPr>
          <p:cNvSpPr txBox="1"/>
          <p:nvPr/>
        </p:nvSpPr>
        <p:spPr>
          <a:xfrm>
            <a:off x="9044953" y="3891821"/>
            <a:ext cx="2088622" cy="646331"/>
          </a:xfrm>
          <a:prstGeom prst="rect">
            <a:avLst/>
          </a:prstGeom>
          <a:noFill/>
        </p:spPr>
        <p:txBody>
          <a:bodyPr wrap="square" rtlCol="0">
            <a:spAutoFit/>
          </a:bodyPr>
          <a:lstStyle/>
          <a:p>
            <a:r>
              <a:rPr lang="en-US" dirty="0"/>
              <a:t>Environmental degradation</a:t>
            </a:r>
            <a:endParaRPr lang="LID4096" dirty="0"/>
          </a:p>
        </p:txBody>
      </p:sp>
    </p:spTree>
    <p:extLst>
      <p:ext uri="{BB962C8B-B14F-4D97-AF65-F5344CB8AC3E}">
        <p14:creationId xmlns:p14="http://schemas.microsoft.com/office/powerpoint/2010/main" val="426426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Carpool’s Solution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023881"/>
            <a:ext cx="10942177" cy="537691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sz="2400" dirty="0">
                <a:solidFill>
                  <a:schemeClr val="dk1"/>
                </a:solidFill>
                <a:ea typeface="Libre Franklin"/>
                <a:cs typeface="Libre Franklin"/>
                <a:sym typeface="Libre Franklin"/>
              </a:rPr>
              <a:t>Android and web application which:</a:t>
            </a:r>
          </a:p>
          <a:p>
            <a:pPr marL="0" indent="0">
              <a:lnSpc>
                <a:spcPct val="115000"/>
              </a:lnSpc>
              <a:spcBef>
                <a:spcPts val="0"/>
              </a:spcBef>
              <a:buClr>
                <a:srgbClr val="000000"/>
              </a:buClr>
              <a:buSzPts val="1400"/>
              <a:buNone/>
            </a:pP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Can be implemented for commuters in workplaces or colleges.</a:t>
            </a:r>
            <a:br>
              <a:rPr lang="en-US" sz="2400" dirty="0">
                <a:solidFill>
                  <a:schemeClr val="dk1"/>
                </a:solidFill>
                <a:ea typeface="Libre Franklin"/>
                <a:cs typeface="Libre Franklin"/>
                <a:sym typeface="Libre Franklin"/>
              </a:rPr>
            </a:b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Creates permanent carpooling groups based on:</a:t>
            </a:r>
          </a:p>
          <a:p>
            <a:pPr lvl="1">
              <a:lnSpc>
                <a:spcPct val="115000"/>
              </a:lnSpc>
              <a:spcBef>
                <a:spcPts val="0"/>
              </a:spcBef>
              <a:buClr>
                <a:srgbClr val="000000"/>
              </a:buClr>
              <a:buSzPts val="1400"/>
            </a:pPr>
            <a:r>
              <a:rPr lang="en-US" sz="2000" dirty="0">
                <a:solidFill>
                  <a:schemeClr val="dk1"/>
                </a:solidFill>
                <a:ea typeface="Libre Franklin"/>
                <a:cs typeface="Libre Franklin"/>
                <a:sym typeface="Libre Franklin"/>
              </a:rPr>
              <a:t>Shared schedules, compatible routes and available seats</a:t>
            </a:r>
          </a:p>
          <a:p>
            <a:pPr lvl="1">
              <a:lnSpc>
                <a:spcPct val="115000"/>
              </a:lnSpc>
              <a:spcBef>
                <a:spcPts val="0"/>
              </a:spcBef>
              <a:buClr>
                <a:srgbClr val="000000"/>
              </a:buClr>
              <a:buSzPts val="1400"/>
            </a:pPr>
            <a:endParaRPr lang="en-US" sz="20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rPr>
              <a:t>Implements Fair Rotation System</a:t>
            </a:r>
          </a:p>
          <a:p>
            <a:pPr lvl="1">
              <a:lnSpc>
                <a:spcPct val="115000"/>
              </a:lnSpc>
              <a:spcBef>
                <a:spcPts val="0"/>
              </a:spcBef>
              <a:buClr>
                <a:srgbClr val="000000"/>
              </a:buClr>
              <a:buSzPts val="1400"/>
            </a:pPr>
            <a:r>
              <a:rPr lang="en-US" sz="2000" dirty="0">
                <a:solidFill>
                  <a:schemeClr val="tx1"/>
                </a:solidFill>
              </a:rPr>
              <a:t>Points-based driving allocation ensures equitable participation</a:t>
            </a:r>
          </a:p>
          <a:p>
            <a:pPr lvl="1">
              <a:lnSpc>
                <a:spcPct val="115000"/>
              </a:lnSpc>
              <a:spcBef>
                <a:spcPts val="0"/>
              </a:spcBef>
              <a:buClr>
                <a:srgbClr val="000000"/>
              </a:buClr>
              <a:buSzPts val="1400"/>
            </a:pPr>
            <a:endParaRPr lang="en-US" sz="2000" dirty="0">
              <a:solidFill>
                <a:schemeClr val="tx1"/>
              </a:solidFill>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Fixed locations displayed on in-app map for convenience</a:t>
            </a:r>
          </a:p>
          <a:p>
            <a:pPr>
              <a:lnSpc>
                <a:spcPct val="115000"/>
              </a:lnSpc>
              <a:spcBef>
                <a:spcPts val="0"/>
              </a:spcBef>
              <a:buClr>
                <a:srgbClr val="000000"/>
              </a:buClr>
              <a:buSzPts val="1400"/>
            </a:pPr>
            <a:endParaRPr lang="en-US" sz="2400" dirty="0">
              <a:solidFill>
                <a:schemeClr val="tx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Builds trust and reliability among regular commuters</a:t>
            </a:r>
          </a:p>
        </p:txBody>
      </p:sp>
    </p:spTree>
    <p:extLst>
      <p:ext uri="{BB962C8B-B14F-4D97-AF65-F5344CB8AC3E}">
        <p14:creationId xmlns:p14="http://schemas.microsoft.com/office/powerpoint/2010/main" val="8050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Timeline of a Carpool Ride</a:t>
            </a:r>
            <a:endParaRPr lang="LID4096" dirty="0"/>
          </a:p>
        </p:txBody>
      </p:sp>
      <p:pic>
        <p:nvPicPr>
          <p:cNvPr id="1033" name="Picture 9">
            <a:extLst>
              <a:ext uri="{FF2B5EF4-FFF2-40B4-BE49-F238E27FC236}">
                <a16:creationId xmlns:a16="http://schemas.microsoft.com/office/drawing/2014/main" id="{692BBE86-1DED-EDA1-FAD4-ECF89A8CA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728" y="2477729"/>
            <a:ext cx="2381085" cy="392307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FF562C3B-7BAD-0FA5-7716-390FB0B91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948" y="2477729"/>
            <a:ext cx="2361108" cy="392307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E8431C15-A24D-AB8E-0B80-E15F8D0C7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132" y="2477728"/>
            <a:ext cx="2574140" cy="1074274"/>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B5AA206C-00E1-A5AD-7324-F7A39464C4CB}"/>
              </a:ext>
            </a:extLst>
          </p:cNvPr>
          <p:cNvSpPr txBox="1"/>
          <p:nvPr/>
        </p:nvSpPr>
        <p:spPr>
          <a:xfrm>
            <a:off x="1747334" y="1877961"/>
            <a:ext cx="1179871" cy="369332"/>
          </a:xfrm>
          <a:prstGeom prst="rect">
            <a:avLst/>
          </a:prstGeom>
          <a:noFill/>
        </p:spPr>
        <p:txBody>
          <a:bodyPr wrap="square" rtlCol="1">
            <a:spAutoFit/>
          </a:bodyPr>
          <a:lstStyle/>
          <a:p>
            <a:r>
              <a:rPr lang="en-US" dirty="0"/>
              <a:t>14:00 PM</a:t>
            </a:r>
            <a:endParaRPr lang="he-IL" dirty="0"/>
          </a:p>
        </p:txBody>
      </p:sp>
      <p:sp>
        <p:nvSpPr>
          <p:cNvPr id="8" name="תיבת טקסט 7">
            <a:extLst>
              <a:ext uri="{FF2B5EF4-FFF2-40B4-BE49-F238E27FC236}">
                <a16:creationId xmlns:a16="http://schemas.microsoft.com/office/drawing/2014/main" id="{72BE667B-A4EF-C194-689D-9F431244C9E2}"/>
              </a:ext>
            </a:extLst>
          </p:cNvPr>
          <p:cNvSpPr txBox="1"/>
          <p:nvPr/>
        </p:nvSpPr>
        <p:spPr>
          <a:xfrm>
            <a:off x="5550566" y="1877961"/>
            <a:ext cx="1179871" cy="369332"/>
          </a:xfrm>
          <a:prstGeom prst="rect">
            <a:avLst/>
          </a:prstGeom>
          <a:noFill/>
        </p:spPr>
        <p:txBody>
          <a:bodyPr wrap="square" rtlCol="1">
            <a:spAutoFit/>
          </a:bodyPr>
          <a:lstStyle/>
          <a:p>
            <a:r>
              <a:rPr lang="en-US" dirty="0"/>
              <a:t>14:01 PM</a:t>
            </a:r>
            <a:endParaRPr lang="he-IL" dirty="0"/>
          </a:p>
        </p:txBody>
      </p:sp>
      <p:sp>
        <p:nvSpPr>
          <p:cNvPr id="9" name="תיבת טקסט 8">
            <a:extLst>
              <a:ext uri="{FF2B5EF4-FFF2-40B4-BE49-F238E27FC236}">
                <a16:creationId xmlns:a16="http://schemas.microsoft.com/office/drawing/2014/main" id="{81A37529-DDA0-A899-0E8C-32405CA8C49F}"/>
              </a:ext>
            </a:extLst>
          </p:cNvPr>
          <p:cNvSpPr txBox="1"/>
          <p:nvPr/>
        </p:nvSpPr>
        <p:spPr>
          <a:xfrm>
            <a:off x="9168266" y="1877961"/>
            <a:ext cx="1179871" cy="369332"/>
          </a:xfrm>
          <a:prstGeom prst="rect">
            <a:avLst/>
          </a:prstGeom>
          <a:noFill/>
        </p:spPr>
        <p:txBody>
          <a:bodyPr wrap="square" rtlCol="1">
            <a:spAutoFit/>
          </a:bodyPr>
          <a:lstStyle/>
          <a:p>
            <a:r>
              <a:rPr lang="en-US" dirty="0"/>
              <a:t>14:01 PM</a:t>
            </a:r>
            <a:endParaRPr lang="he-IL" dirty="0"/>
          </a:p>
        </p:txBody>
      </p:sp>
      <p:cxnSp>
        <p:nvCxnSpPr>
          <p:cNvPr id="3" name="מחבר חץ ישר 2">
            <a:extLst>
              <a:ext uri="{FF2B5EF4-FFF2-40B4-BE49-F238E27FC236}">
                <a16:creationId xmlns:a16="http://schemas.microsoft.com/office/drawing/2014/main" id="{87840B7E-B538-B508-C306-098E988B29E2}"/>
              </a:ext>
            </a:extLst>
          </p:cNvPr>
          <p:cNvCxnSpPr>
            <a:cxnSpLocks/>
          </p:cNvCxnSpPr>
          <p:nvPr/>
        </p:nvCxnSpPr>
        <p:spPr>
          <a:xfrm>
            <a:off x="2811146" y="5360159"/>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3B9BE65E-DB7E-A3BE-6535-AC5596B33531}"/>
              </a:ext>
            </a:extLst>
          </p:cNvPr>
          <p:cNvSpPr txBox="1"/>
          <p:nvPr/>
        </p:nvSpPr>
        <p:spPr>
          <a:xfrm>
            <a:off x="3809872" y="4831253"/>
            <a:ext cx="2674374" cy="1477328"/>
          </a:xfrm>
          <a:prstGeom prst="rect">
            <a:avLst/>
          </a:prstGeom>
          <a:noFill/>
        </p:spPr>
        <p:txBody>
          <a:bodyPr wrap="square" rtlCol="1">
            <a:spAutoFit/>
          </a:bodyPr>
          <a:lstStyle/>
          <a:p>
            <a:pPr marL="285750" indent="-285750">
              <a:buFont typeface="Arial" panose="020B0604020202020204" pitchFamily="34" charset="0"/>
              <a:buChar char="•"/>
            </a:pPr>
            <a:r>
              <a:rPr lang="en-US" dirty="0"/>
              <a:t>Opened only to the current driver</a:t>
            </a:r>
          </a:p>
          <a:p>
            <a:pPr marL="285750" indent="-285750">
              <a:buFont typeface="Arial" panose="020B0604020202020204" pitchFamily="34" charset="0"/>
              <a:buChar char="•"/>
            </a:pPr>
            <a:r>
              <a:rPr lang="en-US" dirty="0"/>
              <a:t>Can start drive 15 minutes before the departure time</a:t>
            </a:r>
            <a:endParaRPr lang="he-IL" dirty="0"/>
          </a:p>
        </p:txBody>
      </p:sp>
      <p:cxnSp>
        <p:nvCxnSpPr>
          <p:cNvPr id="13" name="מחבר חץ ישר 12">
            <a:extLst>
              <a:ext uri="{FF2B5EF4-FFF2-40B4-BE49-F238E27FC236}">
                <a16:creationId xmlns:a16="http://schemas.microsoft.com/office/drawing/2014/main" id="{AC7B7628-80D6-121A-7343-25A548244C61}"/>
              </a:ext>
            </a:extLst>
          </p:cNvPr>
          <p:cNvCxnSpPr>
            <a:cxnSpLocks/>
          </p:cNvCxnSpPr>
          <p:nvPr/>
        </p:nvCxnSpPr>
        <p:spPr>
          <a:xfrm>
            <a:off x="6821693" y="4369972"/>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1D21E509-6412-66C7-9801-61026E6D8AE8}"/>
              </a:ext>
            </a:extLst>
          </p:cNvPr>
          <p:cNvSpPr txBox="1"/>
          <p:nvPr/>
        </p:nvSpPr>
        <p:spPr>
          <a:xfrm>
            <a:off x="7809666" y="3852775"/>
            <a:ext cx="2674374" cy="1200329"/>
          </a:xfrm>
          <a:prstGeom prst="rect">
            <a:avLst/>
          </a:prstGeom>
          <a:noFill/>
        </p:spPr>
        <p:txBody>
          <a:bodyPr wrap="square" rtlCol="1">
            <a:spAutoFit/>
          </a:bodyPr>
          <a:lstStyle/>
          <a:p>
            <a:r>
              <a:rPr lang="en-US" dirty="0"/>
              <a:t>Window that pops up after the ride starts and showing all pickup points details</a:t>
            </a:r>
            <a:endParaRPr lang="he-IL" dirty="0"/>
          </a:p>
        </p:txBody>
      </p:sp>
      <p:cxnSp>
        <p:nvCxnSpPr>
          <p:cNvPr id="15" name="מחבר חץ ישר 14">
            <a:extLst>
              <a:ext uri="{FF2B5EF4-FFF2-40B4-BE49-F238E27FC236}">
                <a16:creationId xmlns:a16="http://schemas.microsoft.com/office/drawing/2014/main" id="{15D0DA76-EC8E-3021-C3E1-D301D6B56B3A}"/>
              </a:ext>
            </a:extLst>
          </p:cNvPr>
          <p:cNvCxnSpPr>
            <a:cxnSpLocks/>
          </p:cNvCxnSpPr>
          <p:nvPr/>
        </p:nvCxnSpPr>
        <p:spPr>
          <a:xfrm>
            <a:off x="6322330" y="3552002"/>
            <a:ext cx="149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תיבת טקסט 17">
            <a:extLst>
              <a:ext uri="{FF2B5EF4-FFF2-40B4-BE49-F238E27FC236}">
                <a16:creationId xmlns:a16="http://schemas.microsoft.com/office/drawing/2014/main" id="{D428D556-79E4-894C-B8E8-8A0F1B2A56AA}"/>
              </a:ext>
            </a:extLst>
          </p:cNvPr>
          <p:cNvSpPr txBox="1"/>
          <p:nvPr/>
        </p:nvSpPr>
        <p:spPr>
          <a:xfrm>
            <a:off x="7820419" y="3357023"/>
            <a:ext cx="2674374" cy="369332"/>
          </a:xfrm>
          <a:prstGeom prst="rect">
            <a:avLst/>
          </a:prstGeom>
          <a:noFill/>
        </p:spPr>
        <p:txBody>
          <a:bodyPr wrap="square" rtlCol="1">
            <a:spAutoFit/>
          </a:bodyPr>
          <a:lstStyle/>
          <a:p>
            <a:r>
              <a:rPr lang="en-US" dirty="0"/>
              <a:t>Departure time</a:t>
            </a:r>
            <a:endParaRPr lang="he-IL" dirty="0"/>
          </a:p>
        </p:txBody>
      </p:sp>
      <p:cxnSp>
        <p:nvCxnSpPr>
          <p:cNvPr id="19" name="מחבר חץ ישר 18">
            <a:extLst>
              <a:ext uri="{FF2B5EF4-FFF2-40B4-BE49-F238E27FC236}">
                <a16:creationId xmlns:a16="http://schemas.microsoft.com/office/drawing/2014/main" id="{C49EC785-50D3-98D3-23F7-9E86872F170C}"/>
              </a:ext>
            </a:extLst>
          </p:cNvPr>
          <p:cNvCxnSpPr>
            <a:cxnSpLocks/>
          </p:cNvCxnSpPr>
          <p:nvPr/>
        </p:nvCxnSpPr>
        <p:spPr>
          <a:xfrm>
            <a:off x="6614078" y="5331837"/>
            <a:ext cx="1206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D40399EE-FF9D-60E3-4710-DB2264445282}"/>
              </a:ext>
            </a:extLst>
          </p:cNvPr>
          <p:cNvSpPr txBox="1"/>
          <p:nvPr/>
        </p:nvSpPr>
        <p:spPr>
          <a:xfrm>
            <a:off x="7831078" y="5081508"/>
            <a:ext cx="3400802" cy="646331"/>
          </a:xfrm>
          <a:prstGeom prst="rect">
            <a:avLst/>
          </a:prstGeom>
          <a:noFill/>
        </p:spPr>
        <p:txBody>
          <a:bodyPr wrap="square" rtlCol="1">
            <a:spAutoFit/>
          </a:bodyPr>
          <a:lstStyle/>
          <a:p>
            <a:r>
              <a:rPr lang="en-US" dirty="0"/>
              <a:t>Pickup point: Nahariya, </a:t>
            </a:r>
            <a:r>
              <a:rPr lang="en-US" dirty="0" err="1"/>
              <a:t>Iiris</a:t>
            </a:r>
            <a:r>
              <a:rPr lang="en-US" dirty="0"/>
              <a:t> 10</a:t>
            </a:r>
          </a:p>
          <a:p>
            <a:r>
              <a:rPr lang="en-US" dirty="0"/>
              <a:t>User to pickup:  Ben</a:t>
            </a:r>
            <a:endParaRPr lang="he-IL" dirty="0"/>
          </a:p>
        </p:txBody>
      </p:sp>
      <p:cxnSp>
        <p:nvCxnSpPr>
          <p:cNvPr id="23" name="מחבר חץ ישר 22">
            <a:extLst>
              <a:ext uri="{FF2B5EF4-FFF2-40B4-BE49-F238E27FC236}">
                <a16:creationId xmlns:a16="http://schemas.microsoft.com/office/drawing/2014/main" id="{AC66DDCE-6A5D-CE61-3378-72A0C2EA19D7}"/>
              </a:ext>
            </a:extLst>
          </p:cNvPr>
          <p:cNvCxnSpPr>
            <a:cxnSpLocks/>
          </p:cNvCxnSpPr>
          <p:nvPr/>
        </p:nvCxnSpPr>
        <p:spPr>
          <a:xfrm>
            <a:off x="9821948" y="3429000"/>
            <a:ext cx="0" cy="4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תיבת טקסט 25">
            <a:extLst>
              <a:ext uri="{FF2B5EF4-FFF2-40B4-BE49-F238E27FC236}">
                <a16:creationId xmlns:a16="http://schemas.microsoft.com/office/drawing/2014/main" id="{3DC1D4FB-5497-BE72-CB0E-CF87C0B1A665}"/>
              </a:ext>
            </a:extLst>
          </p:cNvPr>
          <p:cNvSpPr txBox="1"/>
          <p:nvPr/>
        </p:nvSpPr>
        <p:spPr>
          <a:xfrm>
            <a:off x="8670726" y="3776799"/>
            <a:ext cx="2674374" cy="1200329"/>
          </a:xfrm>
          <a:prstGeom prst="rect">
            <a:avLst/>
          </a:prstGeom>
          <a:noFill/>
        </p:spPr>
        <p:txBody>
          <a:bodyPr wrap="square" rtlCol="1">
            <a:spAutoFit/>
          </a:bodyPr>
          <a:lstStyle/>
          <a:p>
            <a:r>
              <a:rPr lang="en-US" dirty="0"/>
              <a:t>The driver and other group members receive a notification about the start of the ride</a:t>
            </a:r>
            <a:endParaRPr lang="he-IL" dirty="0"/>
          </a:p>
        </p:txBody>
      </p:sp>
    </p:spTree>
    <p:extLst>
      <p:ext uri="{BB962C8B-B14F-4D97-AF65-F5344CB8AC3E}">
        <p14:creationId xmlns:p14="http://schemas.microsoft.com/office/powerpoint/2010/main" val="49383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ppt_x"/>
                                          </p:val>
                                        </p:tav>
                                        <p:tav tm="100000">
                                          <p:val>
                                            <p:strVal val="#ppt_x"/>
                                          </p:val>
                                        </p:tav>
                                      </p:tavLst>
                                    </p:anim>
                                    <p:anim calcmode="lin" valueType="num">
                                      <p:cBhvr additive="base">
                                        <p:cTn id="8" dur="500" fill="hold"/>
                                        <p:tgtEl>
                                          <p:spTgt spid="10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35"/>
                                        </p:tgtEl>
                                        <p:attrNameLst>
                                          <p:attrName>style.visibility</p:attrName>
                                        </p:attrNameLst>
                                      </p:cBhvr>
                                      <p:to>
                                        <p:strVal val="visible"/>
                                      </p:to>
                                    </p:set>
                                    <p:anim calcmode="lin" valueType="num">
                                      <p:cBhvr additive="base">
                                        <p:cTn id="33" dur="500" fill="hold"/>
                                        <p:tgtEl>
                                          <p:spTgt spid="1035"/>
                                        </p:tgtEl>
                                        <p:attrNameLst>
                                          <p:attrName>ppt_x</p:attrName>
                                        </p:attrNameLst>
                                      </p:cBhvr>
                                      <p:tavLst>
                                        <p:tav tm="0">
                                          <p:val>
                                            <p:strVal val="#ppt_x"/>
                                          </p:val>
                                        </p:tav>
                                        <p:tav tm="100000">
                                          <p:val>
                                            <p:strVal val="#ppt_x"/>
                                          </p:val>
                                        </p:tav>
                                      </p:tavLst>
                                    </p:anim>
                                    <p:anim calcmode="lin" valueType="num">
                                      <p:cBhvr additive="base">
                                        <p:cTn id="34" dur="500" fill="hold"/>
                                        <p:tgtEl>
                                          <p:spTgt spid="10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39"/>
                                        </p:tgtEl>
                                        <p:attrNameLst>
                                          <p:attrName>style.visibility</p:attrName>
                                        </p:attrNameLst>
                                      </p:cBhvr>
                                      <p:to>
                                        <p:strVal val="visible"/>
                                      </p:to>
                                    </p:set>
                                    <p:anim calcmode="lin" valueType="num">
                                      <p:cBhvr additive="base">
                                        <p:cTn id="87" dur="500" fill="hold"/>
                                        <p:tgtEl>
                                          <p:spTgt spid="1039"/>
                                        </p:tgtEl>
                                        <p:attrNameLst>
                                          <p:attrName>ppt_x</p:attrName>
                                        </p:attrNameLst>
                                      </p:cBhvr>
                                      <p:tavLst>
                                        <p:tav tm="0">
                                          <p:val>
                                            <p:strVal val="#ppt_x"/>
                                          </p:val>
                                        </p:tav>
                                        <p:tav tm="100000">
                                          <p:val>
                                            <p:strVal val="#ppt_x"/>
                                          </p:val>
                                        </p:tav>
                                      </p:tavLst>
                                    </p:anim>
                                    <p:anim calcmode="lin" valueType="num">
                                      <p:cBhvr additive="base">
                                        <p:cTn id="88" dur="500" fill="hold"/>
                                        <p:tgtEl>
                                          <p:spTgt spid="103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ppt_x"/>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000"/>
                                        <p:tgtEl>
                                          <p:spTgt spid="26"/>
                                        </p:tgtEl>
                                      </p:cBhvr>
                                    </p:animEffect>
                                    <p:anim calcmode="lin" valueType="num">
                                      <p:cBhvr>
                                        <p:cTn id="101" dur="1000" fill="hold"/>
                                        <p:tgtEl>
                                          <p:spTgt spid="26"/>
                                        </p:tgtEl>
                                        <p:attrNameLst>
                                          <p:attrName>ppt_x</p:attrName>
                                        </p:attrNameLst>
                                      </p:cBhvr>
                                      <p:tavLst>
                                        <p:tav tm="0">
                                          <p:val>
                                            <p:strVal val="#ppt_x"/>
                                          </p:val>
                                        </p:tav>
                                        <p:tav tm="100000">
                                          <p:val>
                                            <p:strVal val="#ppt_x"/>
                                          </p:val>
                                        </p:tav>
                                      </p:tavLst>
                                    </p:anim>
                                    <p:anim calcmode="lin" valueType="num">
                                      <p:cBhvr>
                                        <p:cTn id="10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6" grpId="0"/>
      <p:bldP spid="6" grpId="1"/>
      <p:bldP spid="14" grpId="0"/>
      <p:bldP spid="14" grpId="1"/>
      <p:bldP spid="18" grpId="0"/>
      <p:bldP spid="18" grpId="1"/>
      <p:bldP spid="20" grpId="0"/>
      <p:bldP spid="20"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Timeline of a Carpool Ride</a:t>
            </a:r>
            <a:endParaRPr lang="LID4096" dirty="0"/>
          </a:p>
        </p:txBody>
      </p:sp>
      <p:sp>
        <p:nvSpPr>
          <p:cNvPr id="7" name="תיבת טקסט 6">
            <a:extLst>
              <a:ext uri="{FF2B5EF4-FFF2-40B4-BE49-F238E27FC236}">
                <a16:creationId xmlns:a16="http://schemas.microsoft.com/office/drawing/2014/main" id="{B5AA206C-00E1-A5AD-7324-F7A39464C4CB}"/>
              </a:ext>
            </a:extLst>
          </p:cNvPr>
          <p:cNvSpPr txBox="1"/>
          <p:nvPr/>
        </p:nvSpPr>
        <p:spPr>
          <a:xfrm>
            <a:off x="1747334" y="1877961"/>
            <a:ext cx="1179871" cy="369332"/>
          </a:xfrm>
          <a:prstGeom prst="rect">
            <a:avLst/>
          </a:prstGeom>
          <a:noFill/>
        </p:spPr>
        <p:txBody>
          <a:bodyPr wrap="square" rtlCol="1">
            <a:spAutoFit/>
          </a:bodyPr>
          <a:lstStyle/>
          <a:p>
            <a:r>
              <a:rPr lang="en-US" dirty="0"/>
              <a:t>17:00 PM</a:t>
            </a:r>
            <a:endParaRPr lang="he-IL" dirty="0"/>
          </a:p>
        </p:txBody>
      </p:sp>
      <p:sp>
        <p:nvSpPr>
          <p:cNvPr id="8" name="תיבת טקסט 7">
            <a:extLst>
              <a:ext uri="{FF2B5EF4-FFF2-40B4-BE49-F238E27FC236}">
                <a16:creationId xmlns:a16="http://schemas.microsoft.com/office/drawing/2014/main" id="{72BE667B-A4EF-C194-689D-9F431244C9E2}"/>
              </a:ext>
            </a:extLst>
          </p:cNvPr>
          <p:cNvSpPr txBox="1"/>
          <p:nvPr/>
        </p:nvSpPr>
        <p:spPr>
          <a:xfrm>
            <a:off x="5550566" y="1877961"/>
            <a:ext cx="1179871" cy="369332"/>
          </a:xfrm>
          <a:prstGeom prst="rect">
            <a:avLst/>
          </a:prstGeom>
          <a:noFill/>
        </p:spPr>
        <p:txBody>
          <a:bodyPr wrap="square" rtlCol="1">
            <a:spAutoFit/>
          </a:bodyPr>
          <a:lstStyle/>
          <a:p>
            <a:r>
              <a:rPr lang="en-US" dirty="0"/>
              <a:t>17:01 PM</a:t>
            </a:r>
            <a:endParaRPr lang="he-IL" dirty="0"/>
          </a:p>
        </p:txBody>
      </p:sp>
      <p:pic>
        <p:nvPicPr>
          <p:cNvPr id="2050" name="Picture 2">
            <a:extLst>
              <a:ext uri="{FF2B5EF4-FFF2-40B4-BE49-F238E27FC236}">
                <a16:creationId xmlns:a16="http://schemas.microsoft.com/office/drawing/2014/main" id="{8CB4C255-D719-62DB-A0DC-B62F4EF57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645" y="2477728"/>
            <a:ext cx="2399248" cy="39230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4267A54-D646-0A42-DB91-45F4C98AF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060" y="2477727"/>
            <a:ext cx="2402882" cy="392307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מחבר חץ ישר 9">
            <a:extLst>
              <a:ext uri="{FF2B5EF4-FFF2-40B4-BE49-F238E27FC236}">
                <a16:creationId xmlns:a16="http://schemas.microsoft.com/office/drawing/2014/main" id="{406C7CA7-B95F-1160-4E29-E35D3C567615}"/>
              </a:ext>
            </a:extLst>
          </p:cNvPr>
          <p:cNvCxnSpPr>
            <a:cxnSpLocks/>
          </p:cNvCxnSpPr>
          <p:nvPr/>
        </p:nvCxnSpPr>
        <p:spPr>
          <a:xfrm flipV="1">
            <a:off x="7341942" y="3864077"/>
            <a:ext cx="671348" cy="85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6" name="Picture 8">
            <a:extLst>
              <a:ext uri="{FF2B5EF4-FFF2-40B4-BE49-F238E27FC236}">
                <a16:creationId xmlns:a16="http://schemas.microsoft.com/office/drawing/2014/main" id="{B66622CB-494C-9014-6328-C5AF6FB0F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4306" y="3382867"/>
            <a:ext cx="502337" cy="48121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מחבר חץ ישר 14">
            <a:extLst>
              <a:ext uri="{FF2B5EF4-FFF2-40B4-BE49-F238E27FC236}">
                <a16:creationId xmlns:a16="http://schemas.microsoft.com/office/drawing/2014/main" id="{82907170-FE82-229D-3CD9-D305D21CDB27}"/>
              </a:ext>
            </a:extLst>
          </p:cNvPr>
          <p:cNvCxnSpPr>
            <a:cxnSpLocks/>
          </p:cNvCxnSpPr>
          <p:nvPr/>
        </p:nvCxnSpPr>
        <p:spPr>
          <a:xfrm>
            <a:off x="6233652" y="5230761"/>
            <a:ext cx="1779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FCD7CCA3-0BB6-C3A8-DF8D-2F1B4898F13D}"/>
              </a:ext>
            </a:extLst>
          </p:cNvPr>
          <p:cNvSpPr txBox="1"/>
          <p:nvPr/>
        </p:nvSpPr>
        <p:spPr>
          <a:xfrm>
            <a:off x="8636534" y="4907594"/>
            <a:ext cx="2674374" cy="646331"/>
          </a:xfrm>
          <a:prstGeom prst="rect">
            <a:avLst/>
          </a:prstGeom>
          <a:noFill/>
        </p:spPr>
        <p:txBody>
          <a:bodyPr wrap="square" rtlCol="1">
            <a:spAutoFit/>
          </a:bodyPr>
          <a:lstStyle/>
          <a:p>
            <a:r>
              <a:rPr lang="en-US" dirty="0"/>
              <a:t>Assigned new driver for next ride automatically</a:t>
            </a:r>
            <a:endParaRPr lang="he-IL" dirty="0"/>
          </a:p>
        </p:txBody>
      </p:sp>
      <p:sp>
        <p:nvSpPr>
          <p:cNvPr id="17" name="תיבת טקסט 16">
            <a:extLst>
              <a:ext uri="{FF2B5EF4-FFF2-40B4-BE49-F238E27FC236}">
                <a16:creationId xmlns:a16="http://schemas.microsoft.com/office/drawing/2014/main" id="{3B033C59-0A69-00D0-FD80-E371D2FDCC00}"/>
              </a:ext>
            </a:extLst>
          </p:cNvPr>
          <p:cNvSpPr txBox="1"/>
          <p:nvPr/>
        </p:nvSpPr>
        <p:spPr>
          <a:xfrm>
            <a:off x="8636534" y="3300306"/>
            <a:ext cx="2674374" cy="646331"/>
          </a:xfrm>
          <a:prstGeom prst="rect">
            <a:avLst/>
          </a:prstGeom>
          <a:noFill/>
        </p:spPr>
        <p:txBody>
          <a:bodyPr wrap="square" rtlCol="1">
            <a:spAutoFit/>
          </a:bodyPr>
          <a:lstStyle/>
          <a:p>
            <a:r>
              <a:rPr lang="en-US" dirty="0"/>
              <a:t>The driver received a point for his ride.</a:t>
            </a:r>
            <a:endParaRPr lang="he-IL" dirty="0"/>
          </a:p>
        </p:txBody>
      </p:sp>
      <p:pic>
        <p:nvPicPr>
          <p:cNvPr id="19" name="תמונה 18">
            <a:extLst>
              <a:ext uri="{FF2B5EF4-FFF2-40B4-BE49-F238E27FC236}">
                <a16:creationId xmlns:a16="http://schemas.microsoft.com/office/drawing/2014/main" id="{B4BA5084-CD57-5273-DB1A-AF98DDADEF74}"/>
              </a:ext>
            </a:extLst>
          </p:cNvPr>
          <p:cNvPicPr>
            <a:picLocks noChangeAspect="1"/>
          </p:cNvPicPr>
          <p:nvPr/>
        </p:nvPicPr>
        <p:blipFill>
          <a:blip r:embed="rId6"/>
          <a:stretch>
            <a:fillRect/>
          </a:stretch>
        </p:blipFill>
        <p:spPr>
          <a:xfrm>
            <a:off x="8084306" y="4990153"/>
            <a:ext cx="481211" cy="481211"/>
          </a:xfrm>
          <a:prstGeom prst="rect">
            <a:avLst/>
          </a:prstGeom>
        </p:spPr>
      </p:pic>
      <p:cxnSp>
        <p:nvCxnSpPr>
          <p:cNvPr id="3" name="מחבר חץ ישר 2">
            <a:extLst>
              <a:ext uri="{FF2B5EF4-FFF2-40B4-BE49-F238E27FC236}">
                <a16:creationId xmlns:a16="http://schemas.microsoft.com/office/drawing/2014/main" id="{11159785-9CA8-2812-A1D7-0FE365DF6305}"/>
              </a:ext>
            </a:extLst>
          </p:cNvPr>
          <p:cNvCxnSpPr>
            <a:cxnSpLocks/>
          </p:cNvCxnSpPr>
          <p:nvPr/>
        </p:nvCxnSpPr>
        <p:spPr>
          <a:xfrm>
            <a:off x="2788286" y="5482534"/>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96AB59DB-0A7D-A399-AE3F-1B9A49A7FA39}"/>
              </a:ext>
            </a:extLst>
          </p:cNvPr>
          <p:cNvSpPr txBox="1"/>
          <p:nvPr/>
        </p:nvSpPr>
        <p:spPr>
          <a:xfrm>
            <a:off x="3787012" y="5027306"/>
            <a:ext cx="2674374" cy="923330"/>
          </a:xfrm>
          <a:prstGeom prst="rect">
            <a:avLst/>
          </a:prstGeom>
          <a:noFill/>
        </p:spPr>
        <p:txBody>
          <a:bodyPr wrap="square" rtlCol="1">
            <a:spAutoFit/>
          </a:bodyPr>
          <a:lstStyle/>
          <a:p>
            <a:r>
              <a:rPr lang="en-US" dirty="0"/>
              <a:t>Can end drive from 10 minutes before the return time</a:t>
            </a:r>
            <a:endParaRPr lang="he-IL" dirty="0"/>
          </a:p>
        </p:txBody>
      </p:sp>
    </p:spTree>
    <p:extLst>
      <p:ext uri="{BB962C8B-B14F-4D97-AF65-F5344CB8AC3E}">
        <p14:creationId xmlns:p14="http://schemas.microsoft.com/office/powerpoint/2010/main" val="20557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 calcmode="lin" valueType="num">
                                      <p:cBhvr additive="base">
                                        <p:cTn id="33" dur="500" fill="hold"/>
                                        <p:tgtEl>
                                          <p:spTgt spid="2054"/>
                                        </p:tgtEl>
                                        <p:attrNameLst>
                                          <p:attrName>ppt_x</p:attrName>
                                        </p:attrNameLst>
                                      </p:cBhvr>
                                      <p:tavLst>
                                        <p:tav tm="0">
                                          <p:val>
                                            <p:strVal val="#ppt_x"/>
                                          </p:val>
                                        </p:tav>
                                        <p:tav tm="100000">
                                          <p:val>
                                            <p:strVal val="#ppt_x"/>
                                          </p:val>
                                        </p:tav>
                                      </p:tavLst>
                                    </p:anim>
                                    <p:anim calcmode="lin" valueType="num">
                                      <p:cBhvr additive="base">
                                        <p:cTn id="34" dur="500" fill="hold"/>
                                        <p:tgtEl>
                                          <p:spTgt spid="205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2056"/>
                                        </p:tgtEl>
                                        <p:attrNameLst>
                                          <p:attrName>style.visibility</p:attrName>
                                        </p:attrNameLst>
                                      </p:cBhvr>
                                      <p:to>
                                        <p:strVal val="visible"/>
                                      </p:to>
                                    </p:set>
                                    <p:animEffect transition="in" filter="fade">
                                      <p:cBhvr>
                                        <p:cTn id="46" dur="500"/>
                                        <p:tgtEl>
                                          <p:spTgt spid="205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42"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p:bldP spid="17" grpId="0"/>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a:t>Software Architecture</a:t>
            </a:r>
            <a:endParaRPr lang="LID4096" dirty="0"/>
          </a:p>
        </p:txBody>
      </p:sp>
      <p:pic>
        <p:nvPicPr>
          <p:cNvPr id="3" name="תמונה 1">
            <a:extLst>
              <a:ext uri="{FF2B5EF4-FFF2-40B4-BE49-F238E27FC236}">
                <a16:creationId xmlns:a16="http://schemas.microsoft.com/office/drawing/2014/main" id="{B08C3FFE-2553-C408-495F-DA6F70C19F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763" y="1914525"/>
            <a:ext cx="4333875" cy="3028950"/>
          </a:xfrm>
          <a:prstGeom prst="rect">
            <a:avLst/>
          </a:prstGeom>
          <a:noFill/>
          <a:ln>
            <a:noFill/>
          </a:ln>
        </p:spPr>
      </p:pic>
      <p:graphicFrame>
        <p:nvGraphicFramePr>
          <p:cNvPr id="10" name="Google Shape;293;p3">
            <a:extLst>
              <a:ext uri="{FF2B5EF4-FFF2-40B4-BE49-F238E27FC236}">
                <a16:creationId xmlns:a16="http://schemas.microsoft.com/office/drawing/2014/main" id="{C0E22558-1973-5262-A2D0-AA0252C83C22}"/>
              </a:ext>
            </a:extLst>
          </p:cNvPr>
          <p:cNvGraphicFramePr/>
          <p:nvPr>
            <p:extLst>
              <p:ext uri="{D42A27DB-BD31-4B8C-83A1-F6EECF244321}">
                <p14:modId xmlns:p14="http://schemas.microsoft.com/office/powerpoint/2010/main" val="3928057269"/>
              </p:ext>
            </p:extLst>
          </p:nvPr>
        </p:nvGraphicFramePr>
        <p:xfrm>
          <a:off x="5596932" y="1023881"/>
          <a:ext cx="6127305" cy="51960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772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MVC Pattern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91684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solidFill>
                  <a:schemeClr val="dk1"/>
                </a:solidFill>
                <a:ea typeface="Libre Franklin"/>
                <a:cs typeface="Libre Franklin"/>
                <a:sym typeface="Libre Franklin"/>
              </a:rPr>
              <a:t>Model–view–controller (MVC) is a software design pattern commonly used for developing user interfaces that divides the related program logic into three elements:</a:t>
            </a:r>
          </a:p>
        </p:txBody>
      </p:sp>
      <p:pic>
        <p:nvPicPr>
          <p:cNvPr id="1030" name="Picture 6">
            <a:extLst>
              <a:ext uri="{FF2B5EF4-FFF2-40B4-BE49-F238E27FC236}">
                <a16:creationId xmlns:a16="http://schemas.microsoft.com/office/drawing/2014/main" id="{A1741B71-C84D-D4CE-A3D8-810B9A0DD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2869067"/>
            <a:ext cx="5944039" cy="24565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335D64-7839-9DB5-0AE2-2878897876A5}"/>
              </a:ext>
            </a:extLst>
          </p:cNvPr>
          <p:cNvSpPr txBox="1"/>
          <p:nvPr/>
        </p:nvSpPr>
        <p:spPr>
          <a:xfrm>
            <a:off x="7174523" y="2311121"/>
            <a:ext cx="4039437" cy="3785652"/>
          </a:xfrm>
          <a:prstGeom prst="rect">
            <a:avLst/>
          </a:prstGeom>
          <a:noFill/>
        </p:spPr>
        <p:txBody>
          <a:bodyPr wrap="square" rtlCol="0">
            <a:spAutoFit/>
          </a:bodyPr>
          <a:lstStyle/>
          <a:p>
            <a:r>
              <a:rPr lang="en-US" sz="2000" b="1" dirty="0"/>
              <a:t>Model</a:t>
            </a:r>
            <a:r>
              <a:rPr lang="en-US" sz="2000" dirty="0"/>
              <a:t>:</a:t>
            </a:r>
            <a:r>
              <a:rPr lang="en-US" sz="2000" b="1" dirty="0"/>
              <a:t> </a:t>
            </a:r>
            <a:r>
              <a:rPr lang="en-US" sz="2000" dirty="0"/>
              <a:t>Manages application data, logic, and rules, independent of the user interface.</a:t>
            </a:r>
          </a:p>
          <a:p>
            <a:endParaRPr lang="en-US" sz="2000" dirty="0"/>
          </a:p>
          <a:p>
            <a:r>
              <a:rPr lang="en-US" sz="2000" b="1" dirty="0"/>
              <a:t>View</a:t>
            </a:r>
            <a:r>
              <a:rPr lang="en-US" sz="2000" dirty="0"/>
              <a:t>: Displays data in different formats, allowing multiple representations of the same information.</a:t>
            </a:r>
          </a:p>
          <a:p>
            <a:endParaRPr lang="en-US" sz="2000" dirty="0"/>
          </a:p>
          <a:p>
            <a:r>
              <a:rPr lang="en-US" sz="2000" b="1" dirty="0"/>
              <a:t>Controller</a:t>
            </a:r>
            <a:r>
              <a:rPr lang="en-US" sz="2000" dirty="0"/>
              <a:t>: Handles input and updates the model or view accordingly.</a:t>
            </a:r>
            <a:endParaRPr lang="LID4096" sz="2000" dirty="0"/>
          </a:p>
        </p:txBody>
      </p:sp>
    </p:spTree>
    <p:extLst>
      <p:ext uri="{BB962C8B-B14F-4D97-AF65-F5344CB8AC3E}">
        <p14:creationId xmlns:p14="http://schemas.microsoft.com/office/powerpoint/2010/main" val="1196784971"/>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Mod overlay</Template>
  <TotalTime>0</TotalTime>
  <Words>1489</Words>
  <Application>Microsoft Office PowerPoint</Application>
  <PresentationFormat>Widescreen</PresentationFormat>
  <Paragraphs>121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Arial Nova Light</vt:lpstr>
      <vt:lpstr>Elephant</vt:lpstr>
      <vt:lpstr>Libre Franklin</vt:lpstr>
      <vt:lpstr>Wingdings</vt:lpstr>
      <vt:lpstr>ModOverlayVTI</vt:lpstr>
      <vt:lpstr>PowerPoint Presentation</vt:lpstr>
      <vt:lpstr>Outline</vt:lpstr>
      <vt:lpstr>Introduction</vt:lpstr>
      <vt:lpstr>Problem Definition</vt:lpstr>
      <vt:lpstr>Carpool’s Solution</vt:lpstr>
      <vt:lpstr>Timeline of a Carpool Ride</vt:lpstr>
      <vt:lpstr>Timeline of a Carpool Ride</vt:lpstr>
      <vt:lpstr>Software Architecture</vt:lpstr>
      <vt:lpstr>MVC Pattern</vt:lpstr>
      <vt:lpstr>Challenges and Solutions</vt:lpstr>
      <vt:lpstr>Tests</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Baruch, Ben</dc:creator>
  <cp:lastModifiedBy>Baruch, Ben</cp:lastModifiedBy>
  <cp:revision>4</cp:revision>
  <dcterms:created xsi:type="dcterms:W3CDTF">2024-09-11T08:55:26Z</dcterms:created>
  <dcterms:modified xsi:type="dcterms:W3CDTF">2024-09-21T09:45:55Z</dcterms:modified>
</cp:coreProperties>
</file>