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5AC06-E3D7-4547-B447-0B9384011DD3}" v="20" dt="2024-09-11T11:52:42.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85492" autoAdjust="0"/>
  </p:normalViewPr>
  <p:slideViewPr>
    <p:cSldViewPr snapToGrid="0">
      <p:cViewPr varScale="1">
        <p:scale>
          <a:sx n="95" d="100"/>
          <a:sy n="95" d="100"/>
        </p:scale>
        <p:origin x="118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uch, Ben" userId="7d648124-6238-404e-807f-43520601a438" providerId="ADAL" clId="{83D5AC06-E3D7-4547-B447-0B9384011DD3}"/>
    <pc:docChg chg="undo redo custSel addSld modSld sldOrd">
      <pc:chgData name="Baruch, Ben" userId="7d648124-6238-404e-807f-43520601a438" providerId="ADAL" clId="{83D5AC06-E3D7-4547-B447-0B9384011DD3}" dt="2024-09-11T11:58:01.992" v="373" actId="113"/>
      <pc:docMkLst>
        <pc:docMk/>
      </pc:docMkLst>
      <pc:sldChg chg="modSp mod">
        <pc:chgData name="Baruch, Ben" userId="7d648124-6238-404e-807f-43520601a438" providerId="ADAL" clId="{83D5AC06-E3D7-4547-B447-0B9384011DD3}" dt="2024-09-11T11:58:01.992" v="373" actId="113"/>
        <pc:sldMkLst>
          <pc:docMk/>
          <pc:sldMk cId="2521538384" sldId="256"/>
        </pc:sldMkLst>
        <pc:spChg chg="mod">
          <ac:chgData name="Baruch, Ben" userId="7d648124-6238-404e-807f-43520601a438" providerId="ADAL" clId="{83D5AC06-E3D7-4547-B447-0B9384011DD3}" dt="2024-09-11T11:58:01.992" v="373" actId="113"/>
          <ac:spMkLst>
            <pc:docMk/>
            <pc:sldMk cId="2521538384" sldId="256"/>
            <ac:spMk id="7" creationId="{7227CC18-81C3-054A-4E39-B445766BF1F2}"/>
          </ac:spMkLst>
        </pc:spChg>
      </pc:sldChg>
      <pc:sldChg chg="modSp mod">
        <pc:chgData name="Baruch, Ben" userId="7d648124-6238-404e-807f-43520601a438" providerId="ADAL" clId="{83D5AC06-E3D7-4547-B447-0B9384011DD3}" dt="2024-09-11T11:56:55.033" v="360" actId="400"/>
        <pc:sldMkLst>
          <pc:docMk/>
          <pc:sldMk cId="1428274495" sldId="257"/>
        </pc:sldMkLst>
        <pc:spChg chg="mod">
          <ac:chgData name="Baruch, Ben" userId="7d648124-6238-404e-807f-43520601a438" providerId="ADAL" clId="{83D5AC06-E3D7-4547-B447-0B9384011DD3}" dt="2024-09-11T11:56:55.033" v="360" actId="400"/>
          <ac:spMkLst>
            <pc:docMk/>
            <pc:sldMk cId="1428274495" sldId="257"/>
            <ac:spMk id="4" creationId="{8C407079-9495-E254-3AB7-C1EF60E75F33}"/>
          </ac:spMkLst>
        </pc:spChg>
      </pc:sldChg>
      <pc:sldChg chg="modSp mod">
        <pc:chgData name="Baruch, Ben" userId="7d648124-6238-404e-807f-43520601a438" providerId="ADAL" clId="{83D5AC06-E3D7-4547-B447-0B9384011DD3}" dt="2024-09-11T11:57:12.916" v="363" actId="20577"/>
        <pc:sldMkLst>
          <pc:docMk/>
          <pc:sldMk cId="805009826" sldId="260"/>
        </pc:sldMkLst>
        <pc:spChg chg="mod">
          <ac:chgData name="Baruch, Ben" userId="7d648124-6238-404e-807f-43520601a438" providerId="ADAL" clId="{83D5AC06-E3D7-4547-B447-0B9384011DD3}" dt="2024-09-11T11:57:12.916" v="363" actId="20577"/>
          <ac:spMkLst>
            <pc:docMk/>
            <pc:sldMk cId="805009826" sldId="260"/>
            <ac:spMk id="2" creationId="{29637FF6-2210-9469-07B3-D36E0B53EBFB}"/>
          </ac:spMkLst>
        </pc:spChg>
      </pc:sldChg>
      <pc:sldChg chg="addSp delSp modSp add mod ord modNotesTx">
        <pc:chgData name="Baruch, Ben" userId="7d648124-6238-404e-807f-43520601a438" providerId="ADAL" clId="{83D5AC06-E3D7-4547-B447-0B9384011DD3}" dt="2024-09-11T11:19:38.361" v="58" actId="403"/>
        <pc:sldMkLst>
          <pc:docMk/>
          <pc:sldMk cId="1196784971" sldId="262"/>
        </pc:sldMkLst>
        <pc:spChg chg="mod">
          <ac:chgData name="Baruch, Ben" userId="7d648124-6238-404e-807f-43520601a438" providerId="ADAL" clId="{83D5AC06-E3D7-4547-B447-0B9384011DD3}" dt="2024-09-11T11:14:09.728" v="18" actId="20577"/>
          <ac:spMkLst>
            <pc:docMk/>
            <pc:sldMk cId="1196784971" sldId="262"/>
            <ac:spMk id="2" creationId="{29637FF6-2210-9469-07B3-D36E0B53EBFB}"/>
          </ac:spMkLst>
        </pc:spChg>
        <pc:spChg chg="add">
          <ac:chgData name="Baruch, Ben" userId="7d648124-6238-404e-807f-43520601a438" providerId="ADAL" clId="{83D5AC06-E3D7-4547-B447-0B9384011DD3}" dt="2024-09-11T11:15:26.237" v="25"/>
          <ac:spMkLst>
            <pc:docMk/>
            <pc:sldMk cId="1196784971" sldId="262"/>
            <ac:spMk id="3" creationId="{E0B8D075-5055-8962-69B8-2FB02AAC2FFE}"/>
          </ac:spMkLst>
        </pc:spChg>
        <pc:spChg chg="add">
          <ac:chgData name="Baruch, Ben" userId="7d648124-6238-404e-807f-43520601a438" providerId="ADAL" clId="{83D5AC06-E3D7-4547-B447-0B9384011DD3}" dt="2024-09-11T11:15:33.726" v="26"/>
          <ac:spMkLst>
            <pc:docMk/>
            <pc:sldMk cId="1196784971" sldId="262"/>
            <ac:spMk id="4" creationId="{ECF1FFF2-4888-E259-F03A-F4AF006435C4}"/>
          </ac:spMkLst>
        </pc:spChg>
        <pc:spChg chg="mod">
          <ac:chgData name="Baruch, Ben" userId="7d648124-6238-404e-807f-43520601a438" providerId="ADAL" clId="{83D5AC06-E3D7-4547-B447-0B9384011DD3}" dt="2024-09-11T11:16:33.113" v="37" actId="14100"/>
          <ac:spMkLst>
            <pc:docMk/>
            <pc:sldMk cId="1196784971" sldId="262"/>
            <ac:spMk id="6" creationId="{95DAB734-8C22-2C6D-7F38-8ADD1A67890C}"/>
          </ac:spMkLst>
        </pc:spChg>
        <pc:spChg chg="add mod">
          <ac:chgData name="Baruch, Ben" userId="7d648124-6238-404e-807f-43520601a438" providerId="ADAL" clId="{83D5AC06-E3D7-4547-B447-0B9384011DD3}" dt="2024-09-11T11:19:38.361" v="58" actId="403"/>
          <ac:spMkLst>
            <pc:docMk/>
            <pc:sldMk cId="1196784971" sldId="262"/>
            <ac:spMk id="8" creationId="{1D335D64-7839-9DB5-0AE2-2878897876A5}"/>
          </ac:spMkLst>
        </pc:spChg>
        <pc:spChg chg="add">
          <ac:chgData name="Baruch, Ben" userId="7d648124-6238-404e-807f-43520601a438" providerId="ADAL" clId="{83D5AC06-E3D7-4547-B447-0B9384011DD3}" dt="2024-09-11T11:19:12.654" v="47"/>
          <ac:spMkLst>
            <pc:docMk/>
            <pc:sldMk cId="1196784971" sldId="262"/>
            <ac:spMk id="9" creationId="{700E3BFB-E494-4990-C3D5-11F07E57963C}"/>
          </ac:spMkLst>
        </pc:spChg>
        <pc:picChg chg="add del mod">
          <ac:chgData name="Baruch, Ben" userId="7d648124-6238-404e-807f-43520601a438" providerId="ADAL" clId="{83D5AC06-E3D7-4547-B447-0B9384011DD3}" dt="2024-09-11T11:17:57.326" v="40" actId="478"/>
          <ac:picMkLst>
            <pc:docMk/>
            <pc:sldMk cId="1196784971" sldId="262"/>
            <ac:picMk id="7" creationId="{79CBFA14-F831-1920-1FBC-F9D0CFB49CB4}"/>
          </ac:picMkLst>
        </pc:picChg>
        <pc:picChg chg="add mod">
          <ac:chgData name="Baruch, Ben" userId="7d648124-6238-404e-807f-43520601a438" providerId="ADAL" clId="{83D5AC06-E3D7-4547-B447-0B9384011DD3}" dt="2024-09-11T11:18:05.821" v="45" actId="1076"/>
          <ac:picMkLst>
            <pc:docMk/>
            <pc:sldMk cId="1196784971" sldId="262"/>
            <ac:picMk id="1030" creationId="{A1741B71-C84D-D4CE-A3D8-810B9A0DDAEA}"/>
          </ac:picMkLst>
        </pc:picChg>
      </pc:sldChg>
      <pc:sldChg chg="addSp modSp add mod ord modNotesTx">
        <pc:chgData name="Baruch, Ben" userId="7d648124-6238-404e-807f-43520601a438" providerId="ADAL" clId="{83D5AC06-E3D7-4547-B447-0B9384011DD3}" dt="2024-09-11T11:43:19.789" v="169"/>
        <pc:sldMkLst>
          <pc:docMk/>
          <pc:sldMk cId="2959479519" sldId="263"/>
        </pc:sldMkLst>
        <pc:spChg chg="mod">
          <ac:chgData name="Baruch, Ben" userId="7d648124-6238-404e-807f-43520601a438" providerId="ADAL" clId="{83D5AC06-E3D7-4547-B447-0B9384011DD3}" dt="2024-09-11T11:29:58.985" v="88" actId="20577"/>
          <ac:spMkLst>
            <pc:docMk/>
            <pc:sldMk cId="2959479519" sldId="263"/>
            <ac:spMk id="2" creationId="{29637FF6-2210-9469-07B3-D36E0B53EBFB}"/>
          </ac:spMkLst>
        </pc:spChg>
        <pc:spChg chg="add">
          <ac:chgData name="Baruch, Ben" userId="7d648124-6238-404e-807f-43520601a438" providerId="ADAL" clId="{83D5AC06-E3D7-4547-B447-0B9384011DD3}" dt="2024-09-11T11:41:53.763" v="133"/>
          <ac:spMkLst>
            <pc:docMk/>
            <pc:sldMk cId="2959479519" sldId="263"/>
            <ac:spMk id="3" creationId="{D9E73B4E-5BEC-552C-A0E1-BB04E8A39329}"/>
          </ac:spMkLst>
        </pc:spChg>
        <pc:spChg chg="mod">
          <ac:chgData name="Baruch, Ben" userId="7d648124-6238-404e-807f-43520601a438" providerId="ADAL" clId="{83D5AC06-E3D7-4547-B447-0B9384011DD3}" dt="2024-09-11T11:42:23.649" v="147" actId="115"/>
          <ac:spMkLst>
            <pc:docMk/>
            <pc:sldMk cId="2959479519" sldId="263"/>
            <ac:spMk id="6" creationId="{95DAB734-8C22-2C6D-7F38-8ADD1A67890C}"/>
          </ac:spMkLst>
        </pc:spChg>
      </pc:sldChg>
      <pc:sldChg chg="addSp modSp add mod modNotesTx">
        <pc:chgData name="Baruch, Ben" userId="7d648124-6238-404e-807f-43520601a438" providerId="ADAL" clId="{83D5AC06-E3D7-4547-B447-0B9384011DD3}" dt="2024-09-11T11:56:38.029" v="359" actId="20577"/>
        <pc:sldMkLst>
          <pc:docMk/>
          <pc:sldMk cId="2308821300" sldId="264"/>
        </pc:sldMkLst>
        <pc:spChg chg="mod">
          <ac:chgData name="Baruch, Ben" userId="7d648124-6238-404e-807f-43520601a438" providerId="ADAL" clId="{83D5AC06-E3D7-4547-B447-0B9384011DD3}" dt="2024-09-11T11:50:28.488" v="203" actId="20577"/>
          <ac:spMkLst>
            <pc:docMk/>
            <pc:sldMk cId="2308821300" sldId="264"/>
            <ac:spMk id="2" creationId="{29637FF6-2210-9469-07B3-D36E0B53EBFB}"/>
          </ac:spMkLst>
        </pc:spChg>
        <pc:spChg chg="add">
          <ac:chgData name="Baruch, Ben" userId="7d648124-6238-404e-807f-43520601a438" providerId="ADAL" clId="{83D5AC06-E3D7-4547-B447-0B9384011DD3}" dt="2024-09-11T11:52:40.805" v="215"/>
          <ac:spMkLst>
            <pc:docMk/>
            <pc:sldMk cId="2308821300" sldId="264"/>
            <ac:spMk id="3" creationId="{C4065EDB-4256-1B0F-170D-64D8EB2193E5}"/>
          </ac:spMkLst>
        </pc:spChg>
        <pc:spChg chg="mod">
          <ac:chgData name="Baruch, Ben" userId="7d648124-6238-404e-807f-43520601a438" providerId="ADAL" clId="{83D5AC06-E3D7-4547-B447-0B9384011DD3}" dt="2024-09-11T11:53:42.094" v="273" actId="20577"/>
          <ac:spMkLst>
            <pc:docMk/>
            <pc:sldMk cId="2308821300" sldId="264"/>
            <ac:spMk id="6" creationId="{95DAB734-8C22-2C6D-7F38-8ADD1A67890C}"/>
          </ac:spMkLst>
        </pc:spChg>
      </pc:sldChg>
      <pc:sldChg chg="addSp delSp modSp add mod setBg addAnim delAnim modNotesTx">
        <pc:chgData name="Baruch, Ben" userId="7d648124-6238-404e-807f-43520601a438" providerId="ADAL" clId="{83D5AC06-E3D7-4547-B447-0B9384011DD3}" dt="2024-09-11T11:56:35.100" v="358" actId="20577"/>
        <pc:sldMkLst>
          <pc:docMk/>
          <pc:sldMk cId="1406169855" sldId="265"/>
        </pc:sldMkLst>
        <pc:spChg chg="del mod">
          <ac:chgData name="Baruch, Ben" userId="7d648124-6238-404e-807f-43520601a438" providerId="ADAL" clId="{83D5AC06-E3D7-4547-B447-0B9384011DD3}" dt="2024-09-11T11:55:12.652" v="315" actId="478"/>
          <ac:spMkLst>
            <pc:docMk/>
            <pc:sldMk cId="1406169855" sldId="265"/>
            <ac:spMk id="2" creationId="{29637FF6-2210-9469-07B3-D36E0B53EBFB}"/>
          </ac:spMkLst>
        </pc:spChg>
        <pc:spChg chg="mod">
          <ac:chgData name="Baruch, Ben" userId="7d648124-6238-404e-807f-43520601a438" providerId="ADAL" clId="{83D5AC06-E3D7-4547-B447-0B9384011DD3}" dt="2024-09-11T11:55:49.175" v="352" actId="26606"/>
          <ac:spMkLst>
            <pc:docMk/>
            <pc:sldMk cId="1406169855" sldId="265"/>
            <ac:spMk id="6" creationId="{95DAB734-8C22-2C6D-7F38-8ADD1A67890C}"/>
          </ac:spMkLst>
        </pc:spChg>
        <pc:spChg chg="add del">
          <ac:chgData name="Baruch, Ben" userId="7d648124-6238-404e-807f-43520601a438" providerId="ADAL" clId="{83D5AC06-E3D7-4547-B447-0B9384011DD3}" dt="2024-09-11T11:55:49.175" v="352" actId="26606"/>
          <ac:spMkLst>
            <pc:docMk/>
            <pc:sldMk cId="1406169855" sldId="265"/>
            <ac:spMk id="13" creationId="{C8226B21-7EEE-457E-BC57-B9EB1CC7ADE9}"/>
          </ac:spMkLst>
        </pc:spChg>
        <pc:spChg chg="add del">
          <ac:chgData name="Baruch, Ben" userId="7d648124-6238-404e-807f-43520601a438" providerId="ADAL" clId="{83D5AC06-E3D7-4547-B447-0B9384011DD3}" dt="2024-09-11T11:55:49.175" v="352" actId="26606"/>
          <ac:spMkLst>
            <pc:docMk/>
            <pc:sldMk cId="1406169855" sldId="265"/>
            <ac:spMk id="15" creationId="{867FF7C7-E2F6-481F-A3EA-1C41F70617E6}"/>
          </ac:spMkLst>
        </pc:spChg>
        <pc:spChg chg="add del">
          <ac:chgData name="Baruch, Ben" userId="7d648124-6238-404e-807f-43520601a438" providerId="ADAL" clId="{83D5AC06-E3D7-4547-B447-0B9384011DD3}" dt="2024-09-11T11:55:49.175" v="352" actId="26606"/>
          <ac:spMkLst>
            <pc:docMk/>
            <pc:sldMk cId="1406169855" sldId="265"/>
            <ac:spMk id="17" creationId="{F310A769-6528-494B-A3D4-47492DFC0A5C}"/>
          </ac:spMkLst>
        </pc:spChg>
        <pc:spChg chg="add del">
          <ac:chgData name="Baruch, Ben" userId="7d648124-6238-404e-807f-43520601a438" providerId="ADAL" clId="{83D5AC06-E3D7-4547-B447-0B9384011DD3}" dt="2024-09-11T11:55:49.175" v="352" actId="26606"/>
          <ac:spMkLst>
            <pc:docMk/>
            <pc:sldMk cId="1406169855" sldId="265"/>
            <ac:spMk id="19" creationId="{1230A3A2-13D1-43FD-BC65-86D09CD510EE}"/>
          </ac:spMkLst>
        </pc:spChg>
        <pc:picChg chg="add mod">
          <ac:chgData name="Baruch, Ben" userId="7d648124-6238-404e-807f-43520601a438" providerId="ADAL" clId="{83D5AC06-E3D7-4547-B447-0B9384011DD3}" dt="2024-09-11T11:56:32.158" v="357" actId="1076"/>
          <ac:picMkLst>
            <pc:docMk/>
            <pc:sldMk cId="1406169855" sldId="265"/>
            <ac:picMk id="4" creationId="{8F24FA18-3265-5099-9902-053B45C3847F}"/>
          </ac:picMkLst>
        </pc:picChg>
        <pc:picChg chg="add del">
          <ac:chgData name="Baruch, Ben" userId="7d648124-6238-404e-807f-43520601a438" providerId="ADAL" clId="{83D5AC06-E3D7-4547-B447-0B9384011DD3}" dt="2024-09-11T11:55:49.175" v="352" actId="26606"/>
          <ac:picMkLst>
            <pc:docMk/>
            <pc:sldMk cId="1406169855" sldId="265"/>
            <ac:picMk id="10" creationId="{6DB11B38-8155-5ADE-EB27-6B0CA0DA760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3A2A4-0AB3-4671-B61B-8D3AB0789FF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B85882-A510-41DD-B0FF-A77657B512D3}">
      <dgm:prSet custT="1"/>
      <dgm:spPr/>
      <dgm:t>
        <a:bodyPr/>
        <a:lstStyle/>
        <a:p>
          <a:pPr>
            <a:lnSpc>
              <a:spcPct val="100000"/>
            </a:lnSpc>
          </a:pPr>
          <a:r>
            <a:rPr lang="en-US" sz="1500" b="1" dirty="0"/>
            <a:t>Users</a:t>
          </a:r>
          <a:r>
            <a:rPr lang="en-US" sz="1500" dirty="0"/>
            <a:t> interact with the Carpool app by creating or joining groups, choosing meeting points, and viewing routes. Actions are bi-directional, with real-time feedback.</a:t>
          </a:r>
        </a:p>
      </dgm:t>
    </dgm:pt>
    <dgm:pt modelId="{EB4D1240-ECB4-4DC2-ABC4-7EA71D0817AB}" type="parTrans" cxnId="{F731F843-7D58-43F7-B4F4-A71DB4B80BC3}">
      <dgm:prSet/>
      <dgm:spPr/>
      <dgm:t>
        <a:bodyPr/>
        <a:lstStyle/>
        <a:p>
          <a:endParaRPr lang="en-US"/>
        </a:p>
      </dgm:t>
    </dgm:pt>
    <dgm:pt modelId="{CC288172-D604-4A0B-BC96-0B08A0B699F8}" type="sibTrans" cxnId="{F731F843-7D58-43F7-B4F4-A71DB4B80BC3}">
      <dgm:prSet/>
      <dgm:spPr/>
      <dgm:t>
        <a:bodyPr/>
        <a:lstStyle/>
        <a:p>
          <a:endParaRPr lang="en-US"/>
        </a:p>
      </dgm:t>
    </dgm:pt>
    <dgm:pt modelId="{2327FB38-424D-4243-81C0-264222EAEC5F}">
      <dgm:prSet custT="1"/>
      <dgm:spPr/>
      <dgm:t>
        <a:bodyPr/>
        <a:lstStyle/>
        <a:p>
          <a:pPr>
            <a:lnSpc>
              <a:spcPct val="100000"/>
            </a:lnSpc>
          </a:pPr>
          <a:r>
            <a:rPr lang="en-US" sz="1500" dirty="0"/>
            <a:t>The </a:t>
          </a:r>
          <a:r>
            <a:rPr lang="en-US" sz="1500" b="1" dirty="0"/>
            <a:t>app</a:t>
          </a:r>
          <a:r>
            <a:rPr lang="en-US" sz="1500" dirty="0"/>
            <a:t> manages user requests, data, and interactions with external services, processing inputs and handling business logic to ensure a seamless experience.</a:t>
          </a:r>
        </a:p>
      </dgm:t>
    </dgm:pt>
    <dgm:pt modelId="{8376F07C-CEE2-45C0-AB09-B151CEE80CB3}" type="parTrans" cxnId="{FD96EC7B-12CD-4A23-9406-D680C2E0BE58}">
      <dgm:prSet/>
      <dgm:spPr/>
      <dgm:t>
        <a:bodyPr/>
        <a:lstStyle/>
        <a:p>
          <a:endParaRPr lang="en-US"/>
        </a:p>
      </dgm:t>
    </dgm:pt>
    <dgm:pt modelId="{8EB0085E-815D-4EDC-89C6-AE926C88B0DA}" type="sibTrans" cxnId="{FD96EC7B-12CD-4A23-9406-D680C2E0BE58}">
      <dgm:prSet/>
      <dgm:spPr/>
      <dgm:t>
        <a:bodyPr/>
        <a:lstStyle/>
        <a:p>
          <a:endParaRPr lang="en-US"/>
        </a:p>
      </dgm:t>
    </dgm:pt>
    <dgm:pt modelId="{A6D6D420-DFC9-4728-AF2A-E152ECC84741}">
      <dgm:prSet/>
      <dgm:spPr/>
      <dgm:t>
        <a:bodyPr/>
        <a:lstStyle/>
        <a:p>
          <a:pPr>
            <a:lnSpc>
              <a:spcPct val="100000"/>
            </a:lnSpc>
          </a:pPr>
          <a:r>
            <a:rPr lang="en-US" b="1" dirty="0"/>
            <a:t>Firebase</a:t>
          </a:r>
          <a:r>
            <a:rPr lang="en-US" dirty="0"/>
            <a:t> supports backend services like real-time updates and authentication, managing user data, group details, and notifications to keep users informed.</a:t>
          </a:r>
        </a:p>
      </dgm:t>
    </dgm:pt>
    <dgm:pt modelId="{E66D56DB-5104-47BC-AADD-0AFDF05AAA66}" type="parTrans" cxnId="{C39AB0AE-0A63-415E-B3EA-1F9F7AF71520}">
      <dgm:prSet/>
      <dgm:spPr/>
      <dgm:t>
        <a:bodyPr/>
        <a:lstStyle/>
        <a:p>
          <a:endParaRPr lang="en-US"/>
        </a:p>
      </dgm:t>
    </dgm:pt>
    <dgm:pt modelId="{9196BFA2-8873-462C-A61A-C086FFDBA5DB}" type="sibTrans" cxnId="{C39AB0AE-0A63-415E-B3EA-1F9F7AF71520}">
      <dgm:prSet/>
      <dgm:spPr/>
      <dgm:t>
        <a:bodyPr/>
        <a:lstStyle/>
        <a:p>
          <a:endParaRPr lang="en-US"/>
        </a:p>
      </dgm:t>
    </dgm:pt>
    <dgm:pt modelId="{B2AF6A87-44C8-4C06-972E-419B2D534388}">
      <dgm:prSet/>
      <dgm:spPr/>
      <dgm:t>
        <a:bodyPr/>
        <a:lstStyle/>
        <a:p>
          <a:pPr>
            <a:lnSpc>
              <a:spcPct val="100000"/>
            </a:lnSpc>
          </a:pPr>
          <a:r>
            <a:rPr lang="en-US" b="1" dirty="0"/>
            <a:t>OpenStreetMap</a:t>
          </a:r>
          <a:r>
            <a:rPr lang="en-US" dirty="0"/>
            <a:t> provides accurate, interactive maps for routes, meeting points, and stations, ensuring smooth navigation.</a:t>
          </a:r>
        </a:p>
      </dgm:t>
    </dgm:pt>
    <dgm:pt modelId="{7FE3ACCD-175B-4B29-BF4C-CB105E979EA5}" type="parTrans" cxnId="{7B80FE66-BDF3-4786-A119-341873C63064}">
      <dgm:prSet/>
      <dgm:spPr/>
      <dgm:t>
        <a:bodyPr/>
        <a:lstStyle/>
        <a:p>
          <a:endParaRPr lang="en-US"/>
        </a:p>
      </dgm:t>
    </dgm:pt>
    <dgm:pt modelId="{328877F2-5C9F-431A-AF6B-D0677354D3C6}" type="sibTrans" cxnId="{7B80FE66-BDF3-4786-A119-341873C63064}">
      <dgm:prSet/>
      <dgm:spPr/>
      <dgm:t>
        <a:bodyPr/>
        <a:lstStyle/>
        <a:p>
          <a:endParaRPr lang="en-US"/>
        </a:p>
      </dgm:t>
    </dgm:pt>
    <dgm:pt modelId="{91B59E6D-4CC6-4A12-8B25-812E02EE8DD2}" type="pres">
      <dgm:prSet presAssocID="{2A83A2A4-0AB3-4671-B61B-8D3AB0789FFD}" presName="root" presStyleCnt="0">
        <dgm:presLayoutVars>
          <dgm:dir/>
          <dgm:resizeHandles val="exact"/>
        </dgm:presLayoutVars>
      </dgm:prSet>
      <dgm:spPr/>
    </dgm:pt>
    <dgm:pt modelId="{37804670-3902-4087-AC05-4BBE42D807A2}" type="pres">
      <dgm:prSet presAssocID="{D4B85882-A510-41DD-B0FF-A77657B512D3}" presName="compNode" presStyleCnt="0"/>
      <dgm:spPr/>
    </dgm:pt>
    <dgm:pt modelId="{C2A00044-6876-4E37-B2EA-B54B6B0CE1D4}" type="pres">
      <dgm:prSet presAssocID="{D4B85882-A510-41DD-B0FF-A77657B512D3}" presName="bgRect" presStyleLbl="bgShp" presStyleIdx="0" presStyleCnt="4"/>
      <dgm:spPr/>
    </dgm:pt>
    <dgm:pt modelId="{AEAD5BB4-0A7A-42B6-A1E3-9F388D146C67}" type="pres">
      <dgm:prSet presAssocID="{D4B85882-A510-41DD-B0FF-A77657B512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D2FC092A-322D-4972-A5E3-AC0BE821147C}" type="pres">
      <dgm:prSet presAssocID="{D4B85882-A510-41DD-B0FF-A77657B512D3}" presName="spaceRect" presStyleCnt="0"/>
      <dgm:spPr/>
    </dgm:pt>
    <dgm:pt modelId="{8034F263-16B4-4764-8E12-2B21E7137BFA}" type="pres">
      <dgm:prSet presAssocID="{D4B85882-A510-41DD-B0FF-A77657B512D3}" presName="parTx" presStyleLbl="revTx" presStyleIdx="0" presStyleCnt="4">
        <dgm:presLayoutVars>
          <dgm:chMax val="0"/>
          <dgm:chPref val="0"/>
        </dgm:presLayoutVars>
      </dgm:prSet>
      <dgm:spPr/>
    </dgm:pt>
    <dgm:pt modelId="{4F79E635-96E2-42C0-9BC0-4EC6E1D2FEB2}" type="pres">
      <dgm:prSet presAssocID="{CC288172-D604-4A0B-BC96-0B08A0B699F8}" presName="sibTrans" presStyleCnt="0"/>
      <dgm:spPr/>
    </dgm:pt>
    <dgm:pt modelId="{FB28805B-B2C4-4992-A9ED-AC015D0FA325}" type="pres">
      <dgm:prSet presAssocID="{2327FB38-424D-4243-81C0-264222EAEC5F}" presName="compNode" presStyleCnt="0"/>
      <dgm:spPr/>
    </dgm:pt>
    <dgm:pt modelId="{B9AB2101-A8A8-43DC-ACED-D50AE9AC3F26}" type="pres">
      <dgm:prSet presAssocID="{2327FB38-424D-4243-81C0-264222EAEC5F}" presName="bgRect" presStyleLbl="bgShp" presStyleIdx="1" presStyleCnt="4"/>
      <dgm:spPr/>
    </dgm:pt>
    <dgm:pt modelId="{76241507-92E3-46AC-AE32-5CF6C82F4F16}" type="pres">
      <dgm:prSet presAssocID="{2327FB38-424D-4243-81C0-264222EAEC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C97AAF9E-EF47-42E0-A5D8-9F2A05DC15A2}" type="pres">
      <dgm:prSet presAssocID="{2327FB38-424D-4243-81C0-264222EAEC5F}" presName="spaceRect" presStyleCnt="0"/>
      <dgm:spPr/>
    </dgm:pt>
    <dgm:pt modelId="{843C219C-AE78-4BA4-9564-DDED57D667C5}" type="pres">
      <dgm:prSet presAssocID="{2327FB38-424D-4243-81C0-264222EAEC5F}" presName="parTx" presStyleLbl="revTx" presStyleIdx="1" presStyleCnt="4">
        <dgm:presLayoutVars>
          <dgm:chMax val="0"/>
          <dgm:chPref val="0"/>
        </dgm:presLayoutVars>
      </dgm:prSet>
      <dgm:spPr/>
    </dgm:pt>
    <dgm:pt modelId="{94EAB25D-7CEE-4D0F-BFF2-0416E3678F9C}" type="pres">
      <dgm:prSet presAssocID="{8EB0085E-815D-4EDC-89C6-AE926C88B0DA}" presName="sibTrans" presStyleCnt="0"/>
      <dgm:spPr/>
    </dgm:pt>
    <dgm:pt modelId="{12970687-F424-4B89-872C-CB5A492A1ADD}" type="pres">
      <dgm:prSet presAssocID="{A6D6D420-DFC9-4728-AF2A-E152ECC84741}" presName="compNode" presStyleCnt="0"/>
      <dgm:spPr/>
    </dgm:pt>
    <dgm:pt modelId="{36128C55-2890-4277-A735-3A48D819B97B}" type="pres">
      <dgm:prSet presAssocID="{A6D6D420-DFC9-4728-AF2A-E152ECC84741}" presName="bgRect" presStyleLbl="bgShp" presStyleIdx="2" presStyleCnt="4"/>
      <dgm:spPr/>
    </dgm:pt>
    <dgm:pt modelId="{805499E3-DDFD-408F-89E1-D77801981CA7}" type="pres">
      <dgm:prSet presAssocID="{A6D6D420-DFC9-4728-AF2A-E152ECC847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27070F03-5912-41F0-9116-1FBBEDCAC879}" type="pres">
      <dgm:prSet presAssocID="{A6D6D420-DFC9-4728-AF2A-E152ECC84741}" presName="spaceRect" presStyleCnt="0"/>
      <dgm:spPr/>
    </dgm:pt>
    <dgm:pt modelId="{B4503C16-F88B-4D21-86C9-B3C36A90ABCC}" type="pres">
      <dgm:prSet presAssocID="{A6D6D420-DFC9-4728-AF2A-E152ECC84741}" presName="parTx" presStyleLbl="revTx" presStyleIdx="2" presStyleCnt="4">
        <dgm:presLayoutVars>
          <dgm:chMax val="0"/>
          <dgm:chPref val="0"/>
        </dgm:presLayoutVars>
      </dgm:prSet>
      <dgm:spPr/>
    </dgm:pt>
    <dgm:pt modelId="{CBDB8288-1E16-4884-9B36-8B5D045C41BC}" type="pres">
      <dgm:prSet presAssocID="{9196BFA2-8873-462C-A61A-C086FFDBA5DB}" presName="sibTrans" presStyleCnt="0"/>
      <dgm:spPr/>
    </dgm:pt>
    <dgm:pt modelId="{CCC87736-F97E-45C7-BD59-C7C971DBF598}" type="pres">
      <dgm:prSet presAssocID="{B2AF6A87-44C8-4C06-972E-419B2D534388}" presName="compNode" presStyleCnt="0"/>
      <dgm:spPr/>
    </dgm:pt>
    <dgm:pt modelId="{8BD15D2B-B372-487C-B0FF-368A09C772F3}" type="pres">
      <dgm:prSet presAssocID="{B2AF6A87-44C8-4C06-972E-419B2D534388}" presName="bgRect" presStyleLbl="bgShp" presStyleIdx="3" presStyleCnt="4"/>
      <dgm:spPr/>
    </dgm:pt>
    <dgm:pt modelId="{DB9CC09C-C608-4A50-86EF-BCD30616F507}" type="pres">
      <dgm:prSet presAssocID="{B2AF6A87-44C8-4C06-972E-419B2D5343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ass"/>
        </a:ext>
      </dgm:extLst>
    </dgm:pt>
    <dgm:pt modelId="{9AF5651E-4522-4ADB-BAB1-D5B43249BF9C}" type="pres">
      <dgm:prSet presAssocID="{B2AF6A87-44C8-4C06-972E-419B2D534388}" presName="spaceRect" presStyleCnt="0"/>
      <dgm:spPr/>
    </dgm:pt>
    <dgm:pt modelId="{04D4BB29-7E87-4360-96DE-515D52ACF198}" type="pres">
      <dgm:prSet presAssocID="{B2AF6A87-44C8-4C06-972E-419B2D534388}" presName="parTx" presStyleLbl="revTx" presStyleIdx="3" presStyleCnt="4">
        <dgm:presLayoutVars>
          <dgm:chMax val="0"/>
          <dgm:chPref val="0"/>
        </dgm:presLayoutVars>
      </dgm:prSet>
      <dgm:spPr/>
    </dgm:pt>
  </dgm:ptLst>
  <dgm:cxnLst>
    <dgm:cxn modelId="{08FF0506-9AF3-4395-9014-D8A66EDCEEFF}" type="presOf" srcId="{2A83A2A4-0AB3-4671-B61B-8D3AB0789FFD}" destId="{91B59E6D-4CC6-4A12-8B25-812E02EE8DD2}" srcOrd="0" destOrd="0" presId="urn:microsoft.com/office/officeart/2018/2/layout/IconVerticalSolidList"/>
    <dgm:cxn modelId="{A3FC022E-8EE1-4A35-84B4-8D15461C6367}" type="presOf" srcId="{2327FB38-424D-4243-81C0-264222EAEC5F}" destId="{843C219C-AE78-4BA4-9564-DDED57D667C5}" srcOrd="0" destOrd="0" presId="urn:microsoft.com/office/officeart/2018/2/layout/IconVerticalSolidList"/>
    <dgm:cxn modelId="{F731F843-7D58-43F7-B4F4-A71DB4B80BC3}" srcId="{2A83A2A4-0AB3-4671-B61B-8D3AB0789FFD}" destId="{D4B85882-A510-41DD-B0FF-A77657B512D3}" srcOrd="0" destOrd="0" parTransId="{EB4D1240-ECB4-4DC2-ABC4-7EA71D0817AB}" sibTransId="{CC288172-D604-4A0B-BC96-0B08A0B699F8}"/>
    <dgm:cxn modelId="{7B80FE66-BDF3-4786-A119-341873C63064}" srcId="{2A83A2A4-0AB3-4671-B61B-8D3AB0789FFD}" destId="{B2AF6A87-44C8-4C06-972E-419B2D534388}" srcOrd="3" destOrd="0" parTransId="{7FE3ACCD-175B-4B29-BF4C-CB105E979EA5}" sibTransId="{328877F2-5C9F-431A-AF6B-D0677354D3C6}"/>
    <dgm:cxn modelId="{ED85476C-6A44-4535-B60B-CD98672B6374}" type="presOf" srcId="{A6D6D420-DFC9-4728-AF2A-E152ECC84741}" destId="{B4503C16-F88B-4D21-86C9-B3C36A90ABCC}" srcOrd="0" destOrd="0" presId="urn:microsoft.com/office/officeart/2018/2/layout/IconVerticalSolidList"/>
    <dgm:cxn modelId="{FD96EC7B-12CD-4A23-9406-D680C2E0BE58}" srcId="{2A83A2A4-0AB3-4671-B61B-8D3AB0789FFD}" destId="{2327FB38-424D-4243-81C0-264222EAEC5F}" srcOrd="1" destOrd="0" parTransId="{8376F07C-CEE2-45C0-AB09-B151CEE80CB3}" sibTransId="{8EB0085E-815D-4EDC-89C6-AE926C88B0DA}"/>
    <dgm:cxn modelId="{84C26082-6178-4651-A688-5E36BEC5E4FA}" type="presOf" srcId="{B2AF6A87-44C8-4C06-972E-419B2D534388}" destId="{04D4BB29-7E87-4360-96DE-515D52ACF198}" srcOrd="0" destOrd="0" presId="urn:microsoft.com/office/officeart/2018/2/layout/IconVerticalSolidList"/>
    <dgm:cxn modelId="{C39AB0AE-0A63-415E-B3EA-1F9F7AF71520}" srcId="{2A83A2A4-0AB3-4671-B61B-8D3AB0789FFD}" destId="{A6D6D420-DFC9-4728-AF2A-E152ECC84741}" srcOrd="2" destOrd="0" parTransId="{E66D56DB-5104-47BC-AADD-0AFDF05AAA66}" sibTransId="{9196BFA2-8873-462C-A61A-C086FFDBA5DB}"/>
    <dgm:cxn modelId="{610522E5-EE8F-4240-88E4-EB1A93F61158}" type="presOf" srcId="{D4B85882-A510-41DD-B0FF-A77657B512D3}" destId="{8034F263-16B4-4764-8E12-2B21E7137BFA}" srcOrd="0" destOrd="0" presId="urn:microsoft.com/office/officeart/2018/2/layout/IconVerticalSolidList"/>
    <dgm:cxn modelId="{3CC9EA20-EDC1-4BEA-96C8-854CE64837A3}" type="presParOf" srcId="{91B59E6D-4CC6-4A12-8B25-812E02EE8DD2}" destId="{37804670-3902-4087-AC05-4BBE42D807A2}" srcOrd="0" destOrd="0" presId="urn:microsoft.com/office/officeart/2018/2/layout/IconVerticalSolidList"/>
    <dgm:cxn modelId="{F2FC5CA2-3963-4AFB-B85C-8C2C640D753C}" type="presParOf" srcId="{37804670-3902-4087-AC05-4BBE42D807A2}" destId="{C2A00044-6876-4E37-B2EA-B54B6B0CE1D4}" srcOrd="0" destOrd="0" presId="urn:microsoft.com/office/officeart/2018/2/layout/IconVerticalSolidList"/>
    <dgm:cxn modelId="{DC53E4DF-2BD2-4391-BE89-F7923DC99F45}" type="presParOf" srcId="{37804670-3902-4087-AC05-4BBE42D807A2}" destId="{AEAD5BB4-0A7A-42B6-A1E3-9F388D146C67}" srcOrd="1" destOrd="0" presId="urn:microsoft.com/office/officeart/2018/2/layout/IconVerticalSolidList"/>
    <dgm:cxn modelId="{900A79B3-DE71-4AA8-BD3D-0AC08A5FBF39}" type="presParOf" srcId="{37804670-3902-4087-AC05-4BBE42D807A2}" destId="{D2FC092A-322D-4972-A5E3-AC0BE821147C}" srcOrd="2" destOrd="0" presId="urn:microsoft.com/office/officeart/2018/2/layout/IconVerticalSolidList"/>
    <dgm:cxn modelId="{7E4541C3-459D-4D9A-8396-C5A071869CA4}" type="presParOf" srcId="{37804670-3902-4087-AC05-4BBE42D807A2}" destId="{8034F263-16B4-4764-8E12-2B21E7137BFA}" srcOrd="3" destOrd="0" presId="urn:microsoft.com/office/officeart/2018/2/layout/IconVerticalSolidList"/>
    <dgm:cxn modelId="{98BDF02C-C302-4AEC-9FE9-DBE71075F77F}" type="presParOf" srcId="{91B59E6D-4CC6-4A12-8B25-812E02EE8DD2}" destId="{4F79E635-96E2-42C0-9BC0-4EC6E1D2FEB2}" srcOrd="1" destOrd="0" presId="urn:microsoft.com/office/officeart/2018/2/layout/IconVerticalSolidList"/>
    <dgm:cxn modelId="{756DB8F2-5B88-47E6-B188-3245958D981B}" type="presParOf" srcId="{91B59E6D-4CC6-4A12-8B25-812E02EE8DD2}" destId="{FB28805B-B2C4-4992-A9ED-AC015D0FA325}" srcOrd="2" destOrd="0" presId="urn:microsoft.com/office/officeart/2018/2/layout/IconVerticalSolidList"/>
    <dgm:cxn modelId="{D698E89F-D119-44E9-AD2E-A1EED58609B3}" type="presParOf" srcId="{FB28805B-B2C4-4992-A9ED-AC015D0FA325}" destId="{B9AB2101-A8A8-43DC-ACED-D50AE9AC3F26}" srcOrd="0" destOrd="0" presId="urn:microsoft.com/office/officeart/2018/2/layout/IconVerticalSolidList"/>
    <dgm:cxn modelId="{036B9709-0E53-4C4B-8A11-2573AB0D57A0}" type="presParOf" srcId="{FB28805B-B2C4-4992-A9ED-AC015D0FA325}" destId="{76241507-92E3-46AC-AE32-5CF6C82F4F16}" srcOrd="1" destOrd="0" presId="urn:microsoft.com/office/officeart/2018/2/layout/IconVerticalSolidList"/>
    <dgm:cxn modelId="{4811B9A4-0406-4079-A23A-482F37C1A9C2}" type="presParOf" srcId="{FB28805B-B2C4-4992-A9ED-AC015D0FA325}" destId="{C97AAF9E-EF47-42E0-A5D8-9F2A05DC15A2}" srcOrd="2" destOrd="0" presId="urn:microsoft.com/office/officeart/2018/2/layout/IconVerticalSolidList"/>
    <dgm:cxn modelId="{5713FBE9-952A-417E-8FD0-AFAF9C278F11}" type="presParOf" srcId="{FB28805B-B2C4-4992-A9ED-AC015D0FA325}" destId="{843C219C-AE78-4BA4-9564-DDED57D667C5}" srcOrd="3" destOrd="0" presId="urn:microsoft.com/office/officeart/2018/2/layout/IconVerticalSolidList"/>
    <dgm:cxn modelId="{82733D50-56F9-4BA4-9A36-7F0F62985CDF}" type="presParOf" srcId="{91B59E6D-4CC6-4A12-8B25-812E02EE8DD2}" destId="{94EAB25D-7CEE-4D0F-BFF2-0416E3678F9C}" srcOrd="3" destOrd="0" presId="urn:microsoft.com/office/officeart/2018/2/layout/IconVerticalSolidList"/>
    <dgm:cxn modelId="{DA19C2AF-3344-4F38-B4C0-54061CACD51D}" type="presParOf" srcId="{91B59E6D-4CC6-4A12-8B25-812E02EE8DD2}" destId="{12970687-F424-4B89-872C-CB5A492A1ADD}" srcOrd="4" destOrd="0" presId="urn:microsoft.com/office/officeart/2018/2/layout/IconVerticalSolidList"/>
    <dgm:cxn modelId="{3CDC4337-2467-4AEA-930F-15B2BB3D920D}" type="presParOf" srcId="{12970687-F424-4B89-872C-CB5A492A1ADD}" destId="{36128C55-2890-4277-A735-3A48D819B97B}" srcOrd="0" destOrd="0" presId="urn:microsoft.com/office/officeart/2018/2/layout/IconVerticalSolidList"/>
    <dgm:cxn modelId="{7470A776-8CC0-4F6D-B71B-8D2A81E18769}" type="presParOf" srcId="{12970687-F424-4B89-872C-CB5A492A1ADD}" destId="{805499E3-DDFD-408F-89E1-D77801981CA7}" srcOrd="1" destOrd="0" presId="urn:microsoft.com/office/officeart/2018/2/layout/IconVerticalSolidList"/>
    <dgm:cxn modelId="{BD3C2116-CE67-4A44-88FB-A981D35CB3FD}" type="presParOf" srcId="{12970687-F424-4B89-872C-CB5A492A1ADD}" destId="{27070F03-5912-41F0-9116-1FBBEDCAC879}" srcOrd="2" destOrd="0" presId="urn:microsoft.com/office/officeart/2018/2/layout/IconVerticalSolidList"/>
    <dgm:cxn modelId="{8A317AD0-2091-4A5C-80F2-5516C5779BEB}" type="presParOf" srcId="{12970687-F424-4B89-872C-CB5A492A1ADD}" destId="{B4503C16-F88B-4D21-86C9-B3C36A90ABCC}" srcOrd="3" destOrd="0" presId="urn:microsoft.com/office/officeart/2018/2/layout/IconVerticalSolidList"/>
    <dgm:cxn modelId="{83807F94-856C-4429-B69B-3C9DCD02E2F4}" type="presParOf" srcId="{91B59E6D-4CC6-4A12-8B25-812E02EE8DD2}" destId="{CBDB8288-1E16-4884-9B36-8B5D045C41BC}" srcOrd="5" destOrd="0" presId="urn:microsoft.com/office/officeart/2018/2/layout/IconVerticalSolidList"/>
    <dgm:cxn modelId="{5EFAE9BA-179D-43B5-A9AE-EF56250AA079}" type="presParOf" srcId="{91B59E6D-4CC6-4A12-8B25-812E02EE8DD2}" destId="{CCC87736-F97E-45C7-BD59-C7C971DBF598}" srcOrd="6" destOrd="0" presId="urn:microsoft.com/office/officeart/2018/2/layout/IconVerticalSolidList"/>
    <dgm:cxn modelId="{CC24BE8D-2016-4B7F-8386-5880FCA9213A}" type="presParOf" srcId="{CCC87736-F97E-45C7-BD59-C7C971DBF598}" destId="{8BD15D2B-B372-487C-B0FF-368A09C772F3}" srcOrd="0" destOrd="0" presId="urn:microsoft.com/office/officeart/2018/2/layout/IconVerticalSolidList"/>
    <dgm:cxn modelId="{1118FBD0-E960-4E41-9A4B-5768C08AD881}" type="presParOf" srcId="{CCC87736-F97E-45C7-BD59-C7C971DBF598}" destId="{DB9CC09C-C608-4A50-86EF-BCD30616F507}" srcOrd="1" destOrd="0" presId="urn:microsoft.com/office/officeart/2018/2/layout/IconVerticalSolidList"/>
    <dgm:cxn modelId="{AA8C5BD2-4843-4E55-94AE-88CD74B118C9}" type="presParOf" srcId="{CCC87736-F97E-45C7-BD59-C7C971DBF598}" destId="{9AF5651E-4522-4ADB-BAB1-D5B43249BF9C}" srcOrd="2" destOrd="0" presId="urn:microsoft.com/office/officeart/2018/2/layout/IconVerticalSolidList"/>
    <dgm:cxn modelId="{18AB3F85-94C1-49A4-9C84-BBDBEC050ED6}" type="presParOf" srcId="{CCC87736-F97E-45C7-BD59-C7C971DBF598}" destId="{04D4BB29-7E87-4360-96DE-515D52ACF19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00044-6876-4E37-B2EA-B54B6B0CE1D4}">
      <dsp:nvSpPr>
        <dsp:cNvPr id="0" name=""/>
        <dsp:cNvSpPr/>
      </dsp:nvSpPr>
      <dsp:spPr>
        <a:xfrm>
          <a:off x="0" y="2156"/>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D5BB4-0A7A-42B6-A1E3-9F388D146C67}">
      <dsp:nvSpPr>
        <dsp:cNvPr id="0" name=""/>
        <dsp:cNvSpPr/>
      </dsp:nvSpPr>
      <dsp:spPr>
        <a:xfrm>
          <a:off x="330631" y="248080"/>
          <a:ext cx="601148" cy="601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34F263-16B4-4764-8E12-2B21E7137BFA}">
      <dsp:nvSpPr>
        <dsp:cNvPr id="0" name=""/>
        <dsp:cNvSpPr/>
      </dsp:nvSpPr>
      <dsp:spPr>
        <a:xfrm>
          <a:off x="1262411" y="2156"/>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Users</a:t>
          </a:r>
          <a:r>
            <a:rPr lang="en-US" sz="1500" kern="1200" dirty="0"/>
            <a:t> interact with the Carpool app by creating or joining groups, choosing meeting points, and viewing routes. Actions are bi-directional, with real-time feedback.</a:t>
          </a:r>
        </a:p>
      </dsp:txBody>
      <dsp:txXfrm>
        <a:off x="1262411" y="2156"/>
        <a:ext cx="4864893" cy="1092997"/>
      </dsp:txXfrm>
    </dsp:sp>
    <dsp:sp modelId="{B9AB2101-A8A8-43DC-ACED-D50AE9AC3F26}">
      <dsp:nvSpPr>
        <dsp:cNvPr id="0" name=""/>
        <dsp:cNvSpPr/>
      </dsp:nvSpPr>
      <dsp:spPr>
        <a:xfrm>
          <a:off x="0" y="1368402"/>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41507-92E3-46AC-AE32-5CF6C82F4F16}">
      <dsp:nvSpPr>
        <dsp:cNvPr id="0" name=""/>
        <dsp:cNvSpPr/>
      </dsp:nvSpPr>
      <dsp:spPr>
        <a:xfrm>
          <a:off x="330631" y="1614327"/>
          <a:ext cx="601148" cy="601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C219C-AE78-4BA4-9564-DDED57D667C5}">
      <dsp:nvSpPr>
        <dsp:cNvPr id="0" name=""/>
        <dsp:cNvSpPr/>
      </dsp:nvSpPr>
      <dsp:spPr>
        <a:xfrm>
          <a:off x="1262411" y="1368402"/>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kern="1200" dirty="0"/>
            <a:t>The </a:t>
          </a:r>
          <a:r>
            <a:rPr lang="en-US" sz="1500" b="1" kern="1200" dirty="0"/>
            <a:t>app</a:t>
          </a:r>
          <a:r>
            <a:rPr lang="en-US" sz="1500" kern="1200" dirty="0"/>
            <a:t> manages user requests, data, and interactions with external services, processing inputs and handling business logic to ensure a seamless experience.</a:t>
          </a:r>
        </a:p>
      </dsp:txBody>
      <dsp:txXfrm>
        <a:off x="1262411" y="1368402"/>
        <a:ext cx="4864893" cy="1092997"/>
      </dsp:txXfrm>
    </dsp:sp>
    <dsp:sp modelId="{36128C55-2890-4277-A735-3A48D819B97B}">
      <dsp:nvSpPr>
        <dsp:cNvPr id="0" name=""/>
        <dsp:cNvSpPr/>
      </dsp:nvSpPr>
      <dsp:spPr>
        <a:xfrm>
          <a:off x="0" y="2734649"/>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499E3-DDFD-408F-89E1-D77801981CA7}">
      <dsp:nvSpPr>
        <dsp:cNvPr id="0" name=""/>
        <dsp:cNvSpPr/>
      </dsp:nvSpPr>
      <dsp:spPr>
        <a:xfrm>
          <a:off x="330631" y="2980573"/>
          <a:ext cx="601148" cy="601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03C16-F88B-4D21-86C9-B3C36A90ABCC}">
      <dsp:nvSpPr>
        <dsp:cNvPr id="0" name=""/>
        <dsp:cNvSpPr/>
      </dsp:nvSpPr>
      <dsp:spPr>
        <a:xfrm>
          <a:off x="1262411" y="2734649"/>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Firebase</a:t>
          </a:r>
          <a:r>
            <a:rPr lang="en-US" sz="1500" kern="1200" dirty="0"/>
            <a:t> supports backend services like real-time updates and authentication, managing user data, group details, and notifications to keep users informed.</a:t>
          </a:r>
        </a:p>
      </dsp:txBody>
      <dsp:txXfrm>
        <a:off x="1262411" y="2734649"/>
        <a:ext cx="4864893" cy="1092997"/>
      </dsp:txXfrm>
    </dsp:sp>
    <dsp:sp modelId="{8BD15D2B-B372-487C-B0FF-368A09C772F3}">
      <dsp:nvSpPr>
        <dsp:cNvPr id="0" name=""/>
        <dsp:cNvSpPr/>
      </dsp:nvSpPr>
      <dsp:spPr>
        <a:xfrm>
          <a:off x="0" y="4100895"/>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CC09C-C608-4A50-86EF-BCD30616F507}">
      <dsp:nvSpPr>
        <dsp:cNvPr id="0" name=""/>
        <dsp:cNvSpPr/>
      </dsp:nvSpPr>
      <dsp:spPr>
        <a:xfrm>
          <a:off x="330631" y="4346819"/>
          <a:ext cx="601148" cy="601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4BB29-7E87-4360-96DE-515D52ACF198}">
      <dsp:nvSpPr>
        <dsp:cNvPr id="0" name=""/>
        <dsp:cNvSpPr/>
      </dsp:nvSpPr>
      <dsp:spPr>
        <a:xfrm>
          <a:off x="1262411" y="4100895"/>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OpenStreetMap</a:t>
          </a:r>
          <a:r>
            <a:rPr lang="en-US" sz="1500" kern="1200" dirty="0"/>
            <a:t> provides accurate, interactive maps for routes, meeting points, and stations, ensuring smooth navigation.</a:t>
          </a:r>
        </a:p>
      </dsp:txBody>
      <dsp:txXfrm>
        <a:off x="1262411" y="4100895"/>
        <a:ext cx="4864893" cy="10929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C4F8-D089-4008-B54A-E84168D1BF5D}" type="datetimeFigureOut">
              <a:rPr lang="LID4096" smtClean="0"/>
              <a:t>09/11/2024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CDF40-3E08-4599-A59E-1235DD6322B5}" type="slidenum">
              <a:rPr lang="LID4096" smtClean="0"/>
              <a:t>‹#›</a:t>
            </a:fld>
            <a:endParaRPr lang="LID4096"/>
          </a:p>
        </p:txBody>
      </p:sp>
    </p:spTree>
    <p:extLst>
      <p:ext uri="{BB962C8B-B14F-4D97-AF65-F5344CB8AC3E}">
        <p14:creationId xmlns:p14="http://schemas.microsoft.com/office/powerpoint/2010/main" val="1558660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אפשר להגיד כאן שהמטרה היא הטמעה של האפליקציה במקומות עבודה \ במכללה וכך לייעל את התחבורה.</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3</a:t>
            </a:fld>
            <a:endParaRPr lang="LID4096"/>
          </a:p>
        </p:txBody>
      </p:sp>
    </p:spTree>
    <p:extLst>
      <p:ext uri="{BB962C8B-B14F-4D97-AF65-F5344CB8AC3E}">
        <p14:creationId xmlns:p14="http://schemas.microsoft.com/office/powerpoint/2010/main" val="117533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בנוגע לשני, אופציה לשנות ל :</a:t>
            </a:r>
            <a:r>
              <a:rPr lang="en-US" dirty="0"/>
              <a:t> Inconsistent carpooling options</a:t>
            </a:r>
            <a:endParaRPr lang="he-IL" dirty="0"/>
          </a:p>
          <a:p>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4</a:t>
            </a:fld>
            <a:endParaRPr lang="LID4096"/>
          </a:p>
        </p:txBody>
      </p:sp>
    </p:spTree>
    <p:extLst>
      <p:ext uri="{BB962C8B-B14F-4D97-AF65-F5344CB8AC3E}">
        <p14:creationId xmlns:p14="http://schemas.microsoft.com/office/powerpoint/2010/main" val="350206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אפשר להגיד כאן שהמטרה היא הטמעה של האפליקציה במקומות עבודה \ במכללה וכך לייעל את התחבורה.</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5</a:t>
            </a:fld>
            <a:endParaRPr lang="LID4096"/>
          </a:p>
        </p:txBody>
      </p:sp>
    </p:spTree>
    <p:extLst>
      <p:ext uri="{BB962C8B-B14F-4D97-AF65-F5344CB8AC3E}">
        <p14:creationId xmlns:p14="http://schemas.microsoft.com/office/powerpoint/2010/main" val="2182311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dk1"/>
                </a:solidFill>
                <a:latin typeface="Libre Franklin"/>
                <a:ea typeface="Libre Franklin"/>
                <a:cs typeface="Libre Franklin"/>
                <a:sym typeface="Libre Franklin"/>
              </a:rPr>
              <a:t>There are more open sources library, </a:t>
            </a:r>
            <a:r>
              <a:rPr lang="en-US" sz="1200" dirty="0">
                <a:solidFill>
                  <a:schemeClr val="dk1"/>
                </a:solidFill>
                <a:latin typeface="Libre Franklin"/>
                <a:ea typeface="Libre Franklin"/>
                <a:cs typeface="Libre Franklin"/>
                <a:sym typeface="Libre Franklin"/>
              </a:rPr>
              <a:t>for different functionality. No place in the slide so say it in presentation. For example, the loading spinner widget or other widgets.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latin typeface="Libre Franklin"/>
              <a:ea typeface="Libre Franklin"/>
              <a:cs typeface="Libre Franklin"/>
              <a:sym typeface="Libre Franklin"/>
            </a:endParaRPr>
          </a:p>
        </p:txBody>
      </p:sp>
      <p:sp>
        <p:nvSpPr>
          <p:cNvPr id="4" name="Slide Number Placeholder 3"/>
          <p:cNvSpPr>
            <a:spLocks noGrp="1"/>
          </p:cNvSpPr>
          <p:nvPr>
            <p:ph type="sldNum" sz="quarter" idx="5"/>
          </p:nvPr>
        </p:nvSpPr>
        <p:spPr/>
        <p:txBody>
          <a:bodyPr/>
          <a:lstStyle/>
          <a:p>
            <a:fld id="{D2DCDF40-3E08-4599-A59E-1235DD6322B5}" type="slidenum">
              <a:rPr lang="LID4096" smtClean="0"/>
              <a:t>6</a:t>
            </a:fld>
            <a:endParaRPr lang="LID4096"/>
          </a:p>
        </p:txBody>
      </p:sp>
    </p:spTree>
    <p:extLst>
      <p:ext uri="{BB962C8B-B14F-4D97-AF65-F5344CB8AC3E}">
        <p14:creationId xmlns:p14="http://schemas.microsoft.com/office/powerpoint/2010/main" val="263339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7</a:t>
            </a:fld>
            <a:endParaRPr lang="LID4096"/>
          </a:p>
        </p:txBody>
      </p:sp>
    </p:spTree>
    <p:extLst>
      <p:ext uri="{BB962C8B-B14F-4D97-AF65-F5344CB8AC3E}">
        <p14:creationId xmlns:p14="http://schemas.microsoft.com/office/powerpoint/2010/main" val="1914248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30200" algn="l" rtl="0">
              <a:spcBef>
                <a:spcPts val="0"/>
              </a:spcBef>
              <a:spcAft>
                <a:spcPts val="0"/>
              </a:spcAft>
              <a:buClr>
                <a:schemeClr val="dk1"/>
              </a:buClr>
              <a:buSzPts val="1600"/>
              <a:buChar char="●"/>
            </a:pPr>
            <a:r>
              <a:rPr lang="en-US" sz="1200" b="1" dirty="0">
                <a:solidFill>
                  <a:schemeClr val="dk1"/>
                </a:solidFill>
              </a:rPr>
              <a:t>UI experience</a:t>
            </a:r>
          </a:p>
          <a:p>
            <a:pPr marL="914400" lvl="0" indent="-330200" algn="l" rtl="0">
              <a:spcBef>
                <a:spcPts val="0"/>
              </a:spcBef>
              <a:spcAft>
                <a:spcPts val="0"/>
              </a:spcAft>
              <a:buClr>
                <a:schemeClr val="dk1"/>
              </a:buClr>
              <a:buSzPts val="1600"/>
              <a:buChar char="-"/>
            </a:pPr>
            <a:r>
              <a:rPr lang="en-US" sz="1200" i="1" dirty="0">
                <a:solidFill>
                  <a:schemeClr val="dk1"/>
                </a:solidFill>
              </a:rPr>
              <a:t>Challenge:</a:t>
            </a:r>
            <a:r>
              <a:rPr lang="en-US" sz="1200" dirty="0">
                <a:solidFill>
                  <a:schemeClr val="dk1"/>
                </a:solidFill>
              </a:rPr>
              <a:t> Designing an intuitive user interface.</a:t>
            </a:r>
          </a:p>
          <a:p>
            <a:pPr marL="914400" lvl="0" indent="-330200" algn="l" rtl="0">
              <a:spcBef>
                <a:spcPts val="0"/>
              </a:spcBef>
              <a:spcAft>
                <a:spcPts val="0"/>
              </a:spcAft>
              <a:buClr>
                <a:schemeClr val="dk1"/>
              </a:buClr>
              <a:buSzPts val="1600"/>
              <a:buChar char="-"/>
            </a:pPr>
            <a:r>
              <a:rPr lang="en-US" sz="1200" i="1" dirty="0">
                <a:solidFill>
                  <a:schemeClr val="dk1"/>
                </a:solidFill>
              </a:rPr>
              <a:t>Solution: </a:t>
            </a:r>
            <a:r>
              <a:rPr lang="en-US" sz="1200" dirty="0">
                <a:solidFill>
                  <a:schemeClr val="dk1"/>
                </a:solidFill>
              </a:rPr>
              <a:t>We asked friends and family to use the app on different devices and provide us with feedback.</a:t>
            </a:r>
          </a:p>
          <a:p>
            <a:pPr marL="171450" indent="-171450">
              <a:buFont typeface="Wingdings" panose="05000000000000000000" pitchFamily="2" charset="2"/>
              <a:buChar char="n"/>
            </a:pPr>
            <a:r>
              <a:rPr lang="he-IL" dirty="0"/>
              <a:t>אופציה נוספת:</a:t>
            </a:r>
          </a:p>
          <a:p>
            <a:r>
              <a:rPr lang="en-US" b="1" dirty="0"/>
              <a:t>Database Structure</a:t>
            </a:r>
          </a:p>
          <a:p>
            <a:pPr>
              <a:buFont typeface="Arial" panose="020B0604020202020204" pitchFamily="34" charset="0"/>
              <a:buChar char="•"/>
            </a:pPr>
            <a:r>
              <a:rPr lang="en-US" b="1" dirty="0"/>
              <a:t>Challenge</a:t>
            </a:r>
            <a:r>
              <a:rPr lang="en-US" dirty="0"/>
              <a:t>: Designing an efficient Firebase database structure that minimizes operations while handling complex relationships between users, groups, and rides.</a:t>
            </a:r>
          </a:p>
          <a:p>
            <a:pPr>
              <a:buFont typeface="Arial" panose="020B0604020202020204" pitchFamily="34" charset="0"/>
              <a:buChar char="•"/>
            </a:pPr>
            <a:r>
              <a:rPr lang="en-US" b="1" dirty="0"/>
              <a:t>Solution</a:t>
            </a:r>
            <a:r>
              <a:rPr lang="en-US" dirty="0"/>
              <a:t>: Used a well-planned database structure with collections and sub-collections, utilizing denormalization techniques to optimize performance and support scalable data retrieval.</a:t>
            </a:r>
          </a:p>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8</a:t>
            </a:fld>
            <a:endParaRPr lang="LID4096"/>
          </a:p>
        </p:txBody>
      </p:sp>
    </p:spTree>
    <p:extLst>
      <p:ext uri="{BB962C8B-B14F-4D97-AF65-F5344CB8AC3E}">
        <p14:creationId xmlns:p14="http://schemas.microsoft.com/office/powerpoint/2010/main" val="362208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9</a:t>
            </a:fld>
            <a:endParaRPr lang="LID4096"/>
          </a:p>
        </p:txBody>
      </p:sp>
    </p:spTree>
    <p:extLst>
      <p:ext uri="{BB962C8B-B14F-4D97-AF65-F5344CB8AC3E}">
        <p14:creationId xmlns:p14="http://schemas.microsoft.com/office/powerpoint/2010/main" val="2049303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10</a:t>
            </a:fld>
            <a:endParaRPr lang="LID4096"/>
          </a:p>
        </p:txBody>
      </p:sp>
    </p:spTree>
    <p:extLst>
      <p:ext uri="{BB962C8B-B14F-4D97-AF65-F5344CB8AC3E}">
        <p14:creationId xmlns:p14="http://schemas.microsoft.com/office/powerpoint/2010/main" val="198789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9/11/2024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9/11/2024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9/11/2024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9/11/2024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9/11/2024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9/11/2024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9/11/2024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9/11/2024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9/11/2024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9/11/2024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9/11/2024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9/11/2024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79;p1">
            <a:extLst>
              <a:ext uri="{FF2B5EF4-FFF2-40B4-BE49-F238E27FC236}">
                <a16:creationId xmlns:a16="http://schemas.microsoft.com/office/drawing/2014/main" id="{2B1EFFC6-0AB2-2798-F84A-69EAAABF2839}"/>
              </a:ext>
            </a:extLst>
          </p:cNvPr>
          <p:cNvPicPr preferRelativeResize="0"/>
          <p:nvPr/>
        </p:nvPicPr>
        <p:blipFill rotWithShape="1">
          <a:blip r:embed="rId2">
            <a:alphaModFix/>
          </a:blip>
          <a:srcRect/>
          <a:stretch/>
        </p:blipFill>
        <p:spPr>
          <a:xfrm>
            <a:off x="3747925" y="365441"/>
            <a:ext cx="4696150" cy="1108550"/>
          </a:xfrm>
          <a:prstGeom prst="rect">
            <a:avLst/>
          </a:prstGeom>
          <a:noFill/>
          <a:ln>
            <a:noFill/>
          </a:ln>
        </p:spPr>
      </p:pic>
      <p:sp>
        <p:nvSpPr>
          <p:cNvPr id="7" name="Google Shape;278;p1">
            <a:extLst>
              <a:ext uri="{FF2B5EF4-FFF2-40B4-BE49-F238E27FC236}">
                <a16:creationId xmlns:a16="http://schemas.microsoft.com/office/drawing/2014/main" id="{7227CC18-81C3-054A-4E39-B445766BF1F2}"/>
              </a:ext>
            </a:extLst>
          </p:cNvPr>
          <p:cNvSpPr txBox="1"/>
          <p:nvPr/>
        </p:nvSpPr>
        <p:spPr>
          <a:xfrm>
            <a:off x="3747925" y="1797300"/>
            <a:ext cx="4696150" cy="233907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GB" sz="2400" i="0" u="none" strike="noStrike" cap="none" dirty="0">
                <a:solidFill>
                  <a:schemeClr val="dk1"/>
                </a:solidFill>
                <a:latin typeface="+mj-lt"/>
                <a:ea typeface="Libre Franklin"/>
                <a:cs typeface="Libre Franklin"/>
                <a:sym typeface="Libre Franklin"/>
              </a:rPr>
              <a:t>Capstone Project Phase </a:t>
            </a:r>
            <a:r>
              <a:rPr lang="en-GB" sz="2400" dirty="0">
                <a:solidFill>
                  <a:schemeClr val="dk1"/>
                </a:solidFill>
                <a:latin typeface="+mj-lt"/>
                <a:ea typeface="Libre Franklin"/>
                <a:cs typeface="Libre Franklin"/>
                <a:sym typeface="Libre Franklin"/>
              </a:rPr>
              <a:t>B</a:t>
            </a:r>
            <a:br>
              <a:rPr lang="en-GB" sz="2400" i="0" u="none" strike="noStrike" cap="none" dirty="0">
                <a:solidFill>
                  <a:schemeClr val="dk1"/>
                </a:solidFill>
                <a:latin typeface="+mj-lt"/>
                <a:ea typeface="Libre Franklin"/>
                <a:cs typeface="Libre Franklin"/>
                <a:sym typeface="Libre Franklin"/>
              </a:rPr>
            </a:br>
            <a:r>
              <a:rPr lang="en-US" sz="2000" u="none" strike="noStrike" cap="none" dirty="0">
                <a:solidFill>
                  <a:schemeClr val="dk1"/>
                </a:solidFill>
                <a:latin typeface="+mj-lt"/>
                <a:ea typeface="Libre Franklin"/>
                <a:cs typeface="Libre Franklin"/>
                <a:sym typeface="Libre Franklin"/>
              </a:rPr>
              <a:t>24-1-D-29</a:t>
            </a:r>
            <a:endParaRPr sz="2000" u="none" strike="noStrike" cap="none" dirty="0">
              <a:solidFill>
                <a:schemeClr val="dk1"/>
              </a:solidFill>
              <a:latin typeface="+mj-lt"/>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600"/>
              <a:buFont typeface="Arial"/>
              <a:buNone/>
            </a:pPr>
            <a:br>
              <a:rPr lang="en-GB" sz="2400" i="0" u="none" strike="noStrike" cap="none" dirty="0">
                <a:solidFill>
                  <a:srgbClr val="000000"/>
                </a:solidFill>
                <a:latin typeface="+mj-lt"/>
                <a:ea typeface="Libre Franklin"/>
                <a:cs typeface="Libre Franklin"/>
                <a:sym typeface="Libre Franklin"/>
              </a:rPr>
            </a:br>
            <a:br>
              <a:rPr lang="en-GB" sz="2400" i="0" u="none" strike="noStrike" cap="none" dirty="0">
                <a:solidFill>
                  <a:srgbClr val="000000"/>
                </a:solidFill>
                <a:latin typeface="+mj-lt"/>
                <a:ea typeface="Libre Franklin"/>
                <a:cs typeface="Libre Franklin"/>
                <a:sym typeface="Libre Franklin"/>
              </a:rPr>
            </a:br>
            <a:r>
              <a:rPr lang="en-GB" sz="2400" i="0" u="none" strike="noStrike" cap="none" dirty="0">
                <a:solidFill>
                  <a:srgbClr val="000000"/>
                </a:solidFill>
                <a:latin typeface="+mj-lt"/>
                <a:ea typeface="Libre Franklin"/>
                <a:cs typeface="Libre Franklin"/>
                <a:sym typeface="Libre Franklin"/>
              </a:rPr>
              <a:t>Carpool</a:t>
            </a:r>
            <a:br>
              <a:rPr lang="en-GB" sz="2400" i="0" u="none" strike="noStrike" cap="none" dirty="0">
                <a:solidFill>
                  <a:srgbClr val="000000"/>
                </a:solidFill>
                <a:latin typeface="+mj-lt"/>
                <a:ea typeface="Libre Franklin"/>
                <a:cs typeface="Libre Franklin"/>
                <a:sym typeface="Libre Franklin"/>
              </a:rPr>
            </a:br>
            <a:r>
              <a:rPr lang="en-GB" sz="2400" i="0" u="none" strike="noStrike" cap="none" dirty="0">
                <a:solidFill>
                  <a:srgbClr val="000000"/>
                </a:solidFill>
                <a:latin typeface="+mj-lt"/>
                <a:ea typeface="Libre Franklin"/>
                <a:cs typeface="Libre Franklin"/>
                <a:sym typeface="Libre Franklin"/>
              </a:rPr>
              <a:t>Match, Drive, Share</a:t>
            </a:r>
            <a:endParaRPr sz="2400" i="0" u="none" strike="noStrike" cap="none" dirty="0">
              <a:solidFill>
                <a:srgbClr val="000000"/>
              </a:solidFill>
              <a:latin typeface="+mj-lt"/>
              <a:ea typeface="Libre Franklin"/>
              <a:cs typeface="Libre Franklin"/>
              <a:sym typeface="Libre Franklin"/>
            </a:endParaRPr>
          </a:p>
        </p:txBody>
      </p:sp>
      <p:sp>
        <p:nvSpPr>
          <p:cNvPr id="9" name="Google Shape;280;p1">
            <a:extLst>
              <a:ext uri="{FF2B5EF4-FFF2-40B4-BE49-F238E27FC236}">
                <a16:creationId xmlns:a16="http://schemas.microsoft.com/office/drawing/2014/main" id="{C9F3FA16-049B-42FD-5F92-1EBBB30815F0}"/>
              </a:ext>
            </a:extLst>
          </p:cNvPr>
          <p:cNvSpPr txBox="1"/>
          <p:nvPr/>
        </p:nvSpPr>
        <p:spPr>
          <a:xfrm>
            <a:off x="920819" y="5221858"/>
            <a:ext cx="2455913"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sng" strike="noStrike" cap="none" dirty="0">
                <a:solidFill>
                  <a:srgbClr val="000000"/>
                </a:solidFill>
                <a:latin typeface="Libre Franklin"/>
                <a:ea typeface="Libre Franklin"/>
                <a:cs typeface="Libre Franklin"/>
                <a:sym typeface="Libre Franklin"/>
              </a:rPr>
              <a:t>Supervisor</a:t>
            </a:r>
            <a:br>
              <a:rPr lang="en-GB" sz="1400" b="0" i="0" u="none" strike="noStrike" cap="none" dirty="0">
                <a:solidFill>
                  <a:srgbClr val="000000"/>
                </a:solidFill>
                <a:latin typeface="Libre Franklin"/>
                <a:ea typeface="Libre Franklin"/>
                <a:cs typeface="Libre Franklin"/>
                <a:sym typeface="Libre Franklin"/>
              </a:rPr>
            </a:br>
            <a:r>
              <a:rPr lang="en-GB" i="1" dirty="0">
                <a:latin typeface="Libre Franklin"/>
                <a:ea typeface="Libre Franklin"/>
                <a:cs typeface="Libre Franklin"/>
                <a:sym typeface="Libre Franklin"/>
              </a:rPr>
              <a:t>Prof</a:t>
            </a:r>
            <a:r>
              <a:rPr lang="en-GB" sz="1400" b="0" i="1" u="none" strike="noStrike" cap="none" dirty="0">
                <a:solidFill>
                  <a:srgbClr val="000000"/>
                </a:solidFill>
                <a:latin typeface="Libre Franklin"/>
                <a:ea typeface="Libre Franklin"/>
                <a:cs typeface="Libre Franklin"/>
                <a:sym typeface="Libre Franklin"/>
              </a:rPr>
              <a:t>. Zeev </a:t>
            </a:r>
            <a:r>
              <a:rPr lang="en-GB" sz="1400" b="0" i="1" u="none" strike="noStrike" cap="none" dirty="0" err="1">
                <a:solidFill>
                  <a:srgbClr val="000000"/>
                </a:solidFill>
                <a:latin typeface="Libre Franklin"/>
                <a:ea typeface="Libre Franklin"/>
                <a:cs typeface="Libre Franklin"/>
                <a:sym typeface="Libre Franklin"/>
              </a:rPr>
              <a:t>Barzily</a:t>
            </a:r>
            <a:endParaRPr sz="1400" b="0" i="1" u="none" strike="noStrike" cap="none" dirty="0">
              <a:solidFill>
                <a:srgbClr val="000000"/>
              </a:solidFill>
              <a:latin typeface="Libre Franklin"/>
              <a:ea typeface="Libre Franklin"/>
              <a:cs typeface="Libre Franklin"/>
              <a:sym typeface="Libre Franklin"/>
            </a:endParaRPr>
          </a:p>
        </p:txBody>
      </p:sp>
      <p:sp>
        <p:nvSpPr>
          <p:cNvPr id="10" name="Google Shape;281;p1">
            <a:extLst>
              <a:ext uri="{FF2B5EF4-FFF2-40B4-BE49-F238E27FC236}">
                <a16:creationId xmlns:a16="http://schemas.microsoft.com/office/drawing/2014/main" id="{7DE1060A-1579-5D5E-5734-4297AFBEEF6C}"/>
              </a:ext>
            </a:extLst>
          </p:cNvPr>
          <p:cNvSpPr txBox="1"/>
          <p:nvPr/>
        </p:nvSpPr>
        <p:spPr>
          <a:xfrm>
            <a:off x="6768972" y="5144914"/>
            <a:ext cx="4339629"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sng" strike="noStrike" cap="none" dirty="0">
                <a:solidFill>
                  <a:srgbClr val="000000"/>
                </a:solidFill>
                <a:latin typeface="Libre Franklin"/>
                <a:ea typeface="Libre Franklin"/>
                <a:cs typeface="Libre Franklin"/>
                <a:sym typeface="Libre Franklin"/>
              </a:rPr>
              <a:t>Submitters</a:t>
            </a:r>
            <a:endParaRPr sz="1400" b="0" i="0" u="sng" strike="noStrike" cap="none" dirty="0">
              <a:solidFill>
                <a:srgbClr val="000000"/>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rgbClr val="000000"/>
              </a:buClr>
              <a:buSzPts val="1400"/>
              <a:buFont typeface="Arial"/>
              <a:buNone/>
            </a:pPr>
            <a:r>
              <a:rPr lang="en-GB" sz="1400" b="0" i="1" u="none" strike="noStrike" cap="none" dirty="0">
                <a:solidFill>
                  <a:srgbClr val="000000"/>
                </a:solidFill>
                <a:latin typeface="Libre Franklin"/>
                <a:ea typeface="Libre Franklin"/>
                <a:cs typeface="Libre Franklin"/>
                <a:sym typeface="Libre Franklin"/>
              </a:rPr>
              <a:t>Ben </a:t>
            </a:r>
            <a:r>
              <a:rPr lang="en-GB" sz="1400" b="0" i="1" u="none" strike="noStrike" cap="none" dirty="0" err="1">
                <a:solidFill>
                  <a:srgbClr val="000000"/>
                </a:solidFill>
                <a:latin typeface="Libre Franklin"/>
                <a:ea typeface="Libre Franklin"/>
                <a:cs typeface="Libre Franklin"/>
                <a:sym typeface="Libre Franklin"/>
              </a:rPr>
              <a:t>Ben</a:t>
            </a:r>
            <a:r>
              <a:rPr lang="en-GB" sz="1400" b="0" i="1" u="none" strike="noStrike" cap="none" dirty="0">
                <a:solidFill>
                  <a:srgbClr val="000000"/>
                </a:solidFill>
                <a:latin typeface="Libre Franklin"/>
                <a:ea typeface="Libre Franklin"/>
                <a:cs typeface="Libre Franklin"/>
                <a:sym typeface="Libre Franklin"/>
              </a:rPr>
              <a:t> Baruch      Ben.Ben.Baruch@e.braude.ac.il</a:t>
            </a:r>
            <a:br>
              <a:rPr lang="en-GB" sz="1400" b="0" i="1" u="none" strike="noStrike" cap="none" dirty="0">
                <a:solidFill>
                  <a:srgbClr val="000000"/>
                </a:solidFill>
                <a:latin typeface="Libre Franklin"/>
                <a:ea typeface="Libre Franklin"/>
                <a:cs typeface="Libre Franklin"/>
                <a:sym typeface="Libre Franklin"/>
              </a:rPr>
            </a:br>
            <a:r>
              <a:rPr lang="en-GB" sz="1400" i="1" dirty="0">
                <a:solidFill>
                  <a:srgbClr val="000000"/>
                </a:solidFill>
                <a:latin typeface="Libre Franklin"/>
                <a:ea typeface="Libre Franklin"/>
                <a:cs typeface="Libre Franklin"/>
                <a:sym typeface="Libre Franklin"/>
              </a:rPr>
              <a:t>Ravid Goldin</a:t>
            </a:r>
            <a:r>
              <a:rPr lang="en-GB" sz="1400" b="0" i="1" u="none" strike="noStrike" cap="none" dirty="0">
                <a:solidFill>
                  <a:srgbClr val="000000"/>
                </a:solidFill>
                <a:latin typeface="Libre Franklin"/>
                <a:ea typeface="Libre Franklin"/>
                <a:cs typeface="Libre Franklin"/>
                <a:sym typeface="Libre Franklin"/>
              </a:rPr>
              <a:t>         </a:t>
            </a:r>
            <a:r>
              <a:rPr lang="en-GB" sz="1400" i="1" dirty="0">
                <a:solidFill>
                  <a:srgbClr val="000000"/>
                </a:solidFill>
                <a:latin typeface="Libre Franklin"/>
                <a:ea typeface="Libre Franklin"/>
                <a:cs typeface="Libre Franklin"/>
                <a:sym typeface="Libre Franklin"/>
              </a:rPr>
              <a:t>    </a:t>
            </a:r>
            <a:r>
              <a:rPr lang="en-GB" sz="1400" b="0" i="1" u="none" strike="noStrike" cap="none" dirty="0">
                <a:solidFill>
                  <a:srgbClr val="000000"/>
                </a:solidFill>
                <a:latin typeface="Libre Franklin"/>
                <a:ea typeface="Libre Franklin"/>
                <a:cs typeface="Libre Franklin"/>
                <a:sym typeface="Libre Franklin"/>
              </a:rPr>
              <a:t>Ravid.Goldin@e.braude.ac.il</a:t>
            </a:r>
            <a:endParaRPr sz="1400" b="0" i="1" u="none" strike="noStrike" cap="none" dirty="0">
              <a:solidFill>
                <a:srgbClr val="000000"/>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52153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5000"/>
              </a:lnSpc>
              <a:spcBef>
                <a:spcPts val="0"/>
              </a:spcBef>
              <a:buClr>
                <a:srgbClr val="000000"/>
              </a:buClr>
              <a:buSzPts val="1400"/>
              <a:buNone/>
            </a:pPr>
            <a:r>
              <a:rPr kumimoji="0" lang="en-US" sz="4900" b="0" i="0" u="none" strike="noStrike" kern="1200" cap="none" spc="0" normalizeH="0" baseline="0" noProof="0" dirty="0">
                <a:ln>
                  <a:noFill/>
                </a:ln>
                <a:solidFill>
                  <a:srgbClr val="18818C"/>
                </a:solidFill>
                <a:effectLst/>
                <a:uLnTx/>
                <a:uFillTx/>
                <a:latin typeface="Elephant"/>
                <a:ea typeface="+mj-ea"/>
                <a:cs typeface="+mj-cs"/>
              </a:rPr>
              <a:t>Thank you for listening!</a:t>
            </a:r>
          </a:p>
          <a:p>
            <a:pPr marL="0" indent="0" algn="ctr">
              <a:lnSpc>
                <a:spcPct val="115000"/>
              </a:lnSpc>
              <a:spcBef>
                <a:spcPts val="0"/>
              </a:spcBef>
              <a:buClr>
                <a:srgbClr val="000000"/>
              </a:buClr>
              <a:buSzPts val="1400"/>
              <a:buNone/>
            </a:pPr>
            <a:endParaRPr lang="en-US" sz="4900" dirty="0">
              <a:solidFill>
                <a:srgbClr val="18818C"/>
              </a:solidFill>
              <a:latin typeface="Elephant"/>
              <a:ea typeface="+mj-ea"/>
              <a:cs typeface="+mj-cs"/>
            </a:endParaRPr>
          </a:p>
          <a:p>
            <a:pPr marL="0" indent="0" algn="ctr">
              <a:lnSpc>
                <a:spcPct val="115000"/>
              </a:lnSpc>
              <a:spcBef>
                <a:spcPts val="0"/>
              </a:spcBef>
              <a:buClr>
                <a:srgbClr val="000000"/>
              </a:buClr>
              <a:buSzPts val="1400"/>
              <a:buNone/>
            </a:pPr>
            <a:r>
              <a:rPr lang="en-US" sz="3200" dirty="0">
                <a:solidFill>
                  <a:schemeClr val="tx1"/>
                </a:solidFill>
                <a:latin typeface="Elephant"/>
                <a:ea typeface="+mj-ea"/>
                <a:cs typeface="+mj-cs"/>
              </a:rPr>
              <a:t>Do you have any questions?</a:t>
            </a:r>
            <a:endParaRPr lang="en-US" sz="1100" dirty="0">
              <a:solidFill>
                <a:schemeClr val="tx1"/>
              </a:solidFill>
            </a:endParaRPr>
          </a:p>
        </p:txBody>
      </p:sp>
      <p:pic>
        <p:nvPicPr>
          <p:cNvPr id="4" name="Picture 3">
            <a:extLst>
              <a:ext uri="{FF2B5EF4-FFF2-40B4-BE49-F238E27FC236}">
                <a16:creationId xmlns:a16="http://schemas.microsoft.com/office/drawing/2014/main" id="{8F24FA18-3265-5099-9902-053B45C3847F}"/>
              </a:ext>
            </a:extLst>
          </p:cNvPr>
          <p:cNvPicPr>
            <a:picLocks noChangeAspect="1"/>
          </p:cNvPicPr>
          <p:nvPr/>
        </p:nvPicPr>
        <p:blipFill>
          <a:blip r:embed="rId3"/>
          <a:stretch>
            <a:fillRect/>
          </a:stretch>
        </p:blipFill>
        <p:spPr>
          <a:xfrm>
            <a:off x="5267011" y="4451419"/>
            <a:ext cx="1657978" cy="1657978"/>
          </a:xfrm>
          <a:prstGeom prst="rect">
            <a:avLst/>
          </a:prstGeom>
        </p:spPr>
      </p:pic>
    </p:spTree>
    <p:extLst>
      <p:ext uri="{BB962C8B-B14F-4D97-AF65-F5344CB8AC3E}">
        <p14:creationId xmlns:p14="http://schemas.microsoft.com/office/powerpoint/2010/main" val="140616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Outline</a:t>
            </a:r>
            <a:endParaRPr lang="LID4096" dirty="0"/>
          </a:p>
        </p:txBody>
      </p:sp>
      <p:sp>
        <p:nvSpPr>
          <p:cNvPr id="4" name="Google Shape;286;p2">
            <a:extLst>
              <a:ext uri="{FF2B5EF4-FFF2-40B4-BE49-F238E27FC236}">
                <a16:creationId xmlns:a16="http://schemas.microsoft.com/office/drawing/2014/main" id="{8C407079-9495-E254-3AB7-C1EF60E75F33}"/>
              </a:ext>
            </a:extLst>
          </p:cNvPr>
          <p:cNvSpPr txBox="1">
            <a:spLocks/>
          </p:cNvSpPr>
          <p:nvPr/>
        </p:nvSpPr>
        <p:spPr>
          <a:xfrm>
            <a:off x="782061" y="1023880"/>
            <a:ext cx="4713391" cy="4525894"/>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Introduction</a:t>
            </a:r>
          </a:p>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Problem Definition</a:t>
            </a:r>
          </a:p>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Carpool’s Solution</a:t>
            </a:r>
          </a:p>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Software Architecture</a:t>
            </a:r>
          </a:p>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MVC Pattern</a:t>
            </a:r>
          </a:p>
          <a:p>
            <a:pPr marL="457200" indent="-349250" algn="just">
              <a:lnSpc>
                <a:spcPct val="115000"/>
              </a:lnSpc>
              <a:spcBef>
                <a:spcPts val="0"/>
              </a:spcBef>
              <a:buClr>
                <a:schemeClr val="dk1"/>
              </a:buClr>
              <a:buSzPts val="1900"/>
              <a:buFont typeface="Libre Franklin"/>
              <a:buChar char="●"/>
            </a:pPr>
            <a:r>
              <a:rPr lang="en-US" dirty="0">
                <a:solidFill>
                  <a:schemeClr val="dk1"/>
                </a:solidFill>
              </a:rPr>
              <a:t>Challenges and Solutions</a:t>
            </a:r>
            <a:endParaRPr lang="en-US" dirty="0">
              <a:solidFill>
                <a:schemeClr val="dk1"/>
              </a:solidFill>
              <a:ea typeface="Libre Franklin"/>
              <a:cs typeface="Libre Franklin"/>
              <a:sym typeface="Libre Franklin"/>
            </a:endParaRPr>
          </a:p>
          <a:p>
            <a:pPr marL="457200" indent="-349250" algn="just">
              <a:lnSpc>
                <a:spcPct val="115000"/>
              </a:lnSpc>
              <a:spcBef>
                <a:spcPts val="0"/>
              </a:spcBef>
              <a:buClr>
                <a:schemeClr val="dk1"/>
              </a:buClr>
              <a:buSzPts val="1900"/>
              <a:buFont typeface="Libre Franklin"/>
              <a:buChar char="●"/>
            </a:pPr>
            <a:r>
              <a:rPr lang="en-US" strike="sngStrike" dirty="0">
                <a:solidFill>
                  <a:schemeClr val="dk1"/>
                </a:solidFill>
              </a:rPr>
              <a:t>Project Metrics</a:t>
            </a:r>
            <a:endParaRPr lang="en-US" strike="sngStrike" dirty="0">
              <a:solidFill>
                <a:schemeClr val="dk1"/>
              </a:solidFill>
              <a:ea typeface="Libre Franklin"/>
              <a:cs typeface="Libre Franklin"/>
              <a:sym typeface="Libre Franklin"/>
            </a:endParaRPr>
          </a:p>
          <a:p>
            <a:pPr marL="457200" indent="-349250" algn="just">
              <a:lnSpc>
                <a:spcPct val="115000"/>
              </a:lnSpc>
              <a:spcBef>
                <a:spcPts val="0"/>
              </a:spcBef>
              <a:buClr>
                <a:schemeClr val="dk1"/>
              </a:buClr>
              <a:buSzPts val="1900"/>
              <a:buFont typeface="Libre Franklin"/>
              <a:buChar char="●"/>
            </a:pPr>
            <a:r>
              <a:rPr lang="en-US" dirty="0">
                <a:solidFill>
                  <a:schemeClr val="dk1"/>
                </a:solidFill>
              </a:rPr>
              <a:t>Tests</a:t>
            </a:r>
          </a:p>
          <a:p>
            <a:pPr marL="457200" indent="-349250" algn="just">
              <a:lnSpc>
                <a:spcPct val="115000"/>
              </a:lnSpc>
              <a:spcBef>
                <a:spcPts val="0"/>
              </a:spcBef>
              <a:buClr>
                <a:schemeClr val="dk1"/>
              </a:buClr>
              <a:buSzPts val="1900"/>
              <a:buFont typeface="Arial" panose="020B0604020202020204" pitchFamily="34" charset="0"/>
              <a:buChar char="●"/>
            </a:pPr>
            <a:r>
              <a:rPr lang="en-US" dirty="0">
                <a:solidFill>
                  <a:schemeClr val="dk1"/>
                </a:solidFill>
              </a:rPr>
              <a:t>Video of our application</a:t>
            </a:r>
            <a:endParaRPr lang="en-US" dirty="0">
              <a:solidFill>
                <a:schemeClr val="dk1"/>
              </a:solidFill>
              <a:ea typeface="Libre Franklin"/>
              <a:cs typeface="Libre Franklin"/>
              <a:sym typeface="Libre Franklin"/>
            </a:endParaRPr>
          </a:p>
        </p:txBody>
      </p:sp>
    </p:spTree>
    <p:extLst>
      <p:ext uri="{BB962C8B-B14F-4D97-AF65-F5344CB8AC3E}">
        <p14:creationId xmlns:p14="http://schemas.microsoft.com/office/powerpoint/2010/main" val="14282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Introduction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429050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dirty="0"/>
              <a:t>The Carpool project addresses inefficient public transportation and solo driving issues by offering an innovative mobile application.</a:t>
            </a:r>
          </a:p>
          <a:p>
            <a:pPr marL="0" indent="0">
              <a:lnSpc>
                <a:spcPct val="115000"/>
              </a:lnSpc>
              <a:spcBef>
                <a:spcPts val="0"/>
              </a:spcBef>
              <a:buClr>
                <a:srgbClr val="000000"/>
              </a:buClr>
              <a:buSzPts val="1400"/>
              <a:buFont typeface="Libre Franklin"/>
              <a:buNone/>
            </a:pPr>
            <a:endParaRPr lang="en-US" dirty="0"/>
          </a:p>
          <a:p>
            <a:pPr marL="0" indent="0">
              <a:lnSpc>
                <a:spcPct val="115000"/>
              </a:lnSpc>
              <a:spcBef>
                <a:spcPts val="0"/>
              </a:spcBef>
              <a:buClr>
                <a:srgbClr val="000000"/>
              </a:buClr>
              <a:buSzPts val="1400"/>
              <a:buFont typeface="Libre Franklin"/>
              <a:buNone/>
            </a:pPr>
            <a:r>
              <a:rPr lang="en-US" dirty="0"/>
              <a:t>Our solution connects drivers traveling regularly to the same destination, creating permanent carpooling groups.</a:t>
            </a:r>
          </a:p>
          <a:p>
            <a:pPr marL="0" indent="0">
              <a:lnSpc>
                <a:spcPct val="115000"/>
              </a:lnSpc>
              <a:spcBef>
                <a:spcPts val="0"/>
              </a:spcBef>
              <a:buClr>
                <a:srgbClr val="000000"/>
              </a:buClr>
              <a:buSzPts val="1400"/>
              <a:buFont typeface="Libre Franklin"/>
              <a:buNone/>
            </a:pPr>
            <a:endParaRPr lang="en-US" dirty="0"/>
          </a:p>
          <a:p>
            <a:pPr marL="0" indent="0">
              <a:lnSpc>
                <a:spcPct val="115000"/>
              </a:lnSpc>
              <a:spcBef>
                <a:spcPts val="0"/>
              </a:spcBef>
              <a:buClr>
                <a:srgbClr val="000000"/>
              </a:buClr>
              <a:buSzPts val="1400"/>
              <a:buFont typeface="Libre Franklin"/>
              <a:buNone/>
            </a:pPr>
            <a:r>
              <a:rPr lang="en-US" dirty="0"/>
              <a:t>This approach focuses on routine trips, fostering community and trust among participants, ultimately leading to more efficient, sustainable, and enjoyable commuting.</a:t>
            </a:r>
            <a:endParaRPr lang="en-US" sz="2400" dirty="0">
              <a:solidFill>
                <a:schemeClr val="dk1"/>
              </a:solidFill>
              <a:ea typeface="Libre Franklin"/>
              <a:cs typeface="Libre Franklin"/>
              <a:sym typeface="Libre Franklin"/>
            </a:endParaRPr>
          </a:p>
        </p:txBody>
      </p:sp>
    </p:spTree>
    <p:extLst>
      <p:ext uri="{BB962C8B-B14F-4D97-AF65-F5344CB8AC3E}">
        <p14:creationId xmlns:p14="http://schemas.microsoft.com/office/powerpoint/2010/main" val="321624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Problem Definition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429050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sz="2000" dirty="0"/>
              <a:t>In today's urban environments, the prevalence of solo driving to common destinations like workplaces and educational institutions has led to numerous interconnected issues. This practice not only contributes to increased traffic congestion and higher fuel consumption but also elevates stress levels among commuters. Moreover, it significantly impacts the environment through increased pollution and exacerbates urban congestion problems.</a:t>
            </a:r>
            <a:endParaRPr lang="en-US" sz="2400" dirty="0">
              <a:solidFill>
                <a:schemeClr val="dk1"/>
              </a:solidFill>
              <a:ea typeface="Libre Franklin"/>
              <a:cs typeface="Libre Franklin"/>
              <a:sym typeface="Libre Franklin"/>
            </a:endParaRPr>
          </a:p>
        </p:txBody>
      </p:sp>
      <p:pic>
        <p:nvPicPr>
          <p:cNvPr id="4" name="Picture 3">
            <a:extLst>
              <a:ext uri="{FF2B5EF4-FFF2-40B4-BE49-F238E27FC236}">
                <a16:creationId xmlns:a16="http://schemas.microsoft.com/office/drawing/2014/main" id="{B93EADF4-7B18-D28D-6D80-922E980D74A3}"/>
              </a:ext>
            </a:extLst>
          </p:cNvPr>
          <p:cNvPicPr>
            <a:picLocks noChangeAspect="1"/>
          </p:cNvPicPr>
          <p:nvPr/>
        </p:nvPicPr>
        <p:blipFill>
          <a:blip r:embed="rId3"/>
          <a:stretch>
            <a:fillRect/>
          </a:stretch>
        </p:blipFill>
        <p:spPr>
          <a:xfrm>
            <a:off x="375136" y="4495451"/>
            <a:ext cx="1812331" cy="1812331"/>
          </a:xfrm>
          <a:prstGeom prst="rect">
            <a:avLst/>
          </a:prstGeom>
        </p:spPr>
      </p:pic>
      <p:pic>
        <p:nvPicPr>
          <p:cNvPr id="7" name="Picture 6">
            <a:extLst>
              <a:ext uri="{FF2B5EF4-FFF2-40B4-BE49-F238E27FC236}">
                <a16:creationId xmlns:a16="http://schemas.microsoft.com/office/drawing/2014/main" id="{F50DEFD4-74CC-616F-C9AF-8995ABBD8F35}"/>
              </a:ext>
            </a:extLst>
          </p:cNvPr>
          <p:cNvPicPr>
            <a:picLocks noChangeAspect="1"/>
          </p:cNvPicPr>
          <p:nvPr/>
        </p:nvPicPr>
        <p:blipFill>
          <a:blip r:embed="rId4"/>
          <a:stretch>
            <a:fillRect/>
          </a:stretch>
        </p:blipFill>
        <p:spPr>
          <a:xfrm>
            <a:off x="3087391" y="4668086"/>
            <a:ext cx="1894220" cy="1733273"/>
          </a:xfrm>
          <a:prstGeom prst="rect">
            <a:avLst/>
          </a:prstGeom>
        </p:spPr>
      </p:pic>
      <p:pic>
        <p:nvPicPr>
          <p:cNvPr id="9" name="Picture 8">
            <a:extLst>
              <a:ext uri="{FF2B5EF4-FFF2-40B4-BE49-F238E27FC236}">
                <a16:creationId xmlns:a16="http://schemas.microsoft.com/office/drawing/2014/main" id="{5D43D91F-6A30-EFC9-313C-99EE3CE36C6F}"/>
              </a:ext>
            </a:extLst>
          </p:cNvPr>
          <p:cNvPicPr>
            <a:picLocks noChangeAspect="1"/>
          </p:cNvPicPr>
          <p:nvPr/>
        </p:nvPicPr>
        <p:blipFill>
          <a:blip r:embed="rId5"/>
          <a:stretch>
            <a:fillRect/>
          </a:stretch>
        </p:blipFill>
        <p:spPr>
          <a:xfrm>
            <a:off x="6059335" y="4707615"/>
            <a:ext cx="1733273" cy="1733273"/>
          </a:xfrm>
          <a:prstGeom prst="rect">
            <a:avLst/>
          </a:prstGeom>
        </p:spPr>
      </p:pic>
      <p:pic>
        <p:nvPicPr>
          <p:cNvPr id="11" name="Picture 10">
            <a:extLst>
              <a:ext uri="{FF2B5EF4-FFF2-40B4-BE49-F238E27FC236}">
                <a16:creationId xmlns:a16="http://schemas.microsoft.com/office/drawing/2014/main" id="{38091EBA-ADCC-D954-4EF0-C0F6C4EFE3D4}"/>
              </a:ext>
            </a:extLst>
          </p:cNvPr>
          <p:cNvPicPr>
            <a:picLocks noChangeAspect="1"/>
          </p:cNvPicPr>
          <p:nvPr/>
        </p:nvPicPr>
        <p:blipFill>
          <a:blip r:embed="rId6"/>
          <a:stretch>
            <a:fillRect/>
          </a:stretch>
        </p:blipFill>
        <p:spPr>
          <a:xfrm>
            <a:off x="8870332" y="4675550"/>
            <a:ext cx="1733273" cy="1733273"/>
          </a:xfrm>
          <a:prstGeom prst="rect">
            <a:avLst/>
          </a:prstGeom>
        </p:spPr>
      </p:pic>
      <p:sp>
        <p:nvSpPr>
          <p:cNvPr id="12" name="TextBox 11">
            <a:extLst>
              <a:ext uri="{FF2B5EF4-FFF2-40B4-BE49-F238E27FC236}">
                <a16:creationId xmlns:a16="http://schemas.microsoft.com/office/drawing/2014/main" id="{E3C3B686-A734-034E-76E8-5766683F28DF}"/>
              </a:ext>
            </a:extLst>
          </p:cNvPr>
          <p:cNvSpPr txBox="1"/>
          <p:nvPr/>
        </p:nvSpPr>
        <p:spPr>
          <a:xfrm>
            <a:off x="196962" y="3849120"/>
            <a:ext cx="2331218" cy="646331"/>
          </a:xfrm>
          <a:prstGeom prst="rect">
            <a:avLst/>
          </a:prstGeom>
          <a:noFill/>
        </p:spPr>
        <p:txBody>
          <a:bodyPr wrap="square" rtlCol="0">
            <a:spAutoFit/>
          </a:bodyPr>
          <a:lstStyle/>
          <a:p>
            <a:r>
              <a:rPr lang="en-US" dirty="0"/>
              <a:t>Excessive single-occupancy vehicles</a:t>
            </a:r>
            <a:endParaRPr lang="LID4096" dirty="0"/>
          </a:p>
        </p:txBody>
      </p:sp>
      <p:sp>
        <p:nvSpPr>
          <p:cNvPr id="13" name="TextBox 12">
            <a:extLst>
              <a:ext uri="{FF2B5EF4-FFF2-40B4-BE49-F238E27FC236}">
                <a16:creationId xmlns:a16="http://schemas.microsoft.com/office/drawing/2014/main" id="{9C154B6D-EB8F-6B7F-F177-0A82EF8FABBA}"/>
              </a:ext>
            </a:extLst>
          </p:cNvPr>
          <p:cNvSpPr txBox="1"/>
          <p:nvPr/>
        </p:nvSpPr>
        <p:spPr>
          <a:xfrm>
            <a:off x="2868892" y="3891822"/>
            <a:ext cx="2331218" cy="646331"/>
          </a:xfrm>
          <a:prstGeom prst="rect">
            <a:avLst/>
          </a:prstGeom>
          <a:noFill/>
        </p:spPr>
        <p:txBody>
          <a:bodyPr wrap="square" rtlCol="0">
            <a:spAutoFit/>
          </a:bodyPr>
          <a:lstStyle/>
          <a:p>
            <a:r>
              <a:rPr lang="en-US" dirty="0"/>
              <a:t>Scarcity of long-term carpooling solutions</a:t>
            </a:r>
            <a:endParaRPr lang="LID4096" dirty="0"/>
          </a:p>
        </p:txBody>
      </p:sp>
      <p:sp>
        <p:nvSpPr>
          <p:cNvPr id="14" name="TextBox 13">
            <a:extLst>
              <a:ext uri="{FF2B5EF4-FFF2-40B4-BE49-F238E27FC236}">
                <a16:creationId xmlns:a16="http://schemas.microsoft.com/office/drawing/2014/main" id="{20EAFDDF-7B29-44F6-9548-BE5F8A344B33}"/>
              </a:ext>
            </a:extLst>
          </p:cNvPr>
          <p:cNvSpPr txBox="1"/>
          <p:nvPr/>
        </p:nvSpPr>
        <p:spPr>
          <a:xfrm>
            <a:off x="5866478" y="3892423"/>
            <a:ext cx="2331218" cy="646331"/>
          </a:xfrm>
          <a:prstGeom prst="rect">
            <a:avLst/>
          </a:prstGeom>
          <a:noFill/>
        </p:spPr>
        <p:txBody>
          <a:bodyPr wrap="square" rtlCol="0">
            <a:spAutoFit/>
          </a:bodyPr>
          <a:lstStyle/>
          <a:p>
            <a:r>
              <a:rPr lang="en-US" dirty="0"/>
              <a:t>Unequal distribution of carpooling costs</a:t>
            </a:r>
            <a:endParaRPr lang="LID4096" dirty="0"/>
          </a:p>
        </p:txBody>
      </p:sp>
      <p:sp>
        <p:nvSpPr>
          <p:cNvPr id="15" name="TextBox 14">
            <a:extLst>
              <a:ext uri="{FF2B5EF4-FFF2-40B4-BE49-F238E27FC236}">
                <a16:creationId xmlns:a16="http://schemas.microsoft.com/office/drawing/2014/main" id="{75086268-EBAD-8CF3-7F38-4EBD5C19ECB4}"/>
              </a:ext>
            </a:extLst>
          </p:cNvPr>
          <p:cNvSpPr txBox="1"/>
          <p:nvPr/>
        </p:nvSpPr>
        <p:spPr>
          <a:xfrm>
            <a:off x="9044953" y="3891821"/>
            <a:ext cx="2088622" cy="646331"/>
          </a:xfrm>
          <a:prstGeom prst="rect">
            <a:avLst/>
          </a:prstGeom>
          <a:noFill/>
        </p:spPr>
        <p:txBody>
          <a:bodyPr wrap="square" rtlCol="0">
            <a:spAutoFit/>
          </a:bodyPr>
          <a:lstStyle/>
          <a:p>
            <a:r>
              <a:rPr lang="en-US" dirty="0"/>
              <a:t>Environmental degradation</a:t>
            </a:r>
            <a:endParaRPr lang="LID4096" dirty="0"/>
          </a:p>
        </p:txBody>
      </p:sp>
    </p:spTree>
    <p:extLst>
      <p:ext uri="{BB962C8B-B14F-4D97-AF65-F5344CB8AC3E}">
        <p14:creationId xmlns:p14="http://schemas.microsoft.com/office/powerpoint/2010/main" val="426426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Carpool’s Solution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023881"/>
            <a:ext cx="10942177" cy="5376919"/>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None/>
            </a:pPr>
            <a:r>
              <a:rPr lang="en-US" sz="2400" dirty="0">
                <a:solidFill>
                  <a:schemeClr val="dk1"/>
                </a:solidFill>
                <a:ea typeface="Libre Franklin"/>
                <a:cs typeface="Libre Franklin"/>
                <a:sym typeface="Libre Franklin"/>
              </a:rPr>
              <a:t>Android and web application which:</a:t>
            </a:r>
          </a:p>
          <a:p>
            <a:pPr marL="0" indent="0">
              <a:lnSpc>
                <a:spcPct val="115000"/>
              </a:lnSpc>
              <a:spcBef>
                <a:spcPts val="0"/>
              </a:spcBef>
              <a:buClr>
                <a:srgbClr val="000000"/>
              </a:buClr>
              <a:buSzPts val="1400"/>
              <a:buNone/>
            </a:pPr>
            <a:endParaRPr lang="en-US" sz="24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dk1"/>
                </a:solidFill>
                <a:ea typeface="Libre Franklin"/>
                <a:cs typeface="Libre Franklin"/>
                <a:sym typeface="Libre Franklin"/>
              </a:rPr>
              <a:t>Can be implemented for commuters in workplaces or colleges.</a:t>
            </a:r>
            <a:br>
              <a:rPr lang="en-US" sz="2400" dirty="0">
                <a:solidFill>
                  <a:schemeClr val="dk1"/>
                </a:solidFill>
                <a:ea typeface="Libre Franklin"/>
                <a:cs typeface="Libre Franklin"/>
                <a:sym typeface="Libre Franklin"/>
              </a:rPr>
            </a:br>
            <a:endParaRPr lang="en-US" sz="24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dk1"/>
                </a:solidFill>
                <a:ea typeface="Libre Franklin"/>
                <a:cs typeface="Libre Franklin"/>
                <a:sym typeface="Libre Franklin"/>
              </a:rPr>
              <a:t>Creates permanent carpooling groups based on:</a:t>
            </a:r>
          </a:p>
          <a:p>
            <a:pPr lvl="1">
              <a:lnSpc>
                <a:spcPct val="115000"/>
              </a:lnSpc>
              <a:spcBef>
                <a:spcPts val="0"/>
              </a:spcBef>
              <a:buClr>
                <a:srgbClr val="000000"/>
              </a:buClr>
              <a:buSzPts val="1400"/>
            </a:pPr>
            <a:r>
              <a:rPr lang="en-US" sz="2000" dirty="0">
                <a:solidFill>
                  <a:schemeClr val="dk1"/>
                </a:solidFill>
                <a:ea typeface="Libre Franklin"/>
                <a:cs typeface="Libre Franklin"/>
                <a:sym typeface="Libre Franklin"/>
              </a:rPr>
              <a:t>Shared schedules, compatible routes and available seats</a:t>
            </a:r>
          </a:p>
          <a:p>
            <a:pPr lvl="1">
              <a:lnSpc>
                <a:spcPct val="115000"/>
              </a:lnSpc>
              <a:spcBef>
                <a:spcPts val="0"/>
              </a:spcBef>
              <a:buClr>
                <a:srgbClr val="000000"/>
              </a:buClr>
              <a:buSzPts val="1400"/>
            </a:pPr>
            <a:endParaRPr lang="en-US" sz="20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tx1"/>
                </a:solidFill>
              </a:rPr>
              <a:t>Implements Fair Rotation System</a:t>
            </a:r>
          </a:p>
          <a:p>
            <a:pPr lvl="1">
              <a:lnSpc>
                <a:spcPct val="115000"/>
              </a:lnSpc>
              <a:spcBef>
                <a:spcPts val="0"/>
              </a:spcBef>
              <a:buClr>
                <a:srgbClr val="000000"/>
              </a:buClr>
              <a:buSzPts val="1400"/>
            </a:pPr>
            <a:r>
              <a:rPr lang="en-US" sz="2000" dirty="0">
                <a:solidFill>
                  <a:schemeClr val="tx1"/>
                </a:solidFill>
              </a:rPr>
              <a:t>Points-based driving allocation ensures equitable participation</a:t>
            </a:r>
          </a:p>
          <a:p>
            <a:pPr lvl="1">
              <a:lnSpc>
                <a:spcPct val="115000"/>
              </a:lnSpc>
              <a:spcBef>
                <a:spcPts val="0"/>
              </a:spcBef>
              <a:buClr>
                <a:srgbClr val="000000"/>
              </a:buClr>
              <a:buSzPts val="1400"/>
            </a:pPr>
            <a:endParaRPr lang="en-US" sz="2000" dirty="0">
              <a:solidFill>
                <a:schemeClr val="tx1"/>
              </a:solidFill>
            </a:endParaRPr>
          </a:p>
          <a:p>
            <a:pPr>
              <a:lnSpc>
                <a:spcPct val="115000"/>
              </a:lnSpc>
              <a:spcBef>
                <a:spcPts val="0"/>
              </a:spcBef>
              <a:buClr>
                <a:srgbClr val="000000"/>
              </a:buClr>
              <a:buSzPts val="1400"/>
            </a:pPr>
            <a:r>
              <a:rPr lang="en-US" sz="2400" dirty="0">
                <a:solidFill>
                  <a:schemeClr val="tx1"/>
                </a:solidFill>
                <a:ea typeface="Libre Franklin"/>
                <a:cs typeface="Libre Franklin"/>
                <a:sym typeface="Libre Franklin"/>
              </a:rPr>
              <a:t>Fixed locations displayed on in-app map for convenience</a:t>
            </a:r>
          </a:p>
          <a:p>
            <a:pPr>
              <a:lnSpc>
                <a:spcPct val="115000"/>
              </a:lnSpc>
              <a:spcBef>
                <a:spcPts val="0"/>
              </a:spcBef>
              <a:buClr>
                <a:srgbClr val="000000"/>
              </a:buClr>
              <a:buSzPts val="1400"/>
            </a:pPr>
            <a:endParaRPr lang="en-US" sz="2400" dirty="0">
              <a:solidFill>
                <a:schemeClr val="tx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tx1"/>
                </a:solidFill>
                <a:ea typeface="Libre Franklin"/>
                <a:cs typeface="Libre Franklin"/>
                <a:sym typeface="Libre Franklin"/>
              </a:rPr>
              <a:t>Builds trust and reliability among regular commuters</a:t>
            </a:r>
          </a:p>
        </p:txBody>
      </p:sp>
    </p:spTree>
    <p:extLst>
      <p:ext uri="{BB962C8B-B14F-4D97-AF65-F5344CB8AC3E}">
        <p14:creationId xmlns:p14="http://schemas.microsoft.com/office/powerpoint/2010/main" val="80500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a:t>Software Architecture</a:t>
            </a:r>
            <a:endParaRPr lang="LID4096" dirty="0"/>
          </a:p>
        </p:txBody>
      </p:sp>
      <p:pic>
        <p:nvPicPr>
          <p:cNvPr id="3" name="תמונה 1">
            <a:extLst>
              <a:ext uri="{FF2B5EF4-FFF2-40B4-BE49-F238E27FC236}">
                <a16:creationId xmlns:a16="http://schemas.microsoft.com/office/drawing/2014/main" id="{B08C3FFE-2553-C408-495F-DA6F70C19F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763" y="1914525"/>
            <a:ext cx="4333875" cy="3028950"/>
          </a:xfrm>
          <a:prstGeom prst="rect">
            <a:avLst/>
          </a:prstGeom>
          <a:noFill/>
          <a:ln>
            <a:noFill/>
          </a:ln>
        </p:spPr>
      </p:pic>
      <p:graphicFrame>
        <p:nvGraphicFramePr>
          <p:cNvPr id="10" name="Google Shape;293;p3">
            <a:extLst>
              <a:ext uri="{FF2B5EF4-FFF2-40B4-BE49-F238E27FC236}">
                <a16:creationId xmlns:a16="http://schemas.microsoft.com/office/drawing/2014/main" id="{C0E22558-1973-5262-A2D0-AA0252C83C22}"/>
              </a:ext>
            </a:extLst>
          </p:cNvPr>
          <p:cNvGraphicFramePr/>
          <p:nvPr>
            <p:extLst>
              <p:ext uri="{D42A27DB-BD31-4B8C-83A1-F6EECF244321}">
                <p14:modId xmlns:p14="http://schemas.microsoft.com/office/powerpoint/2010/main" val="3928057269"/>
              </p:ext>
            </p:extLst>
          </p:nvPr>
        </p:nvGraphicFramePr>
        <p:xfrm>
          <a:off x="5596932" y="1023881"/>
          <a:ext cx="6127305" cy="51960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772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MVC Pattern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916841"/>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dirty="0">
                <a:solidFill>
                  <a:schemeClr val="dk1"/>
                </a:solidFill>
                <a:ea typeface="Libre Franklin"/>
                <a:cs typeface="Libre Franklin"/>
                <a:sym typeface="Libre Franklin"/>
              </a:rPr>
              <a:t>Model–view–controller (MVC) is a software design pattern commonly used for developing user interfaces that divides the related program logic into three elements:</a:t>
            </a:r>
          </a:p>
        </p:txBody>
      </p:sp>
      <p:pic>
        <p:nvPicPr>
          <p:cNvPr id="1030" name="Picture 6">
            <a:extLst>
              <a:ext uri="{FF2B5EF4-FFF2-40B4-BE49-F238E27FC236}">
                <a16:creationId xmlns:a16="http://schemas.microsoft.com/office/drawing/2014/main" id="{A1741B71-C84D-D4CE-A3D8-810B9A0DD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2869067"/>
            <a:ext cx="5944039" cy="24565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335D64-7839-9DB5-0AE2-2878897876A5}"/>
              </a:ext>
            </a:extLst>
          </p:cNvPr>
          <p:cNvSpPr txBox="1"/>
          <p:nvPr/>
        </p:nvSpPr>
        <p:spPr>
          <a:xfrm>
            <a:off x="7174523" y="2311121"/>
            <a:ext cx="4039437" cy="3785652"/>
          </a:xfrm>
          <a:prstGeom prst="rect">
            <a:avLst/>
          </a:prstGeom>
          <a:noFill/>
        </p:spPr>
        <p:txBody>
          <a:bodyPr wrap="square" rtlCol="0">
            <a:spAutoFit/>
          </a:bodyPr>
          <a:lstStyle/>
          <a:p>
            <a:r>
              <a:rPr lang="en-US" sz="2000" b="1" dirty="0"/>
              <a:t>Model</a:t>
            </a:r>
            <a:r>
              <a:rPr lang="en-US" sz="2000" dirty="0"/>
              <a:t>:</a:t>
            </a:r>
            <a:r>
              <a:rPr lang="en-US" sz="2000" b="1" dirty="0"/>
              <a:t> </a:t>
            </a:r>
            <a:r>
              <a:rPr lang="en-US" sz="2000" dirty="0"/>
              <a:t>Manages application data, logic, and rules, independent of the user interface.</a:t>
            </a:r>
          </a:p>
          <a:p>
            <a:endParaRPr lang="en-US" sz="2000" dirty="0"/>
          </a:p>
          <a:p>
            <a:r>
              <a:rPr lang="en-US" sz="2000" b="1" dirty="0"/>
              <a:t>View</a:t>
            </a:r>
            <a:r>
              <a:rPr lang="en-US" sz="2000" dirty="0"/>
              <a:t>: Displays data in different formats, allowing multiple representations of the same information.</a:t>
            </a:r>
          </a:p>
          <a:p>
            <a:endParaRPr lang="en-US" sz="2000" dirty="0"/>
          </a:p>
          <a:p>
            <a:r>
              <a:rPr lang="en-US" sz="2000" b="1" dirty="0"/>
              <a:t>Controller</a:t>
            </a:r>
            <a:r>
              <a:rPr lang="en-US" sz="2000" dirty="0"/>
              <a:t>: Handles input and updates the model or view accordingly.</a:t>
            </a:r>
            <a:endParaRPr lang="LID4096" sz="2000" dirty="0"/>
          </a:p>
        </p:txBody>
      </p:sp>
    </p:spTree>
    <p:extLst>
      <p:ext uri="{BB962C8B-B14F-4D97-AF65-F5344CB8AC3E}">
        <p14:creationId xmlns:p14="http://schemas.microsoft.com/office/powerpoint/2010/main" val="119678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Challenges and Solutions</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0"/>
              </a:spcBef>
              <a:buClr>
                <a:srgbClr val="000000"/>
              </a:buClr>
              <a:buSzPts val="1400"/>
            </a:pPr>
            <a:r>
              <a:rPr lang="en-US" b="1" dirty="0">
                <a:solidFill>
                  <a:schemeClr val="dk1"/>
                </a:solidFill>
                <a:ea typeface="Libre Franklin"/>
                <a:cs typeface="Libre Franklin"/>
                <a:sym typeface="Libre Franklin"/>
              </a:rPr>
              <a:t>Architecture Implementation (MVC)</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Challenge</a:t>
            </a:r>
            <a:r>
              <a:rPr lang="en-US" sz="1600" dirty="0">
                <a:solidFill>
                  <a:schemeClr val="dk1"/>
                </a:solidFill>
                <a:ea typeface="Libre Franklin"/>
                <a:cs typeface="Libre Franklin"/>
                <a:sym typeface="Libre Franklin"/>
              </a:rPr>
              <a:t>: Ensuring clear separation of concerns between Model, View, and Controller while maintaining app responsiveness and modularity.</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Solution</a:t>
            </a:r>
            <a:r>
              <a:rPr lang="en-US" sz="1600" dirty="0">
                <a:solidFill>
                  <a:schemeClr val="dk1"/>
                </a:solidFill>
                <a:ea typeface="Libre Franklin"/>
                <a:cs typeface="Libre Franklin"/>
                <a:sym typeface="Libre Franklin"/>
              </a:rPr>
              <a:t>: Clearly defined roles for each layer (Model, View, Controller), focusing on minimizing dependencies to enhance maintainability and scalability.</a:t>
            </a:r>
          </a:p>
          <a:p>
            <a:pPr>
              <a:lnSpc>
                <a:spcPct val="115000"/>
              </a:lnSpc>
              <a:spcBef>
                <a:spcPts val="0"/>
              </a:spcBef>
              <a:buClr>
                <a:srgbClr val="000000"/>
              </a:buClr>
              <a:buSzPts val="1400"/>
            </a:pPr>
            <a:r>
              <a:rPr lang="en-US" b="1" dirty="0">
                <a:solidFill>
                  <a:schemeClr val="dk1"/>
                </a:solidFill>
                <a:ea typeface="Libre Franklin"/>
                <a:cs typeface="Libre Franklin"/>
                <a:sym typeface="Libre Franklin"/>
              </a:rPr>
              <a:t>Map Integration</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Challenge</a:t>
            </a:r>
            <a:r>
              <a:rPr lang="en-US" sz="1600" dirty="0">
                <a:solidFill>
                  <a:schemeClr val="dk1"/>
                </a:solidFill>
                <a:ea typeface="Libre Franklin"/>
                <a:cs typeface="Libre Franklin"/>
                <a:sym typeface="Libre Franklin"/>
              </a:rPr>
              <a:t>: Integrating a reliable, cost-effective map service, with initial issues in Flutter support for Mapbox and cost constraints for Google Maps.</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Solution</a:t>
            </a:r>
            <a:r>
              <a:rPr lang="en-US" sz="1600" dirty="0">
                <a:solidFill>
                  <a:schemeClr val="dk1"/>
                </a:solidFill>
                <a:ea typeface="Libre Franklin"/>
                <a:cs typeface="Libre Franklin"/>
                <a:sym typeface="Libre Franklin"/>
              </a:rPr>
              <a:t>: Implemented OpenStreetMap using Flutter packages (</a:t>
            </a:r>
            <a:r>
              <a:rPr lang="en-US" sz="1600" dirty="0" err="1">
                <a:solidFill>
                  <a:schemeClr val="dk1"/>
                </a:solidFill>
                <a:ea typeface="Libre Franklin"/>
                <a:cs typeface="Libre Franklin"/>
                <a:sym typeface="Libre Franklin"/>
              </a:rPr>
              <a:t>flutter_map</a:t>
            </a:r>
            <a:r>
              <a:rPr lang="en-US" sz="1600" dirty="0">
                <a:solidFill>
                  <a:schemeClr val="dk1"/>
                </a:solidFill>
                <a:ea typeface="Libre Franklin"/>
                <a:cs typeface="Libre Franklin"/>
                <a:sym typeface="Libre Franklin"/>
              </a:rPr>
              <a:t>, latlong2, geocoding), providing accurate location services while adhering to project budget constraints.</a:t>
            </a:r>
          </a:p>
          <a:p>
            <a:pPr>
              <a:lnSpc>
                <a:spcPct val="115000"/>
              </a:lnSpc>
              <a:spcBef>
                <a:spcPts val="0"/>
              </a:spcBef>
              <a:buClr>
                <a:srgbClr val="000000"/>
              </a:buClr>
              <a:buSzPts val="1400"/>
            </a:pPr>
            <a:r>
              <a:rPr lang="en-US" b="1" dirty="0">
                <a:solidFill>
                  <a:schemeClr val="tx1"/>
                </a:solidFill>
              </a:rPr>
              <a:t>UI Experience</a:t>
            </a:r>
          </a:p>
          <a:p>
            <a:pPr lvl="1">
              <a:lnSpc>
                <a:spcPct val="115000"/>
              </a:lnSpc>
              <a:spcBef>
                <a:spcPts val="0"/>
              </a:spcBef>
              <a:buClr>
                <a:srgbClr val="000000"/>
              </a:buClr>
              <a:buSzPts val="1400"/>
            </a:pPr>
            <a:r>
              <a:rPr lang="en-US" sz="1600" u="sng" dirty="0">
                <a:solidFill>
                  <a:schemeClr val="tx1"/>
                </a:solidFill>
              </a:rPr>
              <a:t>Challenge</a:t>
            </a:r>
            <a:r>
              <a:rPr lang="en-US" sz="1600" dirty="0">
                <a:solidFill>
                  <a:schemeClr val="tx1"/>
                </a:solidFill>
              </a:rPr>
              <a:t>: Designing a user-friendly interface that presents complex information (rides, groups, routes) while remaining simple for diverse users.</a:t>
            </a:r>
          </a:p>
          <a:p>
            <a:pPr lvl="1">
              <a:lnSpc>
                <a:spcPct val="115000"/>
              </a:lnSpc>
              <a:spcBef>
                <a:spcPts val="0"/>
              </a:spcBef>
              <a:buClr>
                <a:srgbClr val="000000"/>
              </a:buClr>
              <a:buSzPts val="1400"/>
            </a:pPr>
            <a:r>
              <a:rPr lang="en-US" sz="1600" u="sng" dirty="0">
                <a:solidFill>
                  <a:schemeClr val="tx1"/>
                </a:solidFill>
              </a:rPr>
              <a:t>Solution</a:t>
            </a:r>
            <a:r>
              <a:rPr lang="en-US" sz="1600" dirty="0">
                <a:solidFill>
                  <a:schemeClr val="tx1"/>
                </a:solidFill>
              </a:rPr>
              <a:t>: Adopted an iterative design approach with user testing, improving features like group creation, route displays, and overall navigation, resulting in higher user engagement and satisfaction.</a:t>
            </a:r>
          </a:p>
        </p:txBody>
      </p:sp>
    </p:spTree>
    <p:extLst>
      <p:ext uri="{BB962C8B-B14F-4D97-AF65-F5344CB8AC3E}">
        <p14:creationId xmlns:p14="http://schemas.microsoft.com/office/powerpoint/2010/main" val="295947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Tests</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None/>
            </a:pPr>
            <a:r>
              <a:rPr lang="en-US" dirty="0">
                <a:solidFill>
                  <a:schemeClr val="tx1"/>
                </a:solidFill>
              </a:rPr>
              <a:t>During the development of the Carpool application, we conducted manual acceptance testing to ensure the app met specified requirements and was ready for users. This process involved verifying navigation, functionality, and overall user experience against predefined criteria for each feature.</a:t>
            </a:r>
          </a:p>
          <a:p>
            <a:pPr marL="0" indent="0">
              <a:lnSpc>
                <a:spcPct val="115000"/>
              </a:lnSpc>
              <a:spcBef>
                <a:spcPts val="0"/>
              </a:spcBef>
              <a:buClr>
                <a:srgbClr val="000000"/>
              </a:buClr>
              <a:buSzPts val="1400"/>
              <a:buNone/>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Manual Testing Strategy</a:t>
            </a:r>
            <a:r>
              <a:rPr lang="en-US" dirty="0">
                <a:solidFill>
                  <a:schemeClr val="tx1"/>
                </a:solidFill>
              </a:rPr>
              <a:t>: Started by testing screen layouts and navigation to verify structure and user flow.</a:t>
            </a:r>
          </a:p>
          <a:p>
            <a:pPr>
              <a:lnSpc>
                <a:spcPct val="115000"/>
              </a:lnSpc>
              <a:spcBef>
                <a:spcPts val="0"/>
              </a:spcBef>
              <a:buClr>
                <a:srgbClr val="000000"/>
              </a:buClr>
              <a:buSzPts val="1400"/>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Feature Testing</a:t>
            </a:r>
            <a:r>
              <a:rPr lang="en-US" dirty="0">
                <a:solidFill>
                  <a:schemeClr val="tx1"/>
                </a:solidFill>
              </a:rPr>
              <a:t>: Manually tested major features like user authentication, group management, ride scheduling, searching and creating groups, and map integration after each development stage.</a:t>
            </a:r>
          </a:p>
          <a:p>
            <a:pPr>
              <a:lnSpc>
                <a:spcPct val="115000"/>
              </a:lnSpc>
              <a:spcBef>
                <a:spcPts val="0"/>
              </a:spcBef>
              <a:buClr>
                <a:srgbClr val="000000"/>
              </a:buClr>
              <a:buSzPts val="1400"/>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Real-World Scenarios</a:t>
            </a:r>
            <a:r>
              <a:rPr lang="en-US" dirty="0">
                <a:solidFill>
                  <a:schemeClr val="tx1"/>
                </a:solidFill>
              </a:rPr>
              <a:t>: Focused on testing the points-based system and simulating real usage patterns to ensure functionality and user experience.</a:t>
            </a:r>
          </a:p>
        </p:txBody>
      </p:sp>
    </p:spTree>
    <p:extLst>
      <p:ext uri="{BB962C8B-B14F-4D97-AF65-F5344CB8AC3E}">
        <p14:creationId xmlns:p14="http://schemas.microsoft.com/office/powerpoint/2010/main" val="2308821300"/>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Mod overlay</Template>
  <TotalTime>0</TotalTime>
  <Words>905</Words>
  <Application>Microsoft Office PowerPoint</Application>
  <PresentationFormat>Widescreen</PresentationFormat>
  <Paragraphs>92</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Arial Nova Light</vt:lpstr>
      <vt:lpstr>Elephant</vt:lpstr>
      <vt:lpstr>Libre Franklin</vt:lpstr>
      <vt:lpstr>Wingdings</vt:lpstr>
      <vt:lpstr>ModOverlayVTI</vt:lpstr>
      <vt:lpstr>PowerPoint Presentation</vt:lpstr>
      <vt:lpstr>Outline</vt:lpstr>
      <vt:lpstr>Introduction</vt:lpstr>
      <vt:lpstr>Problem Definition</vt:lpstr>
      <vt:lpstr>Carpool’s Solution</vt:lpstr>
      <vt:lpstr>Software Architecture</vt:lpstr>
      <vt:lpstr>MVC Pattern</vt:lpstr>
      <vt:lpstr>Challenges and Solutions</vt:lpstr>
      <vt:lpstr>Tests</vt:lpstr>
      <vt:lpstr>PowerPoint Presentation</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Baruch, Ben</dc:creator>
  <cp:lastModifiedBy>Baruch, Ben</cp:lastModifiedBy>
  <cp:revision>1</cp:revision>
  <dcterms:created xsi:type="dcterms:W3CDTF">2024-09-11T08:55:26Z</dcterms:created>
  <dcterms:modified xsi:type="dcterms:W3CDTF">2024-09-11T11:58:06Z</dcterms:modified>
</cp:coreProperties>
</file>