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sldIdLst>
    <p:sldId id="277" r:id="rId3"/>
    <p:sldId id="309" r:id="rId4"/>
    <p:sldId id="306" r:id="rId5"/>
    <p:sldId id="307" r:id="rId6"/>
    <p:sldId id="258" r:id="rId7"/>
    <p:sldId id="310" r:id="rId8"/>
    <p:sldId id="311" r:id="rId9"/>
    <p:sldId id="312" r:id="rId10"/>
    <p:sldId id="313" r:id="rId11"/>
    <p:sldId id="314" r:id="rId12"/>
    <p:sldId id="315" r:id="rId13"/>
    <p:sldId id="316"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0000"/>
    <a:srgbClr val="0D34D6"/>
    <a:srgbClr val="D40E2C"/>
    <a:srgbClr val="0D3472"/>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6547" autoAdjust="0"/>
  </p:normalViewPr>
  <p:slideViewPr>
    <p:cSldViewPr>
      <p:cViewPr>
        <p:scale>
          <a:sx n="95" d="100"/>
          <a:sy n="95" d="100"/>
        </p:scale>
        <p:origin x="-1362" y="-48"/>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3/20/2013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2263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3/20/2013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3/20/2013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3/20/2013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3/20/2013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3/20/2013</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3/20/2013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3/20/2013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3/20/2013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3/20/2013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3/20/2013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3/20/2013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3/20/2013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43.jpeg"/><Relationship Id="rId4" Type="http://schemas.openxmlformats.org/officeDocument/2006/relationships/image" Target="../media/image42.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Ben Beadle</a:t>
            </a:r>
          </a:p>
          <a:p>
            <a:r>
              <a:rPr lang="en-US" dirty="0" smtClean="0"/>
              <a:t>CSCE 489 - Practicum</a:t>
            </a:r>
          </a:p>
          <a:p>
            <a:r>
              <a:rPr lang="en-US" dirty="0" smtClean="0"/>
              <a:t>3/20/2013</a:t>
            </a:r>
            <a:endParaRPr lang="en-US" dirty="0" smtClean="0"/>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a:solidFill>
                  <a:srgbClr val="7BCF27"/>
                </a:solidFill>
                <a:latin typeface="Calibri" pitchFamily="34" charset="0"/>
              </a:rPr>
              <a:t>introducing</a:t>
            </a:r>
            <a:r>
              <a:rPr lang="en-US" sz="2400" b="0" dirty="0">
                <a:solidFill>
                  <a:srgbClr val="262626"/>
                </a:solidFill>
              </a:rPr>
              <a:t/>
            </a:r>
            <a:br>
              <a:rPr lang="en-US" sz="2400" b="0" dirty="0">
                <a:solidFill>
                  <a:srgbClr val="262626"/>
                </a:solidFill>
              </a:rPr>
            </a:br>
            <a:r>
              <a:rPr lang="en-US" sz="5600" b="0" dirty="0" smtClean="0">
                <a:solidFill>
                  <a:prstClr val="white"/>
                </a:solidFill>
              </a:rPr>
              <a:t>Google Charts</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71600" y="76200"/>
            <a:ext cx="8403020" cy="685800"/>
          </a:xfrm>
        </p:spPr>
        <p:txBody>
          <a:bodyPr/>
          <a:lstStyle/>
          <a:p>
            <a:pPr lvl="0">
              <a:spcBef>
                <a:spcPts val="0"/>
              </a:spcBef>
            </a:pPr>
            <a:r>
              <a:rPr lang="en-US" dirty="0" smtClean="0">
                <a:latin typeface="+mn-lt"/>
              </a:rPr>
              <a:t>Display your chart</a:t>
            </a:r>
            <a:endParaRPr lang="en-US" dirty="0">
              <a:latin typeface="+mn-lt"/>
            </a:endParaRPr>
          </a:p>
        </p:txBody>
      </p:sp>
      <p:grpSp>
        <p:nvGrpSpPr>
          <p:cNvPr id="15" name="Group 14"/>
          <p:cNvGrpSpPr/>
          <p:nvPr/>
        </p:nvGrpSpPr>
        <p:grpSpPr>
          <a:xfrm>
            <a:off x="76200" y="-32504"/>
            <a:ext cx="1348678" cy="1785104"/>
            <a:chOff x="119822" y="2239729"/>
            <a:chExt cx="1348678" cy="1785105"/>
          </a:xfrm>
        </p:grpSpPr>
        <p:sp>
          <p:nvSpPr>
            <p:cNvPr id="16" name="Oval 15"/>
            <p:cNvSpPr/>
            <p:nvPr/>
          </p:nvSpPr>
          <p:spPr>
            <a:xfrm>
              <a:off x="119822" y="2494565"/>
              <a:ext cx="1348678" cy="1348678"/>
            </a:xfrm>
            <a:prstGeom prst="ellipse">
              <a:avLst/>
            </a:prstGeom>
            <a:solidFill>
              <a:schemeClr val="accent2">
                <a:lumMod val="75000"/>
              </a:schemeClr>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20" name="TextBox 19"/>
            <p:cNvSpPr txBox="1"/>
            <p:nvPr/>
          </p:nvSpPr>
          <p:spPr>
            <a:xfrm>
              <a:off x="355413" y="2239729"/>
              <a:ext cx="799218" cy="1785105"/>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5</a:t>
              </a:r>
              <a:endParaRPr lang="en-US" sz="11000" b="1" dirty="0">
                <a:solidFill>
                  <a:schemeClr val="tx1">
                    <a:alpha val="40000"/>
                  </a:schemeClr>
                </a:solidFill>
                <a:latin typeface="+mj-lt"/>
                <a:cs typeface="Arial" pitchFamily="34" charset="0"/>
              </a:endParaRPr>
            </a:p>
          </p:txBody>
        </p:sp>
        <p:sp>
          <p:nvSpPr>
            <p:cNvPr id="21" name="TextBox 20"/>
            <p:cNvSpPr txBox="1"/>
            <p:nvPr/>
          </p:nvSpPr>
          <p:spPr>
            <a:xfrm>
              <a:off x="160082" y="2966995"/>
              <a:ext cx="1265924" cy="447897"/>
            </a:xfrm>
            <a:prstGeom prst="rect">
              <a:avLst/>
            </a:prstGeom>
            <a:noFill/>
          </p:spPr>
          <p:txBody>
            <a:bodyPr wrap="square" rtlCol="0">
              <a:normAutofit/>
            </a:bodyPr>
            <a:lstStyle/>
            <a:p>
              <a:pPr algn="ctr">
                <a:lnSpc>
                  <a:spcPct val="80000"/>
                </a:lnSpc>
              </a:pP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22" name="Oval 21"/>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599"/>
            <a:ext cx="56959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92168"/>
            <a:ext cx="70008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9"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56" y="2667000"/>
            <a:ext cx="3108683"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35774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71600" y="76200"/>
            <a:ext cx="8403020" cy="685800"/>
          </a:xfrm>
        </p:spPr>
        <p:txBody>
          <a:bodyPr/>
          <a:lstStyle/>
          <a:p>
            <a:pPr lvl="0">
              <a:spcBef>
                <a:spcPts val="0"/>
              </a:spcBef>
            </a:pPr>
            <a:r>
              <a:rPr lang="en-US" dirty="0" smtClean="0">
                <a:latin typeface="+mn-lt"/>
              </a:rPr>
              <a:t>Optional: Make your chart interactive</a:t>
            </a:r>
            <a:endParaRPr lang="en-US" dirty="0">
              <a:latin typeface="+mn-lt"/>
            </a:endParaRPr>
          </a:p>
        </p:txBody>
      </p:sp>
      <p:pic>
        <p:nvPicPr>
          <p:cNvPr id="6145" name="Picture 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38600" y="2893326"/>
            <a:ext cx="4943475" cy="350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9600" y="1596071"/>
            <a:ext cx="5228120" cy="2446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76200" y="-32504"/>
            <a:ext cx="1348678" cy="1785104"/>
            <a:chOff x="119822" y="2239729"/>
            <a:chExt cx="1348678" cy="1785105"/>
          </a:xfrm>
        </p:grpSpPr>
        <p:sp>
          <p:nvSpPr>
            <p:cNvPr id="16" name="Oval 15"/>
            <p:cNvSpPr/>
            <p:nvPr/>
          </p:nvSpPr>
          <p:spPr>
            <a:xfrm>
              <a:off x="119822" y="2494565"/>
              <a:ext cx="1348678" cy="1348678"/>
            </a:xfrm>
            <a:prstGeom prst="ellipse">
              <a:avLst/>
            </a:prstGeom>
            <a:solidFill>
              <a:srgbClr val="FFCC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20" name="TextBox 19"/>
            <p:cNvSpPr txBox="1"/>
            <p:nvPr/>
          </p:nvSpPr>
          <p:spPr>
            <a:xfrm>
              <a:off x="355413" y="2239729"/>
              <a:ext cx="799218" cy="1785105"/>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6</a:t>
              </a:r>
              <a:endParaRPr lang="en-US" sz="11000" b="1" dirty="0">
                <a:solidFill>
                  <a:schemeClr val="tx1">
                    <a:alpha val="40000"/>
                  </a:schemeClr>
                </a:solidFill>
                <a:latin typeface="+mj-lt"/>
                <a:cs typeface="Arial" pitchFamily="34" charset="0"/>
              </a:endParaRPr>
            </a:p>
          </p:txBody>
        </p:sp>
        <p:sp>
          <p:nvSpPr>
            <p:cNvPr id="21" name="TextBox 20"/>
            <p:cNvSpPr txBox="1"/>
            <p:nvPr/>
          </p:nvSpPr>
          <p:spPr>
            <a:xfrm>
              <a:off x="160082" y="2966995"/>
              <a:ext cx="1265924" cy="447897"/>
            </a:xfrm>
            <a:prstGeom prst="rect">
              <a:avLst/>
            </a:prstGeom>
            <a:noFill/>
          </p:spPr>
          <p:txBody>
            <a:bodyPr wrap="square" rtlCol="0">
              <a:normAutofit/>
            </a:bodyPr>
            <a:lstStyle/>
            <a:p>
              <a:pPr algn="ctr">
                <a:lnSpc>
                  <a:spcPct val="80000"/>
                </a:lnSpc>
              </a:pP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22" name="Oval 21"/>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spTree>
    <p:extLst>
      <p:ext uri="{BB962C8B-B14F-4D97-AF65-F5344CB8AC3E}">
        <p14:creationId xmlns:p14="http://schemas.microsoft.com/office/powerpoint/2010/main" val="379935774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200" y="1524000"/>
            <a:ext cx="4648200" cy="2369641"/>
          </a:xfrm>
          <a:prstGeom prst="rect">
            <a:avLst/>
          </a:prstGeom>
          <a:noFill/>
        </p:spPr>
        <p:txBody>
          <a:bodyPr wrap="square" rtlCol="0" anchor="b">
            <a:normAutofit/>
          </a:bodyPr>
          <a:lstStyle/>
          <a:p>
            <a:r>
              <a:rPr lang="en-US" sz="4400" b="1" dirty="0" smtClean="0">
                <a:solidFill>
                  <a:srgbClr val="7BCF27"/>
                </a:solidFill>
              </a:rPr>
              <a:t>Demo</a:t>
            </a:r>
            <a:endParaRPr lang="en-US" sz="4400" b="1" dirty="0">
              <a:solidFill>
                <a:srgbClr val="7BCF27"/>
              </a:solidFill>
            </a:endParaRPr>
          </a:p>
        </p:txBody>
      </p:sp>
      <p:pic>
        <p:nvPicPr>
          <p:cNvPr id="12" name="Picture 11"/>
          <p:cNvPicPr>
            <a:picLocks noChangeAspect="1"/>
          </p:cNvPicPr>
          <p:nvPr/>
        </p:nvPicPr>
        <p:blipFill>
          <a:blip r:embed="rId3" cstate="print"/>
          <a:stretch>
            <a:fillRect/>
          </a:stretch>
        </p:blipFill>
        <p:spPr>
          <a:xfrm flipH="1">
            <a:off x="339787" y="2581581"/>
            <a:ext cx="1031813" cy="2283364"/>
          </a:xfrm>
          <a:prstGeom prst="rect">
            <a:avLst/>
          </a:prstGeom>
        </p:spPr>
      </p:pic>
      <p:pic>
        <p:nvPicPr>
          <p:cNvPr id="18" name="Picture 17"/>
          <p:cNvPicPr>
            <a:picLocks noChangeAspect="1"/>
          </p:cNvPicPr>
          <p:nvPr/>
        </p:nvPicPr>
        <p:blipFill>
          <a:blip r:embed="rId4" cstate="print"/>
          <a:stretch>
            <a:fillRect/>
          </a:stretch>
        </p:blipFill>
        <p:spPr>
          <a:xfrm>
            <a:off x="2133600" y="344818"/>
            <a:ext cx="828109" cy="2133600"/>
          </a:xfrm>
          <a:prstGeom prst="rect">
            <a:avLst/>
          </a:prstGeom>
        </p:spPr>
      </p:pic>
      <p:sp>
        <p:nvSpPr>
          <p:cNvPr id="19" name="Left-Right Arrow 18"/>
          <p:cNvSpPr/>
          <p:nvPr/>
        </p:nvSpPr>
        <p:spPr>
          <a:xfrm rot="5400000">
            <a:off x="2231858" y="2532560"/>
            <a:ext cx="685800"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Left-Right Arrow 19"/>
          <p:cNvSpPr/>
          <p:nvPr/>
        </p:nvSpPr>
        <p:spPr>
          <a:xfrm rot="20840319">
            <a:off x="1269051" y="3691069"/>
            <a:ext cx="685800"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Oval 21"/>
          <p:cNvSpPr/>
          <p:nvPr/>
        </p:nvSpPr>
        <p:spPr>
          <a:xfrm>
            <a:off x="2485822" y="2478418"/>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51168" y="3850192"/>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http://www.google.com/landing/chrome/ugc/chrome-icon.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90455" y="3243546"/>
            <a:ext cx="947454" cy="94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649262"/>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750"/>
                                        <p:tgtEl>
                                          <p:spTgt spid="12"/>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outVertical)">
                                      <p:cBhvr>
                                        <p:cTn id="13" dur="500"/>
                                        <p:tgtEl>
                                          <p:spTgt spid="20"/>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Horizontal)">
                                      <p:cBhvr>
                                        <p:cTn id="16" dur="500"/>
                                        <p:tgtEl>
                                          <p:spTgt spid="19"/>
                                        </p:tgtEl>
                                      </p:cBhvr>
                                    </p:animEffect>
                                  </p:childTnLst>
                                </p:cTn>
                              </p:par>
                            </p:childTnLst>
                          </p:cTn>
                        </p:par>
                        <p:par>
                          <p:cTn id="17" fill="hold">
                            <p:stCondLst>
                              <p:cond delay="1500"/>
                            </p:stCondLst>
                            <p:childTnLst>
                              <p:par>
                                <p:cTn id="18" presetID="10" presetClass="entr" presetSubtype="0" fill="hold" grpId="1"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2000"/>
                            </p:stCondLst>
                            <p:childTnLst>
                              <p:par>
                                <p:cTn id="22" presetID="42" presetClass="path" presetSubtype="0" accel="50000" decel="50000" fill="hold" grpId="0" nodeType="afterEffect">
                                  <p:stCondLst>
                                    <p:cond delay="0"/>
                                  </p:stCondLst>
                                  <p:childTnLst>
                                    <p:animMotion origin="layout" path="M 0.00017 0.00023 L 0.00278 0.22037 " pathEditMode="relative" rAng="0" ptsTypes="AA">
                                      <p:cBhvr>
                                        <p:cTn id="23" dur="1500" fill="hold"/>
                                        <p:tgtEl>
                                          <p:spTgt spid="22"/>
                                        </p:tgtEl>
                                        <p:attrNameLst>
                                          <p:attrName>ppt_x</p:attrName>
                                          <p:attrName>ppt_y</p:attrName>
                                        </p:attrNameLst>
                                      </p:cBhvr>
                                      <p:rCtr x="1" y="110"/>
                                    </p:animMotion>
                                  </p:childTnLst>
                                  <p:subTnLst>
                                    <p:set>
                                      <p:cBhvr override="childStyle">
                                        <p:cTn dur="1" fill="hold" display="0" masterRel="sameClick" afterEffect="1">
                                          <p:stCondLst>
                                            <p:cond evt="end" delay="0">
                                              <p:tn val="22"/>
                                            </p:cond>
                                          </p:stCondLst>
                                        </p:cTn>
                                        <p:tgtEl>
                                          <p:spTgt spid="22"/>
                                        </p:tgtEl>
                                        <p:attrNameLst>
                                          <p:attrName>style.visibility</p:attrName>
                                        </p:attrNameLst>
                                      </p:cBhvr>
                                      <p:to>
                                        <p:strVal val="hidden"/>
                                      </p:to>
                                    </p:set>
                                  </p:subTnLst>
                                </p:cTn>
                              </p:par>
                            </p:childTnLst>
                          </p:cTn>
                        </p:par>
                        <p:par>
                          <p:cTn id="24" fill="hold">
                            <p:stCondLst>
                              <p:cond delay="3500"/>
                            </p:stCondLst>
                            <p:childTnLst>
                              <p:par>
                                <p:cTn id="25" presetID="10" presetClass="exit" presetSubtype="0" fill="hold" grpId="2" nodeType="afterEffect">
                                  <p:stCondLst>
                                    <p:cond delay="0"/>
                                  </p:stCondLst>
                                  <p:childTnLst>
                                    <p:animEffect transition="out" filter="fad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250"/>
                                        <p:tgtEl>
                                          <p:spTgt spid="25"/>
                                        </p:tgtEl>
                                      </p:cBhvr>
                                    </p:animEffect>
                                  </p:childTnLst>
                                </p:cTn>
                              </p:par>
                            </p:childTnLst>
                          </p:cTn>
                        </p:par>
                        <p:par>
                          <p:cTn id="31" fill="hold">
                            <p:stCondLst>
                              <p:cond delay="4000"/>
                            </p:stCondLst>
                            <p:childTnLst>
                              <p:par>
                                <p:cTn id="32" presetID="42" presetClass="path" presetSubtype="0" accel="50000" decel="50000" fill="hold" grpId="1" nodeType="afterEffect">
                                  <p:stCondLst>
                                    <p:cond delay="0"/>
                                  </p:stCondLst>
                                  <p:childTnLst>
                                    <p:animMotion origin="layout" path="M 1.11111E-6 3.49294E-7 L 0.11736 -0.04141 " pathEditMode="relative" rAng="0" ptsTypes="AA">
                                      <p:cBhvr>
                                        <p:cTn id="33" dur="1500" fill="hold"/>
                                        <p:tgtEl>
                                          <p:spTgt spid="25"/>
                                        </p:tgtEl>
                                        <p:attrNameLst>
                                          <p:attrName>ppt_x</p:attrName>
                                          <p:attrName>ppt_y</p:attrName>
                                        </p:attrNameLst>
                                      </p:cBhvr>
                                      <p:rCtr x="5868" y="-2082"/>
                                    </p:animMotion>
                                  </p:childTnLst>
                                  <p:subTnLst>
                                    <p:set>
                                      <p:cBhvr override="childStyle">
                                        <p:cTn dur="1" fill="hold" display="0" masterRel="sameClick" afterEffect="1">
                                          <p:stCondLst>
                                            <p:cond evt="end" delay="0">
                                              <p:tn val="32"/>
                                            </p:cond>
                                          </p:stCondLst>
                                        </p:cTn>
                                        <p:tgtEl>
                                          <p:spTgt spid="25"/>
                                        </p:tgtEl>
                                        <p:attrNameLst>
                                          <p:attrName>style.visibility</p:attrName>
                                        </p:attrNameLst>
                                      </p:cBhvr>
                                      <p:to>
                                        <p:strVal val="hidden"/>
                                      </p:to>
                                    </p:set>
                                  </p:subTnLst>
                                </p:cTn>
                              </p:par>
                            </p:childTnLst>
                          </p:cTn>
                        </p:par>
                        <p:par>
                          <p:cTn id="34" fill="hold">
                            <p:stCondLst>
                              <p:cond delay="5500"/>
                            </p:stCondLst>
                            <p:childTnLst>
                              <p:par>
                                <p:cTn id="35" presetID="10" presetClass="exit" presetSubtype="0" fill="hold" grpId="2" nodeType="after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2" grpId="1" animBg="1"/>
      <p:bldP spid="22" grpId="2" animBg="1"/>
      <p:bldP spid="25" grpId="0" animBg="1"/>
      <p:bldP spid="25" grpId="1" animBg="1"/>
      <p:bldP spid="2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n-US" sz="15000" b="1" dirty="0" smtClean="0">
                <a:solidFill>
                  <a:prstClr val="white">
                    <a:lumMod val="65000"/>
                  </a:prstClr>
                </a:solidFill>
                <a:latin typeface="Georgia" pitchFamily="18" charset="0"/>
                <a:cs typeface="Arial" pitchFamily="34" charset="0"/>
              </a:rPr>
              <a:t>?</a:t>
            </a:r>
            <a:endParaRPr lang="en-US" sz="15000" b="1" dirty="0">
              <a:solidFill>
                <a:prstClr val="white">
                  <a:lumMod val="65000"/>
                </a:prstClr>
              </a:solidFill>
              <a:latin typeface="Georgia" pitchFamily="18" charset="0"/>
              <a:cs typeface="Arial" pitchFamily="34" charset="0"/>
            </a:endParaRPr>
          </a:p>
        </p:txBody>
      </p:sp>
      <p:sp>
        <p:nvSpPr>
          <p:cNvPr id="9" name="Title 8"/>
          <p:cNvSpPr>
            <a:spLocks noGrp="1"/>
          </p:cNvSpPr>
          <p:nvPr>
            <p:ph type="title"/>
          </p:nvPr>
        </p:nvSpPr>
        <p:spPr/>
        <p:txBody>
          <a:bodyPr>
            <a:normAutofit/>
          </a:bodyPr>
          <a:lstStyle/>
          <a:p>
            <a:pPr lvl="0">
              <a:spcBef>
                <a:spcPts val="0"/>
              </a:spcBef>
            </a:pPr>
            <a:r>
              <a:rPr lang="en-US" sz="4000" cap="none" dirty="0" smtClean="0">
                <a:solidFill>
                  <a:prstClr val="black">
                    <a:lumMod val="85000"/>
                    <a:lumOff val="15000"/>
                  </a:prstClr>
                </a:solidFill>
                <a:ea typeface="+mn-ea"/>
                <a:cs typeface="+mn-cs"/>
              </a:rPr>
              <a:t>Questions?</a:t>
            </a:r>
            <a:r>
              <a:rPr lang="en-US" sz="4000" b="0" cap="none" dirty="0" smtClean="0">
                <a:solidFill>
                  <a:prstClr val="black">
                    <a:lumMod val="50000"/>
                    <a:lumOff val="50000"/>
                  </a:prstClr>
                </a:solidFill>
                <a:ea typeface="+mn-ea"/>
                <a:cs typeface="Arial" pitchFamily="34" charset="0"/>
              </a:rPr>
              <a:t/>
            </a:r>
            <a:br>
              <a:rPr lang="en-US" sz="4000" b="0" cap="none" dirty="0" smtClean="0">
                <a:solidFill>
                  <a:prstClr val="black">
                    <a:lumMod val="50000"/>
                    <a:lumOff val="50000"/>
                  </a:prstClr>
                </a:solidFill>
                <a:ea typeface="+mn-ea"/>
                <a:cs typeface="Arial" pitchFamily="34" charset="0"/>
              </a:rPr>
            </a:br>
            <a:endParaRPr lang="en-US" sz="2800" dirty="0"/>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Thanks and Gig ‘</a:t>
            </a:r>
            <a:r>
              <a:rPr lang="en-US" sz="1700" b="1" dirty="0" err="1" smtClean="0">
                <a:solidFill>
                  <a:prstClr val="black">
                    <a:lumMod val="75000"/>
                    <a:lumOff val="25000"/>
                  </a:prstClr>
                </a:solidFill>
              </a:rPr>
              <a:t>Em</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124200"/>
            <a:ext cx="7086600" cy="1447800"/>
          </a:xfrm>
        </p:spPr>
        <p:txBody>
          <a:bodyPr>
            <a:normAutofit/>
          </a:bodyPr>
          <a:lstStyle/>
          <a:p>
            <a:pPr>
              <a:spcBef>
                <a:spcPts val="0"/>
              </a:spcBef>
            </a:pPr>
            <a:r>
              <a:rPr lang="en-US" b="1" dirty="0">
                <a:solidFill>
                  <a:prstClr val="black">
                    <a:lumMod val="85000"/>
                    <a:lumOff val="15000"/>
                  </a:prstClr>
                </a:solidFill>
              </a:rPr>
              <a:t>A visualization tool for website </a:t>
            </a:r>
            <a:r>
              <a:rPr lang="en-US" b="1" dirty="0" smtClean="0">
                <a:solidFill>
                  <a:prstClr val="black">
                    <a:lumMod val="85000"/>
                    <a:lumOff val="15000"/>
                  </a:prstClr>
                </a:solidFill>
              </a:rPr>
              <a:t>developers</a:t>
            </a:r>
            <a:endParaRPr lang="en-US" dirty="0"/>
          </a:p>
        </p:txBody>
      </p:sp>
      <p:sp>
        <p:nvSpPr>
          <p:cNvPr id="14" name="Title 8"/>
          <p:cNvSpPr txBox="1">
            <a:spLocks/>
          </p:cNvSpPr>
          <p:nvPr/>
        </p:nvSpPr>
        <p:spPr>
          <a:xfrm>
            <a:off x="436180" y="76200"/>
            <a:ext cx="8403020" cy="685800"/>
          </a:xfrm>
          <a:prstGeom prst="rect">
            <a:avLst/>
          </a:prstGeom>
        </p:spPr>
        <p:txBody>
          <a:bodyPr vert="horz" lIns="91440" tIns="45720" rIns="91440" bIns="45720" rtlCol="0" anchor="ctr">
            <a:normAutofit/>
          </a:bodyPr>
          <a:lstStyle>
            <a:lvl1pPr marL="0" algn="l" defTabSz="914400" rtl="0" eaLnBrk="1" latinLnBrk="0" hangingPunct="1">
              <a:spcBef>
                <a:spcPct val="0"/>
              </a:spcBef>
              <a:buNone/>
              <a:defRPr lang="en-US" sz="4000" kern="1200" dirty="0">
                <a:solidFill>
                  <a:schemeClr val="bg1"/>
                </a:solidFill>
                <a:latin typeface="+mn-lt"/>
                <a:ea typeface="+mn-ea"/>
                <a:cs typeface="+mn-cs"/>
              </a:defRPr>
            </a:lvl1pPr>
          </a:lstStyle>
          <a:p>
            <a:pPr>
              <a:spcBef>
                <a:spcPts val="0"/>
              </a:spcBef>
            </a:pPr>
            <a:r>
              <a:rPr lang="en-US" sz="3000" dirty="0" smtClean="0">
                <a:solidFill>
                  <a:schemeClr val="tx1"/>
                </a:solidFill>
              </a:rPr>
              <a:t>What is Google Charts?</a:t>
            </a:r>
            <a:endParaRPr lang="en-US" sz="3000" dirty="0">
              <a:solidFill>
                <a:schemeClr val="tx1"/>
              </a:solidFill>
            </a:endParaRP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0600" y="152399"/>
            <a:ext cx="3048000" cy="3320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1435746"/>
      </p:ext>
    </p:extLst>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62400" y="5095351"/>
            <a:ext cx="3962400" cy="810567"/>
          </a:xfrm>
          <a:prstGeom prst="rect">
            <a:avLst/>
          </a:prstGeom>
          <a:noFill/>
        </p:spPr>
        <p:txBody>
          <a:bodyPr wrap="square" rtlCol="0">
            <a:normAutofit/>
          </a:bodyPr>
          <a:lstStyle/>
          <a:p>
            <a:pPr>
              <a:lnSpc>
                <a:spcPct val="114000"/>
              </a:lnSpc>
            </a:pPr>
            <a:r>
              <a:rPr lang="en-US" sz="2000" dirty="0" smtClean="0">
                <a:solidFill>
                  <a:prstClr val="black">
                    <a:lumMod val="85000"/>
                    <a:lumOff val="15000"/>
                  </a:prstClr>
                </a:solidFill>
              </a:rPr>
              <a:t>Choose </a:t>
            </a:r>
            <a:r>
              <a:rPr lang="en-US" sz="2000" dirty="0">
                <a:solidFill>
                  <a:prstClr val="black">
                    <a:lumMod val="85000"/>
                    <a:lumOff val="15000"/>
                  </a:prstClr>
                </a:solidFill>
              </a:rPr>
              <a:t>from over 15 customizable </a:t>
            </a:r>
            <a:r>
              <a:rPr lang="en-US" sz="2000" dirty="0" smtClean="0">
                <a:solidFill>
                  <a:prstClr val="black">
                    <a:lumMod val="85000"/>
                    <a:lumOff val="15000"/>
                  </a:prstClr>
                </a:solidFill>
              </a:rPr>
              <a:t>charts to </a:t>
            </a:r>
            <a:r>
              <a:rPr lang="en-US" sz="2000" dirty="0">
                <a:solidFill>
                  <a:prstClr val="black">
                    <a:lumMod val="85000"/>
                    <a:lumOff val="15000"/>
                  </a:prstClr>
                </a:solidFill>
              </a:rPr>
              <a:t>display your data</a:t>
            </a:r>
            <a:endParaRPr lang="en-US" sz="2000" dirty="0">
              <a:solidFill>
                <a:prstClr val="black">
                  <a:lumMod val="85000"/>
                  <a:lumOff val="15000"/>
                </a:prstClr>
              </a:solidFill>
            </a:endParaRPr>
          </a:p>
        </p:txBody>
      </p:sp>
      <p:sp>
        <p:nvSpPr>
          <p:cNvPr id="9" name="Title 8"/>
          <p:cNvSpPr>
            <a:spLocks noGrp="1"/>
          </p:cNvSpPr>
          <p:nvPr>
            <p:ph type="title"/>
          </p:nvPr>
        </p:nvSpPr>
        <p:spPr/>
        <p:txBody>
          <a:bodyPr/>
          <a:lstStyle/>
          <a:p>
            <a:pPr lvl="0">
              <a:spcBef>
                <a:spcPts val="0"/>
              </a:spcBef>
            </a:pPr>
            <a:r>
              <a:rPr lang="en-US" dirty="0" smtClean="0">
                <a:latin typeface="+mn-lt"/>
              </a:rPr>
              <a:t>What is Google Charts?</a:t>
            </a:r>
            <a:endParaRPr lang="en-US" dirty="0">
              <a:latin typeface="+mn-lt"/>
            </a:endParaRPr>
          </a:p>
        </p:txBody>
      </p:sp>
      <p:pic>
        <p:nvPicPr>
          <p:cNvPr id="1026" name="Picture 2" descr="visualization intro illustration"/>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066800" y="4848330"/>
            <a:ext cx="2124075" cy="13238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isualization intro illustration"/>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b="-755"/>
          <a:stretch/>
        </p:blipFill>
        <p:spPr bwMode="auto">
          <a:xfrm>
            <a:off x="1066800" y="1603874"/>
            <a:ext cx="2124075" cy="89524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visualization intro illustration"/>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rot="10800000">
            <a:off x="1189056" y="2644723"/>
            <a:ext cx="2124075" cy="381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visualization intro illustration"/>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899353" y="3115981"/>
            <a:ext cx="2570131" cy="9969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zation intro illustration"/>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237"/>
          <a:stretch/>
        </p:blipFill>
        <p:spPr bwMode="auto">
          <a:xfrm rot="10800000">
            <a:off x="1143001" y="4158196"/>
            <a:ext cx="2124075" cy="4119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49840" y="1603874"/>
            <a:ext cx="4572000" cy="1355499"/>
          </a:xfrm>
          <a:prstGeom prst="rect">
            <a:avLst/>
          </a:prstGeom>
        </p:spPr>
        <p:txBody>
          <a:bodyPr>
            <a:spAutoFit/>
          </a:bodyPr>
          <a:lstStyle/>
          <a:p>
            <a:pPr>
              <a:lnSpc>
                <a:spcPct val="114000"/>
              </a:lnSpc>
            </a:pPr>
            <a:r>
              <a:rPr lang="en-US" dirty="0">
                <a:solidFill>
                  <a:prstClr val="black">
                    <a:lumMod val="85000"/>
                    <a:lumOff val="15000"/>
                  </a:prstClr>
                </a:solidFill>
              </a:rPr>
              <a:t>Aggregate data from:</a:t>
            </a:r>
          </a:p>
          <a:p>
            <a:pPr marL="342900" indent="-342900">
              <a:lnSpc>
                <a:spcPct val="114000"/>
              </a:lnSpc>
              <a:buFont typeface="Arial" pitchFamily="34" charset="0"/>
              <a:buChar char="•"/>
            </a:pPr>
            <a:r>
              <a:rPr lang="en-US" dirty="0" smtClean="0">
                <a:solidFill>
                  <a:prstClr val="black">
                    <a:lumMod val="85000"/>
                    <a:lumOff val="15000"/>
                  </a:prstClr>
                </a:solidFill>
              </a:rPr>
              <a:t>Arrays </a:t>
            </a:r>
            <a:r>
              <a:rPr lang="en-US" dirty="0">
                <a:solidFill>
                  <a:prstClr val="black">
                    <a:lumMod val="85000"/>
                    <a:lumOff val="15000"/>
                  </a:prstClr>
                </a:solidFill>
              </a:rPr>
              <a:t>or </a:t>
            </a:r>
            <a:r>
              <a:rPr lang="en-US" dirty="0" smtClean="0">
                <a:solidFill>
                  <a:prstClr val="black">
                    <a:lumMod val="85000"/>
                    <a:lumOff val="15000"/>
                  </a:prstClr>
                </a:solidFill>
              </a:rPr>
              <a:t>literals</a:t>
            </a:r>
            <a:endParaRPr lang="en-US" dirty="0">
              <a:solidFill>
                <a:prstClr val="black">
                  <a:lumMod val="85000"/>
                  <a:lumOff val="15000"/>
                </a:prstClr>
              </a:solidFill>
            </a:endParaRPr>
          </a:p>
          <a:p>
            <a:pPr marL="342900" indent="-342900">
              <a:lnSpc>
                <a:spcPct val="114000"/>
              </a:lnSpc>
              <a:buFont typeface="Arial" pitchFamily="34" charset="0"/>
              <a:buChar char="•"/>
            </a:pPr>
            <a:r>
              <a:rPr lang="en-US" dirty="0">
                <a:solidFill>
                  <a:prstClr val="black">
                    <a:lumMod val="85000"/>
                    <a:lumOff val="15000"/>
                  </a:prstClr>
                </a:solidFill>
              </a:rPr>
              <a:t>Chart Tools </a:t>
            </a:r>
            <a:r>
              <a:rPr lang="en-US" dirty="0" err="1">
                <a:solidFill>
                  <a:prstClr val="black">
                    <a:lumMod val="85000"/>
                    <a:lumOff val="15000"/>
                  </a:prstClr>
                </a:solidFill>
              </a:rPr>
              <a:t>Datasource</a:t>
            </a:r>
            <a:r>
              <a:rPr lang="en-US" dirty="0">
                <a:solidFill>
                  <a:prstClr val="black">
                    <a:lumMod val="85000"/>
                    <a:lumOff val="15000"/>
                  </a:prstClr>
                </a:solidFill>
              </a:rPr>
              <a:t> protocol</a:t>
            </a:r>
          </a:p>
          <a:p>
            <a:pPr marL="342900" indent="-342900">
              <a:lnSpc>
                <a:spcPct val="114000"/>
              </a:lnSpc>
              <a:buFont typeface="Arial" pitchFamily="34" charset="0"/>
              <a:buChar char="•"/>
            </a:pPr>
            <a:r>
              <a:rPr lang="en-US" dirty="0">
                <a:solidFill>
                  <a:prstClr val="black">
                    <a:lumMod val="85000"/>
                    <a:lumOff val="15000"/>
                  </a:prstClr>
                </a:solidFill>
              </a:rPr>
              <a:t>Your </a:t>
            </a:r>
            <a:r>
              <a:rPr lang="en-US" dirty="0" smtClean="0">
                <a:solidFill>
                  <a:prstClr val="black">
                    <a:lumMod val="85000"/>
                    <a:lumOff val="15000"/>
                  </a:prstClr>
                </a:solidFill>
              </a:rPr>
              <a:t>database</a:t>
            </a:r>
          </a:p>
        </p:txBody>
      </p:sp>
      <p:sp>
        <p:nvSpPr>
          <p:cNvPr id="5" name="Rectangle 4"/>
          <p:cNvSpPr/>
          <p:nvPr/>
        </p:nvSpPr>
        <p:spPr>
          <a:xfrm>
            <a:off x="3962400" y="3419426"/>
            <a:ext cx="4572000" cy="390107"/>
          </a:xfrm>
          <a:prstGeom prst="rect">
            <a:avLst/>
          </a:prstGeom>
        </p:spPr>
        <p:txBody>
          <a:bodyPr>
            <a:spAutoFit/>
          </a:bodyPr>
          <a:lstStyle/>
          <a:p>
            <a:pPr>
              <a:lnSpc>
                <a:spcPct val="114000"/>
              </a:lnSpc>
            </a:pPr>
            <a:r>
              <a:rPr lang="en-US" dirty="0" smtClean="0">
                <a:solidFill>
                  <a:prstClr val="black">
                    <a:lumMod val="85000"/>
                    <a:lumOff val="15000"/>
                  </a:prstClr>
                </a:solidFill>
              </a:rPr>
              <a:t>Must </a:t>
            </a:r>
            <a:r>
              <a:rPr lang="en-US" dirty="0">
                <a:solidFill>
                  <a:prstClr val="black">
                    <a:lumMod val="85000"/>
                    <a:lumOff val="15000"/>
                  </a:prstClr>
                </a:solidFill>
              </a:rPr>
              <a:t>be in a </a:t>
            </a:r>
            <a:r>
              <a:rPr lang="en-US" dirty="0" err="1">
                <a:solidFill>
                  <a:prstClr val="black">
                    <a:lumMod val="85000"/>
                    <a:lumOff val="15000"/>
                  </a:prstClr>
                </a:solidFill>
              </a:rPr>
              <a:t>DataTable</a:t>
            </a:r>
            <a:r>
              <a:rPr lang="en-US" dirty="0">
                <a:solidFill>
                  <a:prstClr val="black">
                    <a:lumMod val="85000"/>
                    <a:lumOff val="15000"/>
                  </a:prstClr>
                </a:solidFill>
              </a:rPr>
              <a:t> or </a:t>
            </a:r>
            <a:r>
              <a:rPr lang="en-US" dirty="0" err="1">
                <a:solidFill>
                  <a:prstClr val="black">
                    <a:lumMod val="85000"/>
                    <a:lumOff val="15000"/>
                  </a:prstClr>
                </a:solidFill>
              </a:rPr>
              <a:t>DataView</a:t>
            </a:r>
            <a:r>
              <a:rPr lang="en-US" dirty="0">
                <a:solidFill>
                  <a:prstClr val="black">
                    <a:lumMod val="85000"/>
                    <a:lumOff val="15000"/>
                  </a:prstClr>
                </a:solidFill>
              </a:rPr>
              <a:t> </a:t>
            </a:r>
            <a:r>
              <a:rPr lang="en-US" dirty="0" smtClean="0">
                <a:solidFill>
                  <a:prstClr val="black">
                    <a:lumMod val="85000"/>
                    <a:lumOff val="15000"/>
                  </a:prstClr>
                </a:solidFill>
              </a:rPr>
              <a:t>format</a:t>
            </a:r>
            <a:endParaRPr lang="en-US" dirty="0">
              <a:solidFill>
                <a:prstClr val="black">
                  <a:lumMod val="85000"/>
                  <a:lumOff val="15000"/>
                </a:prstClr>
              </a:solidFill>
            </a:endParaRPr>
          </a:p>
        </p:txBody>
      </p:sp>
      <p:sp>
        <p:nvSpPr>
          <p:cNvPr id="17" name="Right Arrow 16"/>
          <p:cNvSpPr/>
          <p:nvPr/>
        </p:nvSpPr>
        <p:spPr>
          <a:xfrm>
            <a:off x="2908885" y="2076251"/>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ight Arrow 17"/>
          <p:cNvSpPr/>
          <p:nvPr/>
        </p:nvSpPr>
        <p:spPr>
          <a:xfrm>
            <a:off x="2819400" y="339591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ight Arrow 18"/>
          <p:cNvSpPr/>
          <p:nvPr/>
        </p:nvSpPr>
        <p:spPr>
          <a:xfrm>
            <a:off x="2819400" y="525548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342704894"/>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500"/>
                                        <p:tgtEl>
                                          <p:spTgt spid="1026"/>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5" grpId="0"/>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dirty="0" smtClean="0">
                <a:latin typeface="+mn-lt"/>
              </a:rPr>
              <a:t>Pros and Cons to Google Charts</a:t>
            </a:r>
            <a:endParaRPr lang="en-US" dirty="0">
              <a:latin typeface="+mn-lt"/>
            </a:endParaRPr>
          </a:p>
        </p:txBody>
      </p:sp>
      <p:sp>
        <p:nvSpPr>
          <p:cNvPr id="16" name="Rectangle 15"/>
          <p:cNvSpPr/>
          <p:nvPr/>
        </p:nvSpPr>
        <p:spPr>
          <a:xfrm>
            <a:off x="0" y="988088"/>
            <a:ext cx="4267200" cy="5355312"/>
          </a:xfrm>
          <a:prstGeom prst="rect">
            <a:avLst/>
          </a:prstGeom>
        </p:spPr>
        <p:txBody>
          <a:bodyPr wrap="square">
            <a:spAutoFit/>
          </a:bodyPr>
          <a:lstStyle/>
          <a:p>
            <a:pPr algn="ctr">
              <a:lnSpc>
                <a:spcPct val="114000"/>
              </a:lnSpc>
            </a:pPr>
            <a:r>
              <a:rPr lang="en-US" sz="3500" b="1" u="sng" dirty="0" smtClean="0">
                <a:solidFill>
                  <a:prstClr val="black">
                    <a:lumMod val="85000"/>
                    <a:lumOff val="15000"/>
                  </a:prstClr>
                </a:solidFill>
              </a:rPr>
              <a:t>Pros</a:t>
            </a:r>
          </a:p>
          <a:p>
            <a:pPr>
              <a:lnSpc>
                <a:spcPct val="114000"/>
              </a:lnSpc>
            </a:pPr>
            <a:endParaRPr lang="en-US" sz="2500" b="1" dirty="0">
              <a:solidFill>
                <a:prstClr val="black">
                  <a:lumMod val="85000"/>
                  <a:lumOff val="15000"/>
                </a:prstClr>
              </a:solidFill>
            </a:endParaRPr>
          </a:p>
          <a:p>
            <a:pPr marL="457200" indent="-457200">
              <a:lnSpc>
                <a:spcPct val="114000"/>
              </a:lnSpc>
              <a:buFont typeface="Arial" pitchFamily="34" charset="0"/>
              <a:buChar char="•"/>
            </a:pPr>
            <a:r>
              <a:rPr lang="en-US" sz="3000" b="1" dirty="0" smtClean="0">
                <a:solidFill>
                  <a:prstClr val="black">
                    <a:lumMod val="85000"/>
                    <a:lumOff val="15000"/>
                  </a:prstClr>
                </a:solidFill>
              </a:rPr>
              <a:t>Best option for web</a:t>
            </a:r>
          </a:p>
          <a:p>
            <a:pPr marL="457200" indent="-457200">
              <a:lnSpc>
                <a:spcPct val="114000"/>
              </a:lnSpc>
              <a:buFont typeface="Arial" pitchFamily="34" charset="0"/>
              <a:buChar char="•"/>
            </a:pPr>
            <a:r>
              <a:rPr lang="en-US" sz="3000" b="1" dirty="0" smtClean="0">
                <a:solidFill>
                  <a:prstClr val="black">
                    <a:lumMod val="85000"/>
                    <a:lumOff val="15000"/>
                  </a:prstClr>
                </a:solidFill>
              </a:rPr>
              <a:t>Very customizable</a:t>
            </a:r>
          </a:p>
          <a:p>
            <a:pPr marL="457200" indent="-457200">
              <a:lnSpc>
                <a:spcPct val="114000"/>
              </a:lnSpc>
              <a:buFont typeface="Arial" pitchFamily="34" charset="0"/>
              <a:buChar char="•"/>
            </a:pPr>
            <a:r>
              <a:rPr lang="en-US" sz="3000" b="1" dirty="0" smtClean="0">
                <a:solidFill>
                  <a:prstClr val="black">
                    <a:lumMod val="85000"/>
                    <a:lumOff val="15000"/>
                  </a:prstClr>
                </a:solidFill>
              </a:rPr>
              <a:t>Gorgeous Charts</a:t>
            </a:r>
          </a:p>
          <a:p>
            <a:pPr marL="457200" indent="-457200">
              <a:lnSpc>
                <a:spcPct val="114000"/>
              </a:lnSpc>
              <a:buFont typeface="Arial" pitchFamily="34" charset="0"/>
              <a:buChar char="•"/>
            </a:pPr>
            <a:r>
              <a:rPr lang="en-US" sz="3000" b="1" dirty="0" smtClean="0">
                <a:solidFill>
                  <a:prstClr val="black">
                    <a:lumMod val="85000"/>
                    <a:lumOff val="15000"/>
                  </a:prstClr>
                </a:solidFill>
              </a:rPr>
              <a:t>Interactive for your users</a:t>
            </a:r>
          </a:p>
          <a:p>
            <a:pPr marL="457200" indent="-457200">
              <a:lnSpc>
                <a:spcPct val="114000"/>
              </a:lnSpc>
              <a:buFont typeface="Arial" pitchFamily="34" charset="0"/>
              <a:buChar char="•"/>
            </a:pPr>
            <a:r>
              <a:rPr lang="en-US" sz="3000" b="1" dirty="0" smtClean="0">
                <a:solidFill>
                  <a:prstClr val="black">
                    <a:lumMod val="85000"/>
                    <a:lumOff val="15000"/>
                  </a:prstClr>
                </a:solidFill>
              </a:rPr>
              <a:t>Written in JavaScript</a:t>
            </a:r>
          </a:p>
          <a:p>
            <a:pPr marL="457200" indent="-457200">
              <a:lnSpc>
                <a:spcPct val="114000"/>
              </a:lnSpc>
              <a:buFont typeface="Arial" pitchFamily="34" charset="0"/>
              <a:buChar char="•"/>
            </a:pPr>
            <a:r>
              <a:rPr lang="en-US" sz="3000" b="1" dirty="0" smtClean="0">
                <a:solidFill>
                  <a:prstClr val="black">
                    <a:lumMod val="85000"/>
                    <a:lumOff val="15000"/>
                  </a:prstClr>
                </a:solidFill>
              </a:rPr>
              <a:t>No styling required</a:t>
            </a:r>
          </a:p>
          <a:p>
            <a:pPr marL="457200" indent="-457200">
              <a:lnSpc>
                <a:spcPct val="114000"/>
              </a:lnSpc>
              <a:buFont typeface="Arial" pitchFamily="34" charset="0"/>
              <a:buChar char="•"/>
            </a:pPr>
            <a:endParaRPr lang="en-US" sz="3000" b="1" dirty="0" smtClean="0">
              <a:solidFill>
                <a:prstClr val="black">
                  <a:lumMod val="85000"/>
                  <a:lumOff val="15000"/>
                </a:prstClr>
              </a:solidFill>
            </a:endParaRPr>
          </a:p>
        </p:txBody>
      </p:sp>
      <p:sp>
        <p:nvSpPr>
          <p:cNvPr id="17" name="Rectangle 16"/>
          <p:cNvSpPr/>
          <p:nvPr/>
        </p:nvSpPr>
        <p:spPr>
          <a:xfrm>
            <a:off x="4419600" y="1013209"/>
            <a:ext cx="4267200" cy="3776418"/>
          </a:xfrm>
          <a:prstGeom prst="rect">
            <a:avLst/>
          </a:prstGeom>
        </p:spPr>
        <p:txBody>
          <a:bodyPr wrap="square">
            <a:spAutoFit/>
          </a:bodyPr>
          <a:lstStyle/>
          <a:p>
            <a:pPr algn="ctr">
              <a:lnSpc>
                <a:spcPct val="114000"/>
              </a:lnSpc>
            </a:pPr>
            <a:r>
              <a:rPr lang="en-US" sz="3500" b="1" u="sng" dirty="0" smtClean="0">
                <a:solidFill>
                  <a:prstClr val="black">
                    <a:lumMod val="85000"/>
                    <a:lumOff val="15000"/>
                  </a:prstClr>
                </a:solidFill>
              </a:rPr>
              <a:t>Cons</a:t>
            </a:r>
          </a:p>
          <a:p>
            <a:pPr>
              <a:lnSpc>
                <a:spcPct val="114000"/>
              </a:lnSpc>
            </a:pPr>
            <a:endParaRPr lang="en-US" sz="2500" b="1" dirty="0">
              <a:solidFill>
                <a:prstClr val="black">
                  <a:lumMod val="85000"/>
                  <a:lumOff val="15000"/>
                </a:prstClr>
              </a:solidFill>
            </a:endParaRPr>
          </a:p>
          <a:p>
            <a:pPr marL="457200" indent="-457200">
              <a:lnSpc>
                <a:spcPct val="114000"/>
              </a:lnSpc>
              <a:buFont typeface="Arial" pitchFamily="34" charset="0"/>
              <a:buChar char="•"/>
            </a:pPr>
            <a:r>
              <a:rPr lang="en-US" sz="3000" b="1" dirty="0" smtClean="0">
                <a:solidFill>
                  <a:prstClr val="black">
                    <a:lumMod val="85000"/>
                    <a:lumOff val="15000"/>
                  </a:prstClr>
                </a:solidFill>
              </a:rPr>
              <a:t>A lot to take in</a:t>
            </a:r>
          </a:p>
          <a:p>
            <a:pPr marL="457200" indent="-457200">
              <a:lnSpc>
                <a:spcPct val="114000"/>
              </a:lnSpc>
              <a:buFont typeface="Arial" pitchFamily="34" charset="0"/>
              <a:buChar char="•"/>
            </a:pPr>
            <a:r>
              <a:rPr lang="en-US" sz="3000" b="1" dirty="0" smtClean="0">
                <a:solidFill>
                  <a:prstClr val="black">
                    <a:lumMod val="85000"/>
                    <a:lumOff val="15000"/>
                  </a:prstClr>
                </a:solidFill>
              </a:rPr>
              <a:t>Can require specify</a:t>
            </a:r>
          </a:p>
          <a:p>
            <a:pPr marL="457200" indent="-457200">
              <a:lnSpc>
                <a:spcPct val="114000"/>
              </a:lnSpc>
              <a:buFont typeface="Arial" pitchFamily="34" charset="0"/>
              <a:buChar char="•"/>
            </a:pPr>
            <a:r>
              <a:rPr lang="en-US" sz="3000" b="1" dirty="0" smtClean="0">
                <a:solidFill>
                  <a:prstClr val="black">
                    <a:lumMod val="85000"/>
                    <a:lumOff val="15000"/>
                  </a:prstClr>
                </a:solidFill>
              </a:rPr>
              <a:t>Some charts aren’t available</a:t>
            </a:r>
          </a:p>
          <a:p>
            <a:pPr marL="457200" indent="-457200">
              <a:lnSpc>
                <a:spcPct val="114000"/>
              </a:lnSpc>
              <a:buFont typeface="Arial" pitchFamily="34" charset="0"/>
              <a:buChar char="•"/>
            </a:pPr>
            <a:r>
              <a:rPr lang="en-US" sz="3000" b="1" dirty="0" smtClean="0">
                <a:solidFill>
                  <a:prstClr val="black">
                    <a:lumMod val="85000"/>
                    <a:lumOff val="15000"/>
                  </a:prstClr>
                </a:solidFill>
              </a:rPr>
              <a:t>Doesn’t manipulate</a:t>
            </a:r>
          </a:p>
        </p:txBody>
      </p:sp>
    </p:spTree>
    <p:extLst>
      <p:ext uri="{BB962C8B-B14F-4D97-AF65-F5344CB8AC3E}">
        <p14:creationId xmlns:p14="http://schemas.microsoft.com/office/powerpoint/2010/main" val="4284530301"/>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animEffect transition="in" filter="fade">
                                      <p:cBhvr>
                                        <p:cTn id="11" dur="500"/>
                                        <p:tgtEl>
                                          <p:spTgt spid="16">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animEffect transition="in" filter="fade">
                                      <p:cBhvr>
                                        <p:cTn id="15" dur="500"/>
                                        <p:tgtEl>
                                          <p:spTgt spid="16">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500"/>
                                        <p:tgtEl>
                                          <p:spTgt spid="16">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animEffect transition="in" filter="fade">
                                      <p:cBhvr>
                                        <p:cTn id="23" dur="500"/>
                                        <p:tgtEl>
                                          <p:spTgt spid="16">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animEffect transition="in" filter="fade">
                                      <p:cBhvr>
                                        <p:cTn id="27" dur="500"/>
                                        <p:tgtEl>
                                          <p:spTgt spid="16">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
                                            <p:txEl>
                                              <p:pRg st="7" end="7"/>
                                            </p:txEl>
                                          </p:spTgt>
                                        </p:tgtEl>
                                        <p:attrNameLst>
                                          <p:attrName>style.visibility</p:attrName>
                                        </p:attrNameLst>
                                      </p:cBhvr>
                                      <p:to>
                                        <p:strVal val="visible"/>
                                      </p:to>
                                    </p:set>
                                    <p:animEffect transition="in" filter="fade">
                                      <p:cBhvr>
                                        <p:cTn id="31" dur="500"/>
                                        <p:tgtEl>
                                          <p:spTgt spid="16">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7">
                                            <p:txEl>
                                              <p:pRg st="2" end="2"/>
                                            </p:txEl>
                                          </p:spTgt>
                                        </p:tgtEl>
                                        <p:attrNameLst>
                                          <p:attrName>style.visibility</p:attrName>
                                        </p:attrNameLst>
                                      </p:cBhvr>
                                      <p:to>
                                        <p:strVal val="visible"/>
                                      </p:to>
                                    </p:set>
                                    <p:animEffect transition="in" filter="fade">
                                      <p:cBhvr>
                                        <p:cTn id="40" dur="500"/>
                                        <p:tgtEl>
                                          <p:spTgt spid="17">
                                            <p:txEl>
                                              <p:pRg st="2" end="2"/>
                                            </p:txEl>
                                          </p:spTgt>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7">
                                            <p:txEl>
                                              <p:pRg st="3" end="3"/>
                                            </p:txEl>
                                          </p:spTgt>
                                        </p:tgtEl>
                                        <p:attrNameLst>
                                          <p:attrName>style.visibility</p:attrName>
                                        </p:attrNameLst>
                                      </p:cBhvr>
                                      <p:to>
                                        <p:strVal val="visible"/>
                                      </p:to>
                                    </p:set>
                                    <p:animEffect transition="in" filter="fade">
                                      <p:cBhvr>
                                        <p:cTn id="44" dur="500"/>
                                        <p:tgtEl>
                                          <p:spTgt spid="17">
                                            <p:txEl>
                                              <p:pRg st="3" end="3"/>
                                            </p:txEl>
                                          </p:spTgt>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17">
                                            <p:txEl>
                                              <p:pRg st="4" end="4"/>
                                            </p:txEl>
                                          </p:spTgt>
                                        </p:tgtEl>
                                        <p:attrNameLst>
                                          <p:attrName>style.visibility</p:attrName>
                                        </p:attrNameLst>
                                      </p:cBhvr>
                                      <p:to>
                                        <p:strVal val="visible"/>
                                      </p:to>
                                    </p:set>
                                    <p:animEffect transition="in" filter="fade">
                                      <p:cBhvr>
                                        <p:cTn id="48" dur="500"/>
                                        <p:tgtEl>
                                          <p:spTgt spid="17">
                                            <p:txEl>
                                              <p:pRg st="4" end="4"/>
                                            </p:txEl>
                                          </p:spTgt>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17">
                                            <p:txEl>
                                              <p:pRg st="5" end="5"/>
                                            </p:txEl>
                                          </p:spTgt>
                                        </p:tgtEl>
                                        <p:attrNameLst>
                                          <p:attrName>style.visibility</p:attrName>
                                        </p:attrNameLst>
                                      </p:cBhvr>
                                      <p:to>
                                        <p:strVal val="visible"/>
                                      </p:to>
                                    </p:set>
                                    <p:animEffect transition="in" filter="fade">
                                      <p:cBhvr>
                                        <p:cTn id="52"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p:cNvCxnSpPr/>
          <p:nvPr/>
        </p:nvCxnSpPr>
        <p:spPr>
          <a:xfrm flipV="1">
            <a:off x="914400" y="3158242"/>
            <a:ext cx="7057614" cy="42158"/>
          </a:xfrm>
          <a:prstGeom prst="line">
            <a:avLst/>
          </a:prstGeom>
          <a:ln w="47625">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 y="381000"/>
            <a:ext cx="7924800" cy="707886"/>
          </a:xfrm>
          <a:prstGeom prst="rect">
            <a:avLst/>
          </a:prstGeom>
          <a:noFill/>
        </p:spPr>
        <p:txBody>
          <a:bodyPr wrap="square" rtlCol="0">
            <a:normAutofit/>
          </a:bodyPr>
          <a:lstStyle/>
          <a:p>
            <a:pPr lvl="1" algn="ctr"/>
            <a:r>
              <a:rPr lang="en-US" sz="4000" b="1" dirty="0" smtClean="0">
                <a:solidFill>
                  <a:schemeClr val="tx1">
                    <a:lumMod val="85000"/>
                    <a:lumOff val="15000"/>
                  </a:schemeClr>
                </a:solidFill>
                <a:latin typeface="+mj-lt"/>
              </a:rPr>
              <a:t>Five Easy Steps</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2053572" y="1447800"/>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Display </a:t>
            </a:r>
            <a:r>
              <a:rPr lang="en-US" sz="2000" b="1" u="sng" dirty="0" smtClean="0">
                <a:solidFill>
                  <a:schemeClr val="tx1">
                    <a:lumMod val="75000"/>
                    <a:lumOff val="25000"/>
                  </a:schemeClr>
                </a:solidFill>
              </a:rPr>
              <a:t>gorgeous</a:t>
            </a:r>
            <a:r>
              <a:rPr lang="en-US" sz="2000" b="1" dirty="0" smtClean="0">
                <a:solidFill>
                  <a:schemeClr val="tx1">
                    <a:lumMod val="75000"/>
                    <a:lumOff val="25000"/>
                  </a:schemeClr>
                </a:solidFill>
              </a:rPr>
              <a:t> charts on your website in five easy steps.</a:t>
            </a: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105" name="Group 104"/>
          <p:cNvGrpSpPr/>
          <p:nvPr/>
        </p:nvGrpSpPr>
        <p:grpSpPr>
          <a:xfrm>
            <a:off x="119822" y="2239727"/>
            <a:ext cx="1348678" cy="1785104"/>
            <a:chOff x="119822" y="2239727"/>
            <a:chExt cx="1348678" cy="1785104"/>
          </a:xfrm>
        </p:grpSpPr>
        <p:sp>
          <p:nvSpPr>
            <p:cNvPr id="6" name="Oval 5"/>
            <p:cNvSpPr/>
            <p:nvPr/>
          </p:nvSpPr>
          <p:spPr>
            <a:xfrm>
              <a:off x="119822" y="2494565"/>
              <a:ext cx="1348678" cy="1348678"/>
            </a:xfrm>
            <a:prstGeom prst="ellipse">
              <a:avLst/>
            </a:prstGeom>
            <a:solidFill>
              <a:srgbClr val="0D34D6"/>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4" name="TextBox 13"/>
            <p:cNvSpPr txBox="1"/>
            <p:nvPr/>
          </p:nvSpPr>
          <p:spPr>
            <a:xfrm>
              <a:off x="355413" y="2239727"/>
              <a:ext cx="799217" cy="1785104"/>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1</a:t>
              </a:r>
              <a:endParaRPr lang="en-US" sz="11000" b="1" dirty="0">
                <a:solidFill>
                  <a:schemeClr val="tx1">
                    <a:alpha val="40000"/>
                  </a:schemeClr>
                </a:solidFill>
                <a:latin typeface="+mj-lt"/>
                <a:cs typeface="Arial" pitchFamily="34" charset="0"/>
              </a:endParaRPr>
            </a:p>
          </p:txBody>
        </p:sp>
        <p:sp>
          <p:nvSpPr>
            <p:cNvPr id="13" name="TextBox 12"/>
            <p:cNvSpPr txBox="1"/>
            <p:nvPr/>
          </p:nvSpPr>
          <p:spPr>
            <a:xfrm>
              <a:off x="160082" y="2966995"/>
              <a:ext cx="1265924" cy="447897"/>
            </a:xfrm>
            <a:prstGeom prst="rect">
              <a:avLst/>
            </a:prstGeom>
            <a:noFill/>
          </p:spPr>
          <p:txBody>
            <a:bodyPr wrap="square" rtlCol="0">
              <a:normAutofit fontScale="70000" lnSpcReduction="2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Choose your chart</a:t>
              </a: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grpSp>
        <p:nvGrpSpPr>
          <p:cNvPr id="76" name="Group 75"/>
          <p:cNvGrpSpPr/>
          <p:nvPr/>
        </p:nvGrpSpPr>
        <p:grpSpPr>
          <a:xfrm>
            <a:off x="1600200" y="2233400"/>
            <a:ext cx="1348678" cy="1785104"/>
            <a:chOff x="762000" y="1557456"/>
            <a:chExt cx="2057400" cy="2723163"/>
          </a:xfrm>
        </p:grpSpPr>
        <p:sp>
          <p:nvSpPr>
            <p:cNvPr id="77" name="Oval 76"/>
            <p:cNvSpPr/>
            <p:nvPr/>
          </p:nvSpPr>
          <p:spPr>
            <a:xfrm>
              <a:off x="762000" y="1946209"/>
              <a:ext cx="2057400" cy="2057399"/>
            </a:xfrm>
            <a:prstGeom prst="ellipse">
              <a:avLst/>
            </a:prstGeom>
            <a:solidFill>
              <a:srgbClr val="CC00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78" name="TextBox 77"/>
            <p:cNvSpPr txBox="1"/>
            <p:nvPr/>
          </p:nvSpPr>
          <p:spPr>
            <a:xfrm>
              <a:off x="1121393" y="1557456"/>
              <a:ext cx="1219201" cy="2723163"/>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2</a:t>
              </a:r>
              <a:endParaRPr lang="en-US" sz="11000" b="1" dirty="0">
                <a:solidFill>
                  <a:schemeClr val="tx1">
                    <a:alpha val="40000"/>
                  </a:schemeClr>
                </a:solidFill>
                <a:latin typeface="+mj-lt"/>
                <a:cs typeface="Arial" pitchFamily="34" charset="0"/>
              </a:endParaRPr>
            </a:p>
          </p:txBody>
        </p:sp>
        <p:sp>
          <p:nvSpPr>
            <p:cNvPr id="79" name="TextBox 78"/>
            <p:cNvSpPr txBox="1"/>
            <p:nvPr/>
          </p:nvSpPr>
          <p:spPr>
            <a:xfrm>
              <a:off x="823416" y="2666898"/>
              <a:ext cx="1931160" cy="683264"/>
            </a:xfrm>
            <a:prstGeom prst="rect">
              <a:avLst/>
            </a:prstGeom>
            <a:noFill/>
          </p:spPr>
          <p:txBody>
            <a:bodyPr wrap="square" rtlCol="0">
              <a:normAutofit fontScale="77500" lnSpcReduction="20000"/>
            </a:bodyPr>
            <a:lstStyle/>
            <a:p>
              <a:pPr algn="ctr">
                <a:lnSpc>
                  <a:spcPct val="80000"/>
                </a:lnSpc>
              </a:pPr>
              <a:r>
                <a:rPr lang="en-US" sz="2400" b="1" spc="60" dirty="0">
                  <a:solidFill>
                    <a:schemeClr val="bg1"/>
                  </a:solidFill>
                  <a:effectLst>
                    <a:outerShdw blurRad="50800" dist="25400" dir="5400000" algn="t" rotWithShape="0">
                      <a:prstClr val="black">
                        <a:alpha val="15000"/>
                      </a:prstClr>
                    </a:outerShdw>
                  </a:effectLst>
                </a:rPr>
                <a:t>Load the libraries</a:t>
              </a:r>
            </a:p>
          </p:txBody>
        </p:sp>
        <p:sp>
          <p:nvSpPr>
            <p:cNvPr id="80" name="Oval 79"/>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82" name="Group 81"/>
          <p:cNvGrpSpPr/>
          <p:nvPr/>
        </p:nvGrpSpPr>
        <p:grpSpPr>
          <a:xfrm>
            <a:off x="3062232" y="2246271"/>
            <a:ext cx="1348678" cy="1785104"/>
            <a:chOff x="762000" y="1557456"/>
            <a:chExt cx="2057400" cy="2723163"/>
          </a:xfrm>
        </p:grpSpPr>
        <p:sp>
          <p:nvSpPr>
            <p:cNvPr id="83" name="Oval 82"/>
            <p:cNvSpPr/>
            <p:nvPr/>
          </p:nvSpPr>
          <p:spPr>
            <a:xfrm>
              <a:off x="762000" y="1946209"/>
              <a:ext cx="2057400" cy="2057399"/>
            </a:xfrm>
            <a:prstGeom prst="ellipse">
              <a:avLst/>
            </a:prstGeom>
            <a:solidFill>
              <a:srgbClr val="FFCC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84" name="TextBox 83"/>
            <p:cNvSpPr txBox="1"/>
            <p:nvPr/>
          </p:nvSpPr>
          <p:spPr>
            <a:xfrm>
              <a:off x="1121393" y="1557456"/>
              <a:ext cx="1219201" cy="2723163"/>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3</a:t>
              </a:r>
              <a:endParaRPr lang="en-US" sz="11000" b="1" dirty="0">
                <a:solidFill>
                  <a:schemeClr val="tx1">
                    <a:alpha val="40000"/>
                  </a:schemeClr>
                </a:solidFill>
                <a:latin typeface="+mj-lt"/>
                <a:cs typeface="Arial" pitchFamily="34" charset="0"/>
              </a:endParaRPr>
            </a:p>
          </p:txBody>
        </p:sp>
        <p:sp>
          <p:nvSpPr>
            <p:cNvPr id="85" name="TextBox 84"/>
            <p:cNvSpPr txBox="1"/>
            <p:nvPr/>
          </p:nvSpPr>
          <p:spPr>
            <a:xfrm>
              <a:off x="823416" y="2666898"/>
              <a:ext cx="1931160" cy="683264"/>
            </a:xfrm>
            <a:prstGeom prst="rect">
              <a:avLst/>
            </a:prstGeom>
            <a:noFill/>
          </p:spPr>
          <p:txBody>
            <a:bodyPr wrap="square" rtlCol="0">
              <a:normAutofit fontScale="77500" lnSpcReduction="2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Prepare the data</a:t>
              </a:r>
              <a:endParaRPr lang="en-US" sz="2400" b="1" dirty="0">
                <a:solidFill>
                  <a:schemeClr val="bg1"/>
                </a:solidFill>
                <a:effectLst>
                  <a:outerShdw blurRad="50800" dist="25400" dir="5400000" algn="t" rotWithShape="0">
                    <a:prstClr val="black">
                      <a:alpha val="15000"/>
                    </a:prstClr>
                  </a:outerShdw>
                </a:effectLst>
              </a:endParaRPr>
            </a:p>
          </p:txBody>
        </p:sp>
        <p:sp>
          <p:nvSpPr>
            <p:cNvPr id="86" name="Oval 8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87" name="Group 86"/>
          <p:cNvGrpSpPr/>
          <p:nvPr/>
        </p:nvGrpSpPr>
        <p:grpSpPr>
          <a:xfrm>
            <a:off x="4594922" y="2239944"/>
            <a:ext cx="1348678" cy="1785104"/>
            <a:chOff x="762000" y="1557456"/>
            <a:chExt cx="2057400" cy="2723163"/>
          </a:xfrm>
        </p:grpSpPr>
        <p:sp>
          <p:nvSpPr>
            <p:cNvPr id="88" name="Oval 87"/>
            <p:cNvSpPr/>
            <p:nvPr/>
          </p:nvSpPr>
          <p:spPr>
            <a:xfrm>
              <a:off x="762000" y="1946209"/>
              <a:ext cx="2057400" cy="2057399"/>
            </a:xfrm>
            <a:prstGeom prst="ellipse">
              <a:avLst/>
            </a:prstGeom>
            <a:solidFill>
              <a:srgbClr val="0D34D6"/>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89" name="TextBox 88"/>
            <p:cNvSpPr txBox="1"/>
            <p:nvPr/>
          </p:nvSpPr>
          <p:spPr>
            <a:xfrm>
              <a:off x="1121393" y="1557456"/>
              <a:ext cx="1219201" cy="2723163"/>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4</a:t>
              </a:r>
              <a:endParaRPr lang="en-US" sz="11000" b="1" dirty="0">
                <a:solidFill>
                  <a:schemeClr val="tx1">
                    <a:alpha val="40000"/>
                  </a:schemeClr>
                </a:solidFill>
                <a:latin typeface="+mj-lt"/>
                <a:cs typeface="Arial" pitchFamily="34" charset="0"/>
              </a:endParaRPr>
            </a:p>
          </p:txBody>
        </p:sp>
        <p:sp>
          <p:nvSpPr>
            <p:cNvPr id="90" name="TextBox 89"/>
            <p:cNvSpPr txBox="1"/>
            <p:nvPr/>
          </p:nvSpPr>
          <p:spPr>
            <a:xfrm>
              <a:off x="823416" y="2666898"/>
              <a:ext cx="1931160" cy="683264"/>
            </a:xfrm>
            <a:prstGeom prst="rect">
              <a:avLst/>
            </a:prstGeom>
            <a:noFill/>
          </p:spPr>
          <p:txBody>
            <a:bodyPr wrap="square" rtlCol="0">
              <a:normAutofit fontScale="77500" lnSpcReduction="20000"/>
            </a:bodyPr>
            <a:lstStyle/>
            <a:p>
              <a:pPr algn="ctr">
                <a:lnSpc>
                  <a:spcPct val="80000"/>
                </a:lnSpc>
              </a:pPr>
              <a:r>
                <a:rPr lang="en-US" sz="2400" b="1" dirty="0" smtClean="0">
                  <a:solidFill>
                    <a:schemeClr val="bg1"/>
                  </a:solidFill>
                  <a:effectLst>
                    <a:outerShdw blurRad="50800" dist="25400" dir="5400000" algn="t" rotWithShape="0">
                      <a:prstClr val="black">
                        <a:alpha val="15000"/>
                      </a:prstClr>
                    </a:outerShdw>
                  </a:effectLst>
                </a:rPr>
                <a:t>Customize your chart</a:t>
              </a:r>
              <a:endParaRPr lang="en-US" sz="2400" b="1" dirty="0">
                <a:solidFill>
                  <a:schemeClr val="bg1"/>
                </a:solidFill>
                <a:effectLst>
                  <a:outerShdw blurRad="50800" dist="25400" dir="5400000" algn="t" rotWithShape="0">
                    <a:prstClr val="black">
                      <a:alpha val="15000"/>
                    </a:prstClr>
                  </a:outerShdw>
                </a:effectLst>
              </a:endParaRPr>
            </a:p>
          </p:txBody>
        </p:sp>
        <p:sp>
          <p:nvSpPr>
            <p:cNvPr id="91" name="Oval 90"/>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92" name="Group 91"/>
          <p:cNvGrpSpPr/>
          <p:nvPr/>
        </p:nvGrpSpPr>
        <p:grpSpPr>
          <a:xfrm>
            <a:off x="6118922" y="2253496"/>
            <a:ext cx="1348678" cy="1785104"/>
            <a:chOff x="762000" y="1557456"/>
            <a:chExt cx="2057400" cy="2723163"/>
          </a:xfrm>
        </p:grpSpPr>
        <p:sp>
          <p:nvSpPr>
            <p:cNvPr id="93" name="Oval 92"/>
            <p:cNvSpPr/>
            <p:nvPr/>
          </p:nvSpPr>
          <p:spPr>
            <a:xfrm>
              <a:off x="762000" y="1946209"/>
              <a:ext cx="2057400" cy="2057399"/>
            </a:xfrm>
            <a:prstGeom prst="ellipse">
              <a:avLst/>
            </a:prstGeom>
            <a:solidFill>
              <a:schemeClr val="accent2">
                <a:lumMod val="75000"/>
              </a:schemeClr>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94" name="TextBox 93"/>
            <p:cNvSpPr txBox="1"/>
            <p:nvPr/>
          </p:nvSpPr>
          <p:spPr>
            <a:xfrm>
              <a:off x="1121393" y="1557456"/>
              <a:ext cx="1219201" cy="2723163"/>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5</a:t>
              </a:r>
              <a:endParaRPr lang="en-US" sz="11000" b="1" dirty="0">
                <a:solidFill>
                  <a:schemeClr val="tx1">
                    <a:alpha val="40000"/>
                  </a:schemeClr>
                </a:solidFill>
                <a:latin typeface="+mj-lt"/>
                <a:cs typeface="Arial" pitchFamily="34" charset="0"/>
              </a:endParaRPr>
            </a:p>
          </p:txBody>
        </p:sp>
        <p:sp>
          <p:nvSpPr>
            <p:cNvPr id="95" name="TextBox 94"/>
            <p:cNvSpPr txBox="1"/>
            <p:nvPr/>
          </p:nvSpPr>
          <p:spPr>
            <a:xfrm>
              <a:off x="823416" y="2666898"/>
              <a:ext cx="1931160" cy="683264"/>
            </a:xfrm>
            <a:prstGeom prst="rect">
              <a:avLst/>
            </a:prstGeom>
            <a:noFill/>
          </p:spPr>
          <p:txBody>
            <a:bodyPr wrap="square" rtlCol="0">
              <a:normAutofit fontScale="70000" lnSpcReduction="2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Display your chart</a:t>
              </a:r>
            </a:p>
          </p:txBody>
        </p:sp>
        <p:sp>
          <p:nvSpPr>
            <p:cNvPr id="96" name="Oval 9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97" name="Group 96"/>
          <p:cNvGrpSpPr/>
          <p:nvPr/>
        </p:nvGrpSpPr>
        <p:grpSpPr>
          <a:xfrm>
            <a:off x="7678930" y="2247169"/>
            <a:ext cx="1348678" cy="1785104"/>
            <a:chOff x="762000" y="1557456"/>
            <a:chExt cx="2057400" cy="2723163"/>
          </a:xfrm>
        </p:grpSpPr>
        <p:sp>
          <p:nvSpPr>
            <p:cNvPr id="98" name="Oval 97"/>
            <p:cNvSpPr/>
            <p:nvPr/>
          </p:nvSpPr>
          <p:spPr>
            <a:xfrm>
              <a:off x="762000" y="1946209"/>
              <a:ext cx="2057400" cy="2057399"/>
            </a:xfrm>
            <a:prstGeom prst="ellipse">
              <a:avLst/>
            </a:prstGeom>
            <a:solidFill>
              <a:srgbClr val="FFCC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99" name="TextBox 98"/>
            <p:cNvSpPr txBox="1"/>
            <p:nvPr/>
          </p:nvSpPr>
          <p:spPr>
            <a:xfrm>
              <a:off x="1121393" y="1557456"/>
              <a:ext cx="1219201" cy="2723163"/>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6</a:t>
              </a:r>
              <a:endParaRPr lang="en-US" sz="11000" b="1" dirty="0">
                <a:solidFill>
                  <a:schemeClr val="tx1">
                    <a:alpha val="40000"/>
                  </a:schemeClr>
                </a:solidFill>
                <a:latin typeface="+mj-lt"/>
                <a:cs typeface="Arial" pitchFamily="34" charset="0"/>
              </a:endParaRPr>
            </a:p>
          </p:txBody>
        </p:sp>
        <p:sp>
          <p:nvSpPr>
            <p:cNvPr id="100" name="TextBox 99"/>
            <p:cNvSpPr txBox="1"/>
            <p:nvPr/>
          </p:nvSpPr>
          <p:spPr>
            <a:xfrm>
              <a:off x="823416" y="2666898"/>
              <a:ext cx="1931160" cy="683264"/>
            </a:xfrm>
            <a:prstGeom prst="rect">
              <a:avLst/>
            </a:prstGeom>
            <a:noFill/>
          </p:spPr>
          <p:txBody>
            <a:bodyPr wrap="square" rtlCol="0">
              <a:normAutofit fontScale="77500" lnSpcReduction="2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Make it </a:t>
              </a:r>
              <a:r>
                <a:rPr lang="en-US" sz="2400" b="1" spc="60" dirty="0" err="1" smtClean="0">
                  <a:solidFill>
                    <a:schemeClr val="bg1"/>
                  </a:solidFill>
                  <a:effectLst>
                    <a:outerShdw blurRad="50800" dist="25400" dir="5400000" algn="t" rotWithShape="0">
                      <a:prstClr val="black">
                        <a:alpha val="15000"/>
                      </a:prstClr>
                    </a:outerShdw>
                  </a:effectLst>
                </a:rPr>
                <a:t>interacive</a:t>
              </a:r>
              <a:endParaRPr lang="en-US" sz="2400" b="1" dirty="0">
                <a:solidFill>
                  <a:schemeClr val="bg1"/>
                </a:solidFill>
                <a:effectLst>
                  <a:outerShdw blurRad="50800" dist="25400" dir="5400000" algn="t" rotWithShape="0">
                    <a:prstClr val="black">
                      <a:alpha val="15000"/>
                    </a:prstClr>
                  </a:outerShdw>
                </a:effectLst>
              </a:endParaRPr>
            </a:p>
          </p:txBody>
        </p:sp>
        <p:sp>
          <p:nvSpPr>
            <p:cNvPr id="101" name="Oval 100"/>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103" name="Rectangle 102"/>
          <p:cNvSpPr/>
          <p:nvPr/>
        </p:nvSpPr>
        <p:spPr>
          <a:xfrm>
            <a:off x="7543800" y="1981200"/>
            <a:ext cx="1574598" cy="553998"/>
          </a:xfrm>
          <a:prstGeom prst="rect">
            <a:avLst/>
          </a:prstGeom>
          <a:noFill/>
        </p:spPr>
        <p:txBody>
          <a:bodyPr wrap="none" lIns="91440" tIns="45720" rIns="91440" bIns="45720">
            <a:spAutoFit/>
          </a:bodyPr>
          <a:lstStyle/>
          <a:p>
            <a:pPr algn="ctr"/>
            <a:r>
              <a:rPr lang="en-US" sz="3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Optional</a:t>
            </a:r>
            <a:endParaRPr lang="en-US" sz="3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fade">
                                      <p:cBhvr>
                                        <p:cTn id="11" dur="500"/>
                                        <p:tgtEl>
                                          <p:spTgt spid="10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71600" y="76200"/>
            <a:ext cx="8403020" cy="685800"/>
          </a:xfrm>
        </p:spPr>
        <p:txBody>
          <a:bodyPr/>
          <a:lstStyle/>
          <a:p>
            <a:pPr lvl="0">
              <a:spcBef>
                <a:spcPts val="0"/>
              </a:spcBef>
            </a:pPr>
            <a:r>
              <a:rPr lang="en-US" dirty="0" smtClean="0">
                <a:latin typeface="+mn-lt"/>
              </a:rPr>
              <a:t>Choose your chart</a:t>
            </a:r>
            <a:endParaRPr lang="en-US" dirty="0">
              <a:latin typeface="+mn-lt"/>
            </a:endParaRPr>
          </a:p>
        </p:txBody>
      </p:sp>
      <p:grpSp>
        <p:nvGrpSpPr>
          <p:cNvPr id="15" name="Group 14"/>
          <p:cNvGrpSpPr/>
          <p:nvPr/>
        </p:nvGrpSpPr>
        <p:grpSpPr>
          <a:xfrm>
            <a:off x="76200" y="-32504"/>
            <a:ext cx="1348678" cy="1785104"/>
            <a:chOff x="119822" y="2239729"/>
            <a:chExt cx="1348678" cy="1785105"/>
          </a:xfrm>
        </p:grpSpPr>
        <p:sp>
          <p:nvSpPr>
            <p:cNvPr id="16" name="Oval 15"/>
            <p:cNvSpPr/>
            <p:nvPr/>
          </p:nvSpPr>
          <p:spPr>
            <a:xfrm>
              <a:off x="119822" y="2494565"/>
              <a:ext cx="1348678" cy="1348678"/>
            </a:xfrm>
            <a:prstGeom prst="ellipse">
              <a:avLst/>
            </a:prstGeom>
            <a:solidFill>
              <a:srgbClr val="0D34D6"/>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20" name="TextBox 19"/>
            <p:cNvSpPr txBox="1"/>
            <p:nvPr/>
          </p:nvSpPr>
          <p:spPr>
            <a:xfrm>
              <a:off x="355413" y="2239729"/>
              <a:ext cx="799218" cy="1785105"/>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1</a:t>
              </a:r>
              <a:endParaRPr lang="en-US" sz="11000" b="1" dirty="0">
                <a:solidFill>
                  <a:schemeClr val="tx1">
                    <a:alpha val="40000"/>
                  </a:schemeClr>
                </a:solidFill>
                <a:latin typeface="+mj-lt"/>
                <a:cs typeface="Arial" pitchFamily="34" charset="0"/>
              </a:endParaRPr>
            </a:p>
          </p:txBody>
        </p:sp>
        <p:sp>
          <p:nvSpPr>
            <p:cNvPr id="21" name="TextBox 20"/>
            <p:cNvSpPr txBox="1"/>
            <p:nvPr/>
          </p:nvSpPr>
          <p:spPr>
            <a:xfrm>
              <a:off x="160082" y="2966995"/>
              <a:ext cx="1265924" cy="447897"/>
            </a:xfrm>
            <a:prstGeom prst="rect">
              <a:avLst/>
            </a:prstGeom>
            <a:noFill/>
          </p:spPr>
          <p:txBody>
            <a:bodyPr wrap="square" rtlCol="0">
              <a:normAutofit/>
            </a:bodyPr>
            <a:lstStyle/>
            <a:p>
              <a:pPr algn="ctr">
                <a:lnSpc>
                  <a:spcPct val="80000"/>
                </a:lnSpc>
              </a:pP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22" name="Oval 21"/>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pic>
        <p:nvPicPr>
          <p:cNvPr id="3075"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400594" y="1466743"/>
            <a:ext cx="1602712" cy="1738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101748"/>
            <a:ext cx="23431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205108"/>
            <a:ext cx="26670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505324"/>
            <a:ext cx="27432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557" y="3196840"/>
            <a:ext cx="24384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8983" y="1079098"/>
            <a:ext cx="23717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3587" y="4797512"/>
            <a:ext cx="22574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4369" y="2680554"/>
            <a:ext cx="20859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223704"/>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7"/>
                                        </p:tgtEl>
                                        <p:attrNameLst>
                                          <p:attrName>style.visibility</p:attrName>
                                        </p:attrNameLst>
                                      </p:cBhvr>
                                      <p:to>
                                        <p:strVal val="visible"/>
                                      </p:to>
                                    </p:set>
                                    <p:animEffect transition="in" filter="fade">
                                      <p:cBhvr>
                                        <p:cTn id="11" dur="500"/>
                                        <p:tgtEl>
                                          <p:spTgt spid="30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80"/>
                                        </p:tgtEl>
                                        <p:attrNameLst>
                                          <p:attrName>style.visibility</p:attrName>
                                        </p:attrNameLst>
                                      </p:cBhvr>
                                      <p:to>
                                        <p:strVal val="visible"/>
                                      </p:to>
                                    </p:set>
                                    <p:animEffect transition="in" filter="fade">
                                      <p:cBhvr>
                                        <p:cTn id="15" dur="500"/>
                                        <p:tgtEl>
                                          <p:spTgt spid="308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fade">
                                      <p:cBhvr>
                                        <p:cTn id="19" dur="500"/>
                                        <p:tgtEl>
                                          <p:spTgt spid="30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78"/>
                                        </p:tgtEl>
                                        <p:attrNameLst>
                                          <p:attrName>style.visibility</p:attrName>
                                        </p:attrNameLst>
                                      </p:cBhvr>
                                      <p:to>
                                        <p:strVal val="visible"/>
                                      </p:to>
                                    </p:set>
                                    <p:animEffect transition="in" filter="fade">
                                      <p:cBhvr>
                                        <p:cTn id="23" dur="500"/>
                                        <p:tgtEl>
                                          <p:spTgt spid="307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81"/>
                                        </p:tgtEl>
                                        <p:attrNameLst>
                                          <p:attrName>style.visibility</p:attrName>
                                        </p:attrNameLst>
                                      </p:cBhvr>
                                      <p:to>
                                        <p:strVal val="visible"/>
                                      </p:to>
                                    </p:set>
                                    <p:animEffect transition="in" filter="fade">
                                      <p:cBhvr>
                                        <p:cTn id="27" dur="500"/>
                                        <p:tgtEl>
                                          <p:spTgt spid="308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83"/>
                                        </p:tgtEl>
                                        <p:attrNameLst>
                                          <p:attrName>style.visibility</p:attrName>
                                        </p:attrNameLst>
                                      </p:cBhvr>
                                      <p:to>
                                        <p:strVal val="visible"/>
                                      </p:to>
                                    </p:set>
                                    <p:animEffect transition="in" filter="fade">
                                      <p:cBhvr>
                                        <p:cTn id="31" dur="500"/>
                                        <p:tgtEl>
                                          <p:spTgt spid="308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82"/>
                                        </p:tgtEl>
                                        <p:attrNameLst>
                                          <p:attrName>style.visibility</p:attrName>
                                        </p:attrNameLst>
                                      </p:cBhvr>
                                      <p:to>
                                        <p:strVal val="visible"/>
                                      </p:to>
                                    </p:set>
                                    <p:animEffect transition="in" filter="fade">
                                      <p:cBhvr>
                                        <p:cTn id="35"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71600" y="76200"/>
            <a:ext cx="8403020" cy="685800"/>
          </a:xfrm>
        </p:spPr>
        <p:txBody>
          <a:bodyPr/>
          <a:lstStyle/>
          <a:p>
            <a:pPr lvl="0">
              <a:spcBef>
                <a:spcPts val="0"/>
              </a:spcBef>
            </a:pPr>
            <a:r>
              <a:rPr lang="en-US" dirty="0" smtClean="0">
                <a:latin typeface="+mn-lt"/>
              </a:rPr>
              <a:t>Load the libraries</a:t>
            </a:r>
            <a:endParaRPr lang="en-US" dirty="0">
              <a:latin typeface="+mn-lt"/>
            </a:endParaRPr>
          </a:p>
        </p:txBody>
      </p:sp>
      <p:grpSp>
        <p:nvGrpSpPr>
          <p:cNvPr id="15" name="Group 14"/>
          <p:cNvGrpSpPr/>
          <p:nvPr/>
        </p:nvGrpSpPr>
        <p:grpSpPr>
          <a:xfrm>
            <a:off x="76200" y="-32504"/>
            <a:ext cx="1348678" cy="1785104"/>
            <a:chOff x="119822" y="2239729"/>
            <a:chExt cx="1348678" cy="1785105"/>
          </a:xfrm>
        </p:grpSpPr>
        <p:sp>
          <p:nvSpPr>
            <p:cNvPr id="16" name="Oval 15"/>
            <p:cNvSpPr/>
            <p:nvPr/>
          </p:nvSpPr>
          <p:spPr>
            <a:xfrm>
              <a:off x="119822" y="2494565"/>
              <a:ext cx="1348678" cy="1348678"/>
            </a:xfrm>
            <a:prstGeom prst="ellipse">
              <a:avLst/>
            </a:prstGeom>
            <a:solidFill>
              <a:srgbClr val="CC00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20" name="TextBox 19"/>
            <p:cNvSpPr txBox="1"/>
            <p:nvPr/>
          </p:nvSpPr>
          <p:spPr>
            <a:xfrm>
              <a:off x="355413" y="2239729"/>
              <a:ext cx="799218" cy="1785105"/>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2</a:t>
              </a:r>
              <a:endParaRPr lang="en-US" sz="11000" b="1" dirty="0">
                <a:solidFill>
                  <a:schemeClr val="tx1">
                    <a:alpha val="40000"/>
                  </a:schemeClr>
                </a:solidFill>
                <a:latin typeface="+mj-lt"/>
                <a:cs typeface="Arial" pitchFamily="34" charset="0"/>
              </a:endParaRPr>
            </a:p>
          </p:txBody>
        </p:sp>
        <p:sp>
          <p:nvSpPr>
            <p:cNvPr id="21" name="TextBox 20"/>
            <p:cNvSpPr txBox="1"/>
            <p:nvPr/>
          </p:nvSpPr>
          <p:spPr>
            <a:xfrm>
              <a:off x="160082" y="2966995"/>
              <a:ext cx="1265924" cy="447897"/>
            </a:xfrm>
            <a:prstGeom prst="rect">
              <a:avLst/>
            </a:prstGeom>
            <a:noFill/>
          </p:spPr>
          <p:txBody>
            <a:bodyPr wrap="square" rtlCol="0">
              <a:normAutofit/>
            </a:bodyPr>
            <a:lstStyle/>
            <a:p>
              <a:pPr algn="ctr">
                <a:lnSpc>
                  <a:spcPct val="80000"/>
                </a:lnSpc>
              </a:pP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22" name="Oval 21"/>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78" y="2362200"/>
            <a:ext cx="8168977"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50711" y="5543490"/>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The “package” depends on your chart.</a:t>
            </a:r>
            <a:endParaRPr lang="en-US" sz="2000" b="1" dirty="0">
              <a:solidFill>
                <a:schemeClr val="tx1">
                  <a:lumMod val="75000"/>
                  <a:lumOff val="25000"/>
                </a:schemeClr>
              </a:solidFill>
            </a:endParaRPr>
          </a:p>
        </p:txBody>
      </p:sp>
      <p:sp>
        <p:nvSpPr>
          <p:cNvPr id="23" name="Rectangle 22"/>
          <p:cNvSpPr/>
          <p:nvPr/>
        </p:nvSpPr>
        <p:spPr>
          <a:xfrm>
            <a:off x="8686800" y="5694528"/>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Tree>
    <p:extLst>
      <p:ext uri="{BB962C8B-B14F-4D97-AF65-F5344CB8AC3E}">
        <p14:creationId xmlns:p14="http://schemas.microsoft.com/office/powerpoint/2010/main" val="1529721898"/>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71600" y="76200"/>
            <a:ext cx="8403020" cy="685800"/>
          </a:xfrm>
        </p:spPr>
        <p:txBody>
          <a:bodyPr/>
          <a:lstStyle/>
          <a:p>
            <a:pPr lvl="0">
              <a:spcBef>
                <a:spcPts val="0"/>
              </a:spcBef>
            </a:pPr>
            <a:r>
              <a:rPr lang="en-US" dirty="0" smtClean="0">
                <a:latin typeface="+mn-lt"/>
              </a:rPr>
              <a:t>Prepare your data</a:t>
            </a:r>
            <a:endParaRPr lang="en-US" dirty="0">
              <a:latin typeface="+mn-lt"/>
            </a:endParaRPr>
          </a:p>
        </p:txBody>
      </p:sp>
      <p:grpSp>
        <p:nvGrpSpPr>
          <p:cNvPr id="15" name="Group 14"/>
          <p:cNvGrpSpPr/>
          <p:nvPr/>
        </p:nvGrpSpPr>
        <p:grpSpPr>
          <a:xfrm>
            <a:off x="76200" y="-32504"/>
            <a:ext cx="1348678" cy="1785104"/>
            <a:chOff x="119822" y="2239729"/>
            <a:chExt cx="1348678" cy="1785105"/>
          </a:xfrm>
        </p:grpSpPr>
        <p:sp>
          <p:nvSpPr>
            <p:cNvPr id="16" name="Oval 15"/>
            <p:cNvSpPr/>
            <p:nvPr/>
          </p:nvSpPr>
          <p:spPr>
            <a:xfrm>
              <a:off x="119822" y="2494565"/>
              <a:ext cx="1348678" cy="1348678"/>
            </a:xfrm>
            <a:prstGeom prst="ellipse">
              <a:avLst/>
            </a:prstGeom>
            <a:solidFill>
              <a:srgbClr val="FFCC00"/>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20" name="TextBox 19"/>
            <p:cNvSpPr txBox="1"/>
            <p:nvPr/>
          </p:nvSpPr>
          <p:spPr>
            <a:xfrm>
              <a:off x="355413" y="2239729"/>
              <a:ext cx="799218" cy="1785105"/>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3</a:t>
              </a:r>
              <a:endParaRPr lang="en-US" sz="11000" b="1" dirty="0">
                <a:solidFill>
                  <a:schemeClr val="tx1">
                    <a:alpha val="40000"/>
                  </a:schemeClr>
                </a:solidFill>
                <a:latin typeface="+mj-lt"/>
                <a:cs typeface="Arial" pitchFamily="34" charset="0"/>
              </a:endParaRPr>
            </a:p>
          </p:txBody>
        </p:sp>
        <p:sp>
          <p:nvSpPr>
            <p:cNvPr id="21" name="TextBox 20"/>
            <p:cNvSpPr txBox="1"/>
            <p:nvPr/>
          </p:nvSpPr>
          <p:spPr>
            <a:xfrm>
              <a:off x="160082" y="2966995"/>
              <a:ext cx="1265924" cy="447897"/>
            </a:xfrm>
            <a:prstGeom prst="rect">
              <a:avLst/>
            </a:prstGeom>
            <a:noFill/>
          </p:spPr>
          <p:txBody>
            <a:bodyPr wrap="square" rtlCol="0">
              <a:normAutofit/>
            </a:bodyPr>
            <a:lstStyle/>
            <a:p>
              <a:pPr algn="ctr">
                <a:lnSpc>
                  <a:spcPct val="80000"/>
                </a:lnSpc>
              </a:pP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22" name="Oval 21"/>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46" y="3733800"/>
            <a:ext cx="8798459"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429000" y="1142659"/>
            <a:ext cx="6096000" cy="4419941"/>
            <a:chOff x="3429000" y="1218859"/>
            <a:chExt cx="6096000" cy="4419941"/>
          </a:xfrm>
        </p:grpSpPr>
        <p:sp>
          <p:nvSpPr>
            <p:cNvPr id="2" name="Rectangle 1"/>
            <p:cNvSpPr/>
            <p:nvPr/>
          </p:nvSpPr>
          <p:spPr>
            <a:xfrm>
              <a:off x="3429000" y="1218859"/>
              <a:ext cx="5486400" cy="4419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57600" y="1486385"/>
              <a:ext cx="5867400" cy="1144929"/>
            </a:xfrm>
            <a:prstGeom prst="rect">
              <a:avLst/>
            </a:prstGeom>
          </p:spPr>
          <p:txBody>
            <a:bodyPr wrap="square">
              <a:spAutoFit/>
            </a:bodyPr>
            <a:lstStyle/>
            <a:p>
              <a:pPr>
                <a:lnSpc>
                  <a:spcPct val="114000"/>
                </a:lnSpc>
              </a:pPr>
              <a:r>
                <a:rPr lang="en-US" sz="3000" b="1" dirty="0" smtClean="0">
                  <a:solidFill>
                    <a:prstClr val="black">
                      <a:lumMod val="85000"/>
                      <a:lumOff val="15000"/>
                    </a:prstClr>
                  </a:solidFill>
                </a:rPr>
                <a:t>Three ways:</a:t>
              </a:r>
            </a:p>
            <a:p>
              <a:pPr>
                <a:lnSpc>
                  <a:spcPct val="114000"/>
                </a:lnSpc>
              </a:pPr>
              <a:endParaRPr lang="en-US" sz="3000" b="1" dirty="0" smtClean="0">
                <a:solidFill>
                  <a:prstClr val="black">
                    <a:lumMod val="85000"/>
                    <a:lumOff val="15000"/>
                  </a:prstClr>
                </a:solidFill>
              </a:endParaRPr>
            </a:p>
          </p:txBody>
        </p:sp>
      </p:grpSp>
      <p:sp>
        <p:nvSpPr>
          <p:cNvPr id="4" name="Rectangle 3"/>
          <p:cNvSpPr/>
          <p:nvPr/>
        </p:nvSpPr>
        <p:spPr>
          <a:xfrm>
            <a:off x="3962400" y="2895600"/>
            <a:ext cx="4572000" cy="1144929"/>
          </a:xfrm>
          <a:prstGeom prst="rect">
            <a:avLst/>
          </a:prstGeom>
        </p:spPr>
        <p:txBody>
          <a:bodyPr>
            <a:spAutoFit/>
          </a:bodyPr>
          <a:lstStyle/>
          <a:p>
            <a:pPr>
              <a:lnSpc>
                <a:spcPct val="114000"/>
              </a:lnSpc>
            </a:pPr>
            <a:endParaRPr lang="en-US" sz="3000" dirty="0" smtClean="0"/>
          </a:p>
          <a:p>
            <a:pPr>
              <a:lnSpc>
                <a:spcPct val="114000"/>
              </a:lnSpc>
            </a:pPr>
            <a:r>
              <a:rPr lang="en-US" sz="3000" dirty="0" smtClean="0">
                <a:solidFill>
                  <a:prstClr val="black">
                    <a:lumMod val="85000"/>
                    <a:lumOff val="15000"/>
                  </a:prstClr>
                </a:solidFill>
              </a:rPr>
              <a:t>2.   Populate server-side</a:t>
            </a:r>
            <a:endParaRPr lang="en-US" sz="3000" dirty="0">
              <a:solidFill>
                <a:prstClr val="black">
                  <a:lumMod val="85000"/>
                  <a:lumOff val="15000"/>
                </a:prstClr>
              </a:solidFill>
            </a:endParaRPr>
          </a:p>
        </p:txBody>
      </p:sp>
      <p:sp>
        <p:nvSpPr>
          <p:cNvPr id="5" name="Rectangle 4"/>
          <p:cNvSpPr/>
          <p:nvPr/>
        </p:nvSpPr>
        <p:spPr>
          <a:xfrm>
            <a:off x="3962400" y="2427251"/>
            <a:ext cx="3962400" cy="1144929"/>
          </a:xfrm>
          <a:prstGeom prst="rect">
            <a:avLst/>
          </a:prstGeom>
        </p:spPr>
        <p:txBody>
          <a:bodyPr wrap="square">
            <a:spAutoFit/>
          </a:bodyPr>
          <a:lstStyle/>
          <a:p>
            <a:pPr marL="514350" indent="-514350">
              <a:lnSpc>
                <a:spcPct val="114000"/>
              </a:lnSpc>
              <a:buFont typeface="+mj-lt"/>
              <a:buAutoNum type="arabicPeriod"/>
            </a:pPr>
            <a:r>
              <a:rPr lang="en-US" sz="3000" dirty="0"/>
              <a:t>Create a </a:t>
            </a:r>
            <a:r>
              <a:rPr lang="en-US" sz="3000" dirty="0" err="1"/>
              <a:t>DataTable</a:t>
            </a:r>
            <a:r>
              <a:rPr lang="en-US" sz="3000" dirty="0"/>
              <a:t> or </a:t>
            </a:r>
            <a:r>
              <a:rPr lang="en-US" sz="3000" dirty="0" err="1"/>
              <a:t>DataView</a:t>
            </a:r>
            <a:r>
              <a:rPr lang="en-US" sz="3000" dirty="0"/>
              <a:t> object</a:t>
            </a:r>
            <a:endParaRPr lang="en-US" sz="3000" dirty="0">
              <a:solidFill>
                <a:prstClr val="black">
                  <a:lumMod val="85000"/>
                  <a:lumOff val="15000"/>
                </a:prstClr>
              </a:solidFill>
            </a:endParaRPr>
          </a:p>
        </p:txBody>
      </p:sp>
      <p:sp>
        <p:nvSpPr>
          <p:cNvPr id="6" name="Rectangle 5"/>
          <p:cNvSpPr/>
          <p:nvPr/>
        </p:nvSpPr>
        <p:spPr>
          <a:xfrm>
            <a:off x="3962400" y="3907177"/>
            <a:ext cx="4572000" cy="588623"/>
          </a:xfrm>
          <a:prstGeom prst="rect">
            <a:avLst/>
          </a:prstGeom>
        </p:spPr>
        <p:txBody>
          <a:bodyPr>
            <a:spAutoFit/>
          </a:bodyPr>
          <a:lstStyle/>
          <a:p>
            <a:pPr>
              <a:lnSpc>
                <a:spcPct val="114000"/>
              </a:lnSpc>
            </a:pPr>
            <a:r>
              <a:rPr lang="en-US" sz="3000" dirty="0" smtClean="0">
                <a:solidFill>
                  <a:prstClr val="black">
                    <a:lumMod val="85000"/>
                    <a:lumOff val="15000"/>
                  </a:prstClr>
                </a:solidFill>
              </a:rPr>
              <a:t>3.   Query </a:t>
            </a:r>
            <a:r>
              <a:rPr lang="en-US" sz="3000" dirty="0">
                <a:solidFill>
                  <a:prstClr val="black">
                    <a:lumMod val="85000"/>
                    <a:lumOff val="15000"/>
                  </a:prstClr>
                </a:solidFill>
              </a:rPr>
              <a:t>a data source</a:t>
            </a:r>
            <a:endParaRPr lang="en-US" sz="3000" dirty="0">
              <a:solidFill>
                <a:prstClr val="black">
                  <a:lumMod val="85000"/>
                  <a:lumOff val="15000"/>
                </a:prstClr>
              </a:solidFill>
            </a:endParaRPr>
          </a:p>
        </p:txBody>
      </p:sp>
    </p:spTree>
    <p:extLst>
      <p:ext uri="{BB962C8B-B14F-4D97-AF65-F5344CB8AC3E}">
        <p14:creationId xmlns:p14="http://schemas.microsoft.com/office/powerpoint/2010/main" val="379935774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71600" y="76200"/>
            <a:ext cx="8403020" cy="685800"/>
          </a:xfrm>
        </p:spPr>
        <p:txBody>
          <a:bodyPr/>
          <a:lstStyle/>
          <a:p>
            <a:pPr lvl="0">
              <a:spcBef>
                <a:spcPts val="0"/>
              </a:spcBef>
            </a:pPr>
            <a:r>
              <a:rPr lang="en-US" dirty="0" smtClean="0">
                <a:latin typeface="+mn-lt"/>
              </a:rPr>
              <a:t>Customize your chart</a:t>
            </a:r>
            <a:endParaRPr lang="en-US" dirty="0">
              <a:latin typeface="+mn-lt"/>
            </a:endParaRPr>
          </a:p>
        </p:txBody>
      </p:sp>
      <p:grpSp>
        <p:nvGrpSpPr>
          <p:cNvPr id="15" name="Group 14"/>
          <p:cNvGrpSpPr/>
          <p:nvPr/>
        </p:nvGrpSpPr>
        <p:grpSpPr>
          <a:xfrm>
            <a:off x="76200" y="-32504"/>
            <a:ext cx="1348678" cy="1785104"/>
            <a:chOff x="119822" y="2239729"/>
            <a:chExt cx="1348678" cy="1785105"/>
          </a:xfrm>
        </p:grpSpPr>
        <p:sp>
          <p:nvSpPr>
            <p:cNvPr id="16" name="Oval 15"/>
            <p:cNvSpPr/>
            <p:nvPr/>
          </p:nvSpPr>
          <p:spPr>
            <a:xfrm>
              <a:off x="119822" y="2494565"/>
              <a:ext cx="1348678" cy="1348678"/>
            </a:xfrm>
            <a:prstGeom prst="ellipse">
              <a:avLst/>
            </a:prstGeom>
            <a:solidFill>
              <a:srgbClr val="0D34D6"/>
            </a:soli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20" name="TextBox 19"/>
            <p:cNvSpPr txBox="1"/>
            <p:nvPr/>
          </p:nvSpPr>
          <p:spPr>
            <a:xfrm>
              <a:off x="355413" y="2239729"/>
              <a:ext cx="799218" cy="1785105"/>
            </a:xfrm>
            <a:prstGeom prst="rect">
              <a:avLst/>
            </a:prstGeom>
            <a:noFill/>
          </p:spPr>
          <p:txBody>
            <a:bodyPr wrap="square" rtlCol="0">
              <a:spAutoFit/>
            </a:bodyPr>
            <a:lstStyle/>
            <a:p>
              <a:r>
                <a:rPr lang="en-US" sz="11000" b="1" dirty="0" smtClean="0">
                  <a:solidFill>
                    <a:schemeClr val="tx1">
                      <a:alpha val="40000"/>
                    </a:schemeClr>
                  </a:solidFill>
                  <a:latin typeface="+mj-lt"/>
                  <a:cs typeface="Arial" pitchFamily="34" charset="0"/>
                </a:rPr>
                <a:t>4</a:t>
              </a:r>
              <a:endParaRPr lang="en-US" sz="11000" b="1" dirty="0">
                <a:solidFill>
                  <a:schemeClr val="tx1">
                    <a:alpha val="40000"/>
                  </a:schemeClr>
                </a:solidFill>
                <a:latin typeface="+mj-lt"/>
                <a:cs typeface="Arial" pitchFamily="34" charset="0"/>
              </a:endParaRPr>
            </a:p>
          </p:txBody>
        </p:sp>
        <p:sp>
          <p:nvSpPr>
            <p:cNvPr id="21" name="TextBox 20"/>
            <p:cNvSpPr txBox="1"/>
            <p:nvPr/>
          </p:nvSpPr>
          <p:spPr>
            <a:xfrm>
              <a:off x="160082" y="2966995"/>
              <a:ext cx="1265924" cy="447897"/>
            </a:xfrm>
            <a:prstGeom prst="rect">
              <a:avLst/>
            </a:prstGeom>
            <a:noFill/>
          </p:spPr>
          <p:txBody>
            <a:bodyPr wrap="square" rtlCol="0">
              <a:normAutofit/>
            </a:bodyPr>
            <a:lstStyle/>
            <a:p>
              <a:pPr algn="ctr">
                <a:lnSpc>
                  <a:spcPct val="80000"/>
                </a:lnSpc>
              </a:pPr>
              <a:endParaRPr lang="en-US" sz="2400" b="1" spc="60" dirty="0" smtClean="0">
                <a:solidFill>
                  <a:schemeClr val="bg1"/>
                </a:solidFill>
                <a:effectLst>
                  <a:outerShdw blurRad="50800" dist="25400" dir="5400000" algn="t" rotWithShape="0">
                    <a:prstClr val="black">
                      <a:alpha val="15000"/>
                    </a:prstClr>
                  </a:outerShdw>
                </a:effectLst>
              </a:endParaRPr>
            </a:p>
          </p:txBody>
        </p:sp>
        <p:sp>
          <p:nvSpPr>
            <p:cNvPr id="22" name="Oval 21"/>
            <p:cNvSpPr/>
            <p:nvPr/>
          </p:nvSpPr>
          <p:spPr>
            <a:xfrm>
              <a:off x="280641" y="2524814"/>
              <a:ext cx="1038006" cy="84916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2659"/>
            <a:ext cx="6096000" cy="4723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4724400" y="990600"/>
            <a:ext cx="4267200" cy="4106506"/>
            <a:chOff x="4724400" y="990600"/>
            <a:chExt cx="4267200" cy="4106506"/>
          </a:xfrm>
        </p:grpSpPr>
        <p:sp>
          <p:nvSpPr>
            <p:cNvPr id="10" name="Rectangle 9"/>
            <p:cNvSpPr/>
            <p:nvPr/>
          </p:nvSpPr>
          <p:spPr>
            <a:xfrm>
              <a:off x="4724400" y="990600"/>
              <a:ext cx="3886200" cy="41065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24400" y="1833168"/>
              <a:ext cx="4267200" cy="1144929"/>
            </a:xfrm>
            <a:prstGeom prst="rect">
              <a:avLst/>
            </a:prstGeom>
          </p:spPr>
          <p:txBody>
            <a:bodyPr wrap="square">
              <a:spAutoFit/>
            </a:bodyPr>
            <a:lstStyle/>
            <a:p>
              <a:pPr marL="457200" indent="-457200">
                <a:lnSpc>
                  <a:spcPct val="114000"/>
                </a:lnSpc>
                <a:buFont typeface="Arial" pitchFamily="34" charset="0"/>
                <a:buChar char="•"/>
              </a:pPr>
              <a:r>
                <a:rPr lang="en-US" sz="3000" dirty="0" smtClean="0">
                  <a:solidFill>
                    <a:prstClr val="black">
                      <a:lumMod val="85000"/>
                      <a:lumOff val="15000"/>
                    </a:prstClr>
                  </a:solidFill>
                </a:rPr>
                <a:t>Tons of options</a:t>
              </a:r>
            </a:p>
            <a:p>
              <a:pPr>
                <a:lnSpc>
                  <a:spcPct val="114000"/>
                </a:lnSpc>
              </a:pPr>
              <a:endParaRPr lang="en-US" sz="3000" dirty="0" smtClean="0">
                <a:solidFill>
                  <a:prstClr val="black">
                    <a:lumMod val="85000"/>
                    <a:lumOff val="15000"/>
                  </a:prstClr>
                </a:solidFill>
              </a:endParaRPr>
            </a:p>
          </p:txBody>
        </p:sp>
      </p:grpSp>
      <p:sp>
        <p:nvSpPr>
          <p:cNvPr id="3" name="Rectangle 2"/>
          <p:cNvSpPr/>
          <p:nvPr/>
        </p:nvSpPr>
        <p:spPr>
          <a:xfrm>
            <a:off x="4724400" y="2776100"/>
            <a:ext cx="4041427" cy="588623"/>
          </a:xfrm>
          <a:prstGeom prst="rect">
            <a:avLst/>
          </a:prstGeom>
        </p:spPr>
        <p:txBody>
          <a:bodyPr wrap="none">
            <a:spAutoFit/>
          </a:bodyPr>
          <a:lstStyle/>
          <a:p>
            <a:pPr marL="457200" indent="-457200">
              <a:lnSpc>
                <a:spcPct val="114000"/>
              </a:lnSpc>
              <a:buFont typeface="Arial" pitchFamily="34" charset="0"/>
              <a:buChar char="•"/>
            </a:pPr>
            <a:r>
              <a:rPr lang="en-US" sz="3000" dirty="0">
                <a:solidFill>
                  <a:prstClr val="black">
                    <a:lumMod val="85000"/>
                    <a:lumOff val="15000"/>
                  </a:prstClr>
                </a:solidFill>
              </a:rPr>
              <a:t>Chart-specific options</a:t>
            </a:r>
          </a:p>
        </p:txBody>
      </p:sp>
    </p:spTree>
    <p:extLst>
      <p:ext uri="{BB962C8B-B14F-4D97-AF65-F5344CB8AC3E}">
        <p14:creationId xmlns:p14="http://schemas.microsoft.com/office/powerpoint/2010/main" val="379935774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PowerPoint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AD14C5-6E05-4732-8930-CBD406590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IntroducingPowerPoint2010</Template>
  <TotalTime>0</TotalTime>
  <Words>289</Words>
  <Application>Microsoft Office PowerPoint</Application>
  <PresentationFormat>On-screen Show (4:3)</PresentationFormat>
  <Paragraphs>104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IntroducingPowerPoint2010</vt:lpstr>
      <vt:lpstr>introducing Google Charts</vt:lpstr>
      <vt:lpstr>A visualization tool for website developers</vt:lpstr>
      <vt:lpstr>What is Google Charts?</vt:lpstr>
      <vt:lpstr>Pros and Cons to Google Charts</vt:lpstr>
      <vt:lpstr>PowerPoint Presentation</vt:lpstr>
      <vt:lpstr>Choose your chart</vt:lpstr>
      <vt:lpstr>Load the libraries</vt:lpstr>
      <vt:lpstr>Prepare your data</vt:lpstr>
      <vt:lpstr>Customize your chart</vt:lpstr>
      <vt:lpstr>Display your chart</vt:lpstr>
      <vt:lpstr>Optional: Make your chart interactive</vt:lpstr>
      <vt:lpstr>PowerPoint Presentation</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2013-03-20T22:18:51Z</dcterms:created>
  <dcterms:modified xsi:type="dcterms:W3CDTF">2013-03-21T03:30:25Z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