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7" r:id="rId2"/>
    <p:sldId id="342" r:id="rId3"/>
    <p:sldId id="279" r:id="rId4"/>
    <p:sldId id="407" r:id="rId5"/>
    <p:sldId id="549" r:id="rId6"/>
    <p:sldId id="423" r:id="rId7"/>
    <p:sldId id="547" r:id="rId8"/>
    <p:sldId id="550" r:id="rId9"/>
    <p:sldId id="551" r:id="rId10"/>
    <p:sldId id="419" r:id="rId11"/>
    <p:sldId id="552" r:id="rId12"/>
    <p:sldId id="548" r:id="rId13"/>
    <p:sldId id="553" r:id="rId14"/>
    <p:sldId id="554" r:id="rId15"/>
    <p:sldId id="555" r:id="rId16"/>
    <p:sldId id="558" r:id="rId17"/>
    <p:sldId id="557" r:id="rId18"/>
    <p:sldId id="55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65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2/9/23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4254737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2/9/23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333686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2/9/23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756711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2/9/23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07615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2/9/23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65063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2/9/23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2138912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2/9/23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44114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2/9/23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1570687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2/9/23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930401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2/9/23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1589394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2/9/23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098725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2/9/23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16728020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2022</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33149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D8F0-6373-E345-8C4D-00903DBA0CE7}"/>
              </a:ext>
            </a:extLst>
          </p:cNvPr>
          <p:cNvSpPr>
            <a:spLocks noGrp="1"/>
          </p:cNvSpPr>
          <p:nvPr>
            <p:ph type="title"/>
          </p:nvPr>
        </p:nvSpPr>
        <p:spPr/>
        <p:txBody>
          <a:bodyPr/>
          <a:lstStyle/>
          <a:p>
            <a:r>
              <a:rPr lang="en-US" dirty="0"/>
              <a:t>MOX Fuels</a:t>
            </a:r>
          </a:p>
        </p:txBody>
      </p:sp>
      <p:sp>
        <p:nvSpPr>
          <p:cNvPr id="3" name="Content Placeholder 2">
            <a:extLst>
              <a:ext uri="{FF2B5EF4-FFF2-40B4-BE49-F238E27FC236}">
                <a16:creationId xmlns:a16="http://schemas.microsoft.com/office/drawing/2014/main" id="{AEF6B378-35F8-3242-BD7F-AA5805B45888}"/>
              </a:ext>
            </a:extLst>
          </p:cNvPr>
          <p:cNvSpPr>
            <a:spLocks noGrp="1"/>
          </p:cNvSpPr>
          <p:nvPr>
            <p:ph idx="1"/>
          </p:nvPr>
        </p:nvSpPr>
        <p:spPr>
          <a:xfrm>
            <a:off x="609600" y="2280746"/>
            <a:ext cx="7082274" cy="3845418"/>
          </a:xfrm>
        </p:spPr>
        <p:txBody>
          <a:bodyPr>
            <a:noAutofit/>
          </a:bodyPr>
          <a:lstStyle/>
          <a:p>
            <a:r>
              <a:rPr lang="en-US" sz="2000" dirty="0"/>
              <a:t>Most phenomena occurring inside oxide fuel pellets are thermally activated, and a good knowledge of the thermal field inside the fuel stack is key</a:t>
            </a:r>
          </a:p>
          <a:p>
            <a:r>
              <a:rPr lang="en-US" sz="2000" dirty="0"/>
              <a:t>Centerline temperatures can reach above 2000C, significantly higher than thermal LWRs</a:t>
            </a:r>
          </a:p>
          <a:p>
            <a:r>
              <a:rPr lang="en-US" sz="2000" dirty="0"/>
              <a:t>Thermal conductivity is low and degrades with irradiation</a:t>
            </a:r>
          </a:p>
          <a:p>
            <a:r>
              <a:rPr lang="en-US" sz="2000" dirty="0"/>
              <a:t>Due to the steep thermal gradient, thermal stress cracks form </a:t>
            </a:r>
          </a:p>
          <a:p>
            <a:r>
              <a:rPr lang="en-US" sz="2000" dirty="0"/>
              <a:t>Restructuring takes place due to the high temperatures, leading to distinct regions in the fuel</a:t>
            </a:r>
          </a:p>
          <a:p>
            <a:endParaRPr lang="en-US" sz="2000" dirty="0"/>
          </a:p>
        </p:txBody>
      </p:sp>
      <p:sp>
        <p:nvSpPr>
          <p:cNvPr id="5" name="Slide Number Placeholder 4">
            <a:extLst>
              <a:ext uri="{FF2B5EF4-FFF2-40B4-BE49-F238E27FC236}">
                <a16:creationId xmlns:a16="http://schemas.microsoft.com/office/drawing/2014/main" id="{D33C6E57-90AD-1244-B19C-60B5F752F204}"/>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pic>
        <p:nvPicPr>
          <p:cNvPr id="7" name="Picture 6">
            <a:extLst>
              <a:ext uri="{FF2B5EF4-FFF2-40B4-BE49-F238E27FC236}">
                <a16:creationId xmlns:a16="http://schemas.microsoft.com/office/drawing/2014/main" id="{A1AC2DEA-7714-0B45-8BC1-8D4FD34F3E51}"/>
              </a:ext>
            </a:extLst>
          </p:cNvPr>
          <p:cNvPicPr>
            <a:picLocks noChangeAspect="1"/>
          </p:cNvPicPr>
          <p:nvPr/>
        </p:nvPicPr>
        <p:blipFill>
          <a:blip r:embed="rId2"/>
          <a:stretch>
            <a:fillRect/>
          </a:stretch>
        </p:blipFill>
        <p:spPr>
          <a:xfrm>
            <a:off x="8209998" y="1405493"/>
            <a:ext cx="2844800" cy="2387191"/>
          </a:xfrm>
          <a:prstGeom prst="rect">
            <a:avLst/>
          </a:prstGeom>
        </p:spPr>
      </p:pic>
      <p:pic>
        <p:nvPicPr>
          <p:cNvPr id="8" name="Picture 7">
            <a:extLst>
              <a:ext uri="{FF2B5EF4-FFF2-40B4-BE49-F238E27FC236}">
                <a16:creationId xmlns:a16="http://schemas.microsoft.com/office/drawing/2014/main" id="{6377BF14-4331-0444-A21A-5DE2FD89FAA0}"/>
              </a:ext>
            </a:extLst>
          </p:cNvPr>
          <p:cNvPicPr>
            <a:picLocks noChangeAspect="1"/>
          </p:cNvPicPr>
          <p:nvPr/>
        </p:nvPicPr>
        <p:blipFill>
          <a:blip r:embed="rId3"/>
          <a:stretch>
            <a:fillRect/>
          </a:stretch>
        </p:blipFill>
        <p:spPr>
          <a:xfrm>
            <a:off x="8140976" y="4004853"/>
            <a:ext cx="3384824" cy="2387191"/>
          </a:xfrm>
          <a:prstGeom prst="rect">
            <a:avLst/>
          </a:prstGeom>
        </p:spPr>
      </p:pic>
    </p:spTree>
    <p:extLst>
      <p:ext uri="{BB962C8B-B14F-4D97-AF65-F5344CB8AC3E}">
        <p14:creationId xmlns:p14="http://schemas.microsoft.com/office/powerpoint/2010/main" val="27360215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251A8-BC3E-754A-B33C-F5252F2440B6}"/>
              </a:ext>
            </a:extLst>
          </p:cNvPr>
          <p:cNvSpPr>
            <a:spLocks noGrp="1"/>
          </p:cNvSpPr>
          <p:nvPr>
            <p:ph type="title"/>
          </p:nvPr>
        </p:nvSpPr>
        <p:spPr/>
        <p:txBody>
          <a:bodyPr/>
          <a:lstStyle/>
          <a:p>
            <a:r>
              <a:rPr lang="en-US" dirty="0"/>
              <a:t>MOX Restructuring</a:t>
            </a:r>
          </a:p>
        </p:txBody>
      </p:sp>
      <p:sp>
        <p:nvSpPr>
          <p:cNvPr id="3" name="Content Placeholder 2">
            <a:extLst>
              <a:ext uri="{FF2B5EF4-FFF2-40B4-BE49-F238E27FC236}">
                <a16:creationId xmlns:a16="http://schemas.microsoft.com/office/drawing/2014/main" id="{5C4ABDE3-8DD9-544F-A3F2-B54E2F4CA12A}"/>
              </a:ext>
            </a:extLst>
          </p:cNvPr>
          <p:cNvSpPr>
            <a:spLocks noGrp="1"/>
          </p:cNvSpPr>
          <p:nvPr>
            <p:ph idx="1"/>
          </p:nvPr>
        </p:nvSpPr>
        <p:spPr>
          <a:xfrm>
            <a:off x="609600" y="2160494"/>
            <a:ext cx="7192618" cy="4449027"/>
          </a:xfrm>
        </p:spPr>
        <p:txBody>
          <a:bodyPr/>
          <a:lstStyle/>
          <a:p>
            <a:r>
              <a:rPr lang="en-US" sz="2000" dirty="0"/>
              <a:t>Pu bearing fast reactor oxide fuels display four defining regions of a restructured pellet:</a:t>
            </a:r>
          </a:p>
          <a:p>
            <a:pPr lvl="1"/>
            <a:r>
              <a:rPr lang="en-US" sz="2000" dirty="0"/>
              <a:t>the central void, the columnar grain growth region, the equiaxed grain growth region, and the as-sintered region</a:t>
            </a:r>
          </a:p>
          <a:p>
            <a:r>
              <a:rPr lang="en-US" sz="2000" dirty="0"/>
              <a:t>The higher temperatures and heating rates form coarse, elongated grains that grow radially toward the outer rim of the fuel</a:t>
            </a:r>
          </a:p>
          <a:p>
            <a:r>
              <a:rPr lang="en-US" sz="2000" dirty="0"/>
              <a:t>The equiaxed region consists of grains that have undergone significant growth when compared to the un-irradiated samples</a:t>
            </a:r>
          </a:p>
          <a:p>
            <a:r>
              <a:rPr lang="en-US" sz="2000" dirty="0"/>
              <a:t>The central void forms from the accumulation of voids and pores present in the fuel along a thermal gradient</a:t>
            </a:r>
          </a:p>
          <a:p>
            <a:endParaRPr lang="en-US" sz="2000" dirty="0"/>
          </a:p>
          <a:p>
            <a:endParaRPr lang="en-US" sz="2000" dirty="0"/>
          </a:p>
        </p:txBody>
      </p:sp>
      <p:sp>
        <p:nvSpPr>
          <p:cNvPr id="4" name="Slide Number Placeholder 3">
            <a:extLst>
              <a:ext uri="{FF2B5EF4-FFF2-40B4-BE49-F238E27FC236}">
                <a16:creationId xmlns:a16="http://schemas.microsoft.com/office/drawing/2014/main" id="{94770477-52D8-0A4A-9AA5-684FADF01FB4}"/>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pic>
        <p:nvPicPr>
          <p:cNvPr id="5" name="Picture 4">
            <a:extLst>
              <a:ext uri="{FF2B5EF4-FFF2-40B4-BE49-F238E27FC236}">
                <a16:creationId xmlns:a16="http://schemas.microsoft.com/office/drawing/2014/main" id="{6921BB5A-21DE-9744-978F-A4F9A10AE32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933637" y="4003063"/>
            <a:ext cx="2713381" cy="2708439"/>
          </a:xfrm>
          <a:prstGeom prst="rect">
            <a:avLst/>
          </a:prstGeom>
        </p:spPr>
      </p:pic>
      <p:pic>
        <p:nvPicPr>
          <p:cNvPr id="6" name="Content Placeholder 5">
            <a:extLst>
              <a:ext uri="{FF2B5EF4-FFF2-40B4-BE49-F238E27FC236}">
                <a16:creationId xmlns:a16="http://schemas.microsoft.com/office/drawing/2014/main" id="{AF3B7627-7C5D-9E46-86D4-BFB79D96273F}"/>
              </a:ext>
            </a:extLst>
          </p:cNvPr>
          <p:cNvPicPr>
            <a:picLocks noChangeAspect="1"/>
          </p:cNvPicPr>
          <p:nvPr/>
        </p:nvPicPr>
        <p:blipFill>
          <a:blip r:embed="rId3"/>
          <a:stretch>
            <a:fillRect/>
          </a:stretch>
        </p:blipFill>
        <p:spPr>
          <a:xfrm>
            <a:off x="8172003" y="1165290"/>
            <a:ext cx="3536292" cy="2778093"/>
          </a:xfrm>
          <a:prstGeom prst="rect">
            <a:avLst/>
          </a:prstGeom>
        </p:spPr>
      </p:pic>
    </p:spTree>
    <p:extLst>
      <p:ext uri="{BB962C8B-B14F-4D97-AF65-F5344CB8AC3E}">
        <p14:creationId xmlns:p14="http://schemas.microsoft.com/office/powerpoint/2010/main" val="293312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D3C82-28E3-6F4A-A8E0-F5F3E6376070}"/>
              </a:ext>
            </a:extLst>
          </p:cNvPr>
          <p:cNvSpPr>
            <a:spLocks noGrp="1"/>
          </p:cNvSpPr>
          <p:nvPr>
            <p:ph type="title"/>
          </p:nvPr>
        </p:nvSpPr>
        <p:spPr/>
        <p:txBody>
          <a:bodyPr/>
          <a:lstStyle/>
          <a:p>
            <a:r>
              <a:rPr lang="en-US" dirty="0"/>
              <a:t>Constituent Redistribution</a:t>
            </a:r>
          </a:p>
        </p:txBody>
      </p:sp>
      <p:sp>
        <p:nvSpPr>
          <p:cNvPr id="3" name="Content Placeholder 2">
            <a:extLst>
              <a:ext uri="{FF2B5EF4-FFF2-40B4-BE49-F238E27FC236}">
                <a16:creationId xmlns:a16="http://schemas.microsoft.com/office/drawing/2014/main" id="{47429497-8FD0-9641-9C2C-58FA1A2D2007}"/>
              </a:ext>
            </a:extLst>
          </p:cNvPr>
          <p:cNvSpPr>
            <a:spLocks noGrp="1"/>
          </p:cNvSpPr>
          <p:nvPr>
            <p:ph idx="1"/>
          </p:nvPr>
        </p:nvSpPr>
        <p:spPr>
          <a:xfrm>
            <a:off x="609600" y="2160495"/>
            <a:ext cx="6367670" cy="3965670"/>
          </a:xfrm>
        </p:spPr>
        <p:txBody>
          <a:bodyPr/>
          <a:lstStyle/>
          <a:p>
            <a:r>
              <a:rPr lang="en-US" sz="2000" dirty="0"/>
              <a:t>The as-fabricated oxide pellets to be used as fuel in fast reactors are always </a:t>
            </a:r>
            <a:r>
              <a:rPr lang="en-US" sz="2000" dirty="0" err="1"/>
              <a:t>hypostoichiometric</a:t>
            </a:r>
            <a:r>
              <a:rPr lang="en-US" sz="2000" dirty="0"/>
              <a:t> with an initial O/M typically in the range 1.93–2.00</a:t>
            </a:r>
          </a:p>
          <a:p>
            <a:r>
              <a:rPr lang="en-US" sz="2000" dirty="0"/>
              <a:t>Oxygen is redistributed radially, migrating down the thermal gradient, thus bringing the composition close to stoichiometry near the periphery, whereas the O/M ratio becomes very low in the hottest area</a:t>
            </a:r>
          </a:p>
          <a:p>
            <a:r>
              <a:rPr lang="en-US" sz="2000" dirty="0"/>
              <a:t>Irradiated oxide pellets generally exhibit a plutonium enrichment in the central area near the central hole, and a slight plutonium depletion in a ring located near the periphery of columnar grains</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B7EB8CC0-5C99-E343-A4F4-D02031B2BFF1}"/>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pic>
        <p:nvPicPr>
          <p:cNvPr id="5" name="Picture 4">
            <a:extLst>
              <a:ext uri="{FF2B5EF4-FFF2-40B4-BE49-F238E27FC236}">
                <a16:creationId xmlns:a16="http://schemas.microsoft.com/office/drawing/2014/main" id="{A2801EC0-FB79-D947-BF26-81BB5C306BA3}"/>
              </a:ext>
            </a:extLst>
          </p:cNvPr>
          <p:cNvPicPr>
            <a:picLocks noChangeAspect="1"/>
          </p:cNvPicPr>
          <p:nvPr/>
        </p:nvPicPr>
        <p:blipFill>
          <a:blip r:embed="rId2"/>
          <a:stretch>
            <a:fillRect/>
          </a:stretch>
        </p:blipFill>
        <p:spPr>
          <a:xfrm>
            <a:off x="7504044" y="4402393"/>
            <a:ext cx="3435350" cy="2211545"/>
          </a:xfrm>
          <a:prstGeom prst="rect">
            <a:avLst/>
          </a:prstGeom>
        </p:spPr>
      </p:pic>
      <p:pic>
        <p:nvPicPr>
          <p:cNvPr id="6" name="Picture 5">
            <a:extLst>
              <a:ext uri="{FF2B5EF4-FFF2-40B4-BE49-F238E27FC236}">
                <a16:creationId xmlns:a16="http://schemas.microsoft.com/office/drawing/2014/main" id="{6D2C2416-B0CB-3E44-9103-448561FE0B7B}"/>
              </a:ext>
            </a:extLst>
          </p:cNvPr>
          <p:cNvPicPr>
            <a:picLocks noChangeAspect="1"/>
          </p:cNvPicPr>
          <p:nvPr/>
        </p:nvPicPr>
        <p:blipFill>
          <a:blip r:embed="rId3"/>
          <a:stretch>
            <a:fillRect/>
          </a:stretch>
        </p:blipFill>
        <p:spPr>
          <a:xfrm>
            <a:off x="7504044" y="1968501"/>
            <a:ext cx="3221575" cy="2469874"/>
          </a:xfrm>
          <a:prstGeom prst="rect">
            <a:avLst/>
          </a:prstGeom>
        </p:spPr>
      </p:pic>
    </p:spTree>
    <p:extLst>
      <p:ext uri="{BB962C8B-B14F-4D97-AF65-F5344CB8AC3E}">
        <p14:creationId xmlns:p14="http://schemas.microsoft.com/office/powerpoint/2010/main" val="3900317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26425-1975-D04D-B9CC-0CC53FDC91C0}"/>
              </a:ext>
            </a:extLst>
          </p:cNvPr>
          <p:cNvSpPr>
            <a:spLocks noGrp="1"/>
          </p:cNvSpPr>
          <p:nvPr>
            <p:ph type="title"/>
          </p:nvPr>
        </p:nvSpPr>
        <p:spPr/>
        <p:txBody>
          <a:bodyPr/>
          <a:lstStyle/>
          <a:p>
            <a:r>
              <a:rPr lang="en-US" dirty="0"/>
              <a:t>Gap Closure</a:t>
            </a:r>
          </a:p>
        </p:txBody>
      </p:sp>
      <p:sp>
        <p:nvSpPr>
          <p:cNvPr id="3" name="Content Placeholder 2">
            <a:extLst>
              <a:ext uri="{FF2B5EF4-FFF2-40B4-BE49-F238E27FC236}">
                <a16:creationId xmlns:a16="http://schemas.microsoft.com/office/drawing/2014/main" id="{05F664B4-0B38-0648-A64D-9A2A43A43F42}"/>
              </a:ext>
            </a:extLst>
          </p:cNvPr>
          <p:cNvSpPr>
            <a:spLocks noGrp="1"/>
          </p:cNvSpPr>
          <p:nvPr>
            <p:ph idx="1"/>
          </p:nvPr>
        </p:nvSpPr>
        <p:spPr/>
        <p:txBody>
          <a:bodyPr/>
          <a:lstStyle/>
          <a:p>
            <a:r>
              <a:rPr lang="en-US" sz="2000" dirty="0"/>
              <a:t>Although the thermal expansion coefficient is lower in oxide fuel than in austenitic stainless steel cladding the temperatures in the fuel pellets are much higher than in the cladding and induce a higher thermal expansion in the fuel pellet</a:t>
            </a:r>
          </a:p>
          <a:p>
            <a:r>
              <a:rPr lang="en-US" sz="2000" dirty="0"/>
              <a:t>At high linear powers gap closure is completed after a burnup of about 1% or even less</a:t>
            </a:r>
          </a:p>
          <a:p>
            <a:r>
              <a:rPr lang="en-US" sz="2000" dirty="0"/>
              <a:t>Fuel pellets are broken into several fragments at the end of first rise to power,  resulting in a small average displacement of matter toward the cladding</a:t>
            </a:r>
          </a:p>
          <a:p>
            <a:r>
              <a:rPr lang="en-US" sz="2000" dirty="0"/>
              <a:t>The force exerted on the fuel column by the spring located in the upper part of causes an axial compression creep</a:t>
            </a:r>
          </a:p>
          <a:p>
            <a:r>
              <a:rPr lang="en-US" sz="2000" dirty="0"/>
              <a:t>The main cause of gap closure is probably the gaseous swelling of the fuel </a:t>
            </a:r>
          </a:p>
          <a:p>
            <a:endParaRPr lang="en-US" sz="2000" dirty="0"/>
          </a:p>
        </p:txBody>
      </p:sp>
      <p:sp>
        <p:nvSpPr>
          <p:cNvPr id="4" name="Slide Number Placeholder 3">
            <a:extLst>
              <a:ext uri="{FF2B5EF4-FFF2-40B4-BE49-F238E27FC236}">
                <a16:creationId xmlns:a16="http://schemas.microsoft.com/office/drawing/2014/main" id="{7AB73653-CD57-884E-A065-63F212B07577}"/>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spTree>
    <p:extLst>
      <p:ext uri="{BB962C8B-B14F-4D97-AF65-F5344CB8AC3E}">
        <p14:creationId xmlns:p14="http://schemas.microsoft.com/office/powerpoint/2010/main" val="2284134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19E5-DA94-F94C-AD25-4FBEC1006151}"/>
              </a:ext>
            </a:extLst>
          </p:cNvPr>
          <p:cNvSpPr>
            <a:spLocks noGrp="1"/>
          </p:cNvSpPr>
          <p:nvPr>
            <p:ph type="title"/>
          </p:nvPr>
        </p:nvSpPr>
        <p:spPr/>
        <p:txBody>
          <a:bodyPr/>
          <a:lstStyle/>
          <a:p>
            <a:r>
              <a:rPr lang="en-US" dirty="0"/>
              <a:t>Fission Products</a:t>
            </a:r>
          </a:p>
        </p:txBody>
      </p:sp>
      <p:sp>
        <p:nvSpPr>
          <p:cNvPr id="3" name="Content Placeholder 2">
            <a:extLst>
              <a:ext uri="{FF2B5EF4-FFF2-40B4-BE49-F238E27FC236}">
                <a16:creationId xmlns:a16="http://schemas.microsoft.com/office/drawing/2014/main" id="{9B3E3842-85CB-E14B-AA13-1ECCB597D916}"/>
              </a:ext>
            </a:extLst>
          </p:cNvPr>
          <p:cNvSpPr>
            <a:spLocks noGrp="1"/>
          </p:cNvSpPr>
          <p:nvPr>
            <p:ph idx="1"/>
          </p:nvPr>
        </p:nvSpPr>
        <p:spPr/>
        <p:txBody>
          <a:bodyPr/>
          <a:lstStyle/>
          <a:p>
            <a:r>
              <a:rPr lang="en-US" sz="2000" dirty="0"/>
              <a:t>The main objective of oxide fuels in fast reactors is to achieve very high burnup; 15 at.% or even more is typically considered as a reference target</a:t>
            </a:r>
          </a:p>
          <a:p>
            <a:r>
              <a:rPr lang="en-US" sz="2000" dirty="0"/>
              <a:t>This means that at the end of irradiation, 15% of the initial actinide atoms (U and Pu) have disappeared and 30% new atoms are present in the fuel</a:t>
            </a:r>
          </a:p>
          <a:p>
            <a:r>
              <a:rPr lang="en-US" sz="2000" dirty="0"/>
              <a:t>All physical and chemical properties of oxide fuel will continuously evolve during its lifetime in the reactor; in particular, fission products will induce a decrease of thermal conductivity as well as a decrease of melting point, thus reducing the margin to fuel melting</a:t>
            </a:r>
          </a:p>
          <a:p>
            <a:r>
              <a:rPr lang="en-US" sz="2000" dirty="0"/>
              <a:t>Most phenomena occurring in the fuel pins will be a direct consequence of these fission products</a:t>
            </a:r>
          </a:p>
          <a:p>
            <a:r>
              <a:rPr lang="en-US" sz="2000" dirty="0"/>
              <a:t>This large amount of fission products is one of the specificities of fast oxide fuel</a:t>
            </a:r>
          </a:p>
          <a:p>
            <a:r>
              <a:rPr lang="en-US" sz="2000" dirty="0"/>
              <a:t>The fission products effects depend upon the chemical state of the fission product, which is influenced by the oxygen potential of the fuel</a:t>
            </a:r>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4F273F9-D0F0-2C41-9811-22B9889ACA3C}"/>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spTree>
    <p:extLst>
      <p:ext uri="{BB962C8B-B14F-4D97-AF65-F5344CB8AC3E}">
        <p14:creationId xmlns:p14="http://schemas.microsoft.com/office/powerpoint/2010/main" val="3986632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76C62-1E50-BE44-8E45-171B5AE49206}"/>
              </a:ext>
            </a:extLst>
          </p:cNvPr>
          <p:cNvSpPr>
            <a:spLocks noGrp="1"/>
          </p:cNvSpPr>
          <p:nvPr>
            <p:ph type="title"/>
          </p:nvPr>
        </p:nvSpPr>
        <p:spPr/>
        <p:txBody>
          <a:bodyPr/>
          <a:lstStyle/>
          <a:p>
            <a:r>
              <a:rPr lang="en-US" dirty="0"/>
              <a:t>Fission Products</a:t>
            </a:r>
          </a:p>
        </p:txBody>
      </p:sp>
      <p:sp>
        <p:nvSpPr>
          <p:cNvPr id="3" name="Content Placeholder 2">
            <a:extLst>
              <a:ext uri="{FF2B5EF4-FFF2-40B4-BE49-F238E27FC236}">
                <a16:creationId xmlns:a16="http://schemas.microsoft.com/office/drawing/2014/main" id="{69B28602-5037-9F4A-838A-EAE9F1C17120}"/>
              </a:ext>
            </a:extLst>
          </p:cNvPr>
          <p:cNvSpPr>
            <a:spLocks noGrp="1"/>
          </p:cNvSpPr>
          <p:nvPr>
            <p:ph idx="1"/>
          </p:nvPr>
        </p:nvSpPr>
        <p:spPr>
          <a:xfrm>
            <a:off x="609600" y="2160495"/>
            <a:ext cx="6795052" cy="3965670"/>
          </a:xfrm>
        </p:spPr>
        <p:txBody>
          <a:bodyPr/>
          <a:lstStyle/>
          <a:p>
            <a:r>
              <a:rPr lang="en-US" sz="2000" dirty="0"/>
              <a:t>Fission products lie in the main five families:</a:t>
            </a:r>
          </a:p>
          <a:p>
            <a:pPr lvl="1"/>
            <a:r>
              <a:rPr lang="en-US" sz="2000" dirty="0"/>
              <a:t>solid solution, oxide precipitates, metallic precipitates, volatile gases, noble gases</a:t>
            </a:r>
          </a:p>
          <a:p>
            <a:r>
              <a:rPr lang="en-US" sz="2000" dirty="0"/>
              <a:t>On the metallographs of fuel irradiated at high burnup, white inclusions are systematically observed</a:t>
            </a:r>
          </a:p>
          <a:p>
            <a:r>
              <a:rPr lang="en-US" sz="2000" dirty="0"/>
              <a:t>The higher the burnup and the temperature, the larger these precipitates</a:t>
            </a:r>
          </a:p>
          <a:p>
            <a:r>
              <a:rPr lang="en-US" sz="2000" dirty="0"/>
              <a:t>In most cases, EPMA on these precipitates shows essentially five elements: Mo, Ru, Tc, Rh, and Pd.</a:t>
            </a:r>
          </a:p>
          <a:p>
            <a:r>
              <a:rPr lang="en-US" sz="2000" dirty="0"/>
              <a:t>They are the five ‘noble metal’ fission products with the highest yield</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6CEE671A-0BB3-5A45-AC52-4A8C32461201}"/>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pic>
        <p:nvPicPr>
          <p:cNvPr id="5" name="Picture 4">
            <a:extLst>
              <a:ext uri="{FF2B5EF4-FFF2-40B4-BE49-F238E27FC236}">
                <a16:creationId xmlns:a16="http://schemas.microsoft.com/office/drawing/2014/main" id="{8254FDFA-843B-C94A-BE7F-B0E0193FF467}"/>
              </a:ext>
            </a:extLst>
          </p:cNvPr>
          <p:cNvPicPr>
            <a:picLocks noChangeAspect="1"/>
          </p:cNvPicPr>
          <p:nvPr/>
        </p:nvPicPr>
        <p:blipFill>
          <a:blip r:embed="rId2"/>
          <a:stretch>
            <a:fillRect/>
          </a:stretch>
        </p:blipFill>
        <p:spPr>
          <a:xfrm>
            <a:off x="8056217" y="2188725"/>
            <a:ext cx="2997200" cy="3048000"/>
          </a:xfrm>
          <a:prstGeom prst="rect">
            <a:avLst/>
          </a:prstGeom>
        </p:spPr>
      </p:pic>
    </p:spTree>
    <p:extLst>
      <p:ext uri="{BB962C8B-B14F-4D97-AF65-F5344CB8AC3E}">
        <p14:creationId xmlns:p14="http://schemas.microsoft.com/office/powerpoint/2010/main" val="2401961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64EAE-20B9-B549-A7DA-DFD62A7D100E}"/>
              </a:ext>
            </a:extLst>
          </p:cNvPr>
          <p:cNvSpPr>
            <a:spLocks noGrp="1"/>
          </p:cNvSpPr>
          <p:nvPr>
            <p:ph type="title"/>
          </p:nvPr>
        </p:nvSpPr>
        <p:spPr/>
        <p:txBody>
          <a:bodyPr/>
          <a:lstStyle/>
          <a:p>
            <a:r>
              <a:rPr lang="en-US" dirty="0"/>
              <a:t>Joint Oxide Gain (JOG)</a:t>
            </a:r>
          </a:p>
        </p:txBody>
      </p:sp>
      <p:sp>
        <p:nvSpPr>
          <p:cNvPr id="3" name="Content Placeholder 2">
            <a:extLst>
              <a:ext uri="{FF2B5EF4-FFF2-40B4-BE49-F238E27FC236}">
                <a16:creationId xmlns:a16="http://schemas.microsoft.com/office/drawing/2014/main" id="{6E1B5793-A97F-AE43-BC07-8A2030D4978B}"/>
              </a:ext>
            </a:extLst>
          </p:cNvPr>
          <p:cNvSpPr>
            <a:spLocks noGrp="1"/>
          </p:cNvSpPr>
          <p:nvPr>
            <p:ph idx="1"/>
          </p:nvPr>
        </p:nvSpPr>
        <p:spPr>
          <a:xfrm>
            <a:off x="609599" y="2160495"/>
            <a:ext cx="7580243" cy="3965670"/>
          </a:xfrm>
        </p:spPr>
        <p:txBody>
          <a:bodyPr/>
          <a:lstStyle/>
          <a:p>
            <a:r>
              <a:rPr lang="en-US" sz="2000" dirty="0"/>
              <a:t>Even after gap closure, there remains a residual gap a couple of micrometers wide due to surface roughness</a:t>
            </a:r>
          </a:p>
          <a:p>
            <a:r>
              <a:rPr lang="en-US" sz="2000" dirty="0"/>
              <a:t>At high burnup, radial micrographs show a reopening of the gap, however, this gap is no longer filled with gas, but with fission product compounds</a:t>
            </a:r>
          </a:p>
          <a:p>
            <a:r>
              <a:rPr lang="en-US" sz="2000" dirty="0"/>
              <a:t>All the fission products migrating toward the cold region of the pellet accumulate first in the oxide fuel, and then escape the fuel and accumulate between the fuel and the cladding where they form a bonding layer</a:t>
            </a:r>
          </a:p>
          <a:p>
            <a:r>
              <a:rPr lang="en-US" sz="2000" dirty="0"/>
              <a:t>At high burnup, this JOG reaches a diameter width of about 150 </a:t>
            </a:r>
            <a:r>
              <a:rPr lang="en-US" sz="2000" dirty="0">
                <a:latin typeface="Symbol" pitchFamily="2" charset="2"/>
              </a:rPr>
              <a:t>m</a:t>
            </a:r>
            <a:r>
              <a:rPr lang="en-US" sz="2000" dirty="0"/>
              <a:t>m</a:t>
            </a:r>
          </a:p>
          <a:p>
            <a:r>
              <a:rPr lang="en-US" sz="2000" dirty="0"/>
              <a:t>Serves as mechanical buffer; has low thermal cond.</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4B54CAC-E961-8D43-96B3-D1725D0220DF}"/>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pic>
        <p:nvPicPr>
          <p:cNvPr id="5" name="Picture 4">
            <a:extLst>
              <a:ext uri="{FF2B5EF4-FFF2-40B4-BE49-F238E27FC236}">
                <a16:creationId xmlns:a16="http://schemas.microsoft.com/office/drawing/2014/main" id="{5ED57291-A718-BE4E-863D-892B3CB62D53}"/>
              </a:ext>
            </a:extLst>
          </p:cNvPr>
          <p:cNvPicPr>
            <a:picLocks noChangeAspect="1"/>
          </p:cNvPicPr>
          <p:nvPr/>
        </p:nvPicPr>
        <p:blipFill>
          <a:blip r:embed="rId2"/>
          <a:stretch>
            <a:fillRect/>
          </a:stretch>
        </p:blipFill>
        <p:spPr>
          <a:xfrm>
            <a:off x="8270842" y="2160495"/>
            <a:ext cx="3778316" cy="3965670"/>
          </a:xfrm>
          <a:prstGeom prst="rect">
            <a:avLst/>
          </a:prstGeom>
        </p:spPr>
      </p:pic>
    </p:spTree>
    <p:extLst>
      <p:ext uri="{BB962C8B-B14F-4D97-AF65-F5344CB8AC3E}">
        <p14:creationId xmlns:p14="http://schemas.microsoft.com/office/powerpoint/2010/main" val="3006181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1A47C-C694-DA43-8432-71F3AF7F6282}"/>
              </a:ext>
            </a:extLst>
          </p:cNvPr>
          <p:cNvSpPr>
            <a:spLocks noGrp="1"/>
          </p:cNvSpPr>
          <p:nvPr>
            <p:ph type="title"/>
          </p:nvPr>
        </p:nvSpPr>
        <p:spPr/>
        <p:txBody>
          <a:bodyPr/>
          <a:lstStyle/>
          <a:p>
            <a:r>
              <a:rPr lang="en-US" dirty="0"/>
              <a:t>FCCI</a:t>
            </a:r>
          </a:p>
        </p:txBody>
      </p:sp>
      <p:sp>
        <p:nvSpPr>
          <p:cNvPr id="3" name="Content Placeholder 2">
            <a:extLst>
              <a:ext uri="{FF2B5EF4-FFF2-40B4-BE49-F238E27FC236}">
                <a16:creationId xmlns:a16="http://schemas.microsoft.com/office/drawing/2014/main" id="{9FC294B9-479B-F34A-8CBE-9E4E07028E82}"/>
              </a:ext>
            </a:extLst>
          </p:cNvPr>
          <p:cNvSpPr>
            <a:spLocks noGrp="1"/>
          </p:cNvSpPr>
          <p:nvPr>
            <p:ph idx="1"/>
          </p:nvPr>
        </p:nvSpPr>
        <p:spPr>
          <a:xfrm>
            <a:off x="609600" y="2160495"/>
            <a:ext cx="10972800" cy="3965670"/>
          </a:xfrm>
        </p:spPr>
        <p:txBody>
          <a:bodyPr/>
          <a:lstStyle/>
          <a:p>
            <a:r>
              <a:rPr lang="en-US" sz="2000" dirty="0"/>
              <a:t>FCCI appears as one of the potential life-limiting factors for high burnup fuel elements</a:t>
            </a:r>
          </a:p>
          <a:p>
            <a:r>
              <a:rPr lang="en-US" sz="2000" dirty="0"/>
              <a:t>Fission products in the JOG play a predominant role on FCCI and on the resulting strong corrosion</a:t>
            </a:r>
          </a:p>
          <a:p>
            <a:r>
              <a:rPr lang="en-US" sz="2000" dirty="0"/>
              <a:t>The (</a:t>
            </a:r>
            <a:r>
              <a:rPr lang="en-US" sz="2000" dirty="0" err="1"/>
              <a:t>U,Pu</a:t>
            </a:r>
            <a:r>
              <a:rPr lang="en-US" sz="2000" dirty="0"/>
              <a:t>)O2 fuel itself does not directly react with the cladding, but it provides the oxygen needed for some of the reactions</a:t>
            </a:r>
          </a:p>
          <a:p>
            <a:r>
              <a:rPr lang="en-US" sz="2000" dirty="0"/>
              <a:t>Volatile fission products, tellurium and cesium, are the corrosive species able to overcome the passivation of stainless steel and therefore to induce clad corrosion</a:t>
            </a:r>
          </a:p>
          <a:p>
            <a:r>
              <a:rPr lang="en-US" sz="2000" dirty="0"/>
              <a:t>Several types of corrosion reactions and mechanisms are possible, occurring at different stages of irradiation, sometimes successively in the same pin, and resulting in different attack features</a:t>
            </a:r>
          </a:p>
          <a:p>
            <a:r>
              <a:rPr lang="en-US" sz="2000" dirty="0"/>
              <a:t>Thus, a qualitative understanding of corrosion mechanisms has been achieved, but it is not yet possible to give a complete physical description of FCCI and to predict corrosion depths</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E085311-B9B6-DD4E-83E1-FD3CD6A5F343}"/>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spTree>
    <p:extLst>
      <p:ext uri="{BB962C8B-B14F-4D97-AF65-F5344CB8AC3E}">
        <p14:creationId xmlns:p14="http://schemas.microsoft.com/office/powerpoint/2010/main" val="268364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E6733-5FD5-3F4E-AD04-D4DFBFAD5B3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BCBD647-185F-ED40-B4B3-5DE021720570}"/>
              </a:ext>
            </a:extLst>
          </p:cNvPr>
          <p:cNvSpPr>
            <a:spLocks noGrp="1"/>
          </p:cNvSpPr>
          <p:nvPr>
            <p:ph idx="1"/>
          </p:nvPr>
        </p:nvSpPr>
        <p:spPr/>
        <p:txBody>
          <a:bodyPr/>
          <a:lstStyle/>
          <a:p>
            <a:r>
              <a:rPr lang="en-US" sz="2000" dirty="0"/>
              <a:t>Oxide fuel for fast reactors has proved to be a mature, quite reliable, and very robust fuel concept</a:t>
            </a:r>
          </a:p>
          <a:p>
            <a:r>
              <a:rPr lang="en-US" sz="2000" dirty="0"/>
              <a:t>SFRs with MOX operate at much higher power and temperature than LWRs</a:t>
            </a:r>
          </a:p>
          <a:p>
            <a:r>
              <a:rPr lang="en-US" sz="2000" dirty="0"/>
              <a:t>Despite the low thermal conductivity, fuel loadings to the cladding remain low, and oxide fuel pins have demonstrated an ability to reach extremely high burnup (&gt;15 at%)</a:t>
            </a:r>
          </a:p>
          <a:p>
            <a:r>
              <a:rPr lang="en-US" sz="2000" dirty="0"/>
              <a:t>O/M ratio is one of the most significant factors in determining the nature of actinide redistribution, fission product precipitate chemistries, and FCCI formation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83CA775A-65BE-DB4F-80DA-8CC498AA243A}"/>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a:p>
        </p:txBody>
      </p:sp>
    </p:spTree>
    <p:extLst>
      <p:ext uri="{BB962C8B-B14F-4D97-AF65-F5344CB8AC3E}">
        <p14:creationId xmlns:p14="http://schemas.microsoft.com/office/powerpoint/2010/main" val="4004939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F9D4-0F15-494A-8A03-7B2BEF622501}"/>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AD990818-DA66-6342-A279-238CB42FAE7F}"/>
              </a:ext>
            </a:extLst>
          </p:cNvPr>
          <p:cNvSpPr>
            <a:spLocks noGrp="1"/>
          </p:cNvSpPr>
          <p:nvPr>
            <p:ph idx="1"/>
          </p:nvPr>
        </p:nvSpPr>
        <p:spPr/>
        <p:txBody>
          <a:bodyPr/>
          <a:lstStyle/>
          <a:p>
            <a:r>
              <a:rPr lang="en-US" sz="2000" dirty="0"/>
              <a:t>There are a variety of limiting phenomena in LWR fuel systems that provide the boundaries of operation and lifetime</a:t>
            </a:r>
          </a:p>
          <a:p>
            <a:r>
              <a:rPr lang="en-US" sz="2000" dirty="0"/>
              <a:t>These limits include phenomena in the fuel, gap, cladding, corrosion, and assembly levels</a:t>
            </a:r>
          </a:p>
          <a:p>
            <a:r>
              <a:rPr lang="en-US" sz="2000" dirty="0"/>
              <a:t>Primary system water chemistry affects fuel performance through the deposition of corrosion products on fuel pin surfaces</a:t>
            </a:r>
          </a:p>
          <a:p>
            <a:r>
              <a:rPr lang="en-US" sz="2000" dirty="0"/>
              <a:t>Beginning of mechanistic modeling</a:t>
            </a:r>
          </a:p>
        </p:txBody>
      </p:sp>
      <p:sp>
        <p:nvSpPr>
          <p:cNvPr id="4" name="Slide Number Placeholder 3">
            <a:extLst>
              <a:ext uri="{FF2B5EF4-FFF2-40B4-BE49-F238E27FC236}">
                <a16:creationId xmlns:a16="http://schemas.microsoft.com/office/drawing/2014/main" id="{23AD3154-795D-804F-9AA3-4214339C0AEF}"/>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1140436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26517-7A8C-6D44-8A80-103F9AD20C90}"/>
              </a:ext>
            </a:extLst>
          </p:cNvPr>
          <p:cNvSpPr>
            <a:spLocks noGrp="1"/>
          </p:cNvSpPr>
          <p:nvPr>
            <p:ph type="title"/>
          </p:nvPr>
        </p:nvSpPr>
        <p:spPr/>
        <p:txBody>
          <a:bodyPr/>
          <a:lstStyle/>
          <a:p>
            <a:r>
              <a:rPr lang="en-US" dirty="0"/>
              <a:t>MOOSE Project Part 3</a:t>
            </a:r>
          </a:p>
        </p:txBody>
      </p:sp>
      <p:sp>
        <p:nvSpPr>
          <p:cNvPr id="4" name="Slide Number Placeholder 3">
            <a:extLst>
              <a:ext uri="{FF2B5EF4-FFF2-40B4-BE49-F238E27FC236}">
                <a16:creationId xmlns:a16="http://schemas.microsoft.com/office/drawing/2014/main" id="{8AF4B4B8-A41F-4142-861A-4CEFCF7BBA6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6A14A53C-B601-344D-BB6C-C144C19C902A}"/>
              </a:ext>
            </a:extLst>
          </p:cNvPr>
          <p:cNvSpPr/>
          <p:nvPr/>
        </p:nvSpPr>
        <p:spPr>
          <a:xfrm>
            <a:off x="9152938" y="2016866"/>
            <a:ext cx="2253259" cy="3389243"/>
          </a:xfrm>
          <a:prstGeom prst="rect">
            <a:avLst/>
          </a:prstGeom>
          <a:solidFill>
            <a:schemeClr val="accent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cxnSp>
        <p:nvCxnSpPr>
          <p:cNvPr id="9" name="Straight Arrow Connector 8">
            <a:extLst>
              <a:ext uri="{FF2B5EF4-FFF2-40B4-BE49-F238E27FC236}">
                <a16:creationId xmlns:a16="http://schemas.microsoft.com/office/drawing/2014/main" id="{B4CE7341-0281-C44A-9030-313AEB440CB7}"/>
              </a:ext>
            </a:extLst>
          </p:cNvPr>
          <p:cNvCxnSpPr>
            <a:cxnSpLocks/>
          </p:cNvCxnSpPr>
          <p:nvPr/>
        </p:nvCxnSpPr>
        <p:spPr>
          <a:xfrm>
            <a:off x="9152938" y="1822688"/>
            <a:ext cx="2253259"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B8F40A3F-E5AC-AA42-BFC3-19A6A409A2EB}"/>
              </a:ext>
            </a:extLst>
          </p:cNvPr>
          <p:cNvCxnSpPr>
            <a:cxnSpLocks/>
          </p:cNvCxnSpPr>
          <p:nvPr/>
        </p:nvCxnSpPr>
        <p:spPr>
          <a:xfrm flipV="1">
            <a:off x="8951500" y="2016866"/>
            <a:ext cx="0" cy="338924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FC4C34D-9F6B-3A44-A4E8-FDD2910214C5}"/>
              </a:ext>
            </a:extLst>
          </p:cNvPr>
          <p:cNvSpPr txBox="1"/>
          <p:nvPr/>
        </p:nvSpPr>
        <p:spPr>
          <a:xfrm>
            <a:off x="667872" y="1968501"/>
            <a:ext cx="7726433" cy="2585323"/>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1-D problem, set up in 2D-RZ</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Given a uniform heat generation rate of LHR = 175 W/cm, what are the stresses due to thermal expansion in the fuel?</a:t>
            </a:r>
          </a:p>
          <a:p>
            <a:pPr marL="285750" indent="-285750">
              <a:buFont typeface="Arial" panose="020B0604020202020204" pitchFamily="34" charset="0"/>
              <a:buChar char="•"/>
              <a:defRPr/>
            </a:pPr>
            <a:r>
              <a:rPr lang="en-US" dirty="0">
                <a:solidFill>
                  <a:prstClr val="black"/>
                </a:solidFill>
              </a:rPr>
              <a:t>Will need tensor mechanics and heat conduction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prstClr val="black"/>
                </a:solidFill>
                <a:latin typeface="Calibri"/>
              </a:rPr>
              <a:t>1) Assume a constant fuel surface temperature and constant thermal conductivity</a:t>
            </a:r>
          </a:p>
          <a:p>
            <a:pPr marL="285750" lvl="0" indent="-285750">
              <a:buFont typeface="Arial" panose="020B0604020202020204" pitchFamily="34" charset="0"/>
              <a:buChar char="•"/>
              <a:defRPr/>
            </a:pPr>
            <a:r>
              <a:rPr lang="en-US" dirty="0">
                <a:solidFill>
                  <a:prstClr val="black"/>
                </a:solidFill>
                <a:latin typeface="Calibri"/>
              </a:rPr>
              <a:t>2) Assume </a:t>
            </a:r>
            <a:r>
              <a:rPr lang="en-US" dirty="0">
                <a:solidFill>
                  <a:prstClr val="black"/>
                </a:solidFill>
              </a:rPr>
              <a:t>a constant fuel surface temperature but temperature dependent thermal conductivity</a:t>
            </a:r>
            <a:endParaRPr lang="en-US" dirty="0">
              <a:solidFill>
                <a:prstClr val="black"/>
              </a:solidFill>
              <a:latin typeface="Calibri"/>
            </a:endParaRPr>
          </a:p>
        </p:txBody>
      </p:sp>
      <p:sp>
        <p:nvSpPr>
          <p:cNvPr id="17" name="TextBox 16">
            <a:extLst>
              <a:ext uri="{FF2B5EF4-FFF2-40B4-BE49-F238E27FC236}">
                <a16:creationId xmlns:a16="http://schemas.microsoft.com/office/drawing/2014/main" id="{BF1AC033-6409-0C4A-AA93-30785D045B24}"/>
              </a:ext>
            </a:extLst>
          </p:cNvPr>
          <p:cNvSpPr txBox="1"/>
          <p:nvPr/>
        </p:nvSpPr>
        <p:spPr>
          <a:xfrm>
            <a:off x="9389576" y="3526821"/>
            <a:ext cx="16405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Fuel</a:t>
            </a:r>
          </a:p>
        </p:txBody>
      </p:sp>
      <p:sp>
        <p:nvSpPr>
          <p:cNvPr id="20" name="TextBox 19">
            <a:extLst>
              <a:ext uri="{FF2B5EF4-FFF2-40B4-BE49-F238E27FC236}">
                <a16:creationId xmlns:a16="http://schemas.microsoft.com/office/drawing/2014/main" id="{500D7D2B-ACB3-E84C-8015-B6D0EFA467D3}"/>
              </a:ext>
            </a:extLst>
          </p:cNvPr>
          <p:cNvSpPr txBox="1"/>
          <p:nvPr/>
        </p:nvSpPr>
        <p:spPr>
          <a:xfrm>
            <a:off x="9339730" y="1453356"/>
            <a:ext cx="16405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0.5 cm</a:t>
            </a:r>
          </a:p>
        </p:txBody>
      </p:sp>
      <p:sp>
        <p:nvSpPr>
          <p:cNvPr id="23" name="TextBox 22">
            <a:extLst>
              <a:ext uri="{FF2B5EF4-FFF2-40B4-BE49-F238E27FC236}">
                <a16:creationId xmlns:a16="http://schemas.microsoft.com/office/drawing/2014/main" id="{9585D5CD-26F8-1C40-B55C-D9B4F132CE15}"/>
              </a:ext>
            </a:extLst>
          </p:cNvPr>
          <p:cNvSpPr txBox="1"/>
          <p:nvPr/>
        </p:nvSpPr>
        <p:spPr>
          <a:xfrm rot="16200000">
            <a:off x="7761900" y="3608428"/>
            <a:ext cx="1640540"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1 cm</a:t>
            </a:r>
          </a:p>
        </p:txBody>
      </p:sp>
    </p:spTree>
    <p:extLst>
      <p:ext uri="{BB962C8B-B14F-4D97-AF65-F5344CB8AC3E}">
        <p14:creationId xmlns:p14="http://schemas.microsoft.com/office/powerpoint/2010/main" val="2003456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9CC1-34E4-A34F-8621-801D8886CE7C}"/>
              </a:ext>
            </a:extLst>
          </p:cNvPr>
          <p:cNvSpPr>
            <a:spLocks noGrp="1"/>
          </p:cNvSpPr>
          <p:nvPr>
            <p:ph type="title"/>
          </p:nvPr>
        </p:nvSpPr>
        <p:spPr>
          <a:xfrm>
            <a:off x="963084" y="1234721"/>
            <a:ext cx="10363200" cy="1362075"/>
          </a:xfrm>
        </p:spPr>
        <p:txBody>
          <a:bodyPr/>
          <a:lstStyle/>
          <a:p>
            <a:r>
              <a:rPr lang="en-US" dirty="0"/>
              <a:t>Mixed oxide (MOX) fuels</a:t>
            </a:r>
          </a:p>
        </p:txBody>
      </p:sp>
      <p:sp>
        <p:nvSpPr>
          <p:cNvPr id="4" name="Slide Number Placeholder 3">
            <a:extLst>
              <a:ext uri="{FF2B5EF4-FFF2-40B4-BE49-F238E27FC236}">
                <a16:creationId xmlns:a16="http://schemas.microsoft.com/office/drawing/2014/main" id="{2BFF06B0-02C9-F34D-82A4-D2D5BBAF6842}"/>
              </a:ext>
            </a:extLst>
          </p:cNvPr>
          <p:cNvSpPr>
            <a:spLocks noGrp="1"/>
          </p:cNvSpPr>
          <p:nvPr>
            <p:ph type="sldNum" sz="quarter" idx="12"/>
          </p:nvPr>
        </p:nvSpPr>
        <p:spPr/>
        <p:txBody>
          <a:bodyPr/>
          <a:lstStyle/>
          <a:p>
            <a:pPr>
              <a:defRPr/>
            </a:pPr>
            <a:fld id="{0DA6BD0F-ABBC-C14D-BC96-77BE126A748B}" type="slidenum">
              <a:rPr lang="en-US" smtClean="0"/>
              <a:pPr>
                <a:defRPr/>
              </a:pPr>
              <a:t>4</a:t>
            </a:fld>
            <a:endParaRPr lang="en-US"/>
          </a:p>
        </p:txBody>
      </p:sp>
    </p:spTree>
    <p:extLst>
      <p:ext uri="{BB962C8B-B14F-4D97-AF65-F5344CB8AC3E}">
        <p14:creationId xmlns:p14="http://schemas.microsoft.com/office/powerpoint/2010/main" val="2860324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0DD18-4F2E-A146-8EF0-3C72A8EBF496}"/>
              </a:ext>
            </a:extLst>
          </p:cNvPr>
          <p:cNvSpPr>
            <a:spLocks noGrp="1"/>
          </p:cNvSpPr>
          <p:nvPr>
            <p:ph type="title"/>
          </p:nvPr>
        </p:nvSpPr>
        <p:spPr/>
        <p:txBody>
          <a:bodyPr/>
          <a:lstStyle/>
          <a:p>
            <a:r>
              <a:rPr lang="en-US" dirty="0"/>
              <a:t>Why MOX?</a:t>
            </a:r>
          </a:p>
        </p:txBody>
      </p:sp>
      <p:sp>
        <p:nvSpPr>
          <p:cNvPr id="3" name="Content Placeholder 2">
            <a:extLst>
              <a:ext uri="{FF2B5EF4-FFF2-40B4-BE49-F238E27FC236}">
                <a16:creationId xmlns:a16="http://schemas.microsoft.com/office/drawing/2014/main" id="{6A1A7F89-9DAD-8E47-ACCD-CE027EA50B54}"/>
              </a:ext>
            </a:extLst>
          </p:cNvPr>
          <p:cNvSpPr>
            <a:spLocks noGrp="1"/>
          </p:cNvSpPr>
          <p:nvPr>
            <p:ph idx="1"/>
          </p:nvPr>
        </p:nvSpPr>
        <p:spPr>
          <a:xfrm>
            <a:off x="609600" y="2160495"/>
            <a:ext cx="6109252" cy="3965670"/>
          </a:xfrm>
        </p:spPr>
        <p:txBody>
          <a:bodyPr/>
          <a:lstStyle/>
          <a:p>
            <a:r>
              <a:rPr lang="en-US" sz="2000" dirty="0"/>
              <a:t>The first fast breeder reactors built in the 1950s used metallic fuel (plutonium and uranium), as metals offer the highest heavy metal density and therefore the highest breeding ratio</a:t>
            </a:r>
          </a:p>
          <a:p>
            <a:r>
              <a:rPr lang="en-US" sz="2000" dirty="0"/>
              <a:t>Because of dimensional instability due to swelling and growth, metal fuels could hardly achieve high burnup</a:t>
            </a:r>
          </a:p>
          <a:p>
            <a:r>
              <a:rPr lang="en-US" sz="2000" dirty="0"/>
              <a:t>By the 1960s, mixed uranium and plutonium oxide (</a:t>
            </a:r>
            <a:r>
              <a:rPr lang="en-US" sz="2000" dirty="0" err="1"/>
              <a:t>U,Pu</a:t>
            </a:r>
            <a:r>
              <a:rPr lang="en-US" sz="2000" dirty="0"/>
              <a:t>)O2 was known to be highly radiation tolerant and began to be considered as a reference fuel for fast reactors</a:t>
            </a:r>
          </a:p>
          <a:p>
            <a:endParaRPr lang="en-US" sz="2000" dirty="0"/>
          </a:p>
        </p:txBody>
      </p:sp>
      <p:sp>
        <p:nvSpPr>
          <p:cNvPr id="4" name="Slide Number Placeholder 3">
            <a:extLst>
              <a:ext uri="{FF2B5EF4-FFF2-40B4-BE49-F238E27FC236}">
                <a16:creationId xmlns:a16="http://schemas.microsoft.com/office/drawing/2014/main" id="{F6C9D5C9-C143-C54E-8198-74512773E92E}"/>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pic>
        <p:nvPicPr>
          <p:cNvPr id="1026" name="Picture 2" descr="Uranium dioxide - Wikipedia">
            <a:extLst>
              <a:ext uri="{FF2B5EF4-FFF2-40B4-BE49-F238E27FC236}">
                <a16:creationId xmlns:a16="http://schemas.microsoft.com/office/drawing/2014/main" id="{7F746083-8293-0142-8CB9-CD3598C8F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2472" y="776756"/>
            <a:ext cx="3058319" cy="276747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27: A fragment of the U-Pu-O phase diagram, with the bi-phasic MO 2+x +...  | Download Scientific Diagram">
            <a:extLst>
              <a:ext uri="{FF2B5EF4-FFF2-40B4-BE49-F238E27FC236}">
                <a16:creationId xmlns:a16="http://schemas.microsoft.com/office/drawing/2014/main" id="{8B14696A-6336-B54B-979F-2548EC69E2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6478" y="3632149"/>
            <a:ext cx="5009874" cy="2840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319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8B5B-C3C6-0046-A7FC-AC7B4BC52204}"/>
              </a:ext>
            </a:extLst>
          </p:cNvPr>
          <p:cNvSpPr>
            <a:spLocks noGrp="1"/>
          </p:cNvSpPr>
          <p:nvPr>
            <p:ph type="title"/>
          </p:nvPr>
        </p:nvSpPr>
        <p:spPr/>
        <p:txBody>
          <a:bodyPr/>
          <a:lstStyle/>
          <a:p>
            <a:r>
              <a:rPr lang="en-US" dirty="0"/>
              <a:t>Mixed Oxides</a:t>
            </a:r>
          </a:p>
        </p:txBody>
      </p:sp>
      <p:sp>
        <p:nvSpPr>
          <p:cNvPr id="3" name="Content Placeholder 2">
            <a:extLst>
              <a:ext uri="{FF2B5EF4-FFF2-40B4-BE49-F238E27FC236}">
                <a16:creationId xmlns:a16="http://schemas.microsoft.com/office/drawing/2014/main" id="{EBC0CE87-399D-1641-BB35-A0279B0AE612}"/>
              </a:ext>
            </a:extLst>
          </p:cNvPr>
          <p:cNvSpPr>
            <a:spLocks noGrp="1"/>
          </p:cNvSpPr>
          <p:nvPr>
            <p:ph idx="1"/>
          </p:nvPr>
        </p:nvSpPr>
        <p:spPr>
          <a:xfrm>
            <a:off x="609601" y="2160495"/>
            <a:ext cx="5721625" cy="3965670"/>
          </a:xfrm>
        </p:spPr>
        <p:txBody>
          <a:bodyPr/>
          <a:lstStyle/>
          <a:p>
            <a:r>
              <a:rPr lang="en-US" sz="2000" dirty="0"/>
              <a:t>UO2 can be combined with PuO2 for a mixed oxide (MOX) fuel for use in fast reactors</a:t>
            </a:r>
          </a:p>
          <a:p>
            <a:r>
              <a:rPr lang="en-US" sz="2000" dirty="0"/>
              <a:t>Allows to burn excess weapons grade plutonium</a:t>
            </a:r>
          </a:p>
          <a:p>
            <a:r>
              <a:rPr lang="en-US" sz="2000" dirty="0"/>
              <a:t>About 30 reactors in Europe currently utilize a partial MOX core</a:t>
            </a:r>
          </a:p>
          <a:p>
            <a:r>
              <a:rPr lang="en-US" sz="2000" dirty="0"/>
              <a:t>Similar behavior to UO2, but different neutronics, fission gas release, thermal conductivity, etc.</a:t>
            </a:r>
          </a:p>
          <a:p>
            <a:r>
              <a:rPr lang="en-US" sz="2000" dirty="0"/>
              <a:t>Less common is inclusion of minor actinides in MOX to burn waste</a:t>
            </a:r>
          </a:p>
          <a:p>
            <a:endParaRPr lang="en-US" sz="2000" dirty="0"/>
          </a:p>
        </p:txBody>
      </p:sp>
      <p:sp>
        <p:nvSpPr>
          <p:cNvPr id="4" name="Slide Number Placeholder 3">
            <a:extLst>
              <a:ext uri="{FF2B5EF4-FFF2-40B4-BE49-F238E27FC236}">
                <a16:creationId xmlns:a16="http://schemas.microsoft.com/office/drawing/2014/main" id="{A3E645FF-8447-7742-9B0B-E489B4B6C19A}"/>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dirty="0"/>
          </a:p>
        </p:txBody>
      </p:sp>
      <p:pic>
        <p:nvPicPr>
          <p:cNvPr id="6" name="Picture 5">
            <a:extLst>
              <a:ext uri="{FF2B5EF4-FFF2-40B4-BE49-F238E27FC236}">
                <a16:creationId xmlns:a16="http://schemas.microsoft.com/office/drawing/2014/main" id="{CC4DE424-C2E4-3744-8F0D-5F70CC36A2CD}"/>
              </a:ext>
            </a:extLst>
          </p:cNvPr>
          <p:cNvPicPr>
            <a:picLocks noChangeAspect="1"/>
          </p:cNvPicPr>
          <p:nvPr/>
        </p:nvPicPr>
        <p:blipFill>
          <a:blip r:embed="rId2"/>
          <a:stretch>
            <a:fillRect/>
          </a:stretch>
        </p:blipFill>
        <p:spPr>
          <a:xfrm>
            <a:off x="6331226" y="1800740"/>
            <a:ext cx="5553507" cy="4555611"/>
          </a:xfrm>
          <a:prstGeom prst="rect">
            <a:avLst/>
          </a:prstGeom>
        </p:spPr>
      </p:pic>
    </p:spTree>
    <p:extLst>
      <p:ext uri="{BB962C8B-B14F-4D97-AF65-F5344CB8AC3E}">
        <p14:creationId xmlns:p14="http://schemas.microsoft.com/office/powerpoint/2010/main" val="1991488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0DCAE-14DB-2B48-8B3D-B6DAA1827465}"/>
              </a:ext>
            </a:extLst>
          </p:cNvPr>
          <p:cNvSpPr>
            <a:spLocks noGrp="1"/>
          </p:cNvSpPr>
          <p:nvPr>
            <p:ph type="title"/>
          </p:nvPr>
        </p:nvSpPr>
        <p:spPr/>
        <p:txBody>
          <a:bodyPr/>
          <a:lstStyle/>
          <a:p>
            <a:r>
              <a:rPr lang="en-US" dirty="0"/>
              <a:t>MOX Designs</a:t>
            </a:r>
          </a:p>
        </p:txBody>
      </p:sp>
      <p:sp>
        <p:nvSpPr>
          <p:cNvPr id="3" name="Content Placeholder 2">
            <a:extLst>
              <a:ext uri="{FF2B5EF4-FFF2-40B4-BE49-F238E27FC236}">
                <a16:creationId xmlns:a16="http://schemas.microsoft.com/office/drawing/2014/main" id="{AD192575-0962-C845-8F0E-046BA845867F}"/>
              </a:ext>
            </a:extLst>
          </p:cNvPr>
          <p:cNvSpPr>
            <a:spLocks noGrp="1"/>
          </p:cNvSpPr>
          <p:nvPr>
            <p:ph idx="1"/>
          </p:nvPr>
        </p:nvSpPr>
        <p:spPr/>
        <p:txBody>
          <a:bodyPr/>
          <a:lstStyle/>
          <a:p>
            <a:r>
              <a:rPr lang="en-US" sz="2000" dirty="0"/>
              <a:t>The fuel pin is a long cylinder (2–3m long, 5–10mm diameter), clad in a steel tube (0.4–0.6mm thick) closed in both ends by welded plugs, preventing direct contact between the radioactive material and the sodium coolant</a:t>
            </a:r>
          </a:p>
          <a:p>
            <a:r>
              <a:rPr lang="en-US" sz="2000" dirty="0"/>
              <a:t>The oxide fissile column (~1 m long) consists of a stack of conventionally pressed and sintered pellets with an outer diameter slightly smaller than the inner diameter of the clad, providing a gap ~100 micron gap</a:t>
            </a:r>
          </a:p>
          <a:p>
            <a:r>
              <a:rPr lang="en-US" sz="2000" dirty="0"/>
              <a:t>Both full pellets and annular pellets have been used</a:t>
            </a:r>
          </a:p>
          <a:p>
            <a:r>
              <a:rPr lang="en-US" sz="2000" dirty="0"/>
              <a:t>A He gap with a pressure ~1 atm is used</a:t>
            </a:r>
          </a:p>
          <a:p>
            <a:r>
              <a:rPr lang="en-US" sz="2000" dirty="0"/>
              <a:t>Fuel pins of fast reactors are designed to operate at a high linear heat generation rate: between 400 and 500 W/cm, about twice higher than standard linear power in light water reactors (LWRs)</a:t>
            </a:r>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D8C73ED7-9750-7F47-8188-F1A42F8CE67D}"/>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Tree>
    <p:extLst>
      <p:ext uri="{BB962C8B-B14F-4D97-AF65-F5344CB8AC3E}">
        <p14:creationId xmlns:p14="http://schemas.microsoft.com/office/powerpoint/2010/main" val="6351359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805FF-1059-7A43-99FA-56CBBBC7480C}"/>
              </a:ext>
            </a:extLst>
          </p:cNvPr>
          <p:cNvSpPr>
            <a:spLocks noGrp="1"/>
          </p:cNvSpPr>
          <p:nvPr>
            <p:ph type="title"/>
          </p:nvPr>
        </p:nvSpPr>
        <p:spPr/>
        <p:txBody>
          <a:bodyPr/>
          <a:lstStyle/>
          <a:p>
            <a:r>
              <a:rPr lang="en-US" dirty="0"/>
              <a:t>MOX Fuel</a:t>
            </a:r>
          </a:p>
        </p:txBody>
      </p:sp>
      <p:sp>
        <p:nvSpPr>
          <p:cNvPr id="3" name="Content Placeholder 2">
            <a:extLst>
              <a:ext uri="{FF2B5EF4-FFF2-40B4-BE49-F238E27FC236}">
                <a16:creationId xmlns:a16="http://schemas.microsoft.com/office/drawing/2014/main" id="{F758C20A-4B5A-0C4C-88BE-DC90DFD9FB0E}"/>
              </a:ext>
            </a:extLst>
          </p:cNvPr>
          <p:cNvSpPr>
            <a:spLocks noGrp="1"/>
          </p:cNvSpPr>
          <p:nvPr>
            <p:ph idx="1"/>
          </p:nvPr>
        </p:nvSpPr>
        <p:spPr/>
        <p:txBody>
          <a:bodyPr/>
          <a:lstStyle/>
          <a:p>
            <a:r>
              <a:rPr lang="en-US" sz="2000" dirty="0"/>
              <a:t>As the fast reactor fuel pin diameters are generally smaller than classical rod diameters of LWRs, the power density and heat fluxes are much higher in fast reactors than in LWRs</a:t>
            </a:r>
          </a:p>
          <a:p>
            <a:r>
              <a:rPr lang="en-US" sz="2000" dirty="0"/>
              <a:t>For example, in a Phenix fuel pin at 450W/cm, the power density in the pellet reaches almost 2000 W/cc</a:t>
            </a:r>
          </a:p>
          <a:p>
            <a:r>
              <a:rPr lang="en-US" sz="2000" dirty="0"/>
              <a:t>Sodium enters the bottom part of the core at about 400 C and the average coolant temperature above the core is typically about 550 C</a:t>
            </a:r>
          </a:p>
          <a:p>
            <a:r>
              <a:rPr lang="en-US" sz="2000" dirty="0"/>
              <a:t>The neutron flux is very intense (~7x10</a:t>
            </a:r>
            <a:r>
              <a:rPr lang="en-US" sz="2000" baseline="30000" dirty="0"/>
              <a:t>15</a:t>
            </a:r>
            <a:r>
              <a:rPr lang="en-US" sz="2000" dirty="0"/>
              <a:t> n/cm</a:t>
            </a:r>
            <a:r>
              <a:rPr lang="en-US" sz="2000" baseline="30000" dirty="0"/>
              <a:t>2</a:t>
            </a:r>
            <a:r>
              <a:rPr lang="en-US" sz="2000" dirty="0"/>
              <a:t>/s in the core center) and the assembly materials suffer high damage, more than 100 dpa, at high burnup</a:t>
            </a:r>
          </a:p>
          <a:p>
            <a:r>
              <a:rPr lang="en-US" sz="2000" dirty="0"/>
              <a:t>Qualifying metallic materials able to withstand such high damage while keeping their shape and mechanical properties was/is one of the key challenges for fast reactors</a:t>
            </a:r>
          </a:p>
          <a:p>
            <a:r>
              <a:rPr lang="en-US" sz="2000" dirty="0"/>
              <a:t>In order to reduce fuel cycle costs, the main objective of oxide fuels R&amp;D for fast reactors has been to reach high burnup, typically around 150 </a:t>
            </a:r>
            <a:r>
              <a:rPr lang="en-US" sz="2000" dirty="0" err="1"/>
              <a:t>GWd</a:t>
            </a:r>
            <a:r>
              <a:rPr lang="en-US" sz="2000" dirty="0"/>
              <a:t>/ton, about twice the burnup achieved in LWRs</a:t>
            </a:r>
          </a:p>
          <a:p>
            <a:endParaRPr lang="en-US" sz="2000" dirty="0"/>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9EE9D9E6-514C-B44D-A33C-6991E66219A8}"/>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Tree>
    <p:extLst>
      <p:ext uri="{BB962C8B-B14F-4D97-AF65-F5344CB8AC3E}">
        <p14:creationId xmlns:p14="http://schemas.microsoft.com/office/powerpoint/2010/main" val="3599119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D3B70-35DC-544B-9F51-A27245C5B4AC}"/>
              </a:ext>
            </a:extLst>
          </p:cNvPr>
          <p:cNvSpPr>
            <a:spLocks noGrp="1"/>
          </p:cNvSpPr>
          <p:nvPr>
            <p:ph type="title"/>
          </p:nvPr>
        </p:nvSpPr>
        <p:spPr/>
        <p:txBody>
          <a:bodyPr/>
          <a:lstStyle/>
          <a:p>
            <a:r>
              <a:rPr lang="en-US" dirty="0"/>
              <a:t>MOX Fuel</a:t>
            </a:r>
          </a:p>
        </p:txBody>
      </p:sp>
      <p:sp>
        <p:nvSpPr>
          <p:cNvPr id="3" name="Content Placeholder 2">
            <a:extLst>
              <a:ext uri="{FF2B5EF4-FFF2-40B4-BE49-F238E27FC236}">
                <a16:creationId xmlns:a16="http://schemas.microsoft.com/office/drawing/2014/main" id="{E41A27E7-F2F0-D147-BB03-265E116408EB}"/>
              </a:ext>
            </a:extLst>
          </p:cNvPr>
          <p:cNvSpPr>
            <a:spLocks noGrp="1"/>
          </p:cNvSpPr>
          <p:nvPr>
            <p:ph idx="1"/>
          </p:nvPr>
        </p:nvSpPr>
        <p:spPr/>
        <p:txBody>
          <a:bodyPr/>
          <a:lstStyle/>
          <a:p>
            <a:r>
              <a:rPr lang="en-US" sz="2000" dirty="0"/>
              <a:t>The main requirements and design criteria are the following:</a:t>
            </a:r>
          </a:p>
          <a:p>
            <a:pPr lvl="1"/>
            <a:r>
              <a:rPr lang="en-US" sz="2000" dirty="0"/>
              <a:t>Guaranteeing the absence of fuel melting, both in nominal conditions and during off-normal events</a:t>
            </a:r>
          </a:p>
          <a:p>
            <a:pPr lvl="1"/>
            <a:r>
              <a:rPr lang="en-US" sz="2000" dirty="0"/>
              <a:t>Keeping cladding integrity and fuel pin tightness</a:t>
            </a:r>
          </a:p>
          <a:p>
            <a:pPr lvl="1"/>
            <a:r>
              <a:rPr lang="en-US" sz="2000" dirty="0"/>
              <a:t>Cooling of the fuel pin bundle must be ensured up to high burnup in all operating conditions</a:t>
            </a:r>
          </a:p>
          <a:p>
            <a:pPr lvl="1"/>
            <a:r>
              <a:rPr lang="en-US" sz="2000" dirty="0"/>
              <a:t>Loading and unloading of subassemblies have to be guaranteed, which induces a limitation on the deformation of the hexagonal wrapper tubes</a:t>
            </a:r>
          </a:p>
          <a:p>
            <a:endParaRPr lang="en-US" sz="2000" dirty="0"/>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EC10D385-6F7F-9042-93AC-80FA1AE70165}"/>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spTree>
    <p:extLst>
      <p:ext uri="{BB962C8B-B14F-4D97-AF65-F5344CB8AC3E}">
        <p14:creationId xmlns:p14="http://schemas.microsoft.com/office/powerpoint/2010/main" val="66068493"/>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4588</TotalTime>
  <Words>1712</Words>
  <Application>Microsoft Macintosh PowerPoint</Application>
  <PresentationFormat>Widescreen</PresentationFormat>
  <Paragraphs>139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Symbol</vt:lpstr>
      <vt:lpstr>NCStateU-horizontal-left-logo</vt:lpstr>
      <vt:lpstr>Nuclear Fuel Performance</vt:lpstr>
      <vt:lpstr>Last Time</vt:lpstr>
      <vt:lpstr>MOOSE Project Part 3</vt:lpstr>
      <vt:lpstr>Mixed oxide (MOX) fuels</vt:lpstr>
      <vt:lpstr>Why MOX?</vt:lpstr>
      <vt:lpstr>Mixed Oxides</vt:lpstr>
      <vt:lpstr>MOX Designs</vt:lpstr>
      <vt:lpstr>MOX Fuel</vt:lpstr>
      <vt:lpstr>MOX Fuel</vt:lpstr>
      <vt:lpstr>MOX Fuels</vt:lpstr>
      <vt:lpstr>MOX Restructuring</vt:lpstr>
      <vt:lpstr>Constituent Redistribution</vt:lpstr>
      <vt:lpstr>Gap Closure</vt:lpstr>
      <vt:lpstr>Fission Products</vt:lpstr>
      <vt:lpstr>Fission Products</vt:lpstr>
      <vt:lpstr>Joint Oxide Gain (JOG)</vt:lpstr>
      <vt:lpstr>FCCI</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Nuclear Fuel Performance</dc:title>
  <dc:creator>Benjamin W. Beeler</dc:creator>
  <cp:lastModifiedBy>Benjamin W. Beeler</cp:lastModifiedBy>
  <cp:revision>23</cp:revision>
  <dcterms:created xsi:type="dcterms:W3CDTF">2021-03-25T14:16:40Z</dcterms:created>
  <dcterms:modified xsi:type="dcterms:W3CDTF">2023-02-09T16:28:15Z</dcterms:modified>
</cp:coreProperties>
</file>