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6"/>
  </p:notesMasterIdLst>
  <p:sldIdLst>
    <p:sldId id="487" r:id="rId3"/>
    <p:sldId id="507" r:id="rId4"/>
    <p:sldId id="488" r:id="rId5"/>
    <p:sldId id="503" r:id="rId6"/>
    <p:sldId id="504" r:id="rId7"/>
    <p:sldId id="505" r:id="rId8"/>
    <p:sldId id="506" r:id="rId9"/>
    <p:sldId id="534" r:id="rId10"/>
    <p:sldId id="535" r:id="rId11"/>
    <p:sldId id="508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4C836-458D-7049-9AAC-D805B190D85D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DE4C8-0267-7C42-83B9-C11BDD048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4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DE4C8-0267-7C42-83B9-C11BDD048B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7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9C15-9287-E043-9FD4-746884031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24917-D326-744A-A056-D2260FE42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9F09E-95D2-4A47-8AA2-D60469CA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4C84-B1BE-194D-AE8C-7238765069F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72ACC-929A-9C42-A97C-55970EC0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5CD27-8533-084B-96CC-9BD0F9EF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06D-7703-7241-8DAD-CC5450B4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8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F595-19F9-5749-88F9-CA494377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FA91-F6C1-6940-9BC2-7BED3CA67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318B4-304C-D945-AC39-3C07AE5A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4C84-B1BE-194D-AE8C-7238765069F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3B9D7-F0AB-FD43-A387-89D7EFF0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2BFD8-F0E3-BE47-9AAB-4C7B9639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06D-7703-7241-8DAD-CC5450B4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0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FB094-D3D9-2E4E-9C53-AF38F818A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77605-B471-384E-A632-81E746515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00DDD-D873-6F4F-990B-2FB0218E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4C84-B1BE-194D-AE8C-7238765069F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1A7B0-30A6-2247-81DE-E1754DCD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081C0-66E4-4D4C-8819-953F6752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06D-7703-7241-8DAD-CC5450B4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26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32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5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71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5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58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18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60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4269-8D04-384C-8F94-E0DF933D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B2A3-6F46-2B4F-A8B9-C2946821A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FEB2-3972-8446-9F34-1CA03238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4C84-B1BE-194D-AE8C-7238765069F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5C465-E90B-AC4D-9377-890DDCC3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5A722-F849-7F44-B1B5-6B5D1E7B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06D-7703-7241-8DAD-CC5450B4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94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86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11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A97A-BD81-A74A-B57C-8739880E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DDCDF-B190-BF4D-89D5-EF06D2584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81EAF-174E-854C-B327-C99F6F54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4C84-B1BE-194D-AE8C-7238765069F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9679F-2666-6F43-91FA-06E38B4D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E7869-840B-2243-9291-057064C0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06D-7703-7241-8DAD-CC5450B4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3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3C57-4AFA-2A4F-A830-80507F2A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05D8-6FF5-B944-90DE-B3AE04978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ACD44-89EA-F049-828E-9D73CB98D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F4460-D1F5-D649-A77C-7A397FC1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4C84-B1BE-194D-AE8C-7238765069F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B74A0-0BF3-924D-95C4-AC5F9098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90FA6-C4E1-5E42-ABF2-F998A635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06D-7703-7241-8DAD-CC5450B4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50DD-1B49-5045-9B34-BEFDBFFD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21206-9B31-0042-AD08-5ABD2399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C760F-525C-8747-A9F8-31DBDB374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3AEF6-215B-8C41-92A0-228CA947A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3A34E-C0AB-B14B-A445-4D2AE3527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54316-92E2-1F4E-A350-EA49EE0A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4C84-B1BE-194D-AE8C-7238765069F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C0A59-4637-3E4C-9D3C-8CFA4782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CE099-43BE-0D46-B519-0C505E52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06D-7703-7241-8DAD-CC5450B4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2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4FCA-1A61-D043-8F17-B4D7B6C4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532D5-BCDF-F24B-9384-DD3A7311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4C84-B1BE-194D-AE8C-7238765069F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8059-C740-714F-881F-292C67E0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34A54-62FB-D446-B393-28DFA1A9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06D-7703-7241-8DAD-CC5450B4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7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F3605-B714-4E4B-8F4B-361EC52C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4C84-B1BE-194D-AE8C-7238765069F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B2C85-CF07-B345-BED6-AE924899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CB935-4160-CD4E-A1F9-C3DC47FB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06D-7703-7241-8DAD-CC5450B4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6B6E-2286-3B45-8284-0170917F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88AA-9224-5E45-8D27-E3586FD50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270B1-5D05-7F49-913C-583210AC2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D2994-9A73-C84C-9FB0-3ED0BB98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4C84-B1BE-194D-AE8C-7238765069F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349A8-99B9-9D4C-A748-FEAC38DA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E7D0F-2663-1041-9139-E17E8FB5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06D-7703-7241-8DAD-CC5450B4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15A7-386D-FB4B-9B2F-7F873A08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53BEA-DC56-7846-A2B4-A249297EB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9CAE4-CE90-1D43-BEE6-8A15DFD8D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46F4C-D311-6C4D-BC3F-1AE7FFF7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4C84-B1BE-194D-AE8C-7238765069F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53A56-0B02-644B-8527-95B145A3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C37E0-06D4-A148-A1BC-27EF8E4D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706D-7703-7241-8DAD-CC5450B4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0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3318E-A22D-4E4B-9C8A-9C5E909E1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E7527-7532-CA4A-B4F5-C6CDC0D97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D6149-825C-EE4B-97FD-E18B3BD2D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C4C84-B1BE-194D-AE8C-7238765069F2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B61F-1063-994C-A16E-0163ED008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95A1B-1FED-3F40-880C-B2B48FE83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6706D-7703-7241-8DAD-CC5450B4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9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7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20.emf"/><Relationship Id="rId7" Type="http://schemas.openxmlformats.org/officeDocument/2006/relationships/image" Target="../media/image1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emf"/><Relationship Id="rId5" Type="http://schemas.openxmlformats.org/officeDocument/2006/relationships/image" Target="../media/image15.emf"/><Relationship Id="rId4" Type="http://schemas.openxmlformats.org/officeDocument/2006/relationships/image" Target="../media/image21.emf"/><Relationship Id="rId9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0.png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0.png"/><Relationship Id="rId7" Type="http://schemas.openxmlformats.org/officeDocument/2006/relationships/image" Target="../media/image15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4.emf"/><Relationship Id="rId4" Type="http://schemas.openxmlformats.org/officeDocument/2006/relationships/image" Target="../media/image11.png"/><Relationship Id="rId9" Type="http://schemas.openxmlformats.org/officeDocument/2006/relationships/image" Target="../media/image1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1AB4-6496-0D46-9C3B-B71641B90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Nuclear Fuel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102A4-1D26-9E41-904A-5C94FEB21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NE-591-010</a:t>
            </a:r>
          </a:p>
          <a:p>
            <a:r>
              <a:rPr lang="en-US" dirty="0"/>
              <a:t>Spring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6DA87-5AA8-004F-861E-B1E0BAA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5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7B8E-E8E7-C940-A8E7-00066C18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for the stress from the strain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8E989-B394-1B47-B414-17F732EDE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1571246"/>
          </a:xfrm>
        </p:spPr>
        <p:txBody>
          <a:bodyPr/>
          <a:lstStyle/>
          <a:p>
            <a:r>
              <a:rPr lang="en-US" dirty="0"/>
              <a:t>Assume isotropic materials</a:t>
            </a:r>
          </a:p>
          <a:p>
            <a:r>
              <a:rPr lang="en-US" dirty="0"/>
              <a:t>Can perform matrix multiplication for the calculation of the stress, given the displacements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FEB6B-CD11-A842-96DF-21035E8B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 descr="latex-image-1.pdf">
            <a:extLst>
              <a:ext uri="{FF2B5EF4-FFF2-40B4-BE49-F238E27FC236}">
                <a16:creationId xmlns:a16="http://schemas.microsoft.com/office/drawing/2014/main" id="{45A0E69B-6BBF-5441-A8DA-3A4052CF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44" y="3812146"/>
            <a:ext cx="8001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1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1307-3824-C543-AB7F-ADF93E82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simplify the problem to be 1D (1.5D)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E75F-BDF3-D247-B981-9F35E4CFA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19" y="3202096"/>
            <a:ext cx="10972800" cy="2127906"/>
          </a:xfrm>
        </p:spPr>
        <p:txBody>
          <a:bodyPr/>
          <a:lstStyle/>
          <a:p>
            <a:r>
              <a:rPr lang="en-US" dirty="0"/>
              <a:t>No change in Z: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A0A9E-EDF6-2F43-8DFA-77791306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F13CB1A3-DFCF-E84F-97B4-3983A4302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03" y="2049277"/>
            <a:ext cx="2717800" cy="533400"/>
          </a:xfrm>
          <a:prstGeom prst="rect">
            <a:avLst/>
          </a:prstGeom>
        </p:spPr>
      </p:pic>
      <p:pic>
        <p:nvPicPr>
          <p:cNvPr id="6" name="Picture 5" descr="latex-image-1.pdf">
            <a:extLst>
              <a:ext uri="{FF2B5EF4-FFF2-40B4-BE49-F238E27FC236}">
                <a16:creationId xmlns:a16="http://schemas.microsoft.com/office/drawing/2014/main" id="{8C5CF162-EF89-D74B-B8D7-F828CA040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94" y="2722741"/>
            <a:ext cx="1028700" cy="203200"/>
          </a:xfrm>
          <a:prstGeom prst="rect">
            <a:avLst/>
          </a:prstGeom>
        </p:spPr>
      </p:pic>
      <p:pic>
        <p:nvPicPr>
          <p:cNvPr id="7" name="Picture 6" descr="latex-image-1.pdf">
            <a:extLst>
              <a:ext uri="{FF2B5EF4-FFF2-40B4-BE49-F238E27FC236}">
                <a16:creationId xmlns:a16="http://schemas.microsoft.com/office/drawing/2014/main" id="{B3E60D03-24EF-0E4F-AB00-1B7248B30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419" y="2661668"/>
            <a:ext cx="2053590" cy="321310"/>
          </a:xfrm>
          <a:prstGeom prst="rect">
            <a:avLst/>
          </a:prstGeom>
        </p:spPr>
      </p:pic>
      <p:pic>
        <p:nvPicPr>
          <p:cNvPr id="8" name="Picture 7" descr="latex-image-1.pdf">
            <a:extLst>
              <a:ext uri="{FF2B5EF4-FFF2-40B4-BE49-F238E27FC236}">
                <a16:creationId xmlns:a16="http://schemas.microsoft.com/office/drawing/2014/main" id="{9458A795-BA0C-F148-A6F6-8CEA551FE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377" y="2200218"/>
            <a:ext cx="2730500" cy="279400"/>
          </a:xfrm>
          <a:prstGeom prst="rect">
            <a:avLst/>
          </a:prstGeom>
        </p:spPr>
      </p:pic>
      <p:pic>
        <p:nvPicPr>
          <p:cNvPr id="9" name="Picture 8" descr="latex-image-1.pdf">
            <a:extLst>
              <a:ext uri="{FF2B5EF4-FFF2-40B4-BE49-F238E27FC236}">
                <a16:creationId xmlns:a16="http://schemas.microsoft.com/office/drawing/2014/main" id="{E3A4E809-B45A-954F-923A-BA8BDCAAC5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8852"/>
          <a:stretch/>
        </p:blipFill>
        <p:spPr>
          <a:xfrm>
            <a:off x="2675096" y="4105996"/>
            <a:ext cx="3098426" cy="6223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671C2DB-7367-D541-9940-7F3D92AC198C}"/>
              </a:ext>
            </a:extLst>
          </p:cNvPr>
          <p:cNvGrpSpPr/>
          <p:nvPr/>
        </p:nvGrpSpPr>
        <p:grpSpPr>
          <a:xfrm>
            <a:off x="6080377" y="4092805"/>
            <a:ext cx="2629141" cy="648682"/>
            <a:chOff x="1617503" y="3054713"/>
            <a:chExt cx="2269568" cy="53150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FDBCF9E-34E9-064F-875C-362C186AF5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389" r="38653" b="10303"/>
            <a:stretch/>
          </p:blipFill>
          <p:spPr>
            <a:xfrm>
              <a:off x="1617503" y="3054713"/>
              <a:ext cx="1847767" cy="53150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BB83F34-12D5-B943-B136-D61AE35EB5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85038" t="18712" b="20608"/>
            <a:stretch/>
          </p:blipFill>
          <p:spPr>
            <a:xfrm>
              <a:off x="3436407" y="3122187"/>
              <a:ext cx="450664" cy="396656"/>
            </a:xfrm>
            <a:prstGeom prst="rect">
              <a:avLst/>
            </a:prstGeom>
          </p:spPr>
        </p:pic>
      </p:grpSp>
      <p:pic>
        <p:nvPicPr>
          <p:cNvPr id="14" name="Picture 13" descr="latex-image-1.pdf">
            <a:extLst>
              <a:ext uri="{FF2B5EF4-FFF2-40B4-BE49-F238E27FC236}">
                <a16:creationId xmlns:a16="http://schemas.microsoft.com/office/drawing/2014/main" id="{C5B09682-1B58-2D43-BE17-7E6B584B67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03" y="5403354"/>
            <a:ext cx="1828800" cy="622300"/>
          </a:xfrm>
          <a:prstGeom prst="rect">
            <a:avLst/>
          </a:prstGeom>
        </p:spPr>
      </p:pic>
      <p:pic>
        <p:nvPicPr>
          <p:cNvPr id="15" name="Picture 14" descr="latex-image-1.pdf">
            <a:extLst>
              <a:ext uri="{FF2B5EF4-FFF2-40B4-BE49-F238E27FC236}">
                <a16:creationId xmlns:a16="http://schemas.microsoft.com/office/drawing/2014/main" id="{1444CCA8-70BB-E74E-AD8C-C31B6EEB2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77" y="5420868"/>
            <a:ext cx="51181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6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6D1F-E758-8047-A7B5-7CB665C8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strain and stress in the pellet for 1D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11C9B-CFE5-FE4C-905A-6AEBAC38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Assume the radial displacement in the fuel pellet is </a:t>
            </a:r>
            <a:r>
              <a:rPr lang="en-US" dirty="0" err="1"/>
              <a:t>u</a:t>
            </a:r>
            <a:r>
              <a:rPr lang="en-US" baseline="-25000" dirty="0" err="1"/>
              <a:t>r</a:t>
            </a:r>
            <a:r>
              <a:rPr lang="en-US" dirty="0"/>
              <a:t>(r) = 0.05r cm.</a:t>
            </a:r>
          </a:p>
          <a:p>
            <a:r>
              <a:rPr lang="en-US" dirty="0"/>
              <a:t>What is the strain tensor?						At the outer edge: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are dealing with UO</a:t>
            </a:r>
            <a:r>
              <a:rPr lang="en-US" baseline="-25000" dirty="0"/>
              <a:t>2</a:t>
            </a:r>
            <a:r>
              <a:rPr lang="en-US" dirty="0"/>
              <a:t>, so E = 200 </a:t>
            </a:r>
            <a:r>
              <a:rPr lang="en-US" dirty="0" err="1"/>
              <a:t>GPa</a:t>
            </a:r>
            <a:r>
              <a:rPr lang="en-US" dirty="0"/>
              <a:t> and </a:t>
            </a:r>
            <a:r>
              <a:rPr lang="en-US" dirty="0" err="1"/>
              <a:t>ν</a:t>
            </a:r>
            <a:r>
              <a:rPr lang="en-US" dirty="0"/>
              <a:t> = 0.345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</a:t>
            </a:r>
            <a:r>
              <a:rPr lang="en-US" baseline="-25000" dirty="0"/>
              <a:t>11</a:t>
            </a:r>
            <a:r>
              <a:rPr lang="en-US" dirty="0"/>
              <a:t> = E (1 – </a:t>
            </a:r>
            <a:r>
              <a:rPr lang="en-US" dirty="0" err="1"/>
              <a:t>ν</a:t>
            </a:r>
            <a:r>
              <a:rPr lang="en-US" dirty="0"/>
              <a:t>)/((1+ν)( 1–2 </a:t>
            </a:r>
            <a:r>
              <a:rPr lang="en-US" dirty="0" err="1"/>
              <a:t>ν</a:t>
            </a:r>
            <a:r>
              <a:rPr lang="en-US" dirty="0"/>
              <a:t>)) = 200*(1–0.345)/(1.345*(1–2*.345)) = 314.2 </a:t>
            </a:r>
            <a:r>
              <a:rPr lang="en-US" dirty="0" err="1"/>
              <a:t>Gpa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baseline="-25000" dirty="0"/>
              <a:t>12</a:t>
            </a:r>
            <a:r>
              <a:rPr lang="en-US" dirty="0"/>
              <a:t> = E </a:t>
            </a:r>
            <a:r>
              <a:rPr lang="en-US" dirty="0" err="1"/>
              <a:t>ν</a:t>
            </a:r>
            <a:r>
              <a:rPr lang="en-US" dirty="0"/>
              <a:t>/((1+ν)( 1–2 </a:t>
            </a:r>
            <a:r>
              <a:rPr lang="en-US" dirty="0" err="1"/>
              <a:t>ν</a:t>
            </a:r>
            <a:r>
              <a:rPr lang="en-US" dirty="0"/>
              <a:t>)) = 200*0.345/(1.345*(1–2*.345)) = 165.5 </a:t>
            </a:r>
            <a:r>
              <a:rPr lang="en-US" dirty="0" err="1"/>
              <a:t>Gpa</a:t>
            </a:r>
            <a:endParaRPr lang="en-US" dirty="0"/>
          </a:p>
          <a:p>
            <a:r>
              <a:rPr lang="en-US" dirty="0"/>
              <a:t>Now we can calculate the stresses</a:t>
            </a:r>
          </a:p>
          <a:p>
            <a:pPr lvl="1"/>
            <a:r>
              <a:rPr lang="en-US" dirty="0" err="1"/>
              <a:t>σ</a:t>
            </a:r>
            <a:r>
              <a:rPr lang="en-US" baseline="-25000" dirty="0" err="1"/>
              <a:t>rr</a:t>
            </a:r>
            <a:r>
              <a:rPr lang="en-US" dirty="0"/>
              <a:t> = 0.05*314.2 + 0.05*165.5 = 23.98 </a:t>
            </a:r>
            <a:r>
              <a:rPr lang="en-US" dirty="0" err="1"/>
              <a:t>GPa</a:t>
            </a:r>
            <a:endParaRPr lang="en-US" dirty="0"/>
          </a:p>
          <a:p>
            <a:pPr lvl="1"/>
            <a:r>
              <a:rPr lang="en-US" dirty="0" err="1"/>
              <a:t>σ</a:t>
            </a:r>
            <a:r>
              <a:rPr lang="en-US" baseline="-25000" dirty="0" err="1"/>
              <a:t>θθ</a:t>
            </a:r>
            <a:r>
              <a:rPr lang="en-US" dirty="0"/>
              <a:t> = 0.05*165.5 + 0.05*314.2 = 23.98 </a:t>
            </a:r>
            <a:r>
              <a:rPr lang="en-US" dirty="0" err="1"/>
              <a:t>GPa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E9A05-76DE-354E-91AD-9D840AAC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0C31FBF3-A63A-AF4F-AC64-5527BDB6C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74" y="2522948"/>
            <a:ext cx="1550912" cy="527741"/>
          </a:xfrm>
          <a:prstGeom prst="rect">
            <a:avLst/>
          </a:prstGeom>
        </p:spPr>
      </p:pic>
      <p:pic>
        <p:nvPicPr>
          <p:cNvPr id="6" name="Picture 5" descr="latex-image-1.pdf">
            <a:extLst>
              <a:ext uri="{FF2B5EF4-FFF2-40B4-BE49-F238E27FC236}">
                <a16:creationId xmlns:a16="http://schemas.microsoft.com/office/drawing/2014/main" id="{79D9D4A1-F41B-C448-BEF5-0FC692521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0" y="2522947"/>
            <a:ext cx="1540142" cy="527741"/>
          </a:xfrm>
          <a:prstGeom prst="rect">
            <a:avLst/>
          </a:prstGeom>
        </p:spPr>
      </p:pic>
      <p:pic>
        <p:nvPicPr>
          <p:cNvPr id="7" name="Picture 6" descr="latex-image-1.pdf">
            <a:extLst>
              <a:ext uri="{FF2B5EF4-FFF2-40B4-BE49-F238E27FC236}">
                <a16:creationId xmlns:a16="http://schemas.microsoft.com/office/drawing/2014/main" id="{CB843610-6111-554F-8147-80A3F32CF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711" y="3737711"/>
            <a:ext cx="4561253" cy="5545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09643D7-4868-6143-B38C-B48118A08789}"/>
                  </a:ext>
                </a:extLst>
              </p:cNvPr>
              <p:cNvSpPr/>
              <p:nvPr/>
            </p:nvSpPr>
            <p:spPr>
              <a:xfrm>
                <a:off x="7328688" y="5342965"/>
                <a:ext cx="1609124" cy="554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3.98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23.98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09643D7-4868-6143-B38C-B48118A08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88" y="5342965"/>
                <a:ext cx="1609124" cy="554254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431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AE9E-F1F4-2848-B301-6A7671E2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7AFD4-C10F-0849-9920-AFB3F2BD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stress and strain tensors in the center and at the outer edge (r = 0.5 cm) in 1D axisymmetric coordinates in a fuel pellet with </a:t>
            </a:r>
            <a:r>
              <a:rPr lang="en-US" dirty="0" err="1"/>
              <a:t>u</a:t>
            </a:r>
            <a:r>
              <a:rPr lang="en-US" baseline="-25000" dirty="0" err="1"/>
              <a:t>r</a:t>
            </a:r>
            <a:r>
              <a:rPr lang="en-US" dirty="0"/>
              <a:t>(r) = r</a:t>
            </a:r>
            <a:r>
              <a:rPr lang="en-US" baseline="30000" dirty="0"/>
              <a:t>2</a:t>
            </a:r>
            <a:r>
              <a:rPr lang="en-US" dirty="0"/>
              <a:t>/5. C</a:t>
            </a:r>
            <a:r>
              <a:rPr lang="en-US" baseline="-25000" dirty="0"/>
              <a:t>11</a:t>
            </a:r>
            <a:r>
              <a:rPr lang="en-US" dirty="0"/>
              <a:t> = </a:t>
            </a:r>
            <a:r>
              <a:rPr lang="it-IT" dirty="0"/>
              <a:t>314.2 </a:t>
            </a:r>
            <a:r>
              <a:rPr lang="it-IT" dirty="0" err="1"/>
              <a:t>Gpa</a:t>
            </a:r>
            <a:r>
              <a:rPr lang="it-IT" dirty="0"/>
              <a:t>, C</a:t>
            </a:r>
            <a:r>
              <a:rPr lang="it-IT" baseline="-25000" dirty="0"/>
              <a:t>12</a:t>
            </a:r>
            <a:r>
              <a:rPr lang="it-IT" dirty="0"/>
              <a:t> = 165.5 </a:t>
            </a:r>
            <a:r>
              <a:rPr lang="it-IT" dirty="0" err="1"/>
              <a:t>Gpa</a:t>
            </a:r>
            <a:r>
              <a:rPr lang="it-IT" dirty="0"/>
              <a:t>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15A21-A478-7E44-BDD7-D1FB7A4E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4B7C2BDA-30FD-C540-984D-0E70C39C1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930322"/>
            <a:ext cx="1828800" cy="622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F33444-7889-9745-A152-15D84B373AC2}"/>
              </a:ext>
            </a:extLst>
          </p:cNvPr>
          <p:cNvSpPr/>
          <p:nvPr/>
        </p:nvSpPr>
        <p:spPr>
          <a:xfrm>
            <a:off x="1782501" y="3676591"/>
            <a:ext cx="8657864" cy="286232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calculate the strain tensor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ε</a:t>
            </a:r>
            <a:r>
              <a:rPr lang="en-US" baseline="-25000" dirty="0" err="1"/>
              <a:t>rr</a:t>
            </a:r>
            <a:r>
              <a:rPr lang="en-US" dirty="0"/>
              <a:t> = </a:t>
            </a:r>
            <a:r>
              <a:rPr lang="en-US" dirty="0" err="1"/>
              <a:t>u</a:t>
            </a:r>
            <a:r>
              <a:rPr lang="en-US" baseline="-25000" dirty="0" err="1"/>
              <a:t>r,r</a:t>
            </a:r>
            <a:r>
              <a:rPr lang="en-US" dirty="0"/>
              <a:t> = 2r/5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ε</a:t>
            </a:r>
            <a:r>
              <a:rPr lang="en-US" baseline="-25000" dirty="0" err="1"/>
              <a:t>θθ</a:t>
            </a:r>
            <a:r>
              <a:rPr lang="en-US" dirty="0"/>
              <a:t> = </a:t>
            </a:r>
            <a:r>
              <a:rPr lang="en-US" dirty="0" err="1"/>
              <a:t>u</a:t>
            </a:r>
            <a:r>
              <a:rPr lang="en-US" baseline="-25000" dirty="0" err="1"/>
              <a:t>r</a:t>
            </a:r>
            <a:r>
              <a:rPr lang="en-US" dirty="0"/>
              <a:t>/r = r/5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At the center there is no strain; at the outer edge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To calculate the stress, convert to a strain vector and multiply by elastic constant matrix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stress in the center is zero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On the outer edge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σ</a:t>
            </a:r>
            <a:r>
              <a:rPr lang="en-US" baseline="-25000" dirty="0" err="1"/>
              <a:t>rr</a:t>
            </a:r>
            <a:r>
              <a:rPr lang="en-US" dirty="0"/>
              <a:t> = 0.2*314.2 + 0.1*165.5 = 79.4 </a:t>
            </a:r>
            <a:r>
              <a:rPr lang="en-US" dirty="0" err="1"/>
              <a:t>GPa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err="1"/>
              <a:t>σ</a:t>
            </a:r>
            <a:r>
              <a:rPr lang="en-US" baseline="-25000" dirty="0" err="1"/>
              <a:t>θθ</a:t>
            </a:r>
            <a:r>
              <a:rPr lang="en-US" dirty="0"/>
              <a:t> = 0.1*314.2 + 0.2*165.5 = 64.52 </a:t>
            </a:r>
            <a:r>
              <a:rPr lang="en-US" dirty="0" err="1"/>
              <a:t>GPa</a:t>
            </a:r>
            <a:endParaRPr lang="en-US" dirty="0"/>
          </a:p>
        </p:txBody>
      </p:sp>
      <p:pic>
        <p:nvPicPr>
          <p:cNvPr id="8" name="Picture 7" descr="latex-image-1.pdf">
            <a:extLst>
              <a:ext uri="{FF2B5EF4-FFF2-40B4-BE49-F238E27FC236}">
                <a16:creationId xmlns:a16="http://schemas.microsoft.com/office/drawing/2014/main" id="{45CCADDB-787B-7142-AF4C-838966A4A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84" y="4368749"/>
            <a:ext cx="14097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1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2D12-18CD-B14A-8569-BC4BC0DF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FA760-1496-0145-BE5A-C149CF8C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derived two analytical solutions for the stress in a pressurized cylinder </a:t>
            </a:r>
          </a:p>
          <a:p>
            <a:pPr lvl="1"/>
            <a:r>
              <a:rPr lang="en-US" dirty="0"/>
              <a:t>Thin walled cylinder</a:t>
            </a:r>
          </a:p>
          <a:p>
            <a:pPr lvl="1"/>
            <a:r>
              <a:rPr lang="en-US" dirty="0"/>
              <a:t>Thick walled cylinder</a:t>
            </a:r>
          </a:p>
          <a:p>
            <a:r>
              <a:rPr lang="en-US" dirty="0"/>
              <a:t>Increases in temperature cause most materials to expand</a:t>
            </a:r>
          </a:p>
          <a:p>
            <a:r>
              <a:rPr lang="en-US" dirty="0"/>
              <a:t>We call this thermal expansion, which is a strain that doesn’t inherently cause stress</a:t>
            </a:r>
          </a:p>
          <a:p>
            <a:r>
              <a:rPr lang="en-US" dirty="0"/>
              <a:t>Thermal expansion can cause stress when</a:t>
            </a:r>
          </a:p>
          <a:p>
            <a:pPr lvl="1"/>
            <a:r>
              <a:rPr lang="en-US" dirty="0"/>
              <a:t>Deformation is constrained</a:t>
            </a:r>
          </a:p>
          <a:p>
            <a:pPr lvl="1"/>
            <a:r>
              <a:rPr lang="en-US" dirty="0"/>
              <a:t>There are gradients in the expansion coefficient</a:t>
            </a:r>
          </a:p>
          <a:p>
            <a:pPr lvl="1"/>
            <a:r>
              <a:rPr lang="en-US" dirty="0"/>
              <a:t>There is a temperature gradient</a:t>
            </a:r>
          </a:p>
          <a:p>
            <a:r>
              <a:rPr lang="en-US" dirty="0"/>
              <a:t>We have analytical equations for thermal stresses in the cladding and in the fuel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0F03E-AAC3-0A43-8DBB-83D9575B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5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9CC1-34E4-A34F-8621-801D8886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1234721"/>
            <a:ext cx="10363200" cy="1362075"/>
          </a:xfrm>
        </p:spPr>
        <p:txBody>
          <a:bodyPr/>
          <a:lstStyle/>
          <a:p>
            <a:r>
              <a:rPr lang="en-US" dirty="0"/>
              <a:t>THERMO-Mechanics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F06B0-02C9-F34D-82A4-D2D5BBAF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6706-6E44-3345-89B1-3A928BCB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gap changes as a function of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FC82D-FC8E-FE43-B3F1-3CD65FE0B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the pellet and the cladding swell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But, as the gap decreases, the temperature changes, which again makes the gap change</a:t>
            </a:r>
          </a:p>
          <a:p>
            <a:r>
              <a:rPr lang="en-US" dirty="0"/>
              <a:t>The solution using the analytical equations is iterative, due to the dependence of the gap size and temperature.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A4F6-0813-D14B-B1AF-63B4F14A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8DC5361F-BF03-E34F-B9B9-FB2DF13A9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08" y="2702978"/>
            <a:ext cx="2171700" cy="317500"/>
          </a:xfrm>
          <a:prstGeom prst="rect">
            <a:avLst/>
          </a:prstGeom>
        </p:spPr>
      </p:pic>
      <p:pic>
        <p:nvPicPr>
          <p:cNvPr id="6" name="Picture 5" descr="latex-image-1.pdf">
            <a:extLst>
              <a:ext uri="{FF2B5EF4-FFF2-40B4-BE49-F238E27FC236}">
                <a16:creationId xmlns:a16="http://schemas.microsoft.com/office/drawing/2014/main" id="{12C118A6-DD55-9042-AB05-E32A917B1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08" y="3113948"/>
            <a:ext cx="2387600" cy="292100"/>
          </a:xfrm>
          <a:prstGeom prst="rect">
            <a:avLst/>
          </a:prstGeom>
        </p:spPr>
      </p:pic>
      <p:pic>
        <p:nvPicPr>
          <p:cNvPr id="7" name="Picture 6" descr="latex-image-1.pdf">
            <a:extLst>
              <a:ext uri="{FF2B5EF4-FFF2-40B4-BE49-F238E27FC236}">
                <a16:creationId xmlns:a16="http://schemas.microsoft.com/office/drawing/2014/main" id="{DC2FA14D-1CD7-B64C-BEA0-47E64F492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08" y="4395358"/>
            <a:ext cx="5232400" cy="317500"/>
          </a:xfrm>
          <a:prstGeom prst="rect">
            <a:avLst/>
          </a:prstGeom>
        </p:spPr>
      </p:pic>
      <p:pic>
        <p:nvPicPr>
          <p:cNvPr id="8" name="Picture 7" descr="latex-image-1.pdf">
            <a:extLst>
              <a:ext uri="{FF2B5EF4-FFF2-40B4-BE49-F238E27FC236}">
                <a16:creationId xmlns:a16="http://schemas.microsoft.com/office/drawing/2014/main" id="{C2838CE1-17EF-E44A-A09A-55CFC8680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08" y="3933588"/>
            <a:ext cx="2527300" cy="368300"/>
          </a:xfrm>
          <a:prstGeom prst="rect">
            <a:avLst/>
          </a:prstGeom>
        </p:spPr>
      </p:pic>
      <p:pic>
        <p:nvPicPr>
          <p:cNvPr id="9" name="Picture 8" descr="latex-image-1.pdf">
            <a:extLst>
              <a:ext uri="{FF2B5EF4-FFF2-40B4-BE49-F238E27FC236}">
                <a16:creationId xmlns:a16="http://schemas.microsoft.com/office/drawing/2014/main" id="{825B6165-848C-8D44-B612-EE8DA42C50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67" y="3470231"/>
            <a:ext cx="24130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1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9616-DD72-364D-AD42-3AAC907D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steady state temperature profile in the rod, including thermal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0C3D3-5BA8-2244-915A-6B25FE6D0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>
            <a:normAutofit/>
          </a:bodyPr>
          <a:lstStyle/>
          <a:p>
            <a:r>
              <a:rPr lang="en-US" dirty="0"/>
              <a:t>LHR = 200 W/cm, δ</a:t>
            </a:r>
            <a:r>
              <a:rPr lang="en-US" baseline="30000" dirty="0"/>
              <a:t>0</a:t>
            </a:r>
            <a:r>
              <a:rPr lang="en-US" baseline="-25000" dirty="0"/>
              <a:t>gap</a:t>
            </a:r>
            <a:r>
              <a:rPr lang="en-US" dirty="0"/>
              <a:t> = 30 </a:t>
            </a:r>
            <a:r>
              <a:rPr lang="en-US" dirty="0" err="1"/>
              <a:t>μm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baseline="-25000" dirty="0" err="1"/>
              <a:t>f</a:t>
            </a:r>
            <a:r>
              <a:rPr lang="en-US" dirty="0"/>
              <a:t> = 0.5, </a:t>
            </a:r>
            <a:r>
              <a:rPr lang="en-US" dirty="0" err="1"/>
              <a:t>T</a:t>
            </a:r>
            <a:r>
              <a:rPr lang="en-US" baseline="-25000" dirty="0" err="1"/>
              <a:t>cool</a:t>
            </a:r>
            <a:r>
              <a:rPr lang="en-US" dirty="0"/>
              <a:t> = 580 K, T</a:t>
            </a:r>
            <a:r>
              <a:rPr lang="en-US" baseline="-25000" dirty="0"/>
              <a:t>EXP,0</a:t>
            </a:r>
            <a:r>
              <a:rPr lang="en-US" dirty="0"/>
              <a:t> = 373 K, </a:t>
            </a:r>
            <a:br>
              <a:rPr lang="en-US" dirty="0"/>
            </a:br>
            <a:r>
              <a:rPr lang="en-US" dirty="0" err="1"/>
              <a:t>k</a:t>
            </a:r>
            <a:r>
              <a:rPr lang="en-US" baseline="-25000" dirty="0" err="1"/>
              <a:t>gap</a:t>
            </a:r>
            <a:r>
              <a:rPr lang="en-US" dirty="0"/>
              <a:t> = 0.0026 W/cm-K, </a:t>
            </a:r>
            <a:r>
              <a:rPr lang="en-US" dirty="0" err="1"/>
              <a:t>t</a:t>
            </a:r>
            <a:r>
              <a:rPr lang="en-US" baseline="-25000" dirty="0" err="1"/>
              <a:t>C</a:t>
            </a:r>
            <a:r>
              <a:rPr lang="en-US" dirty="0"/>
              <a:t>= 0.06 cm, α</a:t>
            </a:r>
            <a:r>
              <a:rPr lang="en-US" baseline="-25000" dirty="0"/>
              <a:t>f</a:t>
            </a:r>
            <a:r>
              <a:rPr lang="en-US" dirty="0"/>
              <a:t> = 11.0e-6 1/K, α</a:t>
            </a:r>
            <a:r>
              <a:rPr lang="en-US" baseline="-25000" dirty="0"/>
              <a:t>C</a:t>
            </a:r>
            <a:r>
              <a:rPr lang="en-US" dirty="0"/>
              <a:t> = 7.1e-6 1/K</a:t>
            </a:r>
          </a:p>
          <a:p>
            <a:endParaRPr lang="en-US" dirty="0"/>
          </a:p>
          <a:p>
            <a:r>
              <a:rPr lang="en-US" dirty="0" err="1"/>
              <a:t>ΔT</a:t>
            </a:r>
            <a:r>
              <a:rPr lang="en-US" baseline="-25000" dirty="0" err="1"/>
              <a:t>cool</a:t>
            </a:r>
            <a:r>
              <a:rPr lang="en-US" dirty="0"/>
              <a:t> = 25.5 K, </a:t>
            </a:r>
            <a:r>
              <a:rPr lang="en-US" dirty="0" err="1"/>
              <a:t>ΔT</a:t>
            </a:r>
            <a:r>
              <a:rPr lang="en-US" baseline="-25000" dirty="0" err="1"/>
              <a:t>clad</a:t>
            </a:r>
            <a:r>
              <a:rPr lang="en-US" dirty="0"/>
              <a:t> = 22.5 K, </a:t>
            </a:r>
            <a:r>
              <a:rPr lang="en-US" dirty="0" err="1"/>
              <a:t>ΔT</a:t>
            </a:r>
            <a:r>
              <a:rPr lang="en-US" baseline="-25000" dirty="0" err="1"/>
              <a:t>fuel</a:t>
            </a:r>
            <a:r>
              <a:rPr lang="en-US" dirty="0"/>
              <a:t> = 530.5 K</a:t>
            </a:r>
          </a:p>
          <a:p>
            <a:r>
              <a:rPr lang="en-US" dirty="0"/>
              <a:t>So, T</a:t>
            </a:r>
            <a:r>
              <a:rPr lang="en-US" baseline="-25000" dirty="0"/>
              <a:t>IC</a:t>
            </a:r>
            <a:r>
              <a:rPr lang="en-US" dirty="0"/>
              <a:t> = 580 + 25.5 + 22.5 = 628.0 K, 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701.5 K, T</a:t>
            </a:r>
            <a:r>
              <a:rPr lang="en-US" baseline="-25000" dirty="0"/>
              <a:t>0 </a:t>
            </a:r>
            <a:r>
              <a:rPr lang="en-US" dirty="0"/>
              <a:t>= 1232.0 K </a:t>
            </a:r>
          </a:p>
          <a:p>
            <a:r>
              <a:rPr lang="en-US" dirty="0"/>
              <a:t>First, we will deal with expansion in the cladding</a:t>
            </a:r>
          </a:p>
          <a:p>
            <a:pPr lvl="1"/>
            <a:r>
              <a:rPr lang="en-US" dirty="0"/>
              <a:t>Av(</a:t>
            </a:r>
            <a:r>
              <a:rPr lang="en-US" dirty="0" err="1"/>
              <a:t>R</a:t>
            </a:r>
            <a:r>
              <a:rPr lang="en-US" baseline="-25000" dirty="0" err="1"/>
              <a:t>c</a:t>
            </a:r>
            <a:r>
              <a:rPr lang="en-US" dirty="0"/>
              <a:t>) = 0.5 + 30e-4 + 0.06/2 = 0.533 cm</a:t>
            </a:r>
          </a:p>
          <a:p>
            <a:pPr lvl="1"/>
            <a:r>
              <a:rPr lang="en-US" dirty="0"/>
              <a:t>Av(T</a:t>
            </a:r>
            <a:r>
              <a:rPr lang="en-US" baseline="-25000" dirty="0"/>
              <a:t>C</a:t>
            </a:r>
            <a:r>
              <a:rPr lang="en-US" dirty="0"/>
              <a:t>) = 580 + 25.5 + 22.5/2 = 616.75 K</a:t>
            </a:r>
          </a:p>
          <a:p>
            <a:pPr lvl="1"/>
            <a:r>
              <a:rPr lang="en-US" dirty="0" err="1"/>
              <a:t>ΔR</a:t>
            </a:r>
            <a:r>
              <a:rPr lang="en-US" baseline="-25000" dirty="0" err="1"/>
              <a:t>c</a:t>
            </a:r>
            <a:r>
              <a:rPr lang="en-US" dirty="0"/>
              <a:t> = 0.533*7.1e-6*(616.75 – 373) = 9.22e-4 cm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5262D-B5B5-5145-ADDB-BB902EAA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413244CA-CA1C-9646-8002-67BB4EDA5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220" y="3009743"/>
            <a:ext cx="2425700" cy="546100"/>
          </a:xfrm>
          <a:prstGeom prst="rect">
            <a:avLst/>
          </a:prstGeom>
        </p:spPr>
      </p:pic>
      <p:pic>
        <p:nvPicPr>
          <p:cNvPr id="6" name="Picture 5" descr="latex-image-1.pdf">
            <a:extLst>
              <a:ext uri="{FF2B5EF4-FFF2-40B4-BE49-F238E27FC236}">
                <a16:creationId xmlns:a16="http://schemas.microsoft.com/office/drawing/2014/main" id="{A7028224-F862-0E43-B5CC-AF23C8299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41" y="3009743"/>
            <a:ext cx="4711700" cy="279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5B600F-AB39-0647-9363-CBB757590A6F}"/>
                  </a:ext>
                </a:extLst>
              </p:cNvPr>
              <p:cNvSpPr txBox="1"/>
              <p:nvPr/>
            </p:nvSpPr>
            <p:spPr>
              <a:xfrm>
                <a:off x="6096000" y="3009743"/>
                <a:ext cx="1380826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5B600F-AB39-0647-9363-CBB757590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09743"/>
                <a:ext cx="1380826" cy="299249"/>
              </a:xfrm>
              <a:prstGeom prst="rect">
                <a:avLst/>
              </a:prstGeom>
              <a:blipFill>
                <a:blip r:embed="rId4"/>
                <a:stretch>
                  <a:fillRect l="-1835" t="-4000" r="-1835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0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6F26-78E1-3C42-A7B3-B18539ED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steady state temperature profile in the rod, including thermal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FB69-FB25-E54A-B0FE-FEC2AB343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Second, we deal with the fuel</a:t>
            </a:r>
          </a:p>
          <a:p>
            <a:pPr lvl="1"/>
            <a:r>
              <a:rPr lang="en-US" dirty="0"/>
              <a:t>Av(</a:t>
            </a:r>
            <a:r>
              <a:rPr lang="en-US" dirty="0" err="1"/>
              <a:t>Tf</a:t>
            </a:r>
            <a:r>
              <a:rPr lang="en-US" dirty="0"/>
              <a:t>) = (1232 + 701.5)/2 = 966.7 K</a:t>
            </a:r>
          </a:p>
          <a:p>
            <a:pPr lvl="1"/>
            <a:r>
              <a:rPr lang="en-US" dirty="0" err="1"/>
              <a:t>ΔR</a:t>
            </a:r>
            <a:r>
              <a:rPr lang="en-US" baseline="-25000" dirty="0" err="1"/>
              <a:t>f</a:t>
            </a:r>
            <a:r>
              <a:rPr lang="en-US" dirty="0"/>
              <a:t> = 0.5*11e-6*(966.7 – 373) = 0.0033 cm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total change in the gap is 9.22e-4 – 0.0033 = -0.0023</a:t>
            </a:r>
          </a:p>
          <a:p>
            <a:r>
              <a:rPr lang="en-US" dirty="0"/>
              <a:t>However, that means the gap is smaller and so our temperatures were wrong!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54C30-0BF4-AA44-BD8C-35B40208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B6A36D5B-0386-0445-AAA6-CCEC64B47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127" y="3615224"/>
            <a:ext cx="47117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2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9016-F80B-D947-87B2-CEA142F1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calculation is repeated until the gap width stops changing significantly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9FC4-3CFB-E244-BF60-22E39B186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556422" cy="3965670"/>
          </a:xfrm>
        </p:spPr>
        <p:txBody>
          <a:bodyPr/>
          <a:lstStyle/>
          <a:p>
            <a:r>
              <a:rPr lang="en-US" dirty="0"/>
              <a:t>The change in the gap does NOT effect the coolant or cladding temperatures, just the gap and fuel temperatures. </a:t>
            </a:r>
          </a:p>
          <a:p>
            <a:r>
              <a:rPr lang="en-US" dirty="0"/>
              <a:t>We only need to repeat the calculation of the fuel and cladding temperatures and the change in the gap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D2E94-9705-1A4B-9736-78F59D51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FF997E-B767-F645-9407-4C9AD54B7DE2}"/>
              </a:ext>
            </a:extLst>
          </p:cNvPr>
          <p:cNvGraphicFramePr>
            <a:graphicFrameLocks noGrp="1"/>
          </p:cNvGraphicFramePr>
          <p:nvPr/>
        </p:nvGraphicFramePr>
        <p:xfrm>
          <a:off x="7030992" y="2160495"/>
          <a:ext cx="4493836" cy="2108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3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δ</a:t>
                      </a:r>
                      <a:r>
                        <a:rPr lang="en-US" sz="1600" baseline="-25000" dirty="0" err="1"/>
                        <a:t>gap</a:t>
                      </a:r>
                      <a:r>
                        <a:rPr lang="en-US" sz="1600" baseline="0" dirty="0"/>
                        <a:t> (cm)</a:t>
                      </a:r>
                      <a:endParaRPr 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</a:t>
                      </a:r>
                      <a:r>
                        <a:rPr lang="en-US" sz="1600" baseline="-25000" dirty="0" err="1"/>
                        <a:t>s</a:t>
                      </a:r>
                      <a:r>
                        <a:rPr lang="en-US" sz="1600" baseline="-25000" dirty="0"/>
                        <a:t> </a:t>
                      </a:r>
                      <a:r>
                        <a:rPr lang="en-US" sz="1600" baseline="0" dirty="0"/>
                        <a:t>(K)</a:t>
                      </a:r>
                      <a:endParaRPr 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  <a:r>
                        <a:rPr lang="en-US" sz="1600" baseline="-25000" dirty="0"/>
                        <a:t>0 </a:t>
                      </a:r>
                      <a:r>
                        <a:rPr lang="en-US" sz="1600" baseline="0" dirty="0"/>
                        <a:t>(K)</a:t>
                      </a:r>
                      <a:endParaRPr lang="en-US" sz="16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0.00066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0.00097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0.00094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0.00094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6B13D10-529F-C04E-82C4-F5FA8CA35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129" y="4240964"/>
            <a:ext cx="3999563" cy="266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5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0C99-CAEA-1647-B469-AFE615AE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Displacements to Stress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9D693-1E27-1A46-8EC3-79DA90DC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B14A1-C1ED-054C-A125-96FE5905C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48" y="5142500"/>
            <a:ext cx="3328293" cy="722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61BE89-7DCE-FE44-B18C-A2F1EF744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666" y="5054184"/>
            <a:ext cx="2527366" cy="810665"/>
          </a:xfrm>
          <a:prstGeom prst="rect">
            <a:avLst/>
          </a:prstGeom>
        </p:spPr>
      </p:pic>
      <p:pic>
        <p:nvPicPr>
          <p:cNvPr id="10" name="Picture 7" descr="temp_3Dslice.png">
            <a:extLst>
              <a:ext uri="{FF2B5EF4-FFF2-40B4-BE49-F238E27FC236}">
                <a16:creationId xmlns:a16="http://schemas.microsoft.com/office/drawing/2014/main" id="{D7703898-5F96-D344-A1E4-85A848F0600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038" t="21089" r="40648" b="19846"/>
          <a:stretch>
            <a:fillRect/>
          </a:stretch>
        </p:blipFill>
        <p:spPr bwMode="auto">
          <a:xfrm>
            <a:off x="8363853" y="1895417"/>
            <a:ext cx="2270643" cy="453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49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48A436-B208-ED40-9C1E-54A14BBCBDA3}"/>
              </a:ext>
            </a:extLst>
          </p:cNvPr>
          <p:cNvSpPr txBox="1"/>
          <p:nvPr/>
        </p:nvSpPr>
        <p:spPr>
          <a:xfrm>
            <a:off x="1030321" y="1968501"/>
            <a:ext cx="65219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have been determining the stress due to some internal pressure or strain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Often, the information more readily obtainable are the displacements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Utilizing the previous equations, can develop displacement to stress relationships for our geometry</a:t>
            </a:r>
          </a:p>
        </p:txBody>
      </p:sp>
    </p:spTree>
    <p:extLst>
      <p:ext uri="{BB962C8B-B14F-4D97-AF65-F5344CB8AC3E}">
        <p14:creationId xmlns:p14="http://schemas.microsoft.com/office/powerpoint/2010/main" val="362754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0C99-CAEA-1647-B469-AFE615AE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Assuming problem is axisymmetric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9D693-1E27-1A46-8EC3-79DA90DC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E2E81AA6-6336-C04D-8271-540F971EF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55" y="2379700"/>
            <a:ext cx="6057900" cy="62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CB14A1-C1ED-054C-A125-96FE5905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70" y="3233349"/>
            <a:ext cx="3328293" cy="722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61BE89-7DCE-FE44-B18C-A2F1EF744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089" y="3150418"/>
            <a:ext cx="2527366" cy="810665"/>
          </a:xfrm>
          <a:prstGeom prst="rect">
            <a:avLst/>
          </a:prstGeom>
        </p:spPr>
      </p:pic>
      <p:pic>
        <p:nvPicPr>
          <p:cNvPr id="9" name="Picture 8" descr="latex-image-1.pdf">
            <a:extLst>
              <a:ext uri="{FF2B5EF4-FFF2-40B4-BE49-F238E27FC236}">
                <a16:creationId xmlns:a16="http://schemas.microsoft.com/office/drawing/2014/main" id="{FD7897AD-38A1-DA41-80ED-4995F98A7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55" y="5423197"/>
            <a:ext cx="4914900" cy="927100"/>
          </a:xfrm>
          <a:prstGeom prst="rect">
            <a:avLst/>
          </a:prstGeom>
        </p:spPr>
      </p:pic>
      <p:pic>
        <p:nvPicPr>
          <p:cNvPr id="10" name="Picture 7" descr="temp_3Dslice.png">
            <a:extLst>
              <a:ext uri="{FF2B5EF4-FFF2-40B4-BE49-F238E27FC236}">
                <a16:creationId xmlns:a16="http://schemas.microsoft.com/office/drawing/2014/main" id="{D7703898-5F96-D344-A1E4-85A848F0600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038" t="21089" r="40648" b="19846"/>
          <a:stretch>
            <a:fillRect/>
          </a:stretch>
        </p:blipFill>
        <p:spPr bwMode="auto">
          <a:xfrm>
            <a:off x="8363853" y="1895417"/>
            <a:ext cx="2270643" cy="453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49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latex-image-1.pdf">
            <a:extLst>
              <a:ext uri="{FF2B5EF4-FFF2-40B4-BE49-F238E27FC236}">
                <a16:creationId xmlns:a16="http://schemas.microsoft.com/office/drawing/2014/main" id="{ADF35641-0E5D-E740-8499-68BE8BD0BF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66" y="4274024"/>
            <a:ext cx="2730500" cy="279400"/>
          </a:xfrm>
          <a:prstGeom prst="rect">
            <a:avLst/>
          </a:prstGeom>
        </p:spPr>
      </p:pic>
      <p:pic>
        <p:nvPicPr>
          <p:cNvPr id="12" name="Picture 11" descr="latex-image-1.pdf">
            <a:extLst>
              <a:ext uri="{FF2B5EF4-FFF2-40B4-BE49-F238E27FC236}">
                <a16:creationId xmlns:a16="http://schemas.microsoft.com/office/drawing/2014/main" id="{ABEDC5EE-6D0F-D24A-85C8-008EFB58F1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73" y="4866365"/>
            <a:ext cx="5638800" cy="33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EF7DC7-AD89-4248-838E-F162BDA3802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73205"/>
          <a:stretch/>
        </p:blipFill>
        <p:spPr>
          <a:xfrm>
            <a:off x="4327273" y="4058864"/>
            <a:ext cx="3654810" cy="58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5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813</Words>
  <Application>Microsoft Macintosh PowerPoint</Application>
  <PresentationFormat>Widescreen</PresentationFormat>
  <Paragraphs>119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NCStateU-horizontal-left-logo</vt:lpstr>
      <vt:lpstr>Nuclear Fuel Performance</vt:lpstr>
      <vt:lpstr>Last Time</vt:lpstr>
      <vt:lpstr>THERMO-Mechanics</vt:lpstr>
      <vt:lpstr>The gap changes as a function of time</vt:lpstr>
      <vt:lpstr>Calculate the steady state temperature profile in the rod, including thermal expansion</vt:lpstr>
      <vt:lpstr>Calculate the steady state temperature profile in the rod, including thermal expansion</vt:lpstr>
      <vt:lpstr>This calculation is repeated until the gap width stops changing significantly</vt:lpstr>
      <vt:lpstr>Relating Displacements to Stress</vt:lpstr>
      <vt:lpstr>Assuming problem is axisymmetric</vt:lpstr>
      <vt:lpstr>Solve for the stress from the strain</vt:lpstr>
      <vt:lpstr>Further simplify the problem to be 1D (1.5D)</vt:lpstr>
      <vt:lpstr>Determine the strain and stress in the pellet for 1D case</vt:lpstr>
      <vt:lpstr>Example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1 is in the books</dc:title>
  <dc:creator>Benjamin Beeler</dc:creator>
  <cp:lastModifiedBy>Benjamin W. Beeler</cp:lastModifiedBy>
  <cp:revision>61</cp:revision>
  <dcterms:created xsi:type="dcterms:W3CDTF">2020-02-03T20:17:36Z</dcterms:created>
  <dcterms:modified xsi:type="dcterms:W3CDTF">2022-02-10T20:08:29Z</dcterms:modified>
</cp:coreProperties>
</file>