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2" r:id="rId2"/>
    <p:sldId id="328" r:id="rId3"/>
    <p:sldId id="329" r:id="rId4"/>
    <p:sldId id="330" r:id="rId5"/>
    <p:sldId id="331" r:id="rId6"/>
    <p:sldId id="340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93"/>
    <p:restoredTop sz="94672"/>
  </p:normalViewPr>
  <p:slideViewPr>
    <p:cSldViewPr snapToGrid="0" snapToObjects="1">
      <p:cViewPr varScale="1">
        <p:scale>
          <a:sx n="107" d="100"/>
          <a:sy n="107" d="100"/>
        </p:scale>
        <p:origin x="184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12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71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048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4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4/6/20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6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3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4/6/20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4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4/6/20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8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4/6/20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968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063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4/6/20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89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4/6/20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1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jpeg"/><Relationship Id="rId5" Type="http://schemas.openxmlformats.org/officeDocument/2006/relationships/image" Target="../media/image3.emf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3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tags" Target="../tags/tag2.xml"/><Relationship Id="rId16" Type="http://schemas.openxmlformats.org/officeDocument/2006/relationships/image" Target="../media/image16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1.png"/><Relationship Id="rId5" Type="http://schemas.openxmlformats.org/officeDocument/2006/relationships/tags" Target="../tags/tag5.xml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CEBA0-F4FB-0048-8F3D-BD218463FF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Cladding Oxidation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DE25D-10FF-1D41-9E49-CCD029714F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 591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EED92-2B94-B04B-ACF3-199640B45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E82176-A547-F94B-AC51-D6E9C882CB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90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492B-986F-2145-905B-1D65114D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1E0CF-9034-AC45-9824-AD8E73CDB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DAA56-2285-454F-820C-0CB81CE7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9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2658-5166-1342-B941-3120D86DC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695E9-9CCE-8745-A75C-68A0B1882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893D80-EFCB-004B-A3F5-91F4A9F53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74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78CC6-43B4-8644-8DAF-C2DBB24E1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951B5-9643-5043-B3A0-672A16A1A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26FF5-D44E-194A-AA6F-B30DF868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43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8F91-714A-1D4E-BA18-3EB1B7706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B5EED-285F-4348-ABD9-5B445C1AE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88A11-7EA4-5949-B8CE-600D5924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45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502C5-EE3F-864A-8B55-C54313F87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1FEE-5518-DE43-B4A6-585908B88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545FCD-396D-B141-B31D-2522329A3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87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0498-2A4F-B74D-8028-BAA9D908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B63D9-BC6B-A04D-B33E-8FE503E7A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Growth and creep are the major mechanisms for dimensional instability in zirconium alloy cladding</a:t>
            </a:r>
          </a:p>
          <a:p>
            <a:r>
              <a:rPr lang="en-US" dirty="0"/>
              <a:t>Growth results from the clustering of interstitials on prismatic planes</a:t>
            </a:r>
          </a:p>
          <a:p>
            <a:r>
              <a:rPr lang="en-US" dirty="0"/>
              <a:t>Creep occurs in three stages: </a:t>
            </a:r>
            <a:r>
              <a:rPr lang="en-US" dirty="0">
                <a:latin typeface="Arial" charset="0"/>
                <a:cs typeface="Arial" charset="0"/>
              </a:rPr>
              <a:t>(1)creep down from water pressure; (2)creep out from fuel column; (3)fuel column axial stress</a:t>
            </a:r>
            <a:endParaRPr lang="en-US" dirty="0"/>
          </a:p>
          <a:p>
            <a:r>
              <a:rPr lang="en-US" dirty="0"/>
              <a:t>Under irradiation, zirconium experiences irradiation induced hardening due to interstitial loops on the prismatic planes</a:t>
            </a:r>
          </a:p>
          <a:p>
            <a:r>
              <a:rPr lang="en-US" dirty="0"/>
              <a:t>Channels form that don’t have loops, resulting in localized deformation</a:t>
            </a:r>
          </a:p>
          <a:p>
            <a:r>
              <a:rPr lang="en-US" dirty="0"/>
              <a:t>Other phenomena:</a:t>
            </a:r>
          </a:p>
          <a:p>
            <a:pPr lvl="1"/>
            <a:r>
              <a:rPr lang="en-US" dirty="0"/>
              <a:t>Fatigue; SCC; PCMI; PCCI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B09ED-F306-194F-939A-1C3DA4978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208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F9D76-31EA-7746-86EE-C5EA4B35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Zirconium Oxidation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ACAD-AB8B-0C4C-B94B-BED4A0416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160495"/>
            <a:ext cx="6241083" cy="3965670"/>
          </a:xfrm>
        </p:spPr>
        <p:txBody>
          <a:bodyPr/>
          <a:lstStyle/>
          <a:p>
            <a:r>
              <a:rPr lang="en-US" dirty="0"/>
              <a:t>Corrosion of zirconium is one of the largest concerns for LWR fuel operation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Zirconium interacts with water to make zirconia and hydrogen</a:t>
            </a:r>
          </a:p>
          <a:p>
            <a:r>
              <a:rPr lang="en-US" dirty="0"/>
              <a:t>Both the oxide layer and the hydrogen adversely impact cladding performance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72118-1DB5-8A4A-96B9-881BEEA9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6FDA4854-104B-7D48-9218-28236EEEF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4087332"/>
              </p:ext>
            </p:extLst>
          </p:nvPr>
        </p:nvGraphicFramePr>
        <p:xfrm>
          <a:off x="1666519" y="3159807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519" y="3159807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DC13BEF5-27F7-814F-B4C5-7C913C4E4937}"/>
              </a:ext>
            </a:extLst>
          </p:cNvPr>
          <p:cNvGrpSpPr>
            <a:grpSpLocks noChangeAspect="1"/>
          </p:cNvGrpSpPr>
          <p:nvPr/>
        </p:nvGrpSpPr>
        <p:grpSpPr>
          <a:xfrm>
            <a:off x="8132399" y="2160495"/>
            <a:ext cx="3054223" cy="1637969"/>
            <a:chOff x="1365209" y="5342665"/>
            <a:chExt cx="2594932" cy="1391653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D9779F4-9DF4-8D4C-AAF0-BAB3C1E864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0588"/>
            <a:stretch/>
          </p:blipFill>
          <p:spPr>
            <a:xfrm>
              <a:off x="1365209" y="5342665"/>
              <a:ext cx="2594932" cy="139165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1FF3D8-AB4E-A74C-9822-15C93AE5D2A3}"/>
                </a:ext>
              </a:extLst>
            </p:cNvPr>
            <p:cNvSpPr txBox="1"/>
            <p:nvPr/>
          </p:nvSpPr>
          <p:spPr>
            <a:xfrm>
              <a:off x="2151482" y="6294779"/>
              <a:ext cx="9612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 metal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8795FC-66D6-FC45-BE4F-F378E22BAE3E}"/>
                </a:ext>
              </a:extLst>
            </p:cNvPr>
            <p:cNvSpPr txBox="1"/>
            <p:nvPr/>
          </p:nvSpPr>
          <p:spPr>
            <a:xfrm>
              <a:off x="2268118" y="5599297"/>
              <a:ext cx="6030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282B04CD-4670-3244-A947-8AFDF02BE2E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399" y="4099708"/>
            <a:ext cx="3054223" cy="2288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60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96272-D8A6-0146-868D-5FABF329D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3ED44-BC08-6742-8957-65D15CC29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Corrosion is the degradation of a material and its properties under the action of the surrounding environment by chemical and/or electrochemical reaction</a:t>
            </a:r>
          </a:p>
          <a:p>
            <a:r>
              <a:rPr lang="en-US" dirty="0"/>
              <a:t>Corrosion reactions require the following:</a:t>
            </a:r>
          </a:p>
          <a:p>
            <a:pPr lvl="1"/>
            <a:r>
              <a:rPr lang="en-US" dirty="0"/>
              <a:t>Oxidant </a:t>
            </a:r>
          </a:p>
          <a:p>
            <a:pPr lvl="1"/>
            <a:r>
              <a:rPr lang="en-US" dirty="0"/>
              <a:t>Electric current</a:t>
            </a:r>
          </a:p>
          <a:p>
            <a:r>
              <a:rPr lang="en-US" dirty="0"/>
              <a:t>A corrosion reaction is composed of an oxidation reaction and a reduction reaction</a:t>
            </a:r>
          </a:p>
          <a:p>
            <a:r>
              <a:rPr lang="en-US" dirty="0"/>
              <a:t>During corrosion at a particular spot on the surface of the object made of iron, oxidation takes place and that spot behaves as an anode</a:t>
            </a:r>
          </a:p>
          <a:p>
            <a:r>
              <a:rPr lang="en-US" dirty="0"/>
              <a:t>The electrons released at this anodic spot move through the metal and go to another spot on the metal and reduce oxygen at that spot in presence of H</a:t>
            </a:r>
            <a:r>
              <a:rPr lang="en-US" baseline="30000" dirty="0"/>
              <a:t>+</a:t>
            </a:r>
            <a:r>
              <a:rPr lang="en-US" dirty="0"/>
              <a:t>, which behaves as a cathode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22972-A9E6-B447-A898-2C48D5DB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CB0829B4-6C5A-C649-A9A7-4E54D330E3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9594383"/>
              </p:ext>
            </p:extLst>
          </p:nvPr>
        </p:nvGraphicFramePr>
        <p:xfrm>
          <a:off x="4298882" y="3335298"/>
          <a:ext cx="32813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524000" imgH="203200" progId="Equation.3">
                  <p:embed/>
                </p:oleObj>
              </mc:Choice>
              <mc:Fallback>
                <p:oleObj name="Equation" r:id="rId3" imgW="1524000" imgH="2032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6FDA4854-104B-7D48-9218-28236EEEF0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882" y="3335298"/>
                        <a:ext cx="3281363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tx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7499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31090-3986-C040-B0EE-A17649EE7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112CA-B5F8-C44D-AE60-A29DE5AFF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Corrosion reaction rates are determined by thermodynamics and kinetics</a:t>
            </a:r>
          </a:p>
          <a:p>
            <a:r>
              <a:rPr lang="en-US" dirty="0"/>
              <a:t>Thermodynamics tell us whether a material may corrode</a:t>
            </a:r>
          </a:p>
          <a:p>
            <a:pPr lvl="1"/>
            <a:r>
              <a:rPr lang="en-US" dirty="0"/>
              <a:t>Measure voltage difference between anodic and cathodic sites</a:t>
            </a:r>
          </a:p>
          <a:p>
            <a:r>
              <a:rPr lang="en-US" dirty="0"/>
              <a:t>Kinetics tell us how quickly a material will corrode</a:t>
            </a:r>
          </a:p>
          <a:p>
            <a:pPr lvl="1"/>
            <a:r>
              <a:rPr lang="en-US" dirty="0"/>
              <a:t>Measure net current between anodic and cathodic sites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A756-FD45-E547-9502-9C7091BC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289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AD73-EF46-F544-99A1-B3B550E18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Formation of Oxide Layer							After Oxide Formation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D8911-780E-D648-82DB-5B026797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AF7FEB-9719-8242-8FEE-384825E72DA1}"/>
              </a:ext>
            </a:extLst>
          </p:cNvPr>
          <p:cNvSpPr txBox="1"/>
          <p:nvPr/>
        </p:nvSpPr>
        <p:spPr>
          <a:xfrm>
            <a:off x="334864" y="4154332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Oxidation reaction: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41B5DD-E635-2D4E-92C6-C124A3C11ECC}"/>
              </a:ext>
            </a:extLst>
          </p:cNvPr>
          <p:cNvSpPr txBox="1"/>
          <p:nvPr/>
        </p:nvSpPr>
        <p:spPr>
          <a:xfrm>
            <a:off x="334864" y="5347001"/>
            <a:ext cx="2769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Reduction reaction:</a:t>
            </a:r>
          </a:p>
        </p:txBody>
      </p:sp>
      <p:pic>
        <p:nvPicPr>
          <p:cNvPr id="7" name="Picture 6" descr="latex-image-1.pdf">
            <a:extLst>
              <a:ext uri="{FF2B5EF4-FFF2-40B4-BE49-F238E27FC236}">
                <a16:creationId xmlns:a16="http://schemas.microsoft.com/office/drawing/2014/main" id="{2C79DF98-772F-D34F-96F9-B75E19D99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96" y="4523797"/>
            <a:ext cx="4673600" cy="711200"/>
          </a:xfrm>
          <a:prstGeom prst="rect">
            <a:avLst/>
          </a:prstGeom>
        </p:spPr>
      </p:pic>
      <p:pic>
        <p:nvPicPr>
          <p:cNvPr id="8" name="Picture 7" descr="latex-image-1.pdf">
            <a:extLst>
              <a:ext uri="{FF2B5EF4-FFF2-40B4-BE49-F238E27FC236}">
                <a16:creationId xmlns:a16="http://schemas.microsoft.com/office/drawing/2014/main" id="{47AEA824-A6ED-7E42-9D45-097AF972C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60" y="5716333"/>
            <a:ext cx="2476500" cy="29210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0E75AE-B57D-044E-986C-47B1CEFDBC4B}"/>
              </a:ext>
            </a:extLst>
          </p:cNvPr>
          <p:cNvGrpSpPr/>
          <p:nvPr/>
        </p:nvGrpSpPr>
        <p:grpSpPr>
          <a:xfrm>
            <a:off x="1868851" y="1925630"/>
            <a:ext cx="1533429" cy="1810336"/>
            <a:chOff x="9165579" y="972869"/>
            <a:chExt cx="1533429" cy="181033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0E44246-C253-3047-9C21-1AEA1383CF56}"/>
                </a:ext>
              </a:extLst>
            </p:cNvPr>
            <p:cNvSpPr/>
            <p:nvPr/>
          </p:nvSpPr>
          <p:spPr>
            <a:xfrm>
              <a:off x="9165579" y="972869"/>
              <a:ext cx="1087586" cy="181033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57595E-0F03-114A-BD08-1A26EC283411}"/>
                </a:ext>
              </a:extLst>
            </p:cNvPr>
            <p:cNvSpPr/>
            <p:nvPr/>
          </p:nvSpPr>
          <p:spPr>
            <a:xfrm>
              <a:off x="10253165" y="972869"/>
              <a:ext cx="445843" cy="18103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D9E2588-25F4-6245-84C7-3B16069ED6C0}"/>
              </a:ext>
            </a:extLst>
          </p:cNvPr>
          <p:cNvGrpSpPr/>
          <p:nvPr/>
        </p:nvGrpSpPr>
        <p:grpSpPr>
          <a:xfrm>
            <a:off x="6334018" y="1803343"/>
            <a:ext cx="5377135" cy="2003267"/>
            <a:chOff x="2168417" y="2114311"/>
            <a:chExt cx="5377135" cy="200326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F81330-7EC3-6E49-90E2-9CC4C62EAE03}"/>
                </a:ext>
              </a:extLst>
            </p:cNvPr>
            <p:cNvSpPr/>
            <p:nvPr/>
          </p:nvSpPr>
          <p:spPr>
            <a:xfrm>
              <a:off x="2168417" y="2114311"/>
              <a:ext cx="2080601" cy="1972456"/>
            </a:xfrm>
            <a:prstGeom prst="rect">
              <a:avLst/>
            </a:prstGeom>
            <a:blipFill rotWithShape="1">
              <a:blip r:embed="rId4"/>
              <a:tile tx="0" ty="0" sx="100000" sy="100000" flip="none" algn="tl"/>
            </a:blip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</a:t>
              </a:r>
              <a:r>
                <a:rPr lang="en-US" baseline="-25000" dirty="0"/>
                <a:t>2</a:t>
              </a:r>
              <a:r>
                <a:rPr lang="en-US" dirty="0"/>
                <a:t>0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AC1BF2A-722B-1E45-AA8E-3CDF9FDB0822}"/>
                </a:ext>
              </a:extLst>
            </p:cNvPr>
            <p:cNvSpPr/>
            <p:nvPr/>
          </p:nvSpPr>
          <p:spPr>
            <a:xfrm>
              <a:off x="5782445" y="2114311"/>
              <a:ext cx="1763107" cy="197245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Zr</a:t>
              </a:r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B3ADDD-7ECF-2749-88A7-4BBAB647B4D3}"/>
                </a:ext>
              </a:extLst>
            </p:cNvPr>
            <p:cNvSpPr/>
            <p:nvPr/>
          </p:nvSpPr>
          <p:spPr>
            <a:xfrm>
              <a:off x="4249018" y="2114311"/>
              <a:ext cx="1533428" cy="197245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ZrO</a:t>
              </a:r>
              <a:r>
                <a:rPr lang="en-US" baseline="-25000" dirty="0"/>
                <a:t>2</a:t>
              </a: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B60F510-1862-E143-ACC8-72AF460EDE63}"/>
                </a:ext>
              </a:extLst>
            </p:cNvPr>
            <p:cNvGrpSpPr/>
            <p:nvPr/>
          </p:nvGrpSpPr>
          <p:grpSpPr>
            <a:xfrm>
              <a:off x="4600287" y="2258358"/>
              <a:ext cx="844400" cy="369332"/>
              <a:chOff x="4600287" y="2258358"/>
              <a:chExt cx="844400" cy="369332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D28F8FA8-F1BE-9643-B38A-E3A6E7D68C65}"/>
                  </a:ext>
                </a:extLst>
              </p:cNvPr>
              <p:cNvCxnSpPr/>
              <p:nvPr/>
            </p:nvCxnSpPr>
            <p:spPr>
              <a:xfrm>
                <a:off x="4600287" y="2627690"/>
                <a:ext cx="8444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7B60B7F-A6C2-BD4A-BE60-5E71D8397192}"/>
                  </a:ext>
                </a:extLst>
              </p:cNvPr>
              <p:cNvSpPr txBox="1"/>
              <p:nvPr/>
            </p:nvSpPr>
            <p:spPr>
              <a:xfrm>
                <a:off x="4725259" y="2258358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</a:t>
                </a:r>
                <a:r>
                  <a:rPr lang="en-US" baseline="30000" dirty="0"/>
                  <a:t>-2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E6F8510-6D2A-0E40-A6B9-48EBD90BCB84}"/>
                </a:ext>
              </a:extLst>
            </p:cNvPr>
            <p:cNvGrpSpPr/>
            <p:nvPr/>
          </p:nvGrpSpPr>
          <p:grpSpPr>
            <a:xfrm>
              <a:off x="4600287" y="3748246"/>
              <a:ext cx="844400" cy="369332"/>
              <a:chOff x="4600287" y="3748246"/>
              <a:chExt cx="844400" cy="369332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4A797126-E0A9-614D-9DD1-A14371FA48FE}"/>
                  </a:ext>
                </a:extLst>
              </p:cNvPr>
              <p:cNvCxnSpPr/>
              <p:nvPr/>
            </p:nvCxnSpPr>
            <p:spPr>
              <a:xfrm>
                <a:off x="4600287" y="3773073"/>
                <a:ext cx="844400" cy="0"/>
              </a:xfrm>
              <a:prstGeom prst="straightConnector1">
                <a:avLst/>
              </a:prstGeom>
              <a:ln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A28F9D-00C1-5F46-BC4D-C916949C9C73}"/>
                  </a:ext>
                </a:extLst>
              </p:cNvPr>
              <p:cNvSpPr txBox="1"/>
              <p:nvPr/>
            </p:nvSpPr>
            <p:spPr>
              <a:xfrm>
                <a:off x="4786464" y="3748246"/>
                <a:ext cx="5944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e</a:t>
                </a:r>
                <a:r>
                  <a:rPr lang="en-US" baseline="30000" dirty="0"/>
                  <a:t>-</a:t>
                </a:r>
              </a:p>
            </p:txBody>
          </p:sp>
        </p:grpSp>
      </p:grpSp>
      <p:pic>
        <p:nvPicPr>
          <p:cNvPr id="22" name="Picture 21" descr="latex-image-1.pdf">
            <a:extLst>
              <a:ext uri="{FF2B5EF4-FFF2-40B4-BE49-F238E27FC236}">
                <a16:creationId xmlns:a16="http://schemas.microsoft.com/office/drawing/2014/main" id="{BC6CE327-15C9-CA49-8A86-BAE3246A63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233" y="3934388"/>
            <a:ext cx="3213100" cy="292100"/>
          </a:xfrm>
          <a:prstGeom prst="rect">
            <a:avLst/>
          </a:prstGeom>
        </p:spPr>
      </p:pic>
      <p:pic>
        <p:nvPicPr>
          <p:cNvPr id="23" name="Picture 22" descr="latex-image-1.pdf">
            <a:extLst>
              <a:ext uri="{FF2B5EF4-FFF2-40B4-BE49-F238E27FC236}">
                <a16:creationId xmlns:a16="http://schemas.microsoft.com/office/drawing/2014/main" id="{57AF0B4E-5F20-864F-AF99-B09635E1C5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605" y="3951847"/>
            <a:ext cx="2768600" cy="254000"/>
          </a:xfrm>
          <a:prstGeom prst="rect">
            <a:avLst/>
          </a:prstGeom>
        </p:spPr>
      </p:pic>
      <p:pic>
        <p:nvPicPr>
          <p:cNvPr id="24" name="Picture 23" descr="latex-image-1.pdf">
            <a:extLst>
              <a:ext uri="{FF2B5EF4-FFF2-40B4-BE49-F238E27FC236}">
                <a16:creationId xmlns:a16="http://schemas.microsoft.com/office/drawing/2014/main" id="{000D66DC-9D81-4146-97EA-13D7FEED7F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311" y="4541322"/>
            <a:ext cx="2476500" cy="2921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64A8AF0-DE6C-F746-B573-5539B9630CBD}"/>
              </a:ext>
            </a:extLst>
          </p:cNvPr>
          <p:cNvSpPr/>
          <p:nvPr/>
        </p:nvSpPr>
        <p:spPr>
          <a:xfrm>
            <a:off x="6201293" y="486452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Dissociation of water at oxide/water interface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Absorption of oxygen into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oxygen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Reaction of oxygen with zirconium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Diffusion of electrons through oxide layer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Reduction of hydrogen</a:t>
            </a:r>
          </a:p>
        </p:txBody>
      </p:sp>
    </p:spTree>
    <p:extLst>
      <p:ext uri="{BB962C8B-B14F-4D97-AF65-F5344CB8AC3E}">
        <p14:creationId xmlns:p14="http://schemas.microsoft.com/office/powerpoint/2010/main" val="3673632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38E-4D39-374C-A3F3-654FE8F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Corrosion rate limited by diffusion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59958-F309-8243-8413-5CD280C21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6266213" cy="396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Because the rate limiting steps are diffusion, we can model the oxidation rate using diffusion</a:t>
            </a:r>
          </a:p>
          <a:p>
            <a:r>
              <a:rPr lang="en-US" dirty="0"/>
              <a:t>Assumptions: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O species is rate-limiting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Transport of charged species by diffusion only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Homogeneous oxide layer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sources/sinks of ions in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All oxygen is used to create oxide</a:t>
            </a:r>
          </a:p>
          <a:p>
            <a:pPr marL="685800" lvl="1">
              <a:buFont typeface="Arial" panose="020B0604020202020204" pitchFamily="34" charset="0"/>
              <a:buChar char="•"/>
            </a:pPr>
            <a:r>
              <a:rPr lang="en-US" dirty="0"/>
              <a:t>No loss of oxide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510F9-2E8B-BE43-BB4F-DA670A66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DC8570-0C86-7A4C-ABA5-19055D7EA6A6}"/>
              </a:ext>
            </a:extLst>
          </p:cNvPr>
          <p:cNvGrpSpPr>
            <a:grpSpLocks noChangeAspect="1"/>
          </p:cNvGrpSpPr>
          <p:nvPr/>
        </p:nvGrpSpPr>
        <p:grpSpPr>
          <a:xfrm>
            <a:off x="8648855" y="2160495"/>
            <a:ext cx="2573166" cy="3473662"/>
            <a:chOff x="-328535" y="1253149"/>
            <a:chExt cx="2913033" cy="393246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392C4B-FAFE-DC4D-B269-A89A1FBC3468}"/>
                </a:ext>
              </a:extLst>
            </p:cNvPr>
            <p:cNvSpPr/>
            <p:nvPr/>
          </p:nvSpPr>
          <p:spPr>
            <a:xfrm rot="16200000">
              <a:off x="-1106365" y="2662849"/>
              <a:ext cx="3657600" cy="8382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98A3289-0B33-1D46-981D-C2FD2C16C0AD}"/>
                </a:ext>
              </a:extLst>
            </p:cNvPr>
            <p:cNvSpPr/>
            <p:nvPr/>
          </p:nvSpPr>
          <p:spPr>
            <a:xfrm rot="16200000">
              <a:off x="31798" y="2358050"/>
              <a:ext cx="3657600" cy="14478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4EDFD6-8AF0-D742-9D5A-A5839C7D8A71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0735" y="1372811"/>
              <a:ext cx="527304" cy="24384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EB197F9-A2DD-F846-BBE4-FC38BC85D1F9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48466" y="1346781"/>
              <a:ext cx="233172" cy="17373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1861A41-E200-0A44-A6F7-D6669BA641E1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601" y="1964742"/>
              <a:ext cx="968045" cy="202387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78DE720-AC18-F949-8551-9044D704C2D7}"/>
                </a:ext>
              </a:extLst>
            </p:cNvPr>
            <p:cNvCxnSpPr/>
            <p:nvPr/>
          </p:nvCxnSpPr>
          <p:spPr>
            <a:xfrm rot="16200000">
              <a:off x="854422" y="4365211"/>
              <a:ext cx="0" cy="125164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EF3A4F8-EB64-BB41-A5E2-50FDC3258FB0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737" y="3598729"/>
              <a:ext cx="105156" cy="18288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5ED9179-A142-6846-9E10-F83E2E60C5E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4239" y="5071317"/>
              <a:ext cx="128016" cy="1143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79EE2A7-0388-5C4C-9C33-3F7C8A2A1444}"/>
                </a:ext>
              </a:extLst>
            </p:cNvPr>
            <p:cNvCxnSpPr/>
            <p:nvPr/>
          </p:nvCxnSpPr>
          <p:spPr>
            <a:xfrm rot="5400000">
              <a:off x="715795" y="3084297"/>
              <a:ext cx="0" cy="841806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C3A71DD-D758-1843-9D95-85D6557153B1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9413" y="2890294"/>
              <a:ext cx="991210" cy="202387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901949-A34D-6547-AE8E-0069395CF4B4}"/>
                </a:ext>
              </a:extLst>
            </p:cNvPr>
            <p:cNvCxnSpPr/>
            <p:nvPr/>
          </p:nvCxnSpPr>
          <p:spPr>
            <a:xfrm rot="16200000">
              <a:off x="-1589473" y="3164188"/>
              <a:ext cx="3657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CB002DE1-0EC8-0D48-909B-A9B36C647B7F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28535" y="1386124"/>
              <a:ext cx="504444" cy="252984"/>
            </a:xfrm>
            <a:prstGeom prst="rect">
              <a:avLst/>
            </a:prstGeom>
          </p:spPr>
        </p:pic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0C08BA9-1AEB-9348-96DF-8942F7287721}"/>
                </a:ext>
              </a:extLst>
            </p:cNvPr>
            <p:cNvCxnSpPr/>
            <p:nvPr/>
          </p:nvCxnSpPr>
          <p:spPr>
            <a:xfrm rot="-5400000" flipH="1">
              <a:off x="318602" y="2136781"/>
              <a:ext cx="832104" cy="83210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04FF95FF-EAD7-5241-AAC4-BC5325CF8F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952" y="5823428"/>
            <a:ext cx="2596896" cy="556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124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94D3-F4EE-1046-9463-163AE15C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Observed kinetics are slower than parabolic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6B199-E3AC-5C46-89DD-DB68BE150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60495"/>
            <a:ext cx="5624945" cy="39656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Parabolic kinetics</a:t>
            </a:r>
          </a:p>
          <a:p>
            <a:pPr lvl="1"/>
            <a:r>
              <a:rPr lang="en-US" dirty="0"/>
              <a:t>Diffusion of species across the oxide</a:t>
            </a:r>
          </a:p>
          <a:p>
            <a:r>
              <a:rPr lang="en-US" dirty="0"/>
              <a:t>Sub-parabolic kinetics</a:t>
            </a:r>
          </a:p>
          <a:p>
            <a:pPr lvl="1"/>
            <a:r>
              <a:rPr lang="en-US" dirty="0"/>
              <a:t>Development of cracks in oxide</a:t>
            </a:r>
          </a:p>
          <a:p>
            <a:pPr lvl="1"/>
            <a:r>
              <a:rPr lang="en-US" dirty="0"/>
              <a:t>Additional ions in oxide</a:t>
            </a:r>
          </a:p>
          <a:p>
            <a:pPr lvl="1"/>
            <a:r>
              <a:rPr lang="en-US" dirty="0"/>
              <a:t>Non-uniform electric field in oxide layer</a:t>
            </a:r>
          </a:p>
          <a:p>
            <a:r>
              <a:rPr lang="en-US" altLang="en-US" dirty="0"/>
              <a:t>Once a nonhomogeneous electric field arises, the corrosion rate decreases to the sub-parabolic rate due to inhibition of transport of charged species.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727C3-A9FD-A94F-B846-E42836EA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360E1-4163-8348-B7C8-17D034B6737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35" r="5835"/>
          <a:stretch/>
        </p:blipFill>
        <p:spPr>
          <a:xfrm>
            <a:off x="7064829" y="2268187"/>
            <a:ext cx="4038600" cy="340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17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67ABC-50B9-9C4D-983B-DED76CB95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818CC-30B4-9E47-82AC-188E27E0CE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8F124-7EA7-DE48-BFCC-F0497E60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F2C605-4958-CF43-AA48-80339EFDB0A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267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5"/>
  <p:tag name="ORIGINALWIDTH" val="1278"/>
  <p:tag name="OUTPUTDPI" val="1200"/>
  <p:tag name="LATEXADDIN" val="\documentclass{article}&#10;\usepackage{amsmath}&#10;\pagestyle{empty}&#10;\begin{document}&#10;&#10;$$ \frac{\delta^2}{2} = K^2\,t \rightarrow \delta = K\,t^{1/2}$$&#10;&#10;&#10;\end{document}"/>
  <p:tag name="IGUANATEXSIZE" val="20"/>
  <p:tag name="IGUANATEXCURSOR" val="102"/>
  <p:tag name="TRANSPARENCY" val="True"/>
  <p:tag name="FILENAME" val=""/>
  <p:tag name="INPUTTYPE" val="0"/>
  <p:tag name="LATEXENGINEID" val="0"/>
  <p:tag name="TEMPFOLDER" val="c:\temp\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0"/>
  <p:tag name="ORIGINALWIDTH" val="259.5"/>
  <p:tag name="OUTPUTDPI" val="1200"/>
  <p:tag name="LATEXADDIN" val="\documentclass{article}&#10;\usepackage{amsmath}&#10;\usepackage{mhchem}&#10;\pagestyle{empty}&#10;\begin{document}&#10;&#10;\ce{ \cf{ZrO2}}&#10;&#10;\end{document}&#10;"/>
  <p:tag name="IGUANATEXSIZE" val="20"/>
  <p:tag name="IGUANATEXCURSOR" val="116"/>
  <p:tag name="TRANSPARENCY" val="True"/>
  <p:tag name="FILENAME" val=""/>
  <p:tag name="INPUTTYPE" val="0"/>
  <p:tag name="LATEXENGINEID" val="0"/>
  <p:tag name="TEMPFOLDER" val="c:\temp\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85.5"/>
  <p:tag name="ORIGINALWIDTH" val="114.75"/>
  <p:tag name="OUTPUTDPI" val="1200"/>
  <p:tag name="LATEXADDIN" val="\documentclass{article}&#10;\usepackage{amsmath}&#10;\pagestyle{empty}&#10;\begin{document}&#10;&#10;Zr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595.5"/>
  <p:tag name="OUTPUTDPI" val="1200"/>
  <p:tag name="LATEXADDIN" val="\documentclass{article}&#10;\usepackage{amsmath}&#10;\pagestyle{empty}&#10;\begin{document}&#10;&#10;$ C \left( 0 \right) = C_w$&#10;&#10;&#10;\end{document}"/>
  <p:tag name="IGUANATEXSIZE" val="16"/>
  <p:tag name="IGUANATEXCURSOR" val="107"/>
  <p:tag name="TRANSPARENCY" val="True"/>
  <p:tag name="FILENAME" val=""/>
  <p:tag name="INPUTTYPE" val="0"/>
  <p:tag name="LATEXENGINEID" val="0"/>
  <p:tag name="TEMPFOLDER" val="c:\temp\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90"/>
  <p:tag name="ORIGINALWIDTH" val="51.75"/>
  <p:tag name="OUTPUTDPI" val="1200"/>
  <p:tag name="LATEXADDIN" val="\documentclass{article}&#10;\usepackage{amsmath}&#10;\pagestyle{empty}&#10;\begin{document}&#10;&#10;$\delta$&#10;&#10;&#10;\end{document}"/>
  <p:tag name="IGUANATEXSIZE" val="20"/>
  <p:tag name="IGUANATEXCURSOR" val="88"/>
  <p:tag name="TRANSPARENCY" val="True"/>
  <p:tag name="FILENAME" val=""/>
  <p:tag name="INPUTTYPE" val="0"/>
  <p:tag name="LATEXENGINEID" val="0"/>
  <p:tag name="TEMPFOLDER" val="c:\temp\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6.25"/>
  <p:tag name="ORIGINALWIDTH" val="63"/>
  <p:tag name="OUTPUTDPI" val="1200"/>
  <p:tag name="LATEXADDIN" val="\documentclass{article}&#10;\usepackage{amsmath}&#10;\pagestyle{empty}&#10;\begin{document}&#10;&#10;$x$&#10;&#10;&#10;\end{document}"/>
  <p:tag name="IGUANATEXSIZE" val="20"/>
  <p:tag name="IGUANATEXCURSOR" val="83"/>
  <p:tag name="TRANSPARENCY" val="True"/>
  <p:tag name="FILENAME" val=""/>
  <p:tag name="INPUTTYPE" val="0"/>
  <p:tag name="LATEXENGINEID" val="0"/>
  <p:tag name="TEMPFOLDER" val="c:\temp\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609.75"/>
  <p:tag name="OUTPUTDPI" val="1200"/>
  <p:tag name="LATEXADDIN" val="\documentclass{article}&#10;\usepackage{amsmath}&#10;\pagestyle{empty}&#10;\begin{document}&#10;&#10;$C \left( \delta \right) = C_m$&#10;&#10;&#10;\end{document}"/>
  <p:tag name="IGUANATEXSIZE" val="16"/>
  <p:tag name="IGUANATEXCURSOR" val="111"/>
  <p:tag name="TRANSPARENCY" val="True"/>
  <p:tag name="FILENAME" val=""/>
  <p:tag name="INPUTTYPE" val="0"/>
  <p:tag name="LATEXENGINEID" val="0"/>
  <p:tag name="TEMPFOLDER" val="c:\temp\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4.5"/>
  <p:tag name="ORIGINALWIDTH" val="248.25"/>
  <p:tag name="OUTPUTDPI" val="1200"/>
  <p:tag name="LATEXADDIN" val="\documentclass{article}&#10;\usepackage{amsmath}&#10;\pagestyle{empty}&#10;\begin{document}&#10;&#10;$C(x)$&#10;&#10;&#10;\end{document}"/>
  <p:tag name="IGUANATEXSIZE" val="20"/>
  <p:tag name="IGUANATEXCURSOR" val="85"/>
  <p:tag name="TRANSPARENCY" val="True"/>
  <p:tag name="FILENAME" val=""/>
  <p:tag name="INPUTTYPE" val="0"/>
  <p:tag name="LATEXENGINEID" val="0"/>
  <p:tag name="TEMPFOLDER" val="c:\temp\"/>
</p:tagLst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6164</TotalTime>
  <Words>479</Words>
  <Application>Microsoft Macintosh PowerPoint</Application>
  <PresentationFormat>Widescreen</PresentationFormat>
  <Paragraphs>79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ＭＳ Ｐゴシック</vt:lpstr>
      <vt:lpstr>Arial</vt:lpstr>
      <vt:lpstr>Calibri</vt:lpstr>
      <vt:lpstr>NCStateU-horizontal-left-logo</vt:lpstr>
      <vt:lpstr>Equation</vt:lpstr>
      <vt:lpstr>Cladding Oxidation</vt:lpstr>
      <vt:lpstr>Last time</vt:lpstr>
      <vt:lpstr>Zirconium Oxidation</vt:lpstr>
      <vt:lpstr>Corrosion</vt:lpstr>
      <vt:lpstr>Corrosion</vt:lpstr>
      <vt:lpstr>Formation of Oxide Layer       After Oxide Formation</vt:lpstr>
      <vt:lpstr>Corrosion rate limited by diffusion</vt:lpstr>
      <vt:lpstr>Observed kinetics are slower than parabolic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Fission Products</dc:title>
  <dc:creator>Benjamin Beeler</dc:creator>
  <cp:lastModifiedBy>Ben Beeler</cp:lastModifiedBy>
  <cp:revision>64</cp:revision>
  <dcterms:created xsi:type="dcterms:W3CDTF">2020-02-19T20:03:05Z</dcterms:created>
  <dcterms:modified xsi:type="dcterms:W3CDTF">2020-04-07T18:08:36Z</dcterms:modified>
</cp:coreProperties>
</file>