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5"/>
  </p:notesMasterIdLst>
  <p:sldIdLst>
    <p:sldId id="257" r:id="rId2"/>
    <p:sldId id="407" r:id="rId3"/>
    <p:sldId id="408" r:id="rId4"/>
    <p:sldId id="409" r:id="rId5"/>
    <p:sldId id="410" r:id="rId6"/>
    <p:sldId id="411" r:id="rId7"/>
    <p:sldId id="412" r:id="rId8"/>
    <p:sldId id="413" r:id="rId9"/>
    <p:sldId id="414" r:id="rId10"/>
    <p:sldId id="416" r:id="rId11"/>
    <p:sldId id="415" r:id="rId12"/>
    <p:sldId id="417" r:id="rId13"/>
    <p:sldId id="41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53"/>
    <p:restoredTop sz="96654"/>
  </p:normalViewPr>
  <p:slideViewPr>
    <p:cSldViewPr snapToGrid="0" snapToObjects="1">
      <p:cViewPr varScale="1">
        <p:scale>
          <a:sx n="119" d="100"/>
          <a:sy n="119" d="100"/>
        </p:scale>
        <p:origin x="216" y="3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8CAEED-5450-EE4D-B412-7C72FD553928}" type="datetimeFigureOut">
              <a:rPr lang="en-US" smtClean="0"/>
              <a:t>10/18/21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D4152-B4F7-6E48-87AE-D080B5F5F819}" type="slidenum">
              <a:rPr lang="en-US" smtClean="0"/>
              <a:t>‹#›</a:t>
            </a:fld>
            <a:endParaRPr lang="en-US"/>
          </a:p>
        </p:txBody>
      </p:sp>
    </p:spTree>
    <p:extLst>
      <p:ext uri="{BB962C8B-B14F-4D97-AF65-F5344CB8AC3E}">
        <p14:creationId xmlns:p14="http://schemas.microsoft.com/office/powerpoint/2010/main" val="7357210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endParaRPr lang="en-US" dirty="0"/>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701F4AFA-AA78-8247-997C-7B9561F110ED}" type="datetime1">
              <a:rPr lang="en-US" smtClean="0"/>
              <a:t>10/18/21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15038914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111DAC8-18C0-9B45-986A-2669BA20399F}" type="datetime1">
              <a:rPr lang="en-US" smtClean="0"/>
              <a:t>10/18/21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726283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0"/>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A52D4D2-8D81-BF4B-AF4C-E705A1FB5E46}" type="datetime1">
              <a:rPr lang="en-US" smtClean="0"/>
              <a:t>10/18/21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276573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609600" y="2280746"/>
            <a:ext cx="10972800" cy="384541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079FF71-E25E-694F-A5A7-3C771CA42C19}" type="datetime1">
              <a:rPr lang="en-US" smtClean="0"/>
              <a:t>10/18/21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2410258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1380751"/>
            <a:ext cx="10363200" cy="1362075"/>
          </a:xfrm>
        </p:spPr>
        <p:txBody>
          <a:bodyPr anchor="t"/>
          <a:lstStyle>
            <a:lvl1pPr algn="l">
              <a:defRPr sz="5333" b="1" cap="all"/>
            </a:lvl1pPr>
          </a:lstStyle>
          <a:p>
            <a:r>
              <a:rPr lang="en-US"/>
              <a:t>Click to edit Master title style</a:t>
            </a:r>
            <a:endParaRPr lang="en-US" dirty="0"/>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lvl1pPr>
              <a:defRPr/>
            </a:lvl1pPr>
          </a:lstStyle>
          <a:p>
            <a:pPr>
              <a:defRPr/>
            </a:pPr>
            <a:fld id="{F7BFAD6E-02AD-1244-AE59-E0A1B32B98B5}" type="datetime1">
              <a:rPr lang="en-US" smtClean="0"/>
              <a:t>10/18/21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757914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97600" y="1968503"/>
            <a:ext cx="5384800" cy="415766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576AB2AC-9E4E-864F-8F7A-49E837ADFBED}" type="datetime1">
              <a:rPr lang="en-US" smtClean="0"/>
              <a:t>10/18/21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3069975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4" y="867339"/>
            <a:ext cx="10972800" cy="1068387"/>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193372"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72C8D95E-0433-3E41-A2B7-DA6DB5BC1DF2}" type="datetime1">
              <a:rPr lang="en-US" smtClean="0"/>
              <a:t>10/18/21</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18872395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9F400BA3-C81E-754A-8425-9E9DF935F632}" type="datetime1">
              <a:rPr lang="en-US" smtClean="0"/>
              <a:t>10/18/21</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290500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E74E7ED-7451-E547-A1B2-E59F9C64C739}" type="datetime1">
              <a:rPr lang="en-US" smtClean="0"/>
              <a:t>10/18/21</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3427206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5" y="273049"/>
            <a:ext cx="4011084" cy="1162051"/>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5" y="1435103"/>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5FB884CE-1E4B-6341-A1C4-15650419E6FA}" type="datetime1">
              <a:rPr lang="en-US" smtClean="0"/>
              <a:t>10/18/21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2026468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1"/>
            <a:ext cx="7315200" cy="566739"/>
          </a:xfrm>
        </p:spPr>
        <p:txBody>
          <a:bodyPr anchor="b"/>
          <a:lstStyle>
            <a:lvl1pPr algn="l">
              <a:defRPr sz="2667" b="1"/>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2389717" y="5367339"/>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Edit Master text styles</a:t>
            </a:r>
          </a:p>
        </p:txBody>
      </p:sp>
      <p:sp>
        <p:nvSpPr>
          <p:cNvPr id="5" name="Date Placeholder 3"/>
          <p:cNvSpPr>
            <a:spLocks noGrp="1"/>
          </p:cNvSpPr>
          <p:nvPr>
            <p:ph type="dt" sz="half" idx="10"/>
          </p:nvPr>
        </p:nvSpPr>
        <p:spPr/>
        <p:txBody>
          <a:bodyPr/>
          <a:lstStyle>
            <a:lvl1pPr>
              <a:defRPr/>
            </a:lvl1pPr>
          </a:lstStyle>
          <a:p>
            <a:pPr>
              <a:defRPr/>
            </a:pPr>
            <a:fld id="{82E4D19D-ABEE-2F4A-B456-14682B8CC07C}" type="datetime1">
              <a:rPr lang="en-US" smtClean="0"/>
              <a:t>10/18/21</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49339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900113"/>
            <a:ext cx="10972800" cy="1068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609600" y="3022600"/>
            <a:ext cx="10972800" cy="31035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fontAlgn="auto">
              <a:spcBef>
                <a:spcPts val="0"/>
              </a:spcBef>
              <a:spcAft>
                <a:spcPts val="0"/>
              </a:spcAft>
              <a:defRPr sz="16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D3C5CF7C-57F2-214E-8B3D-31D516F00CF1}" type="datetime1">
              <a:rPr lang="en-US" smtClean="0"/>
              <a:t>10/18/21</a:t>
            </a:fld>
            <a:endParaRPr lang="en-US" dirty="0"/>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fontAlgn="auto">
              <a:spcBef>
                <a:spcPts val="0"/>
              </a:spcBef>
              <a:spcAft>
                <a:spcPts val="0"/>
              </a:spcAft>
              <a:defRPr sz="16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fontAlgn="auto">
              <a:spcBef>
                <a:spcPts val="0"/>
              </a:spcBef>
              <a:spcAft>
                <a:spcPts val="0"/>
              </a:spcAft>
              <a:defRPr sz="16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12202925" cy="609600"/>
          </a:xfrm>
          <a:prstGeom prst="rect">
            <a:avLst/>
          </a:prstGeom>
        </p:spPr>
      </p:pic>
    </p:spTree>
    <p:extLst>
      <p:ext uri="{BB962C8B-B14F-4D97-AF65-F5344CB8AC3E}">
        <p14:creationId xmlns:p14="http://schemas.microsoft.com/office/powerpoint/2010/main" val="23903741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609585" rtl="0" eaLnBrk="1" fontAlgn="base" hangingPunct="1">
        <a:spcBef>
          <a:spcPct val="0"/>
        </a:spcBef>
        <a:spcAft>
          <a:spcPct val="0"/>
        </a:spcAft>
        <a:defRPr sz="4267" b="1" kern="1200">
          <a:solidFill>
            <a:schemeClr val="tx1"/>
          </a:solidFill>
          <a:latin typeface="Arial"/>
          <a:ea typeface="ＭＳ Ｐゴシック" charset="0"/>
          <a:cs typeface="Arial"/>
        </a:defRPr>
      </a:lvl1pPr>
      <a:lvl2pPr algn="ctr" defTabSz="609585" rtl="0" eaLnBrk="1" fontAlgn="base" hangingPunct="1">
        <a:spcBef>
          <a:spcPct val="0"/>
        </a:spcBef>
        <a:spcAft>
          <a:spcPct val="0"/>
        </a:spcAft>
        <a:defRPr sz="4267" b="1">
          <a:solidFill>
            <a:schemeClr val="tx1"/>
          </a:solidFill>
          <a:latin typeface="Arial" charset="0"/>
          <a:ea typeface="ＭＳ Ｐゴシック" charset="0"/>
        </a:defRPr>
      </a:lvl2pPr>
      <a:lvl3pPr algn="ctr" defTabSz="609585" rtl="0" eaLnBrk="1" fontAlgn="base" hangingPunct="1">
        <a:spcBef>
          <a:spcPct val="0"/>
        </a:spcBef>
        <a:spcAft>
          <a:spcPct val="0"/>
        </a:spcAft>
        <a:defRPr sz="4267" b="1">
          <a:solidFill>
            <a:schemeClr val="tx1"/>
          </a:solidFill>
          <a:latin typeface="Arial" charset="0"/>
          <a:ea typeface="ＭＳ Ｐゴシック" charset="0"/>
        </a:defRPr>
      </a:lvl3pPr>
      <a:lvl4pPr algn="ctr" defTabSz="609585" rtl="0" eaLnBrk="1" fontAlgn="base" hangingPunct="1">
        <a:spcBef>
          <a:spcPct val="0"/>
        </a:spcBef>
        <a:spcAft>
          <a:spcPct val="0"/>
        </a:spcAft>
        <a:defRPr sz="4267" b="1">
          <a:solidFill>
            <a:schemeClr val="tx1"/>
          </a:solidFill>
          <a:latin typeface="Arial" charset="0"/>
          <a:ea typeface="ＭＳ Ｐゴシック" charset="0"/>
        </a:defRPr>
      </a:lvl4pPr>
      <a:lvl5pPr algn="ctr" defTabSz="609585" rtl="0" eaLnBrk="1" fontAlgn="base" hangingPunct="1">
        <a:spcBef>
          <a:spcPct val="0"/>
        </a:spcBef>
        <a:spcAft>
          <a:spcPct val="0"/>
        </a:spcAft>
        <a:defRPr sz="4267" b="1">
          <a:solidFill>
            <a:schemeClr val="tx1"/>
          </a:solidFill>
          <a:latin typeface="Arial" charset="0"/>
          <a:ea typeface="ＭＳ Ｐゴシック" charset="0"/>
        </a:defRPr>
      </a:lvl5pPr>
      <a:lvl6pPr marL="609585" algn="ctr" defTabSz="609585" rtl="0" eaLnBrk="1" fontAlgn="base" hangingPunct="1">
        <a:spcBef>
          <a:spcPct val="0"/>
        </a:spcBef>
        <a:spcAft>
          <a:spcPct val="0"/>
        </a:spcAft>
        <a:defRPr sz="4267" b="1">
          <a:solidFill>
            <a:schemeClr val="tx1"/>
          </a:solidFill>
          <a:latin typeface="Arial" charset="0"/>
          <a:ea typeface="ＭＳ Ｐゴシック" charset="0"/>
        </a:defRPr>
      </a:lvl6pPr>
      <a:lvl7pPr marL="1219170" algn="ctr" defTabSz="609585" rtl="0" eaLnBrk="1" fontAlgn="base" hangingPunct="1">
        <a:spcBef>
          <a:spcPct val="0"/>
        </a:spcBef>
        <a:spcAft>
          <a:spcPct val="0"/>
        </a:spcAft>
        <a:defRPr sz="4267" b="1">
          <a:solidFill>
            <a:schemeClr val="tx1"/>
          </a:solidFill>
          <a:latin typeface="Arial" charset="0"/>
          <a:ea typeface="ＭＳ Ｐゴシック" charset="0"/>
        </a:defRPr>
      </a:lvl7pPr>
      <a:lvl8pPr marL="1828754" algn="ctr" defTabSz="609585" rtl="0" eaLnBrk="1" fontAlgn="base" hangingPunct="1">
        <a:spcBef>
          <a:spcPct val="0"/>
        </a:spcBef>
        <a:spcAft>
          <a:spcPct val="0"/>
        </a:spcAft>
        <a:defRPr sz="4267" b="1">
          <a:solidFill>
            <a:schemeClr val="tx1"/>
          </a:solidFill>
          <a:latin typeface="Arial" charset="0"/>
          <a:ea typeface="ＭＳ Ｐゴシック" charset="0"/>
        </a:defRPr>
      </a:lvl8pPr>
      <a:lvl9pPr marL="2438339" algn="ctr" defTabSz="609585" rtl="0" eaLnBrk="1" fontAlgn="base" hangingPunct="1">
        <a:spcBef>
          <a:spcPct val="0"/>
        </a:spcBef>
        <a:spcAft>
          <a:spcPct val="0"/>
        </a:spcAft>
        <a:defRPr sz="4267" b="1">
          <a:solidFill>
            <a:schemeClr val="tx1"/>
          </a:solidFill>
          <a:latin typeface="Arial" charset="0"/>
          <a:ea typeface="ＭＳ Ｐゴシック" charset="0"/>
        </a:defRPr>
      </a:lvl9pPr>
    </p:titleStyle>
    <p:bodyStyle>
      <a:lvl1pPr marL="457189" indent="-457189"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1pPr>
      <a:lvl2pPr marL="990575" indent="-380990" algn="l" defTabSz="609585" rtl="0" eaLnBrk="1" fontAlgn="base" hangingPunct="1">
        <a:spcBef>
          <a:spcPct val="20000"/>
        </a:spcBef>
        <a:spcAft>
          <a:spcPct val="0"/>
        </a:spcAft>
        <a:buFont typeface="Arial" charset="0"/>
        <a:buChar char="–"/>
        <a:defRPr sz="3200" kern="1200">
          <a:solidFill>
            <a:schemeClr val="tx1"/>
          </a:solidFill>
          <a:latin typeface="Arial"/>
          <a:ea typeface="ＭＳ Ｐゴシック" charset="0"/>
          <a:cs typeface="Arial"/>
        </a:defRPr>
      </a:lvl2pPr>
      <a:lvl3pPr marL="1523962" indent="-304792" algn="l" defTabSz="609585"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2133547" indent="-304792" algn="l" defTabSz="609585" rtl="0" eaLnBrk="1" fontAlgn="base" hangingPunct="1">
        <a:spcBef>
          <a:spcPct val="20000"/>
        </a:spcBef>
        <a:spcAft>
          <a:spcPct val="0"/>
        </a:spcAft>
        <a:buFont typeface="Arial" charset="0"/>
        <a:buChar char="–"/>
        <a:defRPr sz="1867" kern="1200">
          <a:solidFill>
            <a:schemeClr val="tx1"/>
          </a:solidFill>
          <a:latin typeface="Arial"/>
          <a:ea typeface="ＭＳ Ｐゴシック" charset="0"/>
          <a:cs typeface="Arial"/>
        </a:defRPr>
      </a:lvl4pPr>
      <a:lvl5pPr marL="2743131" indent="-304792" algn="l" defTabSz="609585" rtl="0" eaLnBrk="1" fontAlgn="base" hangingPunct="1">
        <a:spcBef>
          <a:spcPct val="20000"/>
        </a:spcBef>
        <a:spcAft>
          <a:spcPct val="0"/>
        </a:spcAft>
        <a:buFont typeface="Arial" charset="0"/>
        <a:buChar char="»"/>
        <a:defRPr sz="1333" kern="1200">
          <a:solidFill>
            <a:schemeClr val="tx1"/>
          </a:solidFill>
          <a:latin typeface="Arial"/>
          <a:ea typeface="ＭＳ Ｐゴシック" charset="0"/>
          <a:cs typeface="Arial"/>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98C24-8575-8644-833E-593D27AC502F}"/>
              </a:ext>
            </a:extLst>
          </p:cNvPr>
          <p:cNvSpPr>
            <a:spLocks noGrp="1"/>
          </p:cNvSpPr>
          <p:nvPr>
            <p:ph type="ctrTitle"/>
          </p:nvPr>
        </p:nvSpPr>
        <p:spPr/>
        <p:txBody>
          <a:bodyPr/>
          <a:lstStyle/>
          <a:p>
            <a:r>
              <a:rPr lang="en-US" sz="4000" dirty="0"/>
              <a:t>NE 591: Advanced Reactor Materials</a:t>
            </a:r>
          </a:p>
        </p:txBody>
      </p:sp>
      <p:sp>
        <p:nvSpPr>
          <p:cNvPr id="3" name="Subtitle 2">
            <a:extLst>
              <a:ext uri="{FF2B5EF4-FFF2-40B4-BE49-F238E27FC236}">
                <a16:creationId xmlns:a16="http://schemas.microsoft.com/office/drawing/2014/main" id="{62187F49-5DA5-4E46-B793-DAB018625C3A}"/>
              </a:ext>
            </a:extLst>
          </p:cNvPr>
          <p:cNvSpPr>
            <a:spLocks noGrp="1"/>
          </p:cNvSpPr>
          <p:nvPr>
            <p:ph type="subTitle" idx="1"/>
          </p:nvPr>
        </p:nvSpPr>
        <p:spPr/>
        <p:txBody>
          <a:bodyPr/>
          <a:lstStyle/>
          <a:p>
            <a:r>
              <a:rPr lang="en-US" dirty="0"/>
              <a:t>Fall 2021</a:t>
            </a:r>
          </a:p>
          <a:p>
            <a:r>
              <a:rPr lang="en-US" dirty="0"/>
              <a:t>Dr. Benjamin Beeler</a:t>
            </a:r>
          </a:p>
        </p:txBody>
      </p:sp>
      <p:sp>
        <p:nvSpPr>
          <p:cNvPr id="4" name="Slide Number Placeholder 3">
            <a:extLst>
              <a:ext uri="{FF2B5EF4-FFF2-40B4-BE49-F238E27FC236}">
                <a16:creationId xmlns:a16="http://schemas.microsoft.com/office/drawing/2014/main" id="{D3A59C09-7130-3E40-BE71-8FD8881EF0C1}"/>
              </a:ext>
            </a:extLst>
          </p:cNvPr>
          <p:cNvSpPr>
            <a:spLocks noGrp="1"/>
          </p:cNvSpPr>
          <p:nvPr>
            <p:ph type="sldNum" sz="quarter" idx="12"/>
          </p:nvPr>
        </p:nvSpPr>
        <p:spPr/>
        <p:txBody>
          <a:bodyPr/>
          <a:lstStyle/>
          <a:p>
            <a:pPr>
              <a:defRPr/>
            </a:pPr>
            <a:fld id="{01E82176-A547-F94B-AC51-D6E9C882CB88}" type="slidenum">
              <a:rPr lang="en-US" smtClean="0"/>
              <a:pPr>
                <a:defRPr/>
              </a:pPr>
              <a:t>1</a:t>
            </a:fld>
            <a:endParaRPr lang="en-US"/>
          </a:p>
        </p:txBody>
      </p:sp>
    </p:spTree>
    <p:extLst>
      <p:ext uri="{BB962C8B-B14F-4D97-AF65-F5344CB8AC3E}">
        <p14:creationId xmlns:p14="http://schemas.microsoft.com/office/powerpoint/2010/main" val="3340782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A57BD0-C1CB-C349-A457-2C88A6EF970E}"/>
              </a:ext>
            </a:extLst>
          </p:cNvPr>
          <p:cNvSpPr>
            <a:spLocks noGrp="1"/>
          </p:cNvSpPr>
          <p:nvPr>
            <p:ph type="title"/>
          </p:nvPr>
        </p:nvSpPr>
        <p:spPr/>
        <p:txBody>
          <a:bodyPr/>
          <a:lstStyle/>
          <a:p>
            <a:r>
              <a:rPr lang="en-US" dirty="0"/>
              <a:t>Key Properties</a:t>
            </a:r>
          </a:p>
        </p:txBody>
      </p:sp>
      <p:sp>
        <p:nvSpPr>
          <p:cNvPr id="3" name="Content Placeholder 2">
            <a:extLst>
              <a:ext uri="{FF2B5EF4-FFF2-40B4-BE49-F238E27FC236}">
                <a16:creationId xmlns:a16="http://schemas.microsoft.com/office/drawing/2014/main" id="{E9F86B96-B1AD-624F-8D43-C46F28840DB8}"/>
              </a:ext>
            </a:extLst>
          </p:cNvPr>
          <p:cNvSpPr>
            <a:spLocks noGrp="1"/>
          </p:cNvSpPr>
          <p:nvPr>
            <p:ph sz="half" idx="1"/>
          </p:nvPr>
        </p:nvSpPr>
        <p:spPr/>
        <p:txBody>
          <a:bodyPr/>
          <a:lstStyle/>
          <a:p>
            <a:r>
              <a:rPr lang="en-US" sz="2200" dirty="0"/>
              <a:t>The elastic and fracture properties of the fuel are primarily responsible for the extent and severity of FCMI</a:t>
            </a:r>
          </a:p>
          <a:p>
            <a:r>
              <a:rPr lang="en-US" sz="2200" dirty="0"/>
              <a:t>Both thermal-induced and irradiation- induced creep of the fuel also determine the extent of FCMI</a:t>
            </a:r>
          </a:p>
          <a:p>
            <a:r>
              <a:rPr lang="en-US" sz="2200" dirty="0"/>
              <a:t>Mechanical and creep properties depend on composition, second phases, grain size, etc.</a:t>
            </a:r>
          </a:p>
          <a:p>
            <a:r>
              <a:rPr lang="en-US" sz="2200" dirty="0"/>
              <a:t>Pu lowers melting point, decreases thermal conductivity, increases expansion, and soften the fuel</a:t>
            </a:r>
          </a:p>
          <a:p>
            <a:endParaRPr lang="en-US" sz="2200" dirty="0"/>
          </a:p>
          <a:p>
            <a:endParaRPr lang="en-US" sz="2200" dirty="0"/>
          </a:p>
        </p:txBody>
      </p:sp>
      <p:pic>
        <p:nvPicPr>
          <p:cNvPr id="6" name="Content Placeholder 5">
            <a:extLst>
              <a:ext uri="{FF2B5EF4-FFF2-40B4-BE49-F238E27FC236}">
                <a16:creationId xmlns:a16="http://schemas.microsoft.com/office/drawing/2014/main" id="{31A647DE-3829-494D-9F53-7F4BB235E734}"/>
              </a:ext>
            </a:extLst>
          </p:cNvPr>
          <p:cNvPicPr>
            <a:picLocks noGrp="1" noChangeAspect="1"/>
          </p:cNvPicPr>
          <p:nvPr>
            <p:ph sz="half" idx="2"/>
          </p:nvPr>
        </p:nvPicPr>
        <p:blipFill>
          <a:blip r:embed="rId2"/>
          <a:stretch>
            <a:fillRect/>
          </a:stretch>
        </p:blipFill>
        <p:spPr>
          <a:xfrm>
            <a:off x="6197600" y="2895151"/>
            <a:ext cx="5384800" cy="2304360"/>
          </a:xfrm>
          <a:prstGeom prst="rect">
            <a:avLst/>
          </a:prstGeom>
        </p:spPr>
      </p:pic>
      <p:sp>
        <p:nvSpPr>
          <p:cNvPr id="5" name="Slide Number Placeholder 4">
            <a:extLst>
              <a:ext uri="{FF2B5EF4-FFF2-40B4-BE49-F238E27FC236}">
                <a16:creationId xmlns:a16="http://schemas.microsoft.com/office/drawing/2014/main" id="{B4C3B9DF-A6BF-AF4B-9DEE-02BA4A2DDB5C}"/>
              </a:ext>
            </a:extLst>
          </p:cNvPr>
          <p:cNvSpPr>
            <a:spLocks noGrp="1"/>
          </p:cNvSpPr>
          <p:nvPr>
            <p:ph type="sldNum" sz="quarter" idx="12"/>
          </p:nvPr>
        </p:nvSpPr>
        <p:spPr/>
        <p:txBody>
          <a:bodyPr/>
          <a:lstStyle/>
          <a:p>
            <a:pPr>
              <a:defRPr/>
            </a:pPr>
            <a:fld id="{EC35E9FC-F6D5-0349-BBED-EA7D7A9BC49B}" type="slidenum">
              <a:rPr lang="en-US" smtClean="0"/>
              <a:pPr>
                <a:defRPr/>
              </a:pPr>
              <a:t>10</a:t>
            </a:fld>
            <a:endParaRPr lang="en-US"/>
          </a:p>
        </p:txBody>
      </p:sp>
    </p:spTree>
    <p:extLst>
      <p:ext uri="{BB962C8B-B14F-4D97-AF65-F5344CB8AC3E}">
        <p14:creationId xmlns:p14="http://schemas.microsoft.com/office/powerpoint/2010/main" val="41757262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A0BB2-F999-A149-87DE-31AF525C3360}"/>
              </a:ext>
            </a:extLst>
          </p:cNvPr>
          <p:cNvSpPr>
            <a:spLocks noGrp="1"/>
          </p:cNvSpPr>
          <p:nvPr>
            <p:ph type="title"/>
          </p:nvPr>
        </p:nvSpPr>
        <p:spPr/>
        <p:txBody>
          <a:bodyPr/>
          <a:lstStyle/>
          <a:p>
            <a:r>
              <a:rPr lang="en-US" dirty="0"/>
              <a:t>Phase Diagrams of Carbides</a:t>
            </a:r>
          </a:p>
        </p:txBody>
      </p:sp>
      <p:pic>
        <p:nvPicPr>
          <p:cNvPr id="6" name="Content Placeholder 5">
            <a:extLst>
              <a:ext uri="{FF2B5EF4-FFF2-40B4-BE49-F238E27FC236}">
                <a16:creationId xmlns:a16="http://schemas.microsoft.com/office/drawing/2014/main" id="{165A8731-948F-0340-96A1-1D477E926424}"/>
              </a:ext>
            </a:extLst>
          </p:cNvPr>
          <p:cNvPicPr>
            <a:picLocks noGrp="1" noChangeAspect="1"/>
          </p:cNvPicPr>
          <p:nvPr>
            <p:ph sz="half" idx="1"/>
          </p:nvPr>
        </p:nvPicPr>
        <p:blipFill>
          <a:blip r:embed="rId2"/>
          <a:stretch>
            <a:fillRect/>
          </a:stretch>
        </p:blipFill>
        <p:spPr>
          <a:xfrm>
            <a:off x="609600" y="1973971"/>
            <a:ext cx="5384800" cy="4146720"/>
          </a:xfrm>
          <a:prstGeom prst="rect">
            <a:avLst/>
          </a:prstGeom>
        </p:spPr>
      </p:pic>
      <p:pic>
        <p:nvPicPr>
          <p:cNvPr id="7" name="Content Placeholder 6">
            <a:extLst>
              <a:ext uri="{FF2B5EF4-FFF2-40B4-BE49-F238E27FC236}">
                <a16:creationId xmlns:a16="http://schemas.microsoft.com/office/drawing/2014/main" id="{2F07296D-3AF3-0741-B841-0AA9B7F84D5F}"/>
              </a:ext>
            </a:extLst>
          </p:cNvPr>
          <p:cNvPicPr>
            <a:picLocks noGrp="1" noChangeAspect="1"/>
          </p:cNvPicPr>
          <p:nvPr>
            <p:ph sz="half" idx="2"/>
          </p:nvPr>
        </p:nvPicPr>
        <p:blipFill>
          <a:blip r:embed="rId3"/>
          <a:stretch>
            <a:fillRect/>
          </a:stretch>
        </p:blipFill>
        <p:spPr>
          <a:xfrm>
            <a:off x="6324273" y="1968500"/>
            <a:ext cx="5131453" cy="4157663"/>
          </a:xfrm>
          <a:prstGeom prst="rect">
            <a:avLst/>
          </a:prstGeom>
        </p:spPr>
      </p:pic>
      <p:sp>
        <p:nvSpPr>
          <p:cNvPr id="5" name="Slide Number Placeholder 4">
            <a:extLst>
              <a:ext uri="{FF2B5EF4-FFF2-40B4-BE49-F238E27FC236}">
                <a16:creationId xmlns:a16="http://schemas.microsoft.com/office/drawing/2014/main" id="{4EE83E78-012B-1E47-B16F-E9D3BA390399}"/>
              </a:ext>
            </a:extLst>
          </p:cNvPr>
          <p:cNvSpPr>
            <a:spLocks noGrp="1"/>
          </p:cNvSpPr>
          <p:nvPr>
            <p:ph type="sldNum" sz="quarter" idx="12"/>
          </p:nvPr>
        </p:nvSpPr>
        <p:spPr/>
        <p:txBody>
          <a:bodyPr/>
          <a:lstStyle/>
          <a:p>
            <a:pPr>
              <a:defRPr/>
            </a:pPr>
            <a:fld id="{EC35E9FC-F6D5-0349-BBED-EA7D7A9BC49B}" type="slidenum">
              <a:rPr lang="en-US" smtClean="0"/>
              <a:pPr>
                <a:defRPr/>
              </a:pPr>
              <a:t>11</a:t>
            </a:fld>
            <a:endParaRPr lang="en-US"/>
          </a:p>
        </p:txBody>
      </p:sp>
    </p:spTree>
    <p:extLst>
      <p:ext uri="{BB962C8B-B14F-4D97-AF65-F5344CB8AC3E}">
        <p14:creationId xmlns:p14="http://schemas.microsoft.com/office/powerpoint/2010/main" val="505813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4D216-B625-6346-A690-6D72AFB88028}"/>
              </a:ext>
            </a:extLst>
          </p:cNvPr>
          <p:cNvSpPr>
            <a:spLocks noGrp="1"/>
          </p:cNvSpPr>
          <p:nvPr>
            <p:ph type="title"/>
          </p:nvPr>
        </p:nvSpPr>
        <p:spPr/>
        <p:txBody>
          <a:bodyPr/>
          <a:lstStyle/>
          <a:p>
            <a:r>
              <a:rPr lang="en-US" dirty="0"/>
              <a:t>U/Pu-C Chemistry</a:t>
            </a:r>
          </a:p>
        </p:txBody>
      </p:sp>
      <p:sp>
        <p:nvSpPr>
          <p:cNvPr id="3" name="Content Placeholder 2">
            <a:extLst>
              <a:ext uri="{FF2B5EF4-FFF2-40B4-BE49-F238E27FC236}">
                <a16:creationId xmlns:a16="http://schemas.microsoft.com/office/drawing/2014/main" id="{AA14114D-1426-EF4A-8D07-9DE058E7E015}"/>
              </a:ext>
            </a:extLst>
          </p:cNvPr>
          <p:cNvSpPr>
            <a:spLocks noGrp="1"/>
          </p:cNvSpPr>
          <p:nvPr>
            <p:ph sz="half" idx="1"/>
          </p:nvPr>
        </p:nvSpPr>
        <p:spPr/>
        <p:txBody>
          <a:bodyPr/>
          <a:lstStyle/>
          <a:p>
            <a:r>
              <a:rPr lang="en-US" sz="2200" dirty="0"/>
              <a:t>Uranium forms three compounds with carbon: UC, U2C3, and UC2</a:t>
            </a:r>
          </a:p>
          <a:p>
            <a:r>
              <a:rPr lang="en-US" sz="2200" dirty="0"/>
              <a:t>U2C3 has a fixed stoichiometry (is a line compound)</a:t>
            </a:r>
          </a:p>
          <a:p>
            <a:r>
              <a:rPr lang="en-US" sz="2200" dirty="0"/>
              <a:t>UC is stable over a wide temperature and composition range, with a melting point of ~2800 K</a:t>
            </a:r>
          </a:p>
          <a:p>
            <a:r>
              <a:rPr lang="en-US" sz="2200" dirty="0"/>
              <a:t>UC2 is stable in two phases, alpha-UC2 and beta-UC2</a:t>
            </a:r>
          </a:p>
          <a:p>
            <a:r>
              <a:rPr lang="en-US" sz="2200" dirty="0"/>
              <a:t>U2C3 decomposes into UC+alpha-UC2 on heating from 2096 to 2110K and into UC+C below 1400 K</a:t>
            </a:r>
          </a:p>
          <a:p>
            <a:endParaRPr lang="en-US" sz="2200" dirty="0"/>
          </a:p>
          <a:p>
            <a:endParaRPr lang="en-US" sz="2200" dirty="0"/>
          </a:p>
        </p:txBody>
      </p:sp>
      <p:sp>
        <p:nvSpPr>
          <p:cNvPr id="4" name="Content Placeholder 3">
            <a:extLst>
              <a:ext uri="{FF2B5EF4-FFF2-40B4-BE49-F238E27FC236}">
                <a16:creationId xmlns:a16="http://schemas.microsoft.com/office/drawing/2014/main" id="{A89F90CF-7D43-D548-8498-A3DDE8C3176D}"/>
              </a:ext>
            </a:extLst>
          </p:cNvPr>
          <p:cNvSpPr>
            <a:spLocks noGrp="1"/>
          </p:cNvSpPr>
          <p:nvPr>
            <p:ph sz="half" idx="2"/>
          </p:nvPr>
        </p:nvSpPr>
        <p:spPr/>
        <p:txBody>
          <a:bodyPr/>
          <a:lstStyle/>
          <a:p>
            <a:r>
              <a:rPr lang="en-US" sz="2200" dirty="0"/>
              <a:t>The Pu–C system has four compounds: Pu3C2, PuC1–x, Pu2C3, and PuC2</a:t>
            </a:r>
          </a:p>
          <a:p>
            <a:r>
              <a:rPr lang="en-US" sz="2200" dirty="0"/>
              <a:t>The compound Pu3C2 decomposes into </a:t>
            </a:r>
            <a:r>
              <a:rPr lang="en-US" sz="2200" dirty="0" err="1"/>
              <a:t>Pu+PuC</a:t>
            </a:r>
            <a:r>
              <a:rPr lang="en-US" sz="2200" dirty="0"/>
              <a:t> at 848 K</a:t>
            </a:r>
          </a:p>
          <a:p>
            <a:r>
              <a:rPr lang="en-US" sz="2200" dirty="0"/>
              <a:t>The differences in the UC/</a:t>
            </a:r>
            <a:r>
              <a:rPr lang="en-US" sz="2200" dirty="0" err="1"/>
              <a:t>PuC</a:t>
            </a:r>
            <a:r>
              <a:rPr lang="en-US" sz="2200" dirty="0"/>
              <a:t> diagrams are mainly due to (</a:t>
            </a:r>
            <a:r>
              <a:rPr lang="en-US" sz="2200" dirty="0" err="1"/>
              <a:t>i</a:t>
            </a:r>
            <a:r>
              <a:rPr lang="en-US" sz="2200" dirty="0"/>
              <a:t>) the presence of Pu3C2 compound, (ii) the low stability of </a:t>
            </a:r>
            <a:r>
              <a:rPr lang="en-US" sz="2200" dirty="0" err="1"/>
              <a:t>PuC</a:t>
            </a:r>
            <a:r>
              <a:rPr lang="en-US" sz="2200" dirty="0"/>
              <a:t> compared to UC, and (iii) the high stability of Pu2C3 compared to U2C3</a:t>
            </a:r>
          </a:p>
          <a:p>
            <a:endParaRPr lang="en-US" sz="2200" dirty="0"/>
          </a:p>
        </p:txBody>
      </p:sp>
      <p:sp>
        <p:nvSpPr>
          <p:cNvPr id="5" name="Slide Number Placeholder 4">
            <a:extLst>
              <a:ext uri="{FF2B5EF4-FFF2-40B4-BE49-F238E27FC236}">
                <a16:creationId xmlns:a16="http://schemas.microsoft.com/office/drawing/2014/main" id="{0D550A13-7022-FE4F-AF20-01FCEB05C1DA}"/>
              </a:ext>
            </a:extLst>
          </p:cNvPr>
          <p:cNvSpPr>
            <a:spLocks noGrp="1"/>
          </p:cNvSpPr>
          <p:nvPr>
            <p:ph type="sldNum" sz="quarter" idx="12"/>
          </p:nvPr>
        </p:nvSpPr>
        <p:spPr/>
        <p:txBody>
          <a:bodyPr/>
          <a:lstStyle/>
          <a:p>
            <a:pPr>
              <a:defRPr/>
            </a:pPr>
            <a:fld id="{EC35E9FC-F6D5-0349-BBED-EA7D7A9BC49B}" type="slidenum">
              <a:rPr lang="en-US" smtClean="0"/>
              <a:pPr>
                <a:defRPr/>
              </a:pPr>
              <a:t>12</a:t>
            </a:fld>
            <a:endParaRPr lang="en-US" dirty="0"/>
          </a:p>
        </p:txBody>
      </p:sp>
    </p:spTree>
    <p:extLst>
      <p:ext uri="{BB962C8B-B14F-4D97-AF65-F5344CB8AC3E}">
        <p14:creationId xmlns:p14="http://schemas.microsoft.com/office/powerpoint/2010/main" val="34951419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21C8F-E88B-7742-AEB2-46AFA5B6409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4599942-8D3C-BD40-9B74-19BBF1AD0F1A}"/>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8132A0C8-59E4-6E41-841D-9D641263ABF5}"/>
              </a:ext>
            </a:extLst>
          </p:cNvPr>
          <p:cNvSpPr>
            <a:spLocks noGrp="1"/>
          </p:cNvSpPr>
          <p:nvPr>
            <p:ph sz="half" idx="2"/>
          </p:nvPr>
        </p:nvSpPr>
        <p:spPr/>
        <p:txBody>
          <a:bodyPr/>
          <a:lstStyle/>
          <a:p>
            <a:endParaRPr lang="en-US"/>
          </a:p>
        </p:txBody>
      </p:sp>
      <p:sp>
        <p:nvSpPr>
          <p:cNvPr id="5" name="Slide Number Placeholder 4">
            <a:extLst>
              <a:ext uri="{FF2B5EF4-FFF2-40B4-BE49-F238E27FC236}">
                <a16:creationId xmlns:a16="http://schemas.microsoft.com/office/drawing/2014/main" id="{7403A8A2-EBA6-8949-81B8-AC8A99940712}"/>
              </a:ext>
            </a:extLst>
          </p:cNvPr>
          <p:cNvSpPr>
            <a:spLocks noGrp="1"/>
          </p:cNvSpPr>
          <p:nvPr>
            <p:ph type="sldNum" sz="quarter" idx="12"/>
          </p:nvPr>
        </p:nvSpPr>
        <p:spPr/>
        <p:txBody>
          <a:bodyPr/>
          <a:lstStyle/>
          <a:p>
            <a:pPr>
              <a:defRPr/>
            </a:pPr>
            <a:fld id="{EC35E9FC-F6D5-0349-BBED-EA7D7A9BC49B}" type="slidenum">
              <a:rPr lang="en-US" smtClean="0"/>
              <a:pPr>
                <a:defRPr/>
              </a:pPr>
              <a:t>13</a:t>
            </a:fld>
            <a:endParaRPr lang="en-US"/>
          </a:p>
        </p:txBody>
      </p:sp>
    </p:spTree>
    <p:extLst>
      <p:ext uri="{BB962C8B-B14F-4D97-AF65-F5344CB8AC3E}">
        <p14:creationId xmlns:p14="http://schemas.microsoft.com/office/powerpoint/2010/main" val="3247148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947CF-EAEA-5F40-93E5-30922295C42A}"/>
              </a:ext>
            </a:extLst>
          </p:cNvPr>
          <p:cNvSpPr>
            <a:spLocks noGrp="1"/>
          </p:cNvSpPr>
          <p:nvPr>
            <p:ph type="title"/>
          </p:nvPr>
        </p:nvSpPr>
        <p:spPr/>
        <p:txBody>
          <a:bodyPr/>
          <a:lstStyle/>
          <a:p>
            <a:r>
              <a:rPr lang="en-US" dirty="0"/>
              <a:t>Carbides and nitrides</a:t>
            </a:r>
          </a:p>
        </p:txBody>
      </p:sp>
      <p:sp>
        <p:nvSpPr>
          <p:cNvPr id="3" name="Slide Number Placeholder 2">
            <a:extLst>
              <a:ext uri="{FF2B5EF4-FFF2-40B4-BE49-F238E27FC236}">
                <a16:creationId xmlns:a16="http://schemas.microsoft.com/office/drawing/2014/main" id="{5AF24BB4-C5F0-CF45-96CF-0C1214D571AD}"/>
              </a:ext>
            </a:extLst>
          </p:cNvPr>
          <p:cNvSpPr>
            <a:spLocks noGrp="1"/>
          </p:cNvSpPr>
          <p:nvPr>
            <p:ph type="sldNum" sz="quarter" idx="12"/>
          </p:nvPr>
        </p:nvSpPr>
        <p:spPr/>
        <p:txBody>
          <a:bodyPr/>
          <a:lstStyle/>
          <a:p>
            <a:pPr>
              <a:defRPr/>
            </a:pPr>
            <a:fld id="{0DA6BD0F-ABBC-C14D-BC96-77BE126A748B}" type="slidenum">
              <a:rPr lang="en-US" smtClean="0"/>
              <a:pPr>
                <a:defRPr/>
              </a:pPr>
              <a:t>2</a:t>
            </a:fld>
            <a:endParaRPr lang="en-US"/>
          </a:p>
        </p:txBody>
      </p:sp>
    </p:spTree>
    <p:extLst>
      <p:ext uri="{BB962C8B-B14F-4D97-AF65-F5344CB8AC3E}">
        <p14:creationId xmlns:p14="http://schemas.microsoft.com/office/powerpoint/2010/main" val="40636636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23667-D7F3-C040-9ACE-7257404B6EED}"/>
              </a:ext>
            </a:extLst>
          </p:cNvPr>
          <p:cNvSpPr>
            <a:spLocks noGrp="1"/>
          </p:cNvSpPr>
          <p:nvPr>
            <p:ph type="title"/>
          </p:nvPr>
        </p:nvSpPr>
        <p:spPr/>
        <p:txBody>
          <a:bodyPr/>
          <a:lstStyle/>
          <a:p>
            <a:r>
              <a:rPr lang="en-US" dirty="0"/>
              <a:t>Why Carbides?</a:t>
            </a:r>
          </a:p>
        </p:txBody>
      </p:sp>
      <p:sp>
        <p:nvSpPr>
          <p:cNvPr id="3" name="Content Placeholder 2">
            <a:extLst>
              <a:ext uri="{FF2B5EF4-FFF2-40B4-BE49-F238E27FC236}">
                <a16:creationId xmlns:a16="http://schemas.microsoft.com/office/drawing/2014/main" id="{77B3B284-5863-EF40-8BE8-7546A06A329B}"/>
              </a:ext>
            </a:extLst>
          </p:cNvPr>
          <p:cNvSpPr>
            <a:spLocks noGrp="1"/>
          </p:cNvSpPr>
          <p:nvPr>
            <p:ph sz="half" idx="1"/>
          </p:nvPr>
        </p:nvSpPr>
        <p:spPr/>
        <p:txBody>
          <a:bodyPr/>
          <a:lstStyle/>
          <a:p>
            <a:r>
              <a:rPr lang="en-US" sz="2200" dirty="0"/>
              <a:t>Possible fuel compositions with higher fissile atom density are </a:t>
            </a:r>
            <a:r>
              <a:rPr lang="en-US" sz="2200" dirty="0" err="1"/>
              <a:t>nonoxide</a:t>
            </a:r>
            <a:r>
              <a:rPr lang="en-US" sz="2200" dirty="0"/>
              <a:t> ceramics, for example, uranium–plutonium-mixed carbide or nitride</a:t>
            </a:r>
          </a:p>
          <a:p>
            <a:r>
              <a:rPr lang="en-US" sz="2200" dirty="0"/>
              <a:t>These fuels have higher thermal conductivity high fissile heavy-atom density, and a reasonably high melting point compared to metallic fuel</a:t>
            </a:r>
          </a:p>
          <a:p>
            <a:r>
              <a:rPr lang="en-US" sz="2200" dirty="0"/>
              <a:t>The higher thermal conductivity of carbide fuel and high melting point makes carbide fuel suitable for operation at high power</a:t>
            </a:r>
          </a:p>
          <a:p>
            <a:endParaRPr lang="en-US" sz="2200" dirty="0"/>
          </a:p>
        </p:txBody>
      </p:sp>
      <p:pic>
        <p:nvPicPr>
          <p:cNvPr id="5" name="Content Placeholder 4">
            <a:extLst>
              <a:ext uri="{FF2B5EF4-FFF2-40B4-BE49-F238E27FC236}">
                <a16:creationId xmlns:a16="http://schemas.microsoft.com/office/drawing/2014/main" id="{BB56616C-BF45-FA4A-9C7F-93C80D42975F}"/>
              </a:ext>
            </a:extLst>
          </p:cNvPr>
          <p:cNvPicPr>
            <a:picLocks noGrp="1" noChangeAspect="1"/>
          </p:cNvPicPr>
          <p:nvPr>
            <p:ph sz="half" idx="2"/>
          </p:nvPr>
        </p:nvPicPr>
        <p:blipFill>
          <a:blip r:embed="rId2"/>
          <a:stretch>
            <a:fillRect/>
          </a:stretch>
        </p:blipFill>
        <p:spPr>
          <a:xfrm>
            <a:off x="6270103" y="1968500"/>
            <a:ext cx="5239794" cy="4157663"/>
          </a:xfrm>
          <a:prstGeom prst="rect">
            <a:avLst/>
          </a:prstGeom>
        </p:spPr>
      </p:pic>
      <p:sp>
        <p:nvSpPr>
          <p:cNvPr id="6" name="Slide Number Placeholder 5">
            <a:extLst>
              <a:ext uri="{FF2B5EF4-FFF2-40B4-BE49-F238E27FC236}">
                <a16:creationId xmlns:a16="http://schemas.microsoft.com/office/drawing/2014/main" id="{5F2E4374-5441-0444-8A37-078B5B6F7E68}"/>
              </a:ext>
            </a:extLst>
          </p:cNvPr>
          <p:cNvSpPr>
            <a:spLocks noGrp="1"/>
          </p:cNvSpPr>
          <p:nvPr>
            <p:ph type="sldNum" sz="quarter" idx="12"/>
          </p:nvPr>
        </p:nvSpPr>
        <p:spPr/>
        <p:txBody>
          <a:bodyPr/>
          <a:lstStyle/>
          <a:p>
            <a:pPr>
              <a:defRPr/>
            </a:pPr>
            <a:fld id="{EC35E9FC-F6D5-0349-BBED-EA7D7A9BC49B}" type="slidenum">
              <a:rPr lang="en-US" smtClean="0"/>
              <a:pPr>
                <a:defRPr/>
              </a:pPr>
              <a:t>3</a:t>
            </a:fld>
            <a:endParaRPr lang="en-US"/>
          </a:p>
        </p:txBody>
      </p:sp>
    </p:spTree>
    <p:extLst>
      <p:ext uri="{BB962C8B-B14F-4D97-AF65-F5344CB8AC3E}">
        <p14:creationId xmlns:p14="http://schemas.microsoft.com/office/powerpoint/2010/main" val="1671211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41C43-9B9D-B349-B9F3-F022D59E5819}"/>
              </a:ext>
            </a:extLst>
          </p:cNvPr>
          <p:cNvSpPr>
            <a:spLocks noGrp="1"/>
          </p:cNvSpPr>
          <p:nvPr>
            <p:ph type="title"/>
          </p:nvPr>
        </p:nvSpPr>
        <p:spPr/>
        <p:txBody>
          <a:bodyPr/>
          <a:lstStyle/>
          <a:p>
            <a:r>
              <a:rPr lang="en-US" dirty="0"/>
              <a:t>Why Carbides?</a:t>
            </a:r>
          </a:p>
        </p:txBody>
      </p:sp>
      <p:sp>
        <p:nvSpPr>
          <p:cNvPr id="3" name="Content Placeholder 2">
            <a:extLst>
              <a:ext uri="{FF2B5EF4-FFF2-40B4-BE49-F238E27FC236}">
                <a16:creationId xmlns:a16="http://schemas.microsoft.com/office/drawing/2014/main" id="{9120415F-8417-444E-8975-5B73728626B9}"/>
              </a:ext>
            </a:extLst>
          </p:cNvPr>
          <p:cNvSpPr>
            <a:spLocks noGrp="1"/>
          </p:cNvSpPr>
          <p:nvPr>
            <p:ph sz="half" idx="1"/>
          </p:nvPr>
        </p:nvSpPr>
        <p:spPr/>
        <p:txBody>
          <a:bodyPr/>
          <a:lstStyle/>
          <a:p>
            <a:r>
              <a:rPr lang="en-US" sz="2200" dirty="0"/>
              <a:t>The more efficient heat transfer also allows for the possibility of large diameter fuel pins, with more fissile material per pin, and more power generation</a:t>
            </a:r>
          </a:p>
          <a:p>
            <a:r>
              <a:rPr lang="en-US" sz="2200" dirty="0"/>
              <a:t>High-specific-power operation permits fewer pins, compared to oxide, and a more compact core, which can reduce plant costs</a:t>
            </a:r>
          </a:p>
          <a:p>
            <a:pPr marL="0" indent="0">
              <a:buNone/>
            </a:pPr>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6A3C5400-516A-5A49-8D03-57F249E204BE}"/>
              </a:ext>
            </a:extLst>
          </p:cNvPr>
          <p:cNvSpPr>
            <a:spLocks noGrp="1"/>
          </p:cNvSpPr>
          <p:nvPr>
            <p:ph sz="half" idx="2"/>
          </p:nvPr>
        </p:nvSpPr>
        <p:spPr/>
        <p:txBody>
          <a:bodyPr/>
          <a:lstStyle/>
          <a:p>
            <a:r>
              <a:rPr lang="en-US" sz="2200" dirty="0"/>
              <a:t>A large amount of development work on carbide and nitride fuels was performed from 1960 to 1970, and more than 5000 advanced fuel pins have been fabricated and irradiated</a:t>
            </a:r>
          </a:p>
          <a:p>
            <a:r>
              <a:rPr lang="en-US" sz="2200" dirty="0"/>
              <a:t>The practical difficulty of fabrication of carbide fuel hampered carbide development</a:t>
            </a:r>
          </a:p>
          <a:p>
            <a:r>
              <a:rPr lang="en-US" sz="2200" dirty="0"/>
              <a:t>The high-purity inert cover gas required for fuel fabrication was expensive and maintenance of C/M ratio was difficult</a:t>
            </a:r>
          </a:p>
          <a:p>
            <a:endParaRPr lang="en-US" sz="2200" dirty="0"/>
          </a:p>
          <a:p>
            <a:endParaRPr lang="en-US" sz="2200" dirty="0"/>
          </a:p>
        </p:txBody>
      </p:sp>
      <p:sp>
        <p:nvSpPr>
          <p:cNvPr id="5" name="Slide Number Placeholder 4">
            <a:extLst>
              <a:ext uri="{FF2B5EF4-FFF2-40B4-BE49-F238E27FC236}">
                <a16:creationId xmlns:a16="http://schemas.microsoft.com/office/drawing/2014/main" id="{16A94781-3047-BF4E-96EB-456108115511}"/>
              </a:ext>
            </a:extLst>
          </p:cNvPr>
          <p:cNvSpPr>
            <a:spLocks noGrp="1"/>
          </p:cNvSpPr>
          <p:nvPr>
            <p:ph type="sldNum" sz="quarter" idx="12"/>
          </p:nvPr>
        </p:nvSpPr>
        <p:spPr/>
        <p:txBody>
          <a:bodyPr/>
          <a:lstStyle/>
          <a:p>
            <a:pPr>
              <a:defRPr/>
            </a:pPr>
            <a:fld id="{EC35E9FC-F6D5-0349-BBED-EA7D7A9BC49B}" type="slidenum">
              <a:rPr lang="en-US" smtClean="0"/>
              <a:pPr>
                <a:defRPr/>
              </a:pPr>
              <a:t>4</a:t>
            </a:fld>
            <a:endParaRPr lang="en-US"/>
          </a:p>
        </p:txBody>
      </p:sp>
    </p:spTree>
    <p:extLst>
      <p:ext uri="{BB962C8B-B14F-4D97-AF65-F5344CB8AC3E}">
        <p14:creationId xmlns:p14="http://schemas.microsoft.com/office/powerpoint/2010/main" val="2872551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E48EB-B970-7540-9C98-F56A26072C83}"/>
              </a:ext>
            </a:extLst>
          </p:cNvPr>
          <p:cNvSpPr>
            <a:spLocks noGrp="1"/>
          </p:cNvSpPr>
          <p:nvPr>
            <p:ph type="title"/>
          </p:nvPr>
        </p:nvSpPr>
        <p:spPr/>
        <p:txBody>
          <a:bodyPr/>
          <a:lstStyle/>
          <a:p>
            <a:r>
              <a:rPr lang="en-US" dirty="0"/>
              <a:t>Carbide Reactor</a:t>
            </a:r>
          </a:p>
        </p:txBody>
      </p:sp>
      <p:sp>
        <p:nvSpPr>
          <p:cNvPr id="3" name="Content Placeholder 2">
            <a:extLst>
              <a:ext uri="{FF2B5EF4-FFF2-40B4-BE49-F238E27FC236}">
                <a16:creationId xmlns:a16="http://schemas.microsoft.com/office/drawing/2014/main" id="{1848EA96-5F71-BE41-8073-08E85643FDE0}"/>
              </a:ext>
            </a:extLst>
          </p:cNvPr>
          <p:cNvSpPr>
            <a:spLocks noGrp="1"/>
          </p:cNvSpPr>
          <p:nvPr>
            <p:ph sz="half" idx="1"/>
          </p:nvPr>
        </p:nvSpPr>
        <p:spPr/>
        <p:txBody>
          <a:bodyPr/>
          <a:lstStyle/>
          <a:p>
            <a:r>
              <a:rPr lang="en-US" sz="2200" dirty="0"/>
              <a:t>The Indian FBR program, however, started with the introduction of plutonium-rich mixed uranium–plutonium carbide as the driver fuel for 40MWth loop-type fast breeder test reactor (FBTR)</a:t>
            </a:r>
          </a:p>
          <a:p>
            <a:r>
              <a:rPr lang="en-US" sz="2200" dirty="0"/>
              <a:t>The reactor became critical in the year 1985 and it is the only reactor operative on a full core of carbide fuel</a:t>
            </a:r>
          </a:p>
          <a:p>
            <a:endParaRPr lang="en-US" sz="2200" dirty="0"/>
          </a:p>
        </p:txBody>
      </p:sp>
      <p:sp>
        <p:nvSpPr>
          <p:cNvPr id="4" name="Content Placeholder 3">
            <a:extLst>
              <a:ext uri="{FF2B5EF4-FFF2-40B4-BE49-F238E27FC236}">
                <a16:creationId xmlns:a16="http://schemas.microsoft.com/office/drawing/2014/main" id="{6F1EB0E7-79E6-1345-9EAF-432537458809}"/>
              </a:ext>
            </a:extLst>
          </p:cNvPr>
          <p:cNvSpPr>
            <a:spLocks noGrp="1"/>
          </p:cNvSpPr>
          <p:nvPr>
            <p:ph sz="half" idx="2"/>
          </p:nvPr>
        </p:nvSpPr>
        <p:spPr/>
        <p:txBody>
          <a:bodyPr/>
          <a:lstStyle/>
          <a:p>
            <a:r>
              <a:rPr lang="en-US" sz="2200" dirty="0"/>
              <a:t>Carbide fuel cannot be used in LWR because of its incompatibility with the coolant</a:t>
            </a:r>
          </a:p>
          <a:p>
            <a:r>
              <a:rPr lang="en-US" sz="2200" dirty="0"/>
              <a:t>However, it can be safely used with liquid metal (Na or lead) or gas cooled (CO2 or He) in Gen-IV type of high-temperature reactor</a:t>
            </a:r>
          </a:p>
          <a:p>
            <a:r>
              <a:rPr lang="en-US" sz="2200" dirty="0"/>
              <a:t>Carbide fuel has a breeding ratio of at least 1.30, a doubling time of 15 years or less, and the burnup limit of more than 15 at.%</a:t>
            </a:r>
          </a:p>
          <a:p>
            <a:endParaRPr lang="en-US" sz="2200" dirty="0"/>
          </a:p>
        </p:txBody>
      </p:sp>
      <p:sp>
        <p:nvSpPr>
          <p:cNvPr id="5" name="Slide Number Placeholder 4">
            <a:extLst>
              <a:ext uri="{FF2B5EF4-FFF2-40B4-BE49-F238E27FC236}">
                <a16:creationId xmlns:a16="http://schemas.microsoft.com/office/drawing/2014/main" id="{D7C05031-D919-E242-AD67-369898A922ED}"/>
              </a:ext>
            </a:extLst>
          </p:cNvPr>
          <p:cNvSpPr>
            <a:spLocks noGrp="1"/>
          </p:cNvSpPr>
          <p:nvPr>
            <p:ph type="sldNum" sz="quarter" idx="12"/>
          </p:nvPr>
        </p:nvSpPr>
        <p:spPr/>
        <p:txBody>
          <a:bodyPr/>
          <a:lstStyle/>
          <a:p>
            <a:pPr>
              <a:defRPr/>
            </a:pPr>
            <a:fld id="{EC35E9FC-F6D5-0349-BBED-EA7D7A9BC49B}" type="slidenum">
              <a:rPr lang="en-US" smtClean="0"/>
              <a:pPr>
                <a:defRPr/>
              </a:pPr>
              <a:t>5</a:t>
            </a:fld>
            <a:endParaRPr lang="en-US"/>
          </a:p>
        </p:txBody>
      </p:sp>
    </p:spTree>
    <p:extLst>
      <p:ext uri="{BB962C8B-B14F-4D97-AF65-F5344CB8AC3E}">
        <p14:creationId xmlns:p14="http://schemas.microsoft.com/office/powerpoint/2010/main" val="25813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2CE25E-C08D-864C-A111-8FD31D8758D5}"/>
              </a:ext>
            </a:extLst>
          </p:cNvPr>
          <p:cNvSpPr>
            <a:spLocks noGrp="1"/>
          </p:cNvSpPr>
          <p:nvPr>
            <p:ph type="title"/>
          </p:nvPr>
        </p:nvSpPr>
        <p:spPr/>
        <p:txBody>
          <a:bodyPr/>
          <a:lstStyle/>
          <a:p>
            <a:r>
              <a:rPr lang="en-US" dirty="0"/>
              <a:t>US Interest in Carbide Fuels</a:t>
            </a:r>
          </a:p>
        </p:txBody>
      </p:sp>
      <p:sp>
        <p:nvSpPr>
          <p:cNvPr id="3" name="Content Placeholder 2">
            <a:extLst>
              <a:ext uri="{FF2B5EF4-FFF2-40B4-BE49-F238E27FC236}">
                <a16:creationId xmlns:a16="http://schemas.microsoft.com/office/drawing/2014/main" id="{B05D22D5-C79B-564E-B875-7D713E6981FF}"/>
              </a:ext>
            </a:extLst>
          </p:cNvPr>
          <p:cNvSpPr>
            <a:spLocks noGrp="1"/>
          </p:cNvSpPr>
          <p:nvPr>
            <p:ph sz="half" idx="1"/>
          </p:nvPr>
        </p:nvSpPr>
        <p:spPr/>
        <p:txBody>
          <a:bodyPr/>
          <a:lstStyle/>
          <a:p>
            <a:r>
              <a:rPr lang="en-US" sz="2200" dirty="0"/>
              <a:t>Following the oil crisis in 1974, a national advanced liquid-metal-cooled fast breeder reactor (LMFBR) fuels development program was initiated that built upon early years of carbide fuel development</a:t>
            </a:r>
          </a:p>
          <a:p>
            <a:r>
              <a:rPr lang="en-US" sz="2200" dirty="0"/>
              <a:t>Both carbide and nitride fuels offer a middle ground for LMFBR performance because of their higher thermal conductivity, fissile-atom density, and chemical compatibility with liquid sodium, and much higher melting point than metallic fuels</a:t>
            </a:r>
          </a:p>
          <a:p>
            <a:endParaRPr lang="en-US" sz="2200" dirty="0"/>
          </a:p>
          <a:p>
            <a:endParaRPr lang="en-US" sz="2200" dirty="0"/>
          </a:p>
          <a:p>
            <a:endParaRPr lang="en-US" sz="2200" dirty="0"/>
          </a:p>
        </p:txBody>
      </p:sp>
      <p:pic>
        <p:nvPicPr>
          <p:cNvPr id="5" name="Content Placeholder 4">
            <a:extLst>
              <a:ext uri="{FF2B5EF4-FFF2-40B4-BE49-F238E27FC236}">
                <a16:creationId xmlns:a16="http://schemas.microsoft.com/office/drawing/2014/main" id="{34C5B275-8917-7643-A743-A6A4050A95F4}"/>
              </a:ext>
            </a:extLst>
          </p:cNvPr>
          <p:cNvPicPr>
            <a:picLocks noGrp="1" noChangeAspect="1"/>
          </p:cNvPicPr>
          <p:nvPr>
            <p:ph sz="half" idx="2"/>
          </p:nvPr>
        </p:nvPicPr>
        <p:blipFill>
          <a:blip r:embed="rId2"/>
          <a:stretch>
            <a:fillRect/>
          </a:stretch>
        </p:blipFill>
        <p:spPr>
          <a:xfrm>
            <a:off x="6197599" y="2520955"/>
            <a:ext cx="5805517" cy="3291266"/>
          </a:xfrm>
          <a:prstGeom prst="rect">
            <a:avLst/>
          </a:prstGeom>
        </p:spPr>
      </p:pic>
      <p:sp>
        <p:nvSpPr>
          <p:cNvPr id="6" name="Slide Number Placeholder 5">
            <a:extLst>
              <a:ext uri="{FF2B5EF4-FFF2-40B4-BE49-F238E27FC236}">
                <a16:creationId xmlns:a16="http://schemas.microsoft.com/office/drawing/2014/main" id="{A71476E2-4575-6B4B-AB78-2768A20691EE}"/>
              </a:ext>
            </a:extLst>
          </p:cNvPr>
          <p:cNvSpPr>
            <a:spLocks noGrp="1"/>
          </p:cNvSpPr>
          <p:nvPr>
            <p:ph type="sldNum" sz="quarter" idx="12"/>
          </p:nvPr>
        </p:nvSpPr>
        <p:spPr/>
        <p:txBody>
          <a:bodyPr/>
          <a:lstStyle/>
          <a:p>
            <a:pPr>
              <a:defRPr/>
            </a:pPr>
            <a:fld id="{EC35E9FC-F6D5-0349-BBED-EA7D7A9BC49B}" type="slidenum">
              <a:rPr lang="en-US" smtClean="0"/>
              <a:pPr>
                <a:defRPr/>
              </a:pPr>
              <a:t>6</a:t>
            </a:fld>
            <a:endParaRPr lang="en-US"/>
          </a:p>
        </p:txBody>
      </p:sp>
    </p:spTree>
    <p:extLst>
      <p:ext uri="{BB962C8B-B14F-4D97-AF65-F5344CB8AC3E}">
        <p14:creationId xmlns:p14="http://schemas.microsoft.com/office/powerpoint/2010/main" val="129096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2EC2F7-ECEA-1C46-B945-9B4A42DFD0E8}"/>
              </a:ext>
            </a:extLst>
          </p:cNvPr>
          <p:cNvSpPr>
            <a:spLocks noGrp="1"/>
          </p:cNvSpPr>
          <p:nvPr>
            <p:ph type="title"/>
          </p:nvPr>
        </p:nvSpPr>
        <p:spPr/>
        <p:txBody>
          <a:bodyPr/>
          <a:lstStyle/>
          <a:p>
            <a:r>
              <a:rPr lang="en-US" dirty="0"/>
              <a:t>Carbide Pin Designs</a:t>
            </a:r>
          </a:p>
        </p:txBody>
      </p:sp>
      <p:sp>
        <p:nvSpPr>
          <p:cNvPr id="3" name="Content Placeholder 2">
            <a:extLst>
              <a:ext uri="{FF2B5EF4-FFF2-40B4-BE49-F238E27FC236}">
                <a16:creationId xmlns:a16="http://schemas.microsoft.com/office/drawing/2014/main" id="{D83C09B7-9821-2E48-817A-5ACA221C60AF}"/>
              </a:ext>
            </a:extLst>
          </p:cNvPr>
          <p:cNvSpPr>
            <a:spLocks noGrp="1"/>
          </p:cNvSpPr>
          <p:nvPr>
            <p:ph sz="half" idx="1"/>
          </p:nvPr>
        </p:nvSpPr>
        <p:spPr/>
        <p:txBody>
          <a:bodyPr/>
          <a:lstStyle/>
          <a:p>
            <a:r>
              <a:rPr lang="en-US" sz="2200" dirty="0"/>
              <a:t>There are two concepts available for the carbide fuel pin depending upon the type of bond between the fuel pellet and the cladding material: He-bonded and Na-bonded carbide fuels</a:t>
            </a:r>
          </a:p>
          <a:p>
            <a:r>
              <a:rPr lang="en-US" sz="2200" dirty="0"/>
              <a:t>The average operating fuel temperature of the He-bonded pin is high because of low thermal conductivity of the He bond compared to the Na bond</a:t>
            </a:r>
          </a:p>
          <a:p>
            <a:r>
              <a:rPr lang="en-US" sz="2200" dirty="0"/>
              <a:t>This design requires a larger fuel–clad gap and 85% smear density to accommodate the swelling of the fuel</a:t>
            </a:r>
          </a:p>
          <a:p>
            <a:endParaRPr lang="en-US" sz="2200" dirty="0"/>
          </a:p>
          <a:p>
            <a:endParaRPr lang="en-US" sz="2200" dirty="0"/>
          </a:p>
          <a:p>
            <a:endParaRPr lang="en-US" sz="2200" dirty="0"/>
          </a:p>
          <a:p>
            <a:endParaRPr lang="en-US" sz="2200" dirty="0"/>
          </a:p>
        </p:txBody>
      </p:sp>
      <p:sp>
        <p:nvSpPr>
          <p:cNvPr id="4" name="Content Placeholder 3">
            <a:extLst>
              <a:ext uri="{FF2B5EF4-FFF2-40B4-BE49-F238E27FC236}">
                <a16:creationId xmlns:a16="http://schemas.microsoft.com/office/drawing/2014/main" id="{AC0BD468-0FF3-AF49-A6B5-57D5753C066E}"/>
              </a:ext>
            </a:extLst>
          </p:cNvPr>
          <p:cNvSpPr>
            <a:spLocks noGrp="1"/>
          </p:cNvSpPr>
          <p:nvPr>
            <p:ph sz="half" idx="2"/>
          </p:nvPr>
        </p:nvSpPr>
        <p:spPr/>
        <p:txBody>
          <a:bodyPr/>
          <a:lstStyle/>
          <a:p>
            <a:r>
              <a:rPr lang="en-US" sz="2200" dirty="0"/>
              <a:t>The fission gas release in a He-bonded pin will be higher compared to that from a sodium-bonded pin, due to the higher temperatures</a:t>
            </a:r>
          </a:p>
          <a:p>
            <a:r>
              <a:rPr lang="en-US" sz="2200" dirty="0"/>
              <a:t>Na-bonded carbide fuel pins also require a reduced smear density compared to oxide fuels to account for fuel swelling</a:t>
            </a:r>
          </a:p>
          <a:p>
            <a:r>
              <a:rPr lang="en-US" sz="2200" dirty="0"/>
              <a:t>The purity of the Na bond is very important, requiring strict tolerances on O content</a:t>
            </a:r>
          </a:p>
          <a:p>
            <a:endParaRPr lang="en-US" sz="2200" dirty="0"/>
          </a:p>
          <a:p>
            <a:endParaRPr lang="en-US" sz="2200" dirty="0"/>
          </a:p>
        </p:txBody>
      </p:sp>
      <p:sp>
        <p:nvSpPr>
          <p:cNvPr id="5" name="Slide Number Placeholder 4">
            <a:extLst>
              <a:ext uri="{FF2B5EF4-FFF2-40B4-BE49-F238E27FC236}">
                <a16:creationId xmlns:a16="http://schemas.microsoft.com/office/drawing/2014/main" id="{AFE4DD2B-241E-3F45-A29F-08A759C66858}"/>
              </a:ext>
            </a:extLst>
          </p:cNvPr>
          <p:cNvSpPr>
            <a:spLocks noGrp="1"/>
          </p:cNvSpPr>
          <p:nvPr>
            <p:ph type="sldNum" sz="quarter" idx="12"/>
          </p:nvPr>
        </p:nvSpPr>
        <p:spPr/>
        <p:txBody>
          <a:bodyPr/>
          <a:lstStyle/>
          <a:p>
            <a:pPr>
              <a:defRPr/>
            </a:pPr>
            <a:fld id="{EC35E9FC-F6D5-0349-BBED-EA7D7A9BC49B}" type="slidenum">
              <a:rPr lang="en-US" smtClean="0"/>
              <a:pPr>
                <a:defRPr/>
              </a:pPr>
              <a:t>7</a:t>
            </a:fld>
            <a:endParaRPr lang="en-US"/>
          </a:p>
        </p:txBody>
      </p:sp>
    </p:spTree>
    <p:extLst>
      <p:ext uri="{BB962C8B-B14F-4D97-AF65-F5344CB8AC3E}">
        <p14:creationId xmlns:p14="http://schemas.microsoft.com/office/powerpoint/2010/main" val="3838723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05B9F1-8657-D945-BCB0-236F08579EA0}"/>
              </a:ext>
            </a:extLst>
          </p:cNvPr>
          <p:cNvSpPr>
            <a:spLocks noGrp="1"/>
          </p:cNvSpPr>
          <p:nvPr>
            <p:ph type="title"/>
          </p:nvPr>
        </p:nvSpPr>
        <p:spPr/>
        <p:txBody>
          <a:bodyPr/>
          <a:lstStyle/>
          <a:p>
            <a:r>
              <a:rPr lang="en-US" dirty="0"/>
              <a:t>Carbide Fuel Details</a:t>
            </a:r>
          </a:p>
        </p:txBody>
      </p:sp>
      <p:sp>
        <p:nvSpPr>
          <p:cNvPr id="3" name="Content Placeholder 2">
            <a:extLst>
              <a:ext uri="{FF2B5EF4-FFF2-40B4-BE49-F238E27FC236}">
                <a16:creationId xmlns:a16="http://schemas.microsoft.com/office/drawing/2014/main" id="{61FDEF9C-306C-EE44-9778-68E9B5064630}"/>
              </a:ext>
            </a:extLst>
          </p:cNvPr>
          <p:cNvSpPr>
            <a:spLocks noGrp="1"/>
          </p:cNvSpPr>
          <p:nvPr>
            <p:ph sz="half" idx="1"/>
          </p:nvPr>
        </p:nvSpPr>
        <p:spPr/>
        <p:txBody>
          <a:bodyPr/>
          <a:lstStyle/>
          <a:p>
            <a:r>
              <a:rPr lang="en-US" sz="2200" dirty="0"/>
              <a:t>A </a:t>
            </a:r>
            <a:r>
              <a:rPr lang="en-US" sz="2200" dirty="0" err="1"/>
              <a:t>hyperstoichiometric</a:t>
            </a:r>
            <a:r>
              <a:rPr lang="en-US" sz="2200" dirty="0"/>
              <a:t> (C/M&gt;1, carbon to metal ratio) fuel composition is chosen so that it contains some amount of </a:t>
            </a:r>
            <a:r>
              <a:rPr lang="en-US" sz="2200" dirty="0" err="1"/>
              <a:t>sesquicarbide</a:t>
            </a:r>
            <a:r>
              <a:rPr lang="en-US" sz="2200" dirty="0"/>
              <a:t> M2C3 phase (M=</a:t>
            </a:r>
            <a:r>
              <a:rPr lang="en-US" sz="2200" dirty="0" err="1"/>
              <a:t>U+Pu</a:t>
            </a:r>
            <a:r>
              <a:rPr lang="en-US" sz="2200" dirty="0"/>
              <a:t>), which accounts for the decrease in (C/M) ratio with burnup</a:t>
            </a:r>
          </a:p>
          <a:p>
            <a:r>
              <a:rPr lang="en-US" sz="2200" dirty="0"/>
              <a:t>A sufficiently low C/M ratio may result in the formation of actinide metal phases, which may form low-melting eutectic with the cladding and limit the life of the fuel pin</a:t>
            </a:r>
          </a:p>
          <a:p>
            <a:endParaRPr lang="en-US" sz="2200" dirty="0"/>
          </a:p>
          <a:p>
            <a:endParaRPr lang="en-US" sz="2200" dirty="0"/>
          </a:p>
        </p:txBody>
      </p:sp>
      <p:sp>
        <p:nvSpPr>
          <p:cNvPr id="4" name="Content Placeholder 3">
            <a:extLst>
              <a:ext uri="{FF2B5EF4-FFF2-40B4-BE49-F238E27FC236}">
                <a16:creationId xmlns:a16="http://schemas.microsoft.com/office/drawing/2014/main" id="{2EA0D0FD-D89A-C544-A6F9-1ED4AB392FBE}"/>
              </a:ext>
            </a:extLst>
          </p:cNvPr>
          <p:cNvSpPr>
            <a:spLocks noGrp="1"/>
          </p:cNvSpPr>
          <p:nvPr>
            <p:ph sz="half" idx="2"/>
          </p:nvPr>
        </p:nvSpPr>
        <p:spPr/>
        <p:txBody>
          <a:bodyPr/>
          <a:lstStyle/>
          <a:p>
            <a:r>
              <a:rPr lang="en-US" sz="2200" dirty="0"/>
              <a:t>FCMI can potentially exist, depending upon the operating temperature of the fuel</a:t>
            </a:r>
          </a:p>
          <a:p>
            <a:r>
              <a:rPr lang="en-US" sz="2200" dirty="0"/>
              <a:t>O and N impurities play important roles, as they act as ‘carbon equivalent’, which affect the carbon potential of the fuel</a:t>
            </a:r>
          </a:p>
          <a:p>
            <a:endParaRPr lang="en-US" sz="2200" dirty="0"/>
          </a:p>
          <a:p>
            <a:endParaRPr lang="en-US" sz="2200" dirty="0"/>
          </a:p>
        </p:txBody>
      </p:sp>
      <p:pic>
        <p:nvPicPr>
          <p:cNvPr id="5" name="Picture 4">
            <a:extLst>
              <a:ext uri="{FF2B5EF4-FFF2-40B4-BE49-F238E27FC236}">
                <a16:creationId xmlns:a16="http://schemas.microsoft.com/office/drawing/2014/main" id="{C986DF4E-5487-084A-8406-3D3F07D022A2}"/>
              </a:ext>
            </a:extLst>
          </p:cNvPr>
          <p:cNvPicPr>
            <a:picLocks noChangeAspect="1"/>
          </p:cNvPicPr>
          <p:nvPr/>
        </p:nvPicPr>
        <p:blipFill>
          <a:blip r:embed="rId2"/>
          <a:stretch>
            <a:fillRect/>
          </a:stretch>
        </p:blipFill>
        <p:spPr>
          <a:xfrm>
            <a:off x="6381156" y="4477245"/>
            <a:ext cx="4712887" cy="2244232"/>
          </a:xfrm>
          <a:prstGeom prst="rect">
            <a:avLst/>
          </a:prstGeom>
        </p:spPr>
      </p:pic>
      <p:sp>
        <p:nvSpPr>
          <p:cNvPr id="6" name="Slide Number Placeholder 5">
            <a:extLst>
              <a:ext uri="{FF2B5EF4-FFF2-40B4-BE49-F238E27FC236}">
                <a16:creationId xmlns:a16="http://schemas.microsoft.com/office/drawing/2014/main" id="{3EA86367-26E1-E346-97CE-8311FC1FD947}"/>
              </a:ext>
            </a:extLst>
          </p:cNvPr>
          <p:cNvSpPr>
            <a:spLocks noGrp="1"/>
          </p:cNvSpPr>
          <p:nvPr>
            <p:ph type="sldNum" sz="quarter" idx="12"/>
          </p:nvPr>
        </p:nvSpPr>
        <p:spPr/>
        <p:txBody>
          <a:bodyPr/>
          <a:lstStyle/>
          <a:p>
            <a:pPr>
              <a:defRPr/>
            </a:pPr>
            <a:fld id="{EC35E9FC-F6D5-0349-BBED-EA7D7A9BC49B}" type="slidenum">
              <a:rPr lang="en-US" smtClean="0"/>
              <a:pPr>
                <a:defRPr/>
              </a:pPr>
              <a:t>8</a:t>
            </a:fld>
            <a:endParaRPr lang="en-US"/>
          </a:p>
        </p:txBody>
      </p:sp>
    </p:spTree>
    <p:extLst>
      <p:ext uri="{BB962C8B-B14F-4D97-AF65-F5344CB8AC3E}">
        <p14:creationId xmlns:p14="http://schemas.microsoft.com/office/powerpoint/2010/main" val="866820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88CC-1BB6-514C-AC44-52BB40C50D42}"/>
              </a:ext>
            </a:extLst>
          </p:cNvPr>
          <p:cNvSpPr>
            <a:spLocks noGrp="1"/>
          </p:cNvSpPr>
          <p:nvPr>
            <p:ph type="title"/>
          </p:nvPr>
        </p:nvSpPr>
        <p:spPr/>
        <p:txBody>
          <a:bodyPr/>
          <a:lstStyle/>
          <a:p>
            <a:r>
              <a:rPr lang="en-US" dirty="0"/>
              <a:t>Key Properties</a:t>
            </a:r>
          </a:p>
        </p:txBody>
      </p:sp>
      <p:sp>
        <p:nvSpPr>
          <p:cNvPr id="3" name="Content Placeholder 2">
            <a:extLst>
              <a:ext uri="{FF2B5EF4-FFF2-40B4-BE49-F238E27FC236}">
                <a16:creationId xmlns:a16="http://schemas.microsoft.com/office/drawing/2014/main" id="{9B16093F-79D4-BF49-AF82-65E548519481}"/>
              </a:ext>
            </a:extLst>
          </p:cNvPr>
          <p:cNvSpPr>
            <a:spLocks noGrp="1"/>
          </p:cNvSpPr>
          <p:nvPr>
            <p:ph sz="half" idx="1"/>
          </p:nvPr>
        </p:nvSpPr>
        <p:spPr/>
        <p:txBody>
          <a:bodyPr/>
          <a:lstStyle/>
          <a:p>
            <a:r>
              <a:rPr lang="en-US" sz="2200" dirty="0"/>
              <a:t>The thermophysical properties that are of importance and affect the fuel performance are solidus/liquidus temperature, thermal conductivity, coefficient of thermal expansion, elastic/fracture properties, creep, and hardness at ambient and at high temperatures</a:t>
            </a:r>
          </a:p>
          <a:p>
            <a:r>
              <a:rPr lang="en-US" sz="2200" dirty="0"/>
              <a:t>The solidus/liquidus temperatures along with thermal conductivity limit the fuel operating temperature in terms of linear heating rate</a:t>
            </a:r>
          </a:p>
          <a:p>
            <a:endParaRPr lang="en-US" sz="2200" dirty="0"/>
          </a:p>
          <a:p>
            <a:endParaRPr lang="en-US" sz="2200" dirty="0"/>
          </a:p>
        </p:txBody>
      </p:sp>
      <p:sp>
        <p:nvSpPr>
          <p:cNvPr id="4" name="Content Placeholder 3">
            <a:extLst>
              <a:ext uri="{FF2B5EF4-FFF2-40B4-BE49-F238E27FC236}">
                <a16:creationId xmlns:a16="http://schemas.microsoft.com/office/drawing/2014/main" id="{5D1C976F-524A-4B44-90F3-0C48AEE31CA5}"/>
              </a:ext>
            </a:extLst>
          </p:cNvPr>
          <p:cNvSpPr>
            <a:spLocks noGrp="1"/>
          </p:cNvSpPr>
          <p:nvPr>
            <p:ph sz="half" idx="2"/>
          </p:nvPr>
        </p:nvSpPr>
        <p:spPr>
          <a:xfrm>
            <a:off x="6197600" y="1968503"/>
            <a:ext cx="5700110" cy="4157663"/>
          </a:xfrm>
        </p:spPr>
        <p:txBody>
          <a:bodyPr/>
          <a:lstStyle/>
          <a:p>
            <a:r>
              <a:rPr lang="en-US" sz="2200" dirty="0"/>
              <a:t>Thermal conductivity determines rate of heat transfer out of fuel and into the cladding</a:t>
            </a:r>
          </a:p>
          <a:p>
            <a:r>
              <a:rPr lang="en-US" sz="2200" dirty="0"/>
              <a:t>Thermal conductivity varies as a function of density, porosity (shape, size, and distribution), composition, presence of a second phase, grain size, etc.</a:t>
            </a:r>
          </a:p>
          <a:p>
            <a:r>
              <a:rPr lang="en-US" sz="2200" dirty="0"/>
              <a:t>Coefficient of thermal expansion is an important design parameter, the stresses generated in the fuel and by the fuel in the cladding are partly due to the difference in the CTE between the fuel and the cladding</a:t>
            </a:r>
          </a:p>
          <a:p>
            <a:endParaRPr lang="en-US" sz="2200" dirty="0"/>
          </a:p>
          <a:p>
            <a:endParaRPr lang="en-US" sz="2200" dirty="0"/>
          </a:p>
        </p:txBody>
      </p:sp>
      <p:sp>
        <p:nvSpPr>
          <p:cNvPr id="5" name="Slide Number Placeholder 4">
            <a:extLst>
              <a:ext uri="{FF2B5EF4-FFF2-40B4-BE49-F238E27FC236}">
                <a16:creationId xmlns:a16="http://schemas.microsoft.com/office/drawing/2014/main" id="{C2264A02-2A42-0C4B-8A4E-291E1FA62EB8}"/>
              </a:ext>
            </a:extLst>
          </p:cNvPr>
          <p:cNvSpPr>
            <a:spLocks noGrp="1"/>
          </p:cNvSpPr>
          <p:nvPr>
            <p:ph type="sldNum" sz="quarter" idx="12"/>
          </p:nvPr>
        </p:nvSpPr>
        <p:spPr/>
        <p:txBody>
          <a:bodyPr/>
          <a:lstStyle/>
          <a:p>
            <a:pPr>
              <a:defRPr/>
            </a:pPr>
            <a:fld id="{EC35E9FC-F6D5-0349-BBED-EA7D7A9BC49B}" type="slidenum">
              <a:rPr lang="en-US" smtClean="0"/>
              <a:pPr>
                <a:defRPr/>
              </a:pPr>
              <a:t>9</a:t>
            </a:fld>
            <a:endParaRPr lang="en-US"/>
          </a:p>
        </p:txBody>
      </p:sp>
    </p:spTree>
    <p:extLst>
      <p:ext uri="{BB962C8B-B14F-4D97-AF65-F5344CB8AC3E}">
        <p14:creationId xmlns:p14="http://schemas.microsoft.com/office/powerpoint/2010/main" val="965333893"/>
      </p:ext>
    </p:extLst>
  </p:cSld>
  <p:clrMapOvr>
    <a:masterClrMapping/>
  </p:clrMapOvr>
</p:sld>
</file>

<file path=ppt/theme/theme1.xml><?xml version="1.0" encoding="utf-8"?>
<a:theme xmlns:a="http://schemas.openxmlformats.org/drawingml/2006/main" name="1_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225</TotalTime>
  <Words>1036</Words>
  <Application>Microsoft Macintosh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1_NCStateU-horizontal-left-logo</vt:lpstr>
      <vt:lpstr>NE 591: Advanced Reactor Materials</vt:lpstr>
      <vt:lpstr>Carbides and nitrides</vt:lpstr>
      <vt:lpstr>Why Carbides?</vt:lpstr>
      <vt:lpstr>Why Carbides?</vt:lpstr>
      <vt:lpstr>Carbide Reactor</vt:lpstr>
      <vt:lpstr>US Interest in Carbide Fuels</vt:lpstr>
      <vt:lpstr>Carbide Pin Designs</vt:lpstr>
      <vt:lpstr>Carbide Fuel Details</vt:lpstr>
      <vt:lpstr>Key Properties</vt:lpstr>
      <vt:lpstr>Key Properties</vt:lpstr>
      <vt:lpstr>Phase Diagrams of Carbides</vt:lpstr>
      <vt:lpstr>U/Pu-C Chemistry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 591: Advanced Reactor Materials</dc:title>
  <dc:creator>Benjamin W. Beeler</dc:creator>
  <cp:lastModifiedBy>Benjamin Beeler</cp:lastModifiedBy>
  <cp:revision>11</cp:revision>
  <dcterms:created xsi:type="dcterms:W3CDTF">2021-06-30T18:29:00Z</dcterms:created>
  <dcterms:modified xsi:type="dcterms:W3CDTF">2021-10-18T23:37:51Z</dcterms:modified>
</cp:coreProperties>
</file>