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510" r:id="rId3"/>
    <p:sldId id="407" r:id="rId4"/>
    <p:sldId id="509" r:id="rId5"/>
    <p:sldId id="514" r:id="rId6"/>
    <p:sldId id="515" r:id="rId7"/>
    <p:sldId id="500" r:id="rId8"/>
    <p:sldId id="511" r:id="rId9"/>
    <p:sldId id="516" r:id="rId10"/>
    <p:sldId id="512" r:id="rId11"/>
    <p:sldId id="513" r:id="rId12"/>
    <p:sldId id="517" r:id="rId13"/>
    <p:sldId id="518" r:id="rId14"/>
    <p:sldId id="519" r:id="rId15"/>
    <p:sldId id="520" r:id="rId16"/>
    <p:sldId id="521" r:id="rId17"/>
    <p:sldId id="522" r:id="rId18"/>
    <p:sldId id="5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4"/>
    <p:restoredTop sz="96654"/>
  </p:normalViewPr>
  <p:slideViewPr>
    <p:cSldViewPr snapToGrid="0" snapToObjects="1">
      <p:cViewPr varScale="1">
        <p:scale>
          <a:sx n="93" d="100"/>
          <a:sy n="93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A7AB5-A096-4041-939A-1D17EC86292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51EB-4615-374C-8EA3-C922CD2C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239B1-42B7-1F40-AC76-5BDAE599CE1C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BC5A3-9707-9E4D-9277-15C38BC8C826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E84E5-623C-7247-8C9B-1E0F8ADA2764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DD01C-C1F4-D047-A649-1F1ACE95D3C5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A0DB7-9CD6-B442-9C2E-9FAFE013EA49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7EE5E-561E-314E-83DB-07A5C70EF1CC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0824-EE1D-0B40-85E7-A819C1407096}" type="datetime1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34E9E-5AF7-374B-9B3C-21F9FCE1DB5E}" type="datetime1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D3258-A568-8544-B1C9-B3E8E9E3CFA7}" type="datetime1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98A73-1756-AB47-A90C-29BEE9EE22EB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7676D-BE04-454A-96DD-ABD812CEE4C2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8EFB82-FC96-CD4F-B493-270395F914CC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E7D1-FF3E-DF49-9F50-FE374A54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 Steels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E1359-2B7E-6A45-B180-EACF3126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EFF1-D86A-9043-9DBF-CC557BE2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Oxide Dispersion Strengthened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9206-A5F1-E340-BC97-968E031DD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5860473" cy="4157663"/>
          </a:xfrm>
        </p:spPr>
        <p:txBody>
          <a:bodyPr/>
          <a:lstStyle/>
          <a:p>
            <a:r>
              <a:rPr lang="en-US" sz="2400" dirty="0"/>
              <a:t>Thermally stable oxide particles dispersed in the ferritic matrix improve the radiation resistance and creep resistance at high temperature</a:t>
            </a:r>
          </a:p>
          <a:p>
            <a:r>
              <a:rPr lang="en-US" sz="2400" dirty="0"/>
              <a:t>ODS steels have a strong potential for high burnup (long- life) and high temperature applications typical for SFR fuels </a:t>
            </a:r>
          </a:p>
          <a:p>
            <a:r>
              <a:rPr lang="en-US" sz="2400" dirty="0"/>
              <a:t>Typically, Y2O3 particles or Y2Ti2O7 particles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49E46-8EA4-A344-818B-2212F7BFF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8150" y="2986881"/>
            <a:ext cx="4203700" cy="212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5EB184-87EF-E849-800C-0D490B6FCD7C}"/>
              </a:ext>
            </a:extLst>
          </p:cNvPr>
          <p:cNvSpPr/>
          <p:nvPr/>
        </p:nvSpPr>
        <p:spPr>
          <a:xfrm>
            <a:off x="6788150" y="5311556"/>
            <a:ext cx="4337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Y2O3 particle with surrounding matrix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C54A-98A1-F14E-AFCE-680361CB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FADC-7EE9-664D-98EB-ADD9A9B6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Y2O3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B397-85C3-7742-9C01-3FD533E77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026839" cy="4157663"/>
          </a:xfrm>
        </p:spPr>
        <p:txBody>
          <a:bodyPr/>
          <a:lstStyle/>
          <a:p>
            <a:r>
              <a:rPr lang="en-US" sz="2400" dirty="0"/>
              <a:t>The fine distribution of Y2O3 particles is attained by the dissociation of stable Y2O3 particles which are forced to decomposed into the ferritic steel matrix during the mechanical alloying process </a:t>
            </a:r>
          </a:p>
          <a:p>
            <a:r>
              <a:rPr lang="en-US" sz="2400" dirty="0"/>
              <a:t>The lattice structure change of Y2O3 in the ODS steel during MA  consists of three stages: (1) destruction of the lattice structure, (2) formation of a blurry lattice structure, (3) appearance of amorphous areas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0061A-7774-FE48-A81C-66C0260FD2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6439" y="1968500"/>
            <a:ext cx="4507121" cy="41576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A988-E9CB-D742-874D-CCADFE45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2250-8A26-004F-BF6B-85CD9B9E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9Cr-ODS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5E9B-48DE-6140-9EFD-72516E8FE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5588001" cy="4157663"/>
          </a:xfrm>
        </p:spPr>
        <p:txBody>
          <a:bodyPr/>
          <a:lstStyle/>
          <a:p>
            <a:r>
              <a:rPr lang="en-US" sz="2400" dirty="0"/>
              <a:t>For nuclear applications, the choice of 9 </a:t>
            </a:r>
            <a:r>
              <a:rPr lang="en-US" sz="2400" dirty="0" err="1"/>
              <a:t>wt</a:t>
            </a:r>
            <a:r>
              <a:rPr lang="en-US" sz="2400" dirty="0"/>
              <a:t>% Cr with a tempered martensitic matrix is preferable to suppress the ductility loss by irradiation hardening and improve the microstructure stability and creep strength at high temperature</a:t>
            </a:r>
          </a:p>
          <a:p>
            <a:r>
              <a:rPr lang="en-US" sz="2400" dirty="0"/>
              <a:t>The high-temperature strength of 9Cr-ODS is drastically improved by nano-scale oxide particles dispersion in the matrix</a:t>
            </a:r>
          </a:p>
          <a:p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938438-25F8-5642-A0A2-7CE72E34D4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The standard chemical composition of 9Cr-ODS being developed by the JAEA for SFR application is 9Cr–0.13C–0.2Ti–2W– 0.35Y2O3 (</a:t>
            </a:r>
            <a:r>
              <a:rPr lang="en-US" sz="2400" dirty="0" err="1"/>
              <a:t>wt</a:t>
            </a:r>
            <a:r>
              <a:rPr lang="en-US" sz="2400" dirty="0"/>
              <a:t>%)</a:t>
            </a:r>
          </a:p>
          <a:p>
            <a:r>
              <a:rPr lang="en-US" sz="2400" dirty="0"/>
              <a:t>The addition of titanium produces the nanoscale dispersion of oxide particles</a:t>
            </a:r>
          </a:p>
          <a:p>
            <a:r>
              <a:rPr lang="en-US" sz="2400" dirty="0"/>
              <a:t>Tungsten of 2 </a:t>
            </a:r>
            <a:r>
              <a:rPr lang="en-US" sz="2400" dirty="0" err="1"/>
              <a:t>wt</a:t>
            </a:r>
            <a:r>
              <a:rPr lang="en-US" sz="2400" dirty="0"/>
              <a:t>% is also added in order to improve high-temperature strength by means of solid solution hardening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151CE1-28E7-0440-931D-7D3128F1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61DF-75E8-9F4D-BBB5-104866D5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9Cr-ODS microstructure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5AD-51FE-A643-8619-8752A536C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6407150" cy="4157663"/>
          </a:xfrm>
        </p:spPr>
        <p:txBody>
          <a:bodyPr/>
          <a:lstStyle/>
          <a:p>
            <a:r>
              <a:rPr lang="en-US" sz="2400" dirty="0"/>
              <a:t>The microstructure of 9Cr-ODS steel cladding is basically tempered martensite, but includes some residual ferrite phases</a:t>
            </a:r>
          </a:p>
          <a:p>
            <a:r>
              <a:rPr lang="en-US" sz="2400" dirty="0"/>
              <a:t>Only the full martensite phase can be expected in 9Cr-ferritic steel without yttria under the same conditions</a:t>
            </a:r>
          </a:p>
          <a:p>
            <a:r>
              <a:rPr lang="en-US" sz="2400" dirty="0"/>
              <a:t>The high temperature strength is greatly improved with the ferrite, and thus control of ferrite is key in ODS fabrication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F21CA-97DA-744F-A244-483B5D2006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6750" y="2174081"/>
            <a:ext cx="3746500" cy="3746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C249-6A8F-8F42-B0A8-41127DC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A4C9-302C-584D-9C86-2C7DBC51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Ferrite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87BD-DDA5-6141-8249-67125CE82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719455" cy="4157663"/>
          </a:xfrm>
        </p:spPr>
        <p:txBody>
          <a:bodyPr/>
          <a:lstStyle/>
          <a:p>
            <a:r>
              <a:rPr lang="en-US" sz="2400" dirty="0"/>
              <a:t>Annealing results in the formation and precipitation of Y–</a:t>
            </a:r>
            <a:r>
              <a:rPr lang="en-US" sz="2400" dirty="0" err="1"/>
              <a:t>Ti</a:t>
            </a:r>
            <a:r>
              <a:rPr lang="en-US" sz="2400" dirty="0"/>
              <a:t> complex oxide particles at elevated temperatures of 700C or higher</a:t>
            </a:r>
          </a:p>
          <a:p>
            <a:r>
              <a:rPr lang="en-US" sz="2400" dirty="0"/>
              <a:t>Since the reverse transformation of alpha (ferrite) to gamma (austenite) takes place at a temperature over 850C, alpha ferrite is attributed to the presence of the Y-</a:t>
            </a:r>
            <a:r>
              <a:rPr lang="en-US" sz="2400" dirty="0" err="1"/>
              <a:t>Ti</a:t>
            </a:r>
            <a:r>
              <a:rPr lang="en-US" sz="2400" dirty="0"/>
              <a:t>-O particles </a:t>
            </a:r>
          </a:p>
          <a:p>
            <a:r>
              <a:rPr lang="en-US" sz="2400" dirty="0"/>
              <a:t>These particles block the motion of the alpha-gamma interface, there by partly suppressing the reverse transformation from alpha to gamma-phase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6AD46-F1D6-394D-8EC8-167284634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5B944-563A-004C-B53F-C804DA10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713795"/>
            <a:ext cx="3158114" cy="26639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CCFD-8543-6D45-95DD-DC73139F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DD29B-6E46-4544-957D-ECA5DDB83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54" y="4377782"/>
            <a:ext cx="4106285" cy="210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1033-CB55-8942-AE01-C8B5837C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79A1-3B09-DF46-9A93-98683CA210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48BCA-3004-2C41-AEF7-30FEF056AD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CEDE-A0BD-EE47-B6CB-CBAED3EA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675C-6D70-8849-BEA6-D50291B2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2E5E-EBC1-074D-9EEB-DB62CC136F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0B8F9-6B8B-BD4A-B9C8-AAC93233F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52196-9C58-5A40-81C5-07E9A23E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4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44D7-3313-614F-BF08-E29C8988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494F-CF83-544C-A2AC-27867D4E7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9B861-2F2D-614F-A63F-99FD49B195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C1B08-0311-0F4F-AEAB-6A7CE001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1B0-4D23-2B4F-B43C-D3DCA86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8C5C-C8E6-9340-A5EE-A2B64B84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F/M steels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B753-34BB-F24F-B8F2-0715B045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F3F99-A2EC-8344-B500-B79D43EB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B36-5F27-9945-A9D8-87E91B00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Embrittlement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229B-5010-894D-AD9B-45DDBB626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486400" cy="4157663"/>
          </a:xfrm>
        </p:spPr>
        <p:txBody>
          <a:bodyPr/>
          <a:lstStyle/>
          <a:p>
            <a:r>
              <a:rPr lang="en-US" sz="2200" dirty="0"/>
              <a:t>Ferritic steels have these large monocarbides which aid in creep resistance</a:t>
            </a:r>
          </a:p>
          <a:p>
            <a:r>
              <a:rPr lang="en-US" sz="2200" dirty="0"/>
              <a:t>The lath boundaries are decorated with Cr rich M23C6 precipitates which increase the thermal stability</a:t>
            </a:r>
          </a:p>
          <a:p>
            <a:r>
              <a:rPr lang="en-US" sz="2200" dirty="0"/>
              <a:t>Embrittlement is caused by 1) segregation of elements to lath boundaries which make the grain boundaries </a:t>
            </a:r>
            <a:r>
              <a:rPr lang="en-US" sz="2200" dirty="0" err="1"/>
              <a:t>decohesive</a:t>
            </a:r>
            <a:r>
              <a:rPr lang="en-US" sz="2200" dirty="0"/>
              <a:t>, and 2) evolution of carbides and intermetallic phases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A07E5-1A72-BA4B-9D53-E645004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E9ADDF-4841-5D40-8107-49C874CE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68503"/>
            <a:ext cx="5486400" cy="4157663"/>
          </a:xfrm>
        </p:spPr>
        <p:txBody>
          <a:bodyPr/>
          <a:lstStyle/>
          <a:p>
            <a:r>
              <a:rPr lang="en-US" sz="2200" dirty="0"/>
              <a:t>For removable components such as clad, which are subjected to high temperature and pressure with a residence time of a few years, creep embrittlement is the issue which decides their design and performance</a:t>
            </a:r>
          </a:p>
          <a:p>
            <a:r>
              <a:rPr lang="en-US" sz="2200" dirty="0"/>
              <a:t>For permanent support structures increase in hardening and loss in fracture toughness on irradiation are major issues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38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CC6B-F1FB-4447-AF15-FF8B032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Embrittlement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2E06-77D9-364B-8283-99D567CF7C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The increase in the ductile to brittle transition temperature, DBTT, is known to be related to irradiation hardening, which is generally observed to saturate with fluence</a:t>
            </a:r>
          </a:p>
          <a:p>
            <a:r>
              <a:rPr lang="en-US" sz="2400" dirty="0"/>
              <a:t>Evidence for a possible maximum in DBTT was observed for the 12Cr steel irradiated in the range of 35–100 dpa in the FFTF</a:t>
            </a:r>
          </a:p>
          <a:p>
            <a:r>
              <a:rPr lang="en-US" sz="2400" dirty="0"/>
              <a:t>High fluence and/or high temperature are required before a maximum is observed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8E0FA-CDD9-EA42-A30F-7FD9BB0C20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Thus, these properties are a balance between the point defect production and irradiation-induced precipitation</a:t>
            </a:r>
          </a:p>
          <a:p>
            <a:r>
              <a:rPr lang="en-US" sz="2400" dirty="0"/>
              <a:t>The precipitation during irradiation hardens the steel and irradiation accelerated recovery and aging soften the steel</a:t>
            </a:r>
          </a:p>
          <a:p>
            <a:r>
              <a:rPr lang="en-US" sz="2400" dirty="0"/>
              <a:t>The high temperature recovery produces an observable saturation in hardening above ~720K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A1F7A-3BD7-C749-917F-F73AC6BE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5912-6BA9-9A4E-BCEE-0B889960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315-1242-ED45-A23B-C827F0BD8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BCC materials can undergo significant increase in the DBTT at low T for even 1 dpa</a:t>
            </a:r>
          </a:p>
          <a:p>
            <a:r>
              <a:rPr lang="en-US" sz="2400" dirty="0"/>
              <a:t>The minimum operating temperature to avoid embrittlement F/M steels is ~500 K</a:t>
            </a:r>
          </a:p>
          <a:p>
            <a:r>
              <a:rPr lang="en-US" sz="2400" dirty="0"/>
              <a:t>Extensive evaluation of the embrittlement behavior of the ferritic steels for different chemistry has been performed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A32D1-59CE-AA48-BB68-F61A50358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Compositions around 9Cr show the least change in the DBTT</a:t>
            </a:r>
          </a:p>
          <a:p>
            <a:r>
              <a:rPr lang="en-US" sz="2400" dirty="0"/>
              <a:t>Chemical variation affects on DBTT changes has been thoroughly studied </a:t>
            </a:r>
          </a:p>
          <a:p>
            <a:r>
              <a:rPr lang="en-US" sz="2400" dirty="0"/>
              <a:t>Addition of phosphorous, copper, vanadium, aluminum, and silicon increase the DBTT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2E07A-E20A-334B-A600-D77065E8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B36-5F27-9945-A9D8-87E91B00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229B-5010-894D-AD9B-45DDBB626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4"/>
            <a:ext cx="10972799" cy="675306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A7758F-EA61-D64D-9A69-433ECD5CAE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0747" y="1858589"/>
            <a:ext cx="6649707" cy="43748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A07E5-1A72-BA4B-9D53-E6450044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00EEA-4B75-BA40-9560-513E09DD8A59}"/>
              </a:ext>
            </a:extLst>
          </p:cNvPr>
          <p:cNvSpPr/>
          <p:nvPr/>
        </p:nvSpPr>
        <p:spPr>
          <a:xfrm>
            <a:off x="817656" y="1968501"/>
            <a:ext cx="39069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12Cr steels, HT9, show a larger shift in DBTT as compared to modified 9Cr–1Mo steel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balance is always between nearly nil swelling resistant 12Cr steels and 9Cr steel which is less prone to embrittlement than 12Cr steels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6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C908-B441-C042-B1DC-FAE47D63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affecting Embrittlement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5EDB-1E2B-C14E-BB60-26F47B0930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There are a number of microstructural features that can impact the embrittlement of F/M steels</a:t>
            </a:r>
          </a:p>
          <a:p>
            <a:r>
              <a:rPr lang="en-US" sz="2400" dirty="0"/>
              <a:t>Prior austenite grain size (PAGS)</a:t>
            </a:r>
          </a:p>
          <a:p>
            <a:r>
              <a:rPr lang="en-US" sz="2400" dirty="0"/>
              <a:t>The size of martensitic lath and packet (which is sensitive to </a:t>
            </a:r>
            <a:r>
              <a:rPr lang="en-US" sz="2400" dirty="0" err="1"/>
              <a:t>austenitization</a:t>
            </a:r>
            <a:r>
              <a:rPr lang="en-US" sz="2400" dirty="0"/>
              <a:t> temperature)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74CF8-829D-8646-AA82-DB6399FB76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Tempering/annealing, which can increase carbide precipitate size</a:t>
            </a:r>
          </a:p>
          <a:p>
            <a:r>
              <a:rPr lang="en-US" sz="2400" dirty="0"/>
              <a:t>The generation of helium through (</a:t>
            </a:r>
            <a:r>
              <a:rPr lang="en-US" sz="2400" dirty="0" err="1"/>
              <a:t>n,alpha</a:t>
            </a:r>
            <a:r>
              <a:rPr lang="en-US" sz="2400" dirty="0"/>
              <a:t>) reaction</a:t>
            </a:r>
          </a:p>
          <a:p>
            <a:r>
              <a:rPr lang="en-US" sz="2400" dirty="0"/>
              <a:t>For low thickness components, the triaxial stress necessary for the embrittlement does not develop, which reduces the intensity of this otherwise serious problem of embrittlement in ferritic steels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C01C1-C6FE-CA4B-8377-D8FCF9F8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82AE-F905-1F42-9B38-0484D4D4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Ferritic/Martensitic Steels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D3F2-DAFA-E244-BA1F-1125BFB58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10972800" cy="41576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D1E3-E8A5-4544-9EA4-0F74B41B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0966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862</Words>
  <Application>Microsoft Macintosh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</vt:lpstr>
      <vt:lpstr>1_NCStateU-horizontal-left-logo</vt:lpstr>
      <vt:lpstr>NE 591: Advanced Reactor Materials</vt:lpstr>
      <vt:lpstr>Last Time</vt:lpstr>
      <vt:lpstr>advanced cladding</vt:lpstr>
      <vt:lpstr>Irradiation Embrittlement</vt:lpstr>
      <vt:lpstr>Irradiation Embrittlement</vt:lpstr>
      <vt:lpstr>DBTT</vt:lpstr>
      <vt:lpstr>DBTT</vt:lpstr>
      <vt:lpstr>Features affecting Embrittlement</vt:lpstr>
      <vt:lpstr>Ferritic/Martensitic Steels Summary</vt:lpstr>
      <vt:lpstr>ODS Steels</vt:lpstr>
      <vt:lpstr>Oxide Dispersion Strengthened</vt:lpstr>
      <vt:lpstr>Y2O3 Decomposition</vt:lpstr>
      <vt:lpstr>9Cr-ODS</vt:lpstr>
      <vt:lpstr>9Cr-ODS microstructure</vt:lpstr>
      <vt:lpstr>Residual Ferrite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13</cp:revision>
  <dcterms:created xsi:type="dcterms:W3CDTF">2021-06-30T18:29:00Z</dcterms:created>
  <dcterms:modified xsi:type="dcterms:W3CDTF">2021-11-16T13:13:16Z</dcterms:modified>
</cp:coreProperties>
</file>