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7" r:id="rId2"/>
    <p:sldId id="431" r:id="rId3"/>
    <p:sldId id="447" r:id="rId4"/>
    <p:sldId id="450" r:id="rId5"/>
    <p:sldId id="451" r:id="rId6"/>
    <p:sldId id="452" r:id="rId7"/>
    <p:sldId id="485" r:id="rId8"/>
    <p:sldId id="486" r:id="rId9"/>
    <p:sldId id="453" r:id="rId10"/>
    <p:sldId id="455" r:id="rId11"/>
    <p:sldId id="436" r:id="rId12"/>
    <p:sldId id="442" r:id="rId13"/>
    <p:sldId id="443" r:id="rId14"/>
    <p:sldId id="444" r:id="rId15"/>
    <p:sldId id="424" r:id="rId16"/>
    <p:sldId id="4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6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CAEED-5450-EE4D-B412-7C72FD553928}" type="datetimeFigureOut">
              <a:rPr lang="en-US" smtClean="0"/>
              <a:t>10/19/23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D4152-B4F7-6E48-87AE-D080B5F5F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21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F4AFA-AA78-8247-997C-7B9561F110ED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1DAC8-18C0-9B45-986A-2669BA20399F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52D4D2-8D81-BF4B-AF4C-E705A1FB5E46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9FF71-E25E-694F-A5A7-3C771CA42C19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BFAD6E-02AD-1244-AE59-E0A1B32B98B5}" type="datetime1">
              <a:rPr lang="en-US" smtClean="0"/>
              <a:t>10/19/23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B2AC-9E4E-864F-8F7A-49E837ADFBED}" type="datetime1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C8D95E-0433-3E41-A2B7-DA6DB5BC1DF2}" type="datetime1">
              <a:rPr lang="en-US" smtClean="0"/>
              <a:t>10/19/23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00BA3-C81E-754A-8425-9E9DF935F632}" type="datetime1">
              <a:rPr lang="en-US" smtClean="0"/>
              <a:t>10/19/23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4E7ED-7451-E547-A1B2-E59F9C64C739}" type="datetime1">
              <a:rPr lang="en-US" smtClean="0"/>
              <a:t>10/19/23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884CE-1E4B-6341-A1C4-15650419E6FA}" type="datetime1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E4D19D-ABEE-2F4A-B456-14682B8CC07C}" type="datetime1">
              <a:rPr lang="en-US" smtClean="0"/>
              <a:t>10/19/23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3C5CF7C-57F2-214E-8B3D-31D516F00CF1}" type="datetime1">
              <a:rPr lang="en-US" smtClean="0"/>
              <a:t>10/19/23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795: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Dr. Benjamin Beeler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59C09-7130-3E40-BE71-8FD8881E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E82176-A547-F94B-AC51-D6E9C882CB8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3086-42D1-D146-90E2-D4F14FEC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DC42E-05C2-0349-ACFA-DB08C68DBF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Both </a:t>
            </a:r>
            <a:r>
              <a:rPr lang="en-US" sz="2200" dirty="0" err="1"/>
              <a:t>hydrochemical</a:t>
            </a:r>
            <a:r>
              <a:rPr lang="en-US" sz="2200" dirty="0"/>
              <a:t> and pyrochemical processes were proposed for the reprocessing techniques</a:t>
            </a:r>
          </a:p>
          <a:p>
            <a:r>
              <a:rPr lang="en-US" sz="2200" dirty="0"/>
              <a:t>The disposal of long-lived </a:t>
            </a:r>
            <a:r>
              <a:rPr lang="en-US" sz="2200" baseline="30000" dirty="0"/>
              <a:t>14</a:t>
            </a:r>
            <a:r>
              <a:rPr lang="en-US" sz="2200" dirty="0"/>
              <a:t>C and the recovery of expensive </a:t>
            </a:r>
            <a:r>
              <a:rPr lang="en-US" sz="2200" baseline="30000" dirty="0"/>
              <a:t>15</a:t>
            </a:r>
            <a:r>
              <a:rPr lang="en-US" sz="2200" dirty="0"/>
              <a:t>N are key topics in reprocessing</a:t>
            </a:r>
          </a:p>
          <a:p>
            <a:r>
              <a:rPr lang="en-US" sz="2200" dirty="0" err="1"/>
              <a:t>Hydrochemical</a:t>
            </a:r>
            <a:r>
              <a:rPr lang="en-US" sz="2200" dirty="0"/>
              <a:t> processes include the direct dissolution of spent nitride fuel in HNO3 and the </a:t>
            </a:r>
            <a:r>
              <a:rPr lang="en-US" sz="2200" dirty="0" err="1"/>
              <a:t>voloxidation</a:t>
            </a:r>
            <a:r>
              <a:rPr lang="en-US" sz="2200" dirty="0"/>
              <a:t> of spent nitride fuel followed by the dissolution in HNO3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0C32A-2F3D-2548-825D-45F4E8A1D3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The product of </a:t>
            </a:r>
            <a:r>
              <a:rPr lang="en-US" sz="2200" dirty="0" err="1"/>
              <a:t>hydrochemical</a:t>
            </a:r>
            <a:r>
              <a:rPr lang="en-US" sz="2200" dirty="0"/>
              <a:t> reprocessing is the nitric solution of </a:t>
            </a:r>
            <a:r>
              <a:rPr lang="en-US" sz="2200" dirty="0" err="1"/>
              <a:t>U+Pu</a:t>
            </a:r>
            <a:r>
              <a:rPr lang="en-US" sz="2200" dirty="0"/>
              <a:t> to be converted to oxide, and then to nitride by carbothermic reduction</a:t>
            </a:r>
          </a:p>
          <a:p>
            <a:r>
              <a:rPr lang="en-US" sz="2200" dirty="0"/>
              <a:t>Pyrochemical processing is very similar to that for metallic fuel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69280-E9CC-8C4C-98D2-96C6DB16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11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1878-00CA-8F4C-87E0-758D93D0C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Nitride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8B896-E415-2B4B-91EE-7CCDDACE443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Similar to carbide fuels, preparation of nitrides from either metallic sources or from the </a:t>
            </a:r>
            <a:r>
              <a:rPr lang="en-US" sz="2200" dirty="0" err="1"/>
              <a:t>hydriding</a:t>
            </a:r>
            <a:r>
              <a:rPr lang="en-US" sz="2200" dirty="0"/>
              <a:t>-dehydriding process were explored in the 1960s and remain an option for laboratory implementation</a:t>
            </a:r>
          </a:p>
          <a:p>
            <a:r>
              <a:rPr lang="en-US" sz="2200" dirty="0"/>
              <a:t>These reactions are exothermic and should be carried out slowly by temperature cycling for better control of the products</a:t>
            </a:r>
          </a:p>
          <a:p>
            <a:r>
              <a:rPr lang="en-US" sz="2200" dirty="0"/>
              <a:t>It is difficult to apply the metal or hydride route to a technological fuel production line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C5C040-3C32-1548-83F7-0BA1D19029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These processes include the nitridation of U or Pu metal in N2 or NH3 at 1073–1173 K, arc-melting of U or Pu metal under N2 pressure, nitridation of fine-grained U or Pu powder formed by the decomposition of hydrides with N2 or NH3 and direct reaction of UH3 or PuH</a:t>
            </a:r>
            <a:r>
              <a:rPr lang="en-US" sz="2200" baseline="-25000" dirty="0"/>
              <a:t>2.7 </a:t>
            </a:r>
            <a:r>
              <a:rPr lang="en-US" sz="2200" dirty="0"/>
              <a:t>with N2 or NH3</a:t>
            </a:r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371DDD-2697-F04E-8EED-29C10B6E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68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21212-DE00-4E47-943C-0378CBEF7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Carbothermic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9ADF2-AFD8-234E-BA7A-F9C6C4574F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Carbothermic reduction is the most widely used process for preparing nitride fuel</a:t>
            </a:r>
          </a:p>
          <a:p>
            <a:r>
              <a:rPr lang="en-US" sz="2200" dirty="0"/>
              <a:t>The starting material is a dioxide and carbon, and the general reaction is</a:t>
            </a:r>
          </a:p>
          <a:p>
            <a:endParaRPr lang="en-US" sz="2200" dirty="0"/>
          </a:p>
          <a:p>
            <a:r>
              <a:rPr lang="en-US" sz="2200" dirty="0"/>
              <a:t>The mixture of dioxide and carbon is heated in N2 gas stream, usually at 1773–1973 K</a:t>
            </a:r>
          </a:p>
          <a:p>
            <a:r>
              <a:rPr lang="en-US" sz="2200" dirty="0"/>
              <a:t>An excess amount of carbon is usually added to the mixture to reduce the oxygen content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D1222-F8F2-2141-9E11-5AB9C7210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The residual carbon is removed from the products by heating in a N2-H2 stream</a:t>
            </a:r>
          </a:p>
          <a:p>
            <a:r>
              <a:rPr lang="en-US" sz="2200" dirty="0"/>
              <a:t>The initial C/MO2 mixing ratio was historically chosen at 2.2–2.5 for the preparation of UN and (</a:t>
            </a:r>
            <a:r>
              <a:rPr lang="en-US" sz="2200" dirty="0" err="1"/>
              <a:t>U,Pu</a:t>
            </a:r>
            <a:r>
              <a:rPr lang="en-US" sz="2200" dirty="0"/>
              <a:t>)N</a:t>
            </a:r>
          </a:p>
          <a:p>
            <a:r>
              <a:rPr lang="en-US" sz="2200" dirty="0"/>
              <a:t>For the preparation of UN and (</a:t>
            </a:r>
            <a:r>
              <a:rPr lang="en-US" sz="2200" dirty="0" err="1"/>
              <a:t>U,Pu</a:t>
            </a:r>
            <a:r>
              <a:rPr lang="en-US" sz="2200" dirty="0"/>
              <a:t>)N, the atmosphere is changed to </a:t>
            </a:r>
            <a:r>
              <a:rPr lang="en-US" sz="2200" dirty="0" err="1"/>
              <a:t>Ar</a:t>
            </a:r>
            <a:r>
              <a:rPr lang="en-US" sz="2200" dirty="0"/>
              <a:t> or He from N2 or N2–H2 to prevent the formation of higher nitrides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5D283-6276-634A-AE4C-FEF72C62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0526AE-6358-764D-862C-CFBD3CACC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193"/>
          <a:stretch/>
        </p:blipFill>
        <p:spPr>
          <a:xfrm>
            <a:off x="1366079" y="3849706"/>
            <a:ext cx="4013200" cy="39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59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091D6-9E84-F444-AC12-8E0A9B28E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Carbothermic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AA2F-DBDD-344C-A6B2-0B3215E95D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Typical impurities in nitride fuel prepared by carbothermic reduction are oxygen and carbon</a:t>
            </a:r>
          </a:p>
          <a:p>
            <a:r>
              <a:rPr lang="en-US" sz="2200" dirty="0"/>
              <a:t>The level of impurities can be kept lower than 1000–2000 ppm for both oxygen and carbon by adjusting the initial C/MO2 mixing ratio</a:t>
            </a:r>
          </a:p>
          <a:p>
            <a:r>
              <a:rPr lang="en-US" sz="2200" dirty="0"/>
              <a:t>Carbonitrides (U/Pu-C-N) have complete solubility in the MN systems, while oxides have solubility around 10%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8442-E9E2-AE47-B42B-2B2400A274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MA-N can be manufactured in the same way, but has different C, N, and O potentials, requiring slightly different mixtures of streams</a:t>
            </a:r>
          </a:p>
          <a:p>
            <a:r>
              <a:rPr lang="en-US" sz="2200" dirty="0"/>
              <a:t>Am also has a high vapor pressure and it is a challenge to keep it from vaporizing during fabrication</a:t>
            </a:r>
          </a:p>
          <a:p>
            <a:r>
              <a:rPr lang="en-US" sz="2200" dirty="0"/>
              <a:t>This requires operating at lower temperatures for the N2 stream</a:t>
            </a:r>
          </a:p>
          <a:p>
            <a:r>
              <a:rPr lang="en-US" sz="2200" dirty="0"/>
              <a:t>Unlike carbides, Pu volatilization is not an issue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CB219D-1350-FA40-9552-D375C8FB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73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EDC9269-B59F-414E-BE68-2EA4F5C65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857" y="4737375"/>
            <a:ext cx="5092976" cy="2120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44E1AB-6190-4C48-BCF7-45148FF36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Nitride Pellets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3539-8B67-6547-BCDC-B8469018A5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Nitride fuel pellets are usually prepared by a classical powder metallurgical manner; the product of carbothermic reduction is ground to powder by use of a ball mill, pressed into green pellets and sintered in a furnace at 1923–2023 K</a:t>
            </a:r>
          </a:p>
          <a:p>
            <a:r>
              <a:rPr lang="en-US" sz="2200" dirty="0"/>
              <a:t>Actinide nitride powder has a low sinter-ability in comparison with that of oxide or carbide powder, which is derived from a low diffusion rate of metal atoms in mononitrides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201773-EE77-384D-916C-3681711465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A high sintering temperature (i.e., T&gt;1973 K) is necessary for preparing dense UN or (</a:t>
            </a:r>
            <a:r>
              <a:rPr lang="en-US" sz="2200" dirty="0" err="1"/>
              <a:t>U,Pu</a:t>
            </a:r>
            <a:r>
              <a:rPr lang="en-US" sz="2200" dirty="0"/>
              <a:t>)N pellets higher than 90% TD</a:t>
            </a:r>
          </a:p>
          <a:p>
            <a:r>
              <a:rPr lang="en-US" sz="2200" dirty="0"/>
              <a:t>Oxygen impurities tend to promote the sintering of UN, but greater than 1 wt% decreases the density and results in an overly fine grain structure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DB4CF-AF54-374C-BD6E-8080D04B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381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1343-7E3B-BF45-9EF4-B0130089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B3387-0B48-9C46-9281-C5F4A164D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10972799" cy="4157663"/>
          </a:xfrm>
        </p:spPr>
        <p:txBody>
          <a:bodyPr/>
          <a:lstStyle/>
          <a:p>
            <a:r>
              <a:rPr lang="en-US" sz="2200" dirty="0"/>
              <a:t>Nitrides have a higher U density and higher thermal conductivity than oxides, with a higher melting point than carbides</a:t>
            </a:r>
          </a:p>
          <a:p>
            <a:r>
              <a:rPr lang="en-US" sz="2200" dirty="0"/>
              <a:t>Difficult fabrication, requiring atmospheric controls and enrichment of N, especially in thermal or transmutation applications</a:t>
            </a:r>
          </a:p>
          <a:p>
            <a:r>
              <a:rPr lang="en-US" sz="2200" dirty="0"/>
              <a:t>Carbothermic reduction is the primary fabrication route</a:t>
            </a:r>
          </a:p>
          <a:p>
            <a:r>
              <a:rPr lang="en-US" sz="2200" dirty="0"/>
              <a:t>Very few irradiations have been performed, none to especially high burnups</a:t>
            </a:r>
          </a:p>
          <a:p>
            <a:r>
              <a:rPr lang="en-US" sz="2200" dirty="0"/>
              <a:t>Three stages in temperature, with gap closure leading to steady state behavior</a:t>
            </a:r>
          </a:p>
          <a:p>
            <a:r>
              <a:rPr lang="en-US" sz="2200" dirty="0"/>
              <a:t>Nitride fuel undergoes restructuring, with central porous region, large grained region, and as-fabricated microstructure</a:t>
            </a:r>
          </a:p>
          <a:p>
            <a:r>
              <a:rPr lang="en-US" sz="2200" dirty="0"/>
              <a:t>FCMI is a key life limiting phenomenon due to little creep in UN fuels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5E56AE-70A3-094D-82C5-3DE09B9C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0335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515C-2911-8E42-8BF0-56F3F311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A3F8-1FBA-CF4C-80C5-98B5AB067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10972799" cy="4157663"/>
          </a:xfrm>
        </p:spPr>
        <p:txBody>
          <a:bodyPr/>
          <a:lstStyle/>
          <a:p>
            <a:r>
              <a:rPr lang="en-US" sz="2400" dirty="0"/>
              <a:t>This concludes our module 3</a:t>
            </a:r>
          </a:p>
          <a:p>
            <a:r>
              <a:rPr lang="en-US" sz="2400" dirty="0"/>
              <a:t>Exam will take place next Tuesday (11/2)</a:t>
            </a:r>
          </a:p>
          <a:p>
            <a:r>
              <a:rPr lang="en-US" sz="2400" dirty="0"/>
              <a:t>Will cover molten salts, carbides and nitrides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5B91A-353F-C840-9DB8-C36688B95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8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98CF-D290-5B48-A527-C9D88D378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AFB9E-7F06-1E43-AD25-87B4B04B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Carbides have high fissile density and high thermal conductivity</a:t>
            </a:r>
          </a:p>
          <a:p>
            <a:r>
              <a:rPr lang="en-US" sz="2200" dirty="0"/>
              <a:t>He-bonded and Na-bonded designs for liquid metal or gas cooled reactors</a:t>
            </a:r>
          </a:p>
          <a:p>
            <a:r>
              <a:rPr lang="en-US" sz="2200" dirty="0"/>
              <a:t>Higher swelling and lower FGR than oxide fuels</a:t>
            </a:r>
          </a:p>
          <a:p>
            <a:r>
              <a:rPr lang="en-US" sz="2200" dirty="0"/>
              <a:t>Two primary phases: UC and U2C3</a:t>
            </a:r>
          </a:p>
          <a:p>
            <a:r>
              <a:rPr lang="en-US" sz="2200" dirty="0"/>
              <a:t>Three stages in burnup that affect fuel temperature</a:t>
            </a:r>
          </a:p>
          <a:p>
            <a:r>
              <a:rPr lang="en-US" sz="2200" dirty="0"/>
              <a:t>FGR dependent upon temperature, occurs &lt;3 at% burnup</a:t>
            </a:r>
          </a:p>
          <a:p>
            <a:r>
              <a:rPr lang="en-US" sz="2200" dirty="0"/>
              <a:t>Fuel restructures into typically three zones with variable porosity</a:t>
            </a:r>
          </a:p>
          <a:p>
            <a:r>
              <a:rPr lang="en-US" sz="2200" dirty="0"/>
              <a:t>Properties dependent upon impurities and composition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E7BC0-4DA6-2E40-A3B2-211A244F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8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BEB9-4892-864E-B1F2-CC12B1A99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3FAF-CFBB-EC45-8549-80E177EDC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968503"/>
            <a:ext cx="6274641" cy="4157663"/>
          </a:xfrm>
        </p:spPr>
        <p:txBody>
          <a:bodyPr/>
          <a:lstStyle/>
          <a:p>
            <a:r>
              <a:rPr lang="en-US" sz="2200" dirty="0"/>
              <a:t>Fission products can form various nitride phases in the fuel matrix</a:t>
            </a:r>
          </a:p>
          <a:p>
            <a:r>
              <a:rPr lang="en-US" sz="2200" dirty="0"/>
              <a:t>Noble gases will of course not react with N, and volatile species (Cs, I, </a:t>
            </a:r>
            <a:r>
              <a:rPr lang="en-US" sz="2200" dirty="0" err="1"/>
              <a:t>Te</a:t>
            </a:r>
            <a:r>
              <a:rPr lang="en-US" sz="2200" dirty="0"/>
              <a:t>) will form volatile compounds</a:t>
            </a:r>
          </a:p>
          <a:p>
            <a:r>
              <a:rPr lang="en-US" sz="2200" dirty="0"/>
              <a:t>Pd, Rh, Ru, Mo, Tc form metallic precipitates</a:t>
            </a:r>
          </a:p>
          <a:p>
            <a:r>
              <a:rPr lang="en-US" sz="2200" dirty="0"/>
              <a:t>Rare earths and transition metals are dissolved in the U/Pu-N matrix</a:t>
            </a:r>
          </a:p>
          <a:p>
            <a:r>
              <a:rPr lang="en-US" sz="2200" dirty="0"/>
              <a:t>The N/U ratio was evaluated and reported to increase by 2% at a burnup of 10%</a:t>
            </a:r>
          </a:p>
          <a:p>
            <a:r>
              <a:rPr lang="en-US" sz="2200" dirty="0"/>
              <a:t>The increase in N can form U2N3 phases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729DAC-4C9A-F144-8288-C1A45B7577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9663" y="1968500"/>
            <a:ext cx="4914900" cy="33909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F60A1-5FD8-1A4A-BCD7-A135A888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31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E838-7768-7F46-AB19-03237022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Nitride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FFEA-C8C5-B44E-886C-F69B8FC4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4"/>
            <a:ext cx="11098696" cy="2106540"/>
          </a:xfrm>
        </p:spPr>
        <p:txBody>
          <a:bodyPr/>
          <a:lstStyle/>
          <a:p>
            <a:r>
              <a:rPr lang="en-US" sz="2200" dirty="0"/>
              <a:t>Because of relatively low fuel temperature and temperature gradient, the restructuring of (</a:t>
            </a:r>
            <a:r>
              <a:rPr lang="en-US" sz="2200" dirty="0" err="1"/>
              <a:t>U,Pu</a:t>
            </a:r>
            <a:r>
              <a:rPr lang="en-US" sz="2200" dirty="0"/>
              <a:t>)N fuel is mild in comparison with MOX fuel for fast reactors</a:t>
            </a:r>
          </a:p>
          <a:p>
            <a:r>
              <a:rPr lang="en-US" sz="2200" dirty="0"/>
              <a:t>For He bonded pins at high power, restructuring does occur with three distinct zones</a:t>
            </a:r>
          </a:p>
          <a:p>
            <a:r>
              <a:rPr lang="en-US" sz="2200" dirty="0"/>
              <a:t>Zone 1 is found in the central of the fuel pellet was characterized by very porous structure; a small central hole was sometimes observed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71BDE-8D4E-1145-B2E7-D911EB89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6D300-E1EC-1A48-8E82-DBFFB350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2" y="3937000"/>
            <a:ext cx="7886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9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DE838-7768-7F46-AB19-03237022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Nitride Restructuring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DFFEA-C8C5-B44E-886C-F69B8FC4F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4"/>
            <a:ext cx="10972800" cy="2106540"/>
          </a:xfrm>
        </p:spPr>
        <p:txBody>
          <a:bodyPr/>
          <a:lstStyle/>
          <a:p>
            <a:r>
              <a:rPr lang="en-US" sz="2200" dirty="0"/>
              <a:t>Zone 2 is found in MOX fuels and sometimes in carbide fuels, but NOT in UN fuels</a:t>
            </a:r>
          </a:p>
          <a:p>
            <a:r>
              <a:rPr lang="en-US" sz="2200" dirty="0"/>
              <a:t>Zone 3 displays grain growth, grain boundary bubbles, and healing of cracks</a:t>
            </a:r>
          </a:p>
          <a:p>
            <a:r>
              <a:rPr lang="en-US" sz="2200" dirty="0"/>
              <a:t>Zone 4 has the as-fabricated structure</a:t>
            </a:r>
          </a:p>
          <a:p>
            <a:r>
              <a:rPr lang="en-US" sz="2200" dirty="0"/>
              <a:t>Fission gas release is prevalent in zone 1 and zone 3, with large amount of UN swelling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71BDE-8D4E-1145-B2E7-D911EB89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86D300-E1EC-1A48-8E82-DBFFB350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252" y="3937000"/>
            <a:ext cx="78867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1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C133-DE12-E649-91C5-EA8F6122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Fission Gas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5E5C7-0644-DF47-8990-D6B12F0D0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6755296" cy="4157663"/>
          </a:xfrm>
        </p:spPr>
        <p:txBody>
          <a:bodyPr/>
          <a:lstStyle/>
          <a:p>
            <a:r>
              <a:rPr lang="en-US" sz="2200" dirty="0"/>
              <a:t>There have been no systematic results dealing with fission gas release of nitride fuel, due to limited irradiations</a:t>
            </a:r>
          </a:p>
          <a:p>
            <a:r>
              <a:rPr lang="en-US" sz="2200" dirty="0"/>
              <a:t>It is generally known that FP gas release of nitride fuel is much lower than that of MOX fuel</a:t>
            </a:r>
          </a:p>
          <a:p>
            <a:r>
              <a:rPr lang="en-US" sz="2200" dirty="0"/>
              <a:t>Gas release will be influenced by burnup, pellet density, grain size, the characteristics of porosities, and temperature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2A2875-53FE-094E-A079-57D6C77F59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777229" y="1968503"/>
            <a:ext cx="3139942" cy="415766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78C85F-FE84-204E-A28B-5D0889B2A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62668D-1B69-C947-9252-219AD69ED34D}"/>
              </a:ext>
            </a:extLst>
          </p:cNvPr>
          <p:cNvSpPr txBox="1"/>
          <p:nvPr/>
        </p:nvSpPr>
        <p:spPr>
          <a:xfrm>
            <a:off x="8388626" y="6126166"/>
            <a:ext cx="2295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Fuel at 4.3% FIMA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823831-091C-EA4A-87A1-03AFA76CE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948" y="5035550"/>
            <a:ext cx="46736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0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76E0E-FCF6-1263-5ECB-BCFCAB791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EAF7-1997-3BAA-344A-00A5480F163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D0262-A3BF-8107-50C6-7038505F73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95E525-C704-DA39-EFA1-CFAD8E635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00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21D8F-6F31-6714-0BD1-79A43BDF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FB13C-DF19-2668-BFE2-D1FD62A686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0F01E-4619-8967-7360-1FA33020D9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F1F51-7688-0829-E545-D4F37749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80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570-DDCB-DE43-927F-B686A3CEE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Swelling and FCMI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02174-AE43-9641-9223-8613A05C6A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200" dirty="0"/>
              <a:t>Since FG release is low, its possible that swelling is large</a:t>
            </a:r>
          </a:p>
          <a:p>
            <a:r>
              <a:rPr lang="en-US" sz="2200" dirty="0"/>
              <a:t>Volumetric swelling is caused by the accumulation of solid FP and crack formation in the pellets</a:t>
            </a:r>
          </a:p>
          <a:p>
            <a:r>
              <a:rPr lang="en-US" sz="2200" dirty="0"/>
              <a:t>The volumetric swelling rate of (</a:t>
            </a:r>
            <a:r>
              <a:rPr lang="en-US" sz="2200" dirty="0" err="1"/>
              <a:t>U,Pu</a:t>
            </a:r>
            <a:r>
              <a:rPr lang="en-US" sz="2200" dirty="0"/>
              <a:t>)N fuel irradiated to 9.3% FIMA was evaluated at 1.83% per FIMA% without the constraint of the cladding tube</a:t>
            </a:r>
          </a:p>
          <a:p>
            <a:r>
              <a:rPr lang="en-US" sz="2200" dirty="0"/>
              <a:t>This is considerably higher than UO2 fuels, and lower than metallic fuels</a:t>
            </a:r>
          </a:p>
          <a:p>
            <a:endParaRPr lang="en-US" sz="2200" dirty="0"/>
          </a:p>
          <a:p>
            <a:endParaRPr lang="en-US" sz="2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56485-D3F6-9749-8638-142601EA62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200" dirty="0"/>
              <a:t>The creep rate of (</a:t>
            </a:r>
            <a:r>
              <a:rPr lang="en-US" sz="2200" dirty="0" err="1"/>
              <a:t>U,Pu</a:t>
            </a:r>
            <a:r>
              <a:rPr lang="en-US" sz="2200" dirty="0"/>
              <a:t>)N fuel is low in comparison with MOX or metallic fuel at operating temperatures due to a slow diffusion rate of metal atoms in nitride fuel</a:t>
            </a:r>
          </a:p>
          <a:p>
            <a:r>
              <a:rPr lang="en-US" sz="2200" dirty="0"/>
              <a:t>Thus, focus has been placed upon the degree of FCMI in UN fuels</a:t>
            </a:r>
          </a:p>
          <a:p>
            <a:r>
              <a:rPr lang="en-US" sz="2200" dirty="0"/>
              <a:t>FCMI in a general sense can be mitigated by the reduced TD and operating at a reasonable linear power (&lt;100kW/m)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07994-CA66-1845-89D7-73F805E5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35E9FC-F6D5-0349-BBED-EA7D7A9BC4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358639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1262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1_NCStateU-horizontal-left-logo</vt:lpstr>
      <vt:lpstr>NE 795: Advanced Reactor Materials</vt:lpstr>
      <vt:lpstr>Last Time</vt:lpstr>
      <vt:lpstr>Fission Products</vt:lpstr>
      <vt:lpstr>Nitride Restructuring</vt:lpstr>
      <vt:lpstr>Nitride Restructuring</vt:lpstr>
      <vt:lpstr>Fission Gas Release</vt:lpstr>
      <vt:lpstr>PowerPoint Presentation</vt:lpstr>
      <vt:lpstr>PowerPoint Presentation</vt:lpstr>
      <vt:lpstr>Swelling and FCMI</vt:lpstr>
      <vt:lpstr>Reprocessing</vt:lpstr>
      <vt:lpstr>Nitride Fabrication</vt:lpstr>
      <vt:lpstr>Carbothermic Reduction</vt:lpstr>
      <vt:lpstr>Carbothermic Reduction</vt:lpstr>
      <vt:lpstr>Nitride Pellets</vt:lpstr>
      <vt:lpstr>Summary</vt:lpstr>
      <vt:lpstr>Exam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34</cp:revision>
  <dcterms:created xsi:type="dcterms:W3CDTF">2021-06-30T18:29:00Z</dcterms:created>
  <dcterms:modified xsi:type="dcterms:W3CDTF">2023-10-19T21:18:29Z</dcterms:modified>
</cp:coreProperties>
</file>