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7" r:id="rId4"/>
    <p:sldId id="268" r:id="rId5"/>
    <p:sldId id="269" r:id="rId6"/>
    <p:sldId id="271" r:id="rId7"/>
    <p:sldId id="272" r:id="rId8"/>
    <p:sldId id="273" r:id="rId9"/>
    <p:sldId id="275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77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802"/>
    <a:srgbClr val="B30703"/>
    <a:srgbClr val="0A1EA1"/>
    <a:srgbClr val="E00305"/>
    <a:srgbClr val="953635"/>
    <a:srgbClr val="95B3D7"/>
    <a:srgbClr val="416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3" autoAdjust="0"/>
    <p:restoredTop sz="98434" autoAdjust="0"/>
  </p:normalViewPr>
  <p:slideViewPr>
    <p:cSldViewPr snapToGrid="0" snapToObjects="1">
      <p:cViewPr>
        <p:scale>
          <a:sx n="80" d="100"/>
          <a:sy n="80" d="100"/>
        </p:scale>
        <p:origin x="-99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3DC1D-997F-DE48-9987-9A6D8F887C63}" type="datetimeFigureOut">
              <a:rPr lang="en-US" smtClean="0"/>
              <a:t>07/03/21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8181-52DE-5A4D-9C64-CE0BE3E6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EF994-17A0-254C-8158-6254B10E6DEB}" type="datetimeFigureOut">
              <a:rPr lang="en-US" smtClean="0"/>
              <a:t>07/03/21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Click to edit Master text styles</a:t>
            </a:r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92FED-99E9-6C40-BD65-663BF3F7B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8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A1DA6-8DAA-C249-8F8A-05C50F07351B}" type="datetime1">
              <a:rPr lang="pt-BR" smtClean="0"/>
              <a:t>07/03/21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738A3-306A-9040-8E27-5DFAD4D4F6BA}" type="datetime1">
              <a:rPr lang="pt-BR" smtClean="0"/>
              <a:t>07/03/21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A6701-FA91-E844-A816-F677CA018D16}" type="datetime1">
              <a:rPr lang="pt-BR" smtClean="0"/>
              <a:t>07/03/21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B5222-2BA6-924F-AF66-4D3A7A9E2D0F}" type="datetime1">
              <a:rPr lang="pt-BR" smtClean="0"/>
              <a:t>07/03/21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E094F-058B-B347-AF00-AB28BD11CD99}" type="datetime1">
              <a:rPr lang="pt-BR" smtClean="0"/>
              <a:t>07/03/21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500"/>
            <a:ext cx="40386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500"/>
            <a:ext cx="40386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A1CFF-4659-A04C-932A-B63B0FB2F313}" type="datetime1">
              <a:rPr lang="pt-BR" smtClean="0"/>
              <a:t>07/03/21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C6995-0A41-6C4B-AE1A-AEBADDBE194A}" type="datetime1">
              <a:rPr lang="pt-BR" smtClean="0"/>
              <a:t>07/03/21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306D3-A94A-3945-A064-D9D272FF1C26}" type="datetime1">
              <a:rPr lang="pt-BR" smtClean="0"/>
              <a:t>07/03/21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967C3-5737-9242-BC94-6FDBBB72CA3D}" type="datetime1">
              <a:rPr lang="pt-BR" smtClean="0"/>
              <a:t>07/03/21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F2B67-C05E-1742-8119-542D76B30996}" type="datetime1">
              <a:rPr lang="pt-BR" smtClean="0"/>
              <a:t>07/03/21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A4E9E-9D5B-0D48-A1D8-A4537CAE4A30}" type="datetime1">
              <a:rPr lang="pt-BR" smtClean="0"/>
              <a:t>07/03/21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00113"/>
            <a:ext cx="82296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022600"/>
            <a:ext cx="82296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21185D-45F2-AA43-A98B-5E15363F6606}" type="datetime1">
              <a:rPr lang="pt-BR" smtClean="0"/>
              <a:t>07/03/21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1236134"/>
            <a:ext cx="7772400" cy="1845734"/>
          </a:xfrm>
        </p:spPr>
        <p:txBody>
          <a:bodyPr/>
          <a:lstStyle/>
          <a:p>
            <a:r>
              <a:rPr lang="en-US" dirty="0" smtClean="0"/>
              <a:t>Ceramic </a:t>
            </a:r>
            <a:r>
              <a:rPr lang="en-US" dirty="0"/>
              <a:t>nuclear fuel fracture modeling with the extended </a:t>
            </a:r>
            <a:r>
              <a:rPr lang="en-US" dirty="0" smtClean="0"/>
              <a:t>finite </a:t>
            </a:r>
            <a:r>
              <a:rPr lang="en-US" dirty="0"/>
              <a:t>element </a:t>
            </a:r>
            <a:r>
              <a:rPr lang="en-US" dirty="0" smtClean="0"/>
              <a:t>method</a:t>
            </a: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bg-BG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bg-BG" dirty="0" smtClean="0">
                <a:ea typeface="+mn-ea"/>
              </a:rPr>
              <a:t>Ana Antunes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bg-BG" dirty="0" smtClean="0">
                <a:ea typeface="+mn-ea"/>
              </a:rPr>
              <a:t>Deparment of Nuclear Engineering</a:t>
            </a:r>
            <a:endParaRPr lang="en-US" dirty="0">
              <a:ea typeface="+mn-ea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524000" y="2942167"/>
            <a:ext cx="6400800" cy="27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de-DE" sz="2800" baseline="30000" dirty="0">
                <a:solidFill>
                  <a:schemeClr val="tx1"/>
                </a:solidFill>
              </a:rPr>
              <a:t>Wen </a:t>
            </a:r>
            <a:r>
              <a:rPr lang="de-DE" sz="2800" baseline="30000" dirty="0" smtClean="0">
                <a:solidFill>
                  <a:schemeClr val="tx1"/>
                </a:solidFill>
              </a:rPr>
              <a:t>Jiang, </a:t>
            </a:r>
            <a:r>
              <a:rPr lang="de-DE" sz="2800" baseline="30000" dirty="0">
                <a:solidFill>
                  <a:schemeClr val="tx1"/>
                </a:solidFill>
              </a:rPr>
              <a:t>Benjamin W. </a:t>
            </a:r>
            <a:r>
              <a:rPr lang="de-DE" sz="2800" baseline="30000" dirty="0" smtClean="0">
                <a:solidFill>
                  <a:schemeClr val="tx1"/>
                </a:solidFill>
              </a:rPr>
              <a:t>Spencer, </a:t>
            </a:r>
            <a:r>
              <a:rPr lang="de-DE" sz="2800" baseline="30000" dirty="0">
                <a:solidFill>
                  <a:schemeClr val="tx1"/>
                </a:solidFill>
              </a:rPr>
              <a:t>John E. </a:t>
            </a:r>
            <a:r>
              <a:rPr lang="de-DE" sz="2800" baseline="30000" dirty="0" err="1" smtClean="0">
                <a:solidFill>
                  <a:schemeClr val="tx1"/>
                </a:solidFill>
              </a:rPr>
              <a:t>Dolbow</a:t>
            </a:r>
            <a:endParaRPr lang="en-US" sz="2800" dirty="0">
              <a:solidFill>
                <a:schemeClr val="tx1"/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86"/>
            <a:ext cx="8229600" cy="1068387"/>
          </a:xfrm>
        </p:spPr>
        <p:txBody>
          <a:bodyPr/>
          <a:lstStyle/>
          <a:p>
            <a:r>
              <a:rPr lang="bg-BG" sz="2800" dirty="0" smtClean="0"/>
              <a:t>LWR fuel pellet cracking </a:t>
            </a:r>
            <a:r>
              <a:rPr lang="mr-IN" sz="2800" dirty="0" smtClean="0"/>
              <a:t>–</a:t>
            </a:r>
            <a:r>
              <a:rPr lang="bg-BG" sz="2800" dirty="0" smtClean="0"/>
              <a:t> stationary cracks 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7332" y="1947334"/>
            <a:ext cx="76708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bg-BG" sz="2000" dirty="0" smtClean="0"/>
              <a:t>Problem designed to simulate conditions in fresh fuel subject to a ramp full power</a:t>
            </a:r>
          </a:p>
          <a:p>
            <a:pPr marL="342900" indent="-342900" algn="just">
              <a:buFont typeface="Arial"/>
              <a:buChar char="•"/>
            </a:pPr>
            <a:endParaRPr lang="bg-BG" sz="2000" dirty="0" smtClean="0"/>
          </a:p>
          <a:p>
            <a:pPr marL="342900" indent="-342900" algn="just">
              <a:buFont typeface="Arial"/>
              <a:buChar char="•"/>
            </a:pPr>
            <a:r>
              <a:rPr lang="bg-BG" sz="2000" dirty="0" smtClean="0"/>
              <a:t>Only fuel pellet is modeled (no cladding)</a:t>
            </a:r>
          </a:p>
          <a:p>
            <a:pPr marL="342900" indent="-342900" algn="just">
              <a:buFont typeface="Arial"/>
              <a:buChar char="•"/>
            </a:pPr>
            <a:endParaRPr lang="bg-BG" sz="2000" dirty="0" smtClean="0"/>
          </a:p>
          <a:p>
            <a:pPr marL="342900" indent="-342900" algn="just">
              <a:buFont typeface="Arial"/>
              <a:buChar char="•"/>
            </a:pPr>
            <a:r>
              <a:rPr lang="bg-BG" sz="2000" dirty="0" smtClean="0"/>
              <a:t>Full Bison simulation previously performed (pellet+clad) to obtain outer fuel temperature history, used as B.C. </a:t>
            </a:r>
            <a:r>
              <a:rPr lang="bg-BG" sz="2000" dirty="0"/>
              <a:t>f</a:t>
            </a:r>
            <a:r>
              <a:rPr lang="bg-BG" sz="2000" dirty="0" smtClean="0"/>
              <a:t>or this problem</a:t>
            </a:r>
          </a:p>
          <a:p>
            <a:pPr marL="342900" indent="-342900" algn="just">
              <a:buFont typeface="Arial"/>
              <a:buChar char="•"/>
            </a:pPr>
            <a:endParaRPr lang="bg-BG" sz="2000" dirty="0" smtClean="0"/>
          </a:p>
          <a:p>
            <a:pPr marL="342900" indent="-342900" algn="just">
              <a:buFont typeface="Arial"/>
              <a:buChar char="•"/>
            </a:pPr>
            <a:r>
              <a:rPr lang="bg-BG" sz="2000" dirty="0" smtClean="0"/>
              <a:t>Power is ramped up from zero to 25 kW/m over 10000 s, and then held at that level</a:t>
            </a:r>
          </a:p>
          <a:p>
            <a:pPr marL="342900" indent="-342900" algn="just">
              <a:buFont typeface="Arial"/>
              <a:buChar char="•"/>
            </a:pPr>
            <a:endParaRPr lang="bg-BG" sz="2000" dirty="0" smtClean="0"/>
          </a:p>
          <a:p>
            <a:pPr marL="342900" indent="-342900" algn="just">
              <a:buFont typeface="Arial"/>
              <a:buChar char="•"/>
            </a:pPr>
            <a:r>
              <a:rPr lang="bg-BG" sz="2000" dirty="0" smtClean="0"/>
              <a:t>Materials property values were obtained from the literature</a:t>
            </a:r>
          </a:p>
          <a:p>
            <a:pPr marL="342900" indent="-342900" algn="just">
              <a:buFont typeface="Arial"/>
              <a:buChar char="•"/>
            </a:pPr>
            <a:endParaRPr lang="bg-BG" sz="2000" dirty="0" smtClean="0"/>
          </a:p>
          <a:p>
            <a:pPr marL="342900" indent="-342900">
              <a:buFont typeface="Arial"/>
              <a:buChar char="•"/>
            </a:pPr>
            <a:endParaRPr lang="bg-BG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9204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86"/>
            <a:ext cx="8229600" cy="1068387"/>
          </a:xfrm>
        </p:spPr>
        <p:txBody>
          <a:bodyPr/>
          <a:lstStyle/>
          <a:p>
            <a:r>
              <a:rPr lang="bg-BG" sz="2800" dirty="0" smtClean="0"/>
              <a:t>LWR fuel pellet cracking </a:t>
            </a:r>
            <a:r>
              <a:rPr lang="mr-IN" sz="2800" dirty="0" smtClean="0"/>
              <a:t>–</a:t>
            </a:r>
            <a:r>
              <a:rPr lang="bg-BG" sz="2800" dirty="0" smtClean="0"/>
              <a:t> stationary cracks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84800" y="1784615"/>
            <a:ext cx="29633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bg-BG" sz="2000" dirty="0" smtClean="0"/>
          </a:p>
          <a:p>
            <a:pPr marL="971550" lvl="1" indent="-514350">
              <a:buFont typeface="+mj-lt"/>
              <a:buAutoNum type="romanLcPeriod"/>
            </a:pPr>
            <a:r>
              <a:rPr lang="bg-BG" sz="2000" dirty="0" smtClean="0"/>
              <a:t>single crack and effect of varying its length</a:t>
            </a:r>
          </a:p>
          <a:p>
            <a:pPr marL="971550" lvl="1" indent="-514350">
              <a:buFont typeface="+mj-lt"/>
              <a:buAutoNum type="romanLcPeriod"/>
            </a:pPr>
            <a:endParaRPr lang="bg-BG" sz="2000" dirty="0"/>
          </a:p>
          <a:p>
            <a:pPr marL="971550" lvl="1" indent="-514350">
              <a:buFont typeface="+mj-lt"/>
              <a:buAutoNum type="romanLcPeriod"/>
            </a:pPr>
            <a:endParaRPr lang="bg-BG" sz="2000" dirty="0" smtClean="0"/>
          </a:p>
          <a:p>
            <a:pPr marL="971550" lvl="1" indent="-514350">
              <a:buFont typeface="+mj-lt"/>
              <a:buAutoNum type="romanLcPeriod"/>
            </a:pPr>
            <a:endParaRPr lang="bg-BG" sz="2000" dirty="0" smtClean="0"/>
          </a:p>
          <a:p>
            <a:pPr marL="971550" lvl="1" indent="-514350">
              <a:buFont typeface="+mj-lt"/>
              <a:buAutoNum type="romanLcPeriod"/>
            </a:pPr>
            <a:endParaRPr lang="bg-BG" sz="2000" dirty="0"/>
          </a:p>
          <a:p>
            <a:pPr lvl="1"/>
            <a:endParaRPr lang="bg-BG" sz="2000" dirty="0"/>
          </a:p>
          <a:p>
            <a:pPr marL="971550" lvl="1" indent="-514350">
              <a:buFont typeface="+mj-lt"/>
              <a:buAutoNum type="romanLcPeriod"/>
            </a:pPr>
            <a:r>
              <a:rPr lang="bg-BG" sz="2000" dirty="0" smtClean="0"/>
              <a:t>crack length fixed at a/r=0.5 and number of cracks varying 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728133" y="1967442"/>
            <a:ext cx="4656667" cy="2045757"/>
            <a:chOff x="677332" y="2914651"/>
            <a:chExt cx="5414423" cy="2351616"/>
          </a:xfrm>
        </p:grpSpPr>
        <p:pic>
          <p:nvPicPr>
            <p:cNvPr id="3" name="Picture 2" descr="Captura de Tela 2021-03-08 às 12.44.2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2" y="2914651"/>
              <a:ext cx="4620721" cy="2351616"/>
            </a:xfrm>
            <a:prstGeom prst="rect">
              <a:avLst/>
            </a:prstGeom>
          </p:spPr>
        </p:pic>
        <p:pic>
          <p:nvPicPr>
            <p:cNvPr id="4" name="Picture 3" descr="Captura de Tela 2021-03-08 às 13.46.1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156" y="2914651"/>
              <a:ext cx="3181599" cy="2351616"/>
            </a:xfrm>
            <a:prstGeom prst="rect">
              <a:avLst/>
            </a:prstGeom>
          </p:spPr>
        </p:pic>
      </p:grpSp>
      <p:pic>
        <p:nvPicPr>
          <p:cNvPr id="12" name="Picture 11" descr="Captura de Tela 2021-03-08 às 13.53.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33" y="4196161"/>
            <a:ext cx="1742537" cy="1847642"/>
          </a:xfrm>
          <a:prstGeom prst="rect">
            <a:avLst/>
          </a:prstGeom>
        </p:spPr>
      </p:pic>
      <p:pic>
        <p:nvPicPr>
          <p:cNvPr id="13" name="Picture 12" descr="Captura de Tela 2021-03-08 às 13.54.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470" y="4196160"/>
            <a:ext cx="2854864" cy="199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1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86"/>
            <a:ext cx="8229600" cy="1068387"/>
          </a:xfrm>
        </p:spPr>
        <p:txBody>
          <a:bodyPr/>
          <a:lstStyle/>
          <a:p>
            <a:r>
              <a:rPr lang="bg-BG" sz="2800" dirty="0" smtClean="0"/>
              <a:t>LWR fuel pellet cracking </a:t>
            </a:r>
            <a:r>
              <a:rPr lang="mr-IN" sz="2800" dirty="0" smtClean="0"/>
              <a:t>–</a:t>
            </a:r>
            <a:r>
              <a:rPr lang="bg-BG" sz="2800" dirty="0" smtClean="0"/>
              <a:t> stationary cracks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 descr="Captura de Tela 2021-03-08 às 13.55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309191"/>
            <a:ext cx="7315200" cy="3062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72148" y="5050692"/>
            <a:ext cx="736447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(a) time = 2300 s, power = 5 kW/</a:t>
            </a:r>
            <a:r>
              <a:rPr lang="en-US" dirty="0" smtClean="0"/>
              <a:t>M</a:t>
            </a:r>
            <a:r>
              <a:rPr lang="bg-BG" dirty="0" smtClean="0"/>
              <a:t>       </a:t>
            </a:r>
            <a:r>
              <a:rPr lang="en-US" dirty="0" smtClean="0"/>
              <a:t> </a:t>
            </a:r>
            <a:r>
              <a:rPr lang="en-US" dirty="0"/>
              <a:t>(b) time = 10000 s, power = 25 kW/</a:t>
            </a:r>
            <a:r>
              <a:rPr lang="en-US" dirty="0" smtClean="0"/>
              <a:t>M 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3148" y="1810279"/>
            <a:ext cx="59308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bg-BG" sz="2000" dirty="0" smtClean="0"/>
              <a:t>iii. </a:t>
            </a:r>
            <a:r>
              <a:rPr lang="bg-BG" sz="2000" dirty="0"/>
              <a:t>variation on both crack length and number of cracks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1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86"/>
            <a:ext cx="8229600" cy="1068387"/>
          </a:xfrm>
        </p:spPr>
        <p:txBody>
          <a:bodyPr/>
          <a:lstStyle/>
          <a:p>
            <a:r>
              <a:rPr lang="bg-BG" sz="2800" dirty="0" smtClean="0"/>
              <a:t>LWR fuel pellet </a:t>
            </a:r>
            <a:r>
              <a:rPr lang="mr-IN" sz="2800" dirty="0" smtClean="0"/>
              <a:t>–</a:t>
            </a:r>
            <a:r>
              <a:rPr lang="bg-BG" sz="2800" dirty="0" smtClean="0"/>
              <a:t> propagating cracks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7332" y="1947334"/>
            <a:ext cx="76708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bg-BG" sz="2000" dirty="0" smtClean="0"/>
              <a:t>No initial cracks defined;</a:t>
            </a:r>
          </a:p>
          <a:p>
            <a:pPr marL="342900" indent="-342900" algn="just">
              <a:buFont typeface="Arial"/>
              <a:buChar char="•"/>
            </a:pPr>
            <a:r>
              <a:rPr lang="bg-BG" sz="2000" dirty="0" smtClean="0"/>
              <a:t>Condition: </a:t>
            </a:r>
            <a:r>
              <a:rPr lang="en-US" sz="2000" dirty="0" smtClean="0"/>
              <a:t>cracks initiate if the </a:t>
            </a:r>
            <a:r>
              <a:rPr lang="en-US" sz="2000" dirty="0"/>
              <a:t>maximum principal tensile stress exceeds the tensile strength of the </a:t>
            </a:r>
            <a:r>
              <a:rPr lang="en-US" sz="2000" dirty="0" smtClean="0"/>
              <a:t>material</a:t>
            </a:r>
            <a:r>
              <a:rPr lang="bg-BG" sz="2000" dirty="0" smtClean="0"/>
              <a:t> (</a:t>
            </a:r>
            <a:r>
              <a:rPr lang="en-US" sz="2000" dirty="0" smtClean="0"/>
              <a:t>130 M</a:t>
            </a:r>
            <a:r>
              <a:rPr lang="bg-BG" sz="2000" dirty="0"/>
              <a:t>P</a:t>
            </a:r>
            <a:r>
              <a:rPr lang="en-US" sz="2000" dirty="0" smtClean="0"/>
              <a:t>a</a:t>
            </a:r>
            <a:r>
              <a:rPr lang="bg-BG" sz="2000" dirty="0" smtClean="0"/>
              <a:t>);</a:t>
            </a:r>
            <a:endParaRPr lang="en-US" sz="2000" dirty="0"/>
          </a:p>
          <a:p>
            <a:pPr marL="342900" indent="-342900" algn="just">
              <a:buFont typeface="Arial"/>
              <a:buChar char="•"/>
            </a:pPr>
            <a:r>
              <a:rPr lang="bg-BG" sz="2000" dirty="0" smtClean="0"/>
              <a:t>Cracks initiate with a 0.4mm length and are allowed to grow if the SIF exceeds a critical value; incremented by </a:t>
            </a:r>
            <a:r>
              <a:rPr lang="mr-IN" sz="2000" dirty="0">
                <a:latin typeface="Calibri"/>
                <a:cs typeface="Calibri"/>
              </a:rPr>
              <a:t>Δ</a:t>
            </a:r>
            <a:r>
              <a:rPr lang="mr-IN" sz="2000" i="1" dirty="0">
                <a:latin typeface="Calibri"/>
                <a:cs typeface="Calibri"/>
              </a:rPr>
              <a:t>a </a:t>
            </a:r>
            <a:r>
              <a:rPr lang="mr-IN" sz="2000" dirty="0">
                <a:latin typeface="Calibri"/>
                <a:cs typeface="Calibri"/>
              </a:rPr>
              <a:t>= 0.2 mm </a:t>
            </a:r>
            <a:r>
              <a:rPr lang="bg-BG" sz="2000" dirty="0" smtClean="0">
                <a:latin typeface="Calibri"/>
                <a:cs typeface="Calibri"/>
              </a:rPr>
              <a:t>;</a:t>
            </a:r>
          </a:p>
          <a:p>
            <a:pPr marL="342900" indent="-342900" algn="just">
              <a:buFont typeface="Arial"/>
              <a:buChar char="•"/>
            </a:pPr>
            <a:r>
              <a:rPr lang="bg-BG" sz="2000" dirty="0" smtClean="0"/>
              <a:t>R</a:t>
            </a:r>
            <a:r>
              <a:rPr lang="en-US" sz="2000" dirty="0" err="1" smtClean="0"/>
              <a:t>epeated</a:t>
            </a:r>
            <a:r>
              <a:rPr lang="en-US" sz="2000" dirty="0" smtClean="0"/>
              <a:t> </a:t>
            </a:r>
            <a:r>
              <a:rPr lang="en-US" sz="2000" dirty="0"/>
              <a:t>as many times as needed until the fracture criteria are no longer exceeded </a:t>
            </a:r>
            <a:r>
              <a:rPr lang="bg-BG" sz="2000" dirty="0" smtClean="0"/>
              <a:t>;</a:t>
            </a:r>
            <a:endParaRPr lang="en-US" sz="2000" dirty="0"/>
          </a:p>
          <a:p>
            <a:pPr marL="342900" indent="-342900" algn="just">
              <a:buFont typeface="Arial"/>
              <a:buChar char="•"/>
            </a:pPr>
            <a:r>
              <a:rPr lang="bg-BG" sz="2000" dirty="0" smtClean="0">
                <a:latin typeface="Calibri"/>
                <a:cs typeface="Calibri"/>
              </a:rPr>
              <a:t>Two separate simulations made: K</a:t>
            </a:r>
            <a:r>
              <a:rPr lang="bg-BG" sz="2000" baseline="-25000" dirty="0" smtClean="0">
                <a:latin typeface="Calibri"/>
                <a:cs typeface="Calibri"/>
              </a:rPr>
              <a:t>c</a:t>
            </a:r>
            <a:r>
              <a:rPr lang="bg-BG" sz="2000" dirty="0" smtClean="0">
                <a:latin typeface="Calibri"/>
                <a:cs typeface="Calibri"/>
              </a:rPr>
              <a:t> of 2 and 4 MPa</a:t>
            </a:r>
            <a:r>
              <a:rPr lang="en-US" sz="2000" dirty="0" smtClean="0"/>
              <a:t>√</a:t>
            </a:r>
            <a:r>
              <a:rPr lang="bg-BG" sz="2000" dirty="0" smtClean="0">
                <a:latin typeface="Calibri"/>
                <a:cs typeface="Calibri"/>
              </a:rPr>
              <a:t>m to demonstrate sensitivity to the parameter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000" dirty="0"/>
              <a:t>Sensitivity </a:t>
            </a:r>
            <a:r>
              <a:rPr lang="en-US" sz="2000" dirty="0" smtClean="0"/>
              <a:t>study</a:t>
            </a:r>
            <a:r>
              <a:rPr lang="bg-BG" sz="2000" dirty="0" smtClean="0"/>
              <a:t>:</a:t>
            </a:r>
            <a:r>
              <a:rPr lang="en-US" sz="2000" dirty="0" smtClean="0"/>
              <a:t> initial </a:t>
            </a:r>
            <a:r>
              <a:rPr lang="en-US" sz="2000" dirty="0"/>
              <a:t>crack length and crack extension length </a:t>
            </a:r>
            <a:endParaRPr lang="bg-BG" sz="2000" dirty="0" smtClean="0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bg-BG" sz="2000" dirty="0" smtClean="0">
                <a:latin typeface="Calibri"/>
                <a:cs typeface="Calibri"/>
              </a:rPr>
              <a:t>Due to limited experimental data, reasonable ceramic materials properties values were chosen </a:t>
            </a:r>
            <a:endParaRPr lang="bg-BG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25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86"/>
            <a:ext cx="8229600" cy="1068387"/>
          </a:xfrm>
        </p:spPr>
        <p:txBody>
          <a:bodyPr/>
          <a:lstStyle/>
          <a:p>
            <a:r>
              <a:rPr lang="bg-BG" sz="2800" dirty="0" smtClean="0"/>
              <a:t>Propagating cracks: K</a:t>
            </a:r>
            <a:r>
              <a:rPr lang="bg-BG" sz="2800" baseline="-25000" dirty="0" smtClean="0"/>
              <a:t>c </a:t>
            </a:r>
            <a:r>
              <a:rPr lang="bg-BG" sz="2800" dirty="0" smtClean="0"/>
              <a:t>sensitivity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" name="Picture 2" descr="Captura de Tela 2021-03-08 às 15.20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8" y="2015066"/>
            <a:ext cx="4263005" cy="3691467"/>
          </a:xfrm>
          <a:prstGeom prst="rect">
            <a:avLst/>
          </a:prstGeom>
        </p:spPr>
      </p:pic>
      <p:pic>
        <p:nvPicPr>
          <p:cNvPr id="4" name="Picture 3" descr="Captura de Tela 2021-03-08 às 15.20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4" y="1998133"/>
            <a:ext cx="4109746" cy="3691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93334" y="5987018"/>
            <a:ext cx="1517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K</a:t>
            </a:r>
            <a:r>
              <a:rPr lang="bg-BG" baseline="-25000" dirty="0" smtClean="0">
                <a:latin typeface="Calibri"/>
                <a:cs typeface="Calibri"/>
              </a:rPr>
              <a:t>c</a:t>
            </a:r>
            <a:r>
              <a:rPr lang="bg-BG" dirty="0" smtClean="0">
                <a:latin typeface="Calibri"/>
                <a:cs typeface="Calibri"/>
              </a:rPr>
              <a:t> = 2 </a:t>
            </a:r>
            <a:r>
              <a:rPr lang="bg-BG" dirty="0">
                <a:latin typeface="Calibri"/>
                <a:cs typeface="Calibri"/>
              </a:rPr>
              <a:t>MPa</a:t>
            </a:r>
            <a:r>
              <a:rPr lang="en-US" dirty="0"/>
              <a:t>√</a:t>
            </a:r>
            <a:r>
              <a:rPr lang="bg-BG" dirty="0">
                <a:latin typeface="Calibri"/>
                <a:cs typeface="Calibri"/>
              </a:rPr>
              <a:t>m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3009" y="5987018"/>
            <a:ext cx="1484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K</a:t>
            </a:r>
            <a:r>
              <a:rPr lang="bg-BG" baseline="-25000" dirty="0">
                <a:latin typeface="Calibri"/>
                <a:cs typeface="Calibri"/>
              </a:rPr>
              <a:t>c</a:t>
            </a:r>
            <a:r>
              <a:rPr lang="bg-BG" dirty="0">
                <a:latin typeface="Calibri"/>
                <a:cs typeface="Calibri"/>
              </a:rPr>
              <a:t> = </a:t>
            </a:r>
            <a:r>
              <a:rPr lang="bg-BG" dirty="0" smtClean="0">
                <a:latin typeface="Calibri"/>
                <a:cs typeface="Calibri"/>
              </a:rPr>
              <a:t>4 </a:t>
            </a:r>
            <a:r>
              <a:rPr lang="bg-BG" dirty="0">
                <a:latin typeface="Calibri"/>
                <a:cs typeface="Calibri"/>
              </a:rPr>
              <a:t>MPa</a:t>
            </a:r>
            <a:r>
              <a:rPr lang="en-US" dirty="0"/>
              <a:t>√</a:t>
            </a:r>
            <a:r>
              <a:rPr lang="bg-BG" dirty="0">
                <a:latin typeface="Calibri"/>
                <a:cs typeface="Calibri"/>
              </a:rPr>
              <a:t>m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500073" y="1998133"/>
            <a:ext cx="0" cy="435821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23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86"/>
            <a:ext cx="8229600" cy="1068387"/>
          </a:xfrm>
        </p:spPr>
        <p:txBody>
          <a:bodyPr/>
          <a:lstStyle/>
          <a:p>
            <a:r>
              <a:rPr lang="bg-BG" sz="2800" dirty="0"/>
              <a:t>Propagating cracks: </a:t>
            </a:r>
            <a:r>
              <a:rPr lang="bg-BG" sz="2800" dirty="0" smtClean="0"/>
              <a:t>crack length sensitivity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 descr="Captura de Tela 2021-03-08 às 15.53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1" y="1772973"/>
            <a:ext cx="5118100" cy="4675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1526965" y="3633744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dirty="0" smtClean="0">
                <a:solidFill>
                  <a:srgbClr val="FF0000"/>
                </a:solidFill>
              </a:rPr>
              <a:t>initial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6448661"/>
            <a:ext cx="109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extension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80548" y="3187700"/>
            <a:ext cx="0" cy="134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65552" y="6503694"/>
            <a:ext cx="119605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92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86"/>
            <a:ext cx="8229600" cy="1068387"/>
          </a:xfrm>
        </p:spPr>
        <p:txBody>
          <a:bodyPr/>
          <a:lstStyle/>
          <a:p>
            <a:r>
              <a:rPr lang="bg-BG" sz="2800" dirty="0" smtClean="0"/>
              <a:t>Conclusion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7332" y="1794934"/>
            <a:ext cx="767080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bg-BG" sz="1900" dirty="0" smtClean="0">
                <a:latin typeface="Calibri"/>
                <a:cs typeface="Calibri"/>
              </a:rPr>
              <a:t>Paper shows implementation of phantom-based X-FEM with demonstrated viability through </a:t>
            </a:r>
            <a:r>
              <a:rPr lang="bg-BG" sz="1900" u="sng" dirty="0" smtClean="0">
                <a:latin typeface="Calibri"/>
                <a:cs typeface="Calibri"/>
              </a:rPr>
              <a:t>benchmarking</a:t>
            </a:r>
            <a:r>
              <a:rPr lang="bg-BG" sz="1900" dirty="0" smtClean="0">
                <a:latin typeface="Calibri"/>
                <a:cs typeface="Calibri"/>
              </a:rPr>
              <a:t>;</a:t>
            </a:r>
          </a:p>
          <a:p>
            <a:pPr algn="just"/>
            <a:endParaRPr lang="bg-BG" sz="1900" dirty="0" smtClean="0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bg-BG" sz="1900" dirty="0" smtClean="0">
                <a:latin typeface="Calibri"/>
                <a:cs typeface="Calibri"/>
              </a:rPr>
              <a:t>Very r</a:t>
            </a:r>
            <a:r>
              <a:rPr lang="en-US" sz="1900" dirty="0" err="1" smtClean="0">
                <a:latin typeface="Calibri"/>
                <a:cs typeface="Calibri"/>
              </a:rPr>
              <a:t>easonable</a:t>
            </a:r>
            <a:r>
              <a:rPr lang="en-US" sz="1900" dirty="0" smtClean="0">
                <a:latin typeface="Calibri"/>
                <a:cs typeface="Calibri"/>
              </a:rPr>
              <a:t> </a:t>
            </a:r>
            <a:r>
              <a:rPr lang="en-US" sz="1900" dirty="0">
                <a:latin typeface="Calibri"/>
                <a:cs typeface="Calibri"/>
              </a:rPr>
              <a:t>results for both prescribed stationary cracks and propagating cracks in nuclear </a:t>
            </a:r>
            <a:r>
              <a:rPr lang="en-US" sz="1900" dirty="0" smtClean="0">
                <a:latin typeface="Calibri"/>
                <a:cs typeface="Calibri"/>
              </a:rPr>
              <a:t>fuel</a:t>
            </a:r>
            <a:r>
              <a:rPr lang="bg-BG" sz="1900" dirty="0" smtClean="0">
                <a:latin typeface="Calibri"/>
                <a:cs typeface="Calibri"/>
              </a:rPr>
              <a:t>;</a:t>
            </a:r>
            <a:endParaRPr lang="bg-BG" sz="1900" dirty="0">
              <a:latin typeface="Calibri"/>
              <a:cs typeface="Calibri"/>
            </a:endParaRPr>
          </a:p>
          <a:p>
            <a:pPr algn="just"/>
            <a:endParaRPr lang="bg-BG" sz="1900" dirty="0" smtClean="0">
              <a:latin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bg-BG" sz="1900" dirty="0" smtClean="0">
                <a:latin typeface="Calibri"/>
                <a:cs typeface="Calibri"/>
              </a:rPr>
              <a:t>Drawback: only defines the behavior of model in presence of discontinuities defined by external means. </a:t>
            </a:r>
          </a:p>
        </p:txBody>
      </p:sp>
      <p:pic>
        <p:nvPicPr>
          <p:cNvPr id="3" name="Picture 2" descr="Captura de Tela 2021-03-08 às 20.40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28" y="4226369"/>
            <a:ext cx="2403705" cy="19442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7332" y="4498459"/>
            <a:ext cx="523733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bg-BG" sz="1900" dirty="0" smtClean="0"/>
              <a:t>Major concern: heat transfer through the cracks</a:t>
            </a:r>
          </a:p>
          <a:p>
            <a:pPr marL="285750" indent="-285750">
              <a:buFont typeface="Arial"/>
              <a:buChar char="•"/>
            </a:pPr>
            <a:endParaRPr lang="bg-BG" sz="1900" dirty="0"/>
          </a:p>
          <a:p>
            <a:pPr marL="285750" indent="-285750">
              <a:buFont typeface="Arial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4630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5846"/>
            <a:ext cx="8229600" cy="1068387"/>
          </a:xfrm>
        </p:spPr>
        <p:txBody>
          <a:bodyPr/>
          <a:lstStyle/>
          <a:p>
            <a:r>
              <a:rPr lang="bg-BG" sz="5400" dirty="0" smtClean="0"/>
              <a:t>Questions?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5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86"/>
            <a:ext cx="8229600" cy="1068387"/>
          </a:xfrm>
        </p:spPr>
        <p:txBody>
          <a:bodyPr/>
          <a:lstStyle/>
          <a:p>
            <a:r>
              <a:rPr lang="bg-BG" sz="2800" dirty="0" smtClean="0"/>
              <a:t>Introduction: Motivation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4083"/>
            <a:ext cx="8229600" cy="4583377"/>
          </a:xfrm>
        </p:spPr>
        <p:txBody>
          <a:bodyPr/>
          <a:lstStyle/>
          <a:p>
            <a:pPr algn="just"/>
            <a:r>
              <a:rPr lang="bg-BG" sz="2000" dirty="0" smtClean="0"/>
              <a:t>Fracture happens early in the fuel due to thermal stresses and is not a direct safety </a:t>
            </a:r>
            <a:r>
              <a:rPr lang="bg-BG" sz="2000" dirty="0" smtClean="0"/>
              <a:t>concern.</a:t>
            </a:r>
            <a:endParaRPr lang="bg-BG" sz="2000" dirty="0" smtClean="0"/>
          </a:p>
          <a:p>
            <a:pPr algn="just"/>
            <a:r>
              <a:rPr lang="bg-BG" sz="2000" dirty="0" smtClean="0"/>
              <a:t>However, there is an important role on fuel </a:t>
            </a:r>
            <a:r>
              <a:rPr lang="bg-BG" sz="2000" dirty="0" smtClean="0"/>
              <a:t>performance:</a:t>
            </a:r>
            <a:endParaRPr lang="bg-BG" sz="2000" dirty="0" smtClean="0"/>
          </a:p>
          <a:p>
            <a:pPr lvl="1" algn="just"/>
            <a:r>
              <a:rPr lang="en-US" sz="2000" dirty="0"/>
              <a:t>I</a:t>
            </a:r>
            <a:r>
              <a:rPr lang="bg-BG" sz="2000" dirty="0"/>
              <a:t>ncrease fuel pellet </a:t>
            </a:r>
            <a:r>
              <a:rPr lang="bg-BG" sz="2000" dirty="0" smtClean="0"/>
              <a:t>diameter,</a:t>
            </a:r>
            <a:endParaRPr lang="bg-BG" sz="2000" dirty="0"/>
          </a:p>
          <a:p>
            <a:pPr lvl="1" algn="just"/>
            <a:r>
              <a:rPr lang="en-US" sz="2000" dirty="0"/>
              <a:t>R</a:t>
            </a:r>
            <a:r>
              <a:rPr lang="bg-BG" sz="2000" dirty="0"/>
              <a:t>adial </a:t>
            </a:r>
            <a:r>
              <a:rPr lang="bg-BG" sz="2000" dirty="0" smtClean="0"/>
              <a:t>relocation,</a:t>
            </a:r>
            <a:endParaRPr lang="bg-BG" sz="2000" dirty="0"/>
          </a:p>
          <a:p>
            <a:pPr lvl="1" algn="just"/>
            <a:r>
              <a:rPr lang="bg-BG" sz="2000" dirty="0"/>
              <a:t>PCMI </a:t>
            </a:r>
            <a:r>
              <a:rPr lang="mr-IN" sz="2000" dirty="0"/>
              <a:t>–</a:t>
            </a:r>
            <a:r>
              <a:rPr lang="bg-BG" sz="2000" dirty="0"/>
              <a:t> cladding </a:t>
            </a:r>
            <a:r>
              <a:rPr lang="bg-BG" sz="2000" dirty="0" smtClean="0"/>
              <a:t>failure.</a:t>
            </a:r>
          </a:p>
          <a:p>
            <a:pPr algn="just"/>
            <a:r>
              <a:rPr lang="bg-BG" sz="2000" dirty="0" smtClean="0"/>
              <a:t>X-FEM </a:t>
            </a:r>
            <a:r>
              <a:rPr lang="bg-BG" sz="2000" dirty="0"/>
              <a:t>(eXtended Finite Element Method</a:t>
            </a:r>
            <a:r>
              <a:rPr lang="bg-BG" sz="2000" dirty="0" smtClean="0"/>
              <a:t>):</a:t>
            </a:r>
          </a:p>
          <a:p>
            <a:pPr lvl="1" algn="just"/>
            <a:r>
              <a:rPr lang="bg-BG" sz="2000" dirty="0" smtClean="0"/>
              <a:t>Allows </a:t>
            </a:r>
            <a:r>
              <a:rPr lang="bg-BG" sz="2000" dirty="0"/>
              <a:t>for arbitrary spatial discontinuities to be represented within the context of </a:t>
            </a:r>
            <a:r>
              <a:rPr lang="bg-BG" sz="2000" dirty="0" smtClean="0"/>
              <a:t>FEM;</a:t>
            </a:r>
            <a:endParaRPr lang="bg-BG" sz="2000" dirty="0"/>
          </a:p>
          <a:p>
            <a:pPr lvl="1" algn="just"/>
            <a:r>
              <a:rPr lang="bg-BG" sz="2000" dirty="0" smtClean="0"/>
              <a:t>Strengths </a:t>
            </a:r>
            <a:r>
              <a:rPr lang="bg-BG" sz="2000" dirty="0"/>
              <a:t>of the standard FEM (continuous behavior) while addressing shortcomings (discontinuous behavior</a:t>
            </a:r>
            <a:r>
              <a:rPr lang="bg-BG" sz="2000" dirty="0" smtClean="0"/>
              <a:t>).</a:t>
            </a:r>
            <a:endParaRPr lang="bg-BG" sz="2000" dirty="0"/>
          </a:p>
          <a:p>
            <a:pPr marL="57150" indent="0" algn="just">
              <a:buNone/>
            </a:pPr>
            <a:endParaRPr lang="bg-BG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12293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86"/>
            <a:ext cx="8229600" cy="1068387"/>
          </a:xfrm>
        </p:spPr>
        <p:txBody>
          <a:bodyPr/>
          <a:lstStyle/>
          <a:p>
            <a:r>
              <a:rPr lang="bg-BG" sz="2800" dirty="0" smtClean="0"/>
              <a:t>Governing equations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5524"/>
            <a:ext cx="8229600" cy="4257932"/>
          </a:xfrm>
        </p:spPr>
        <p:txBody>
          <a:bodyPr/>
          <a:lstStyle/>
          <a:p>
            <a:r>
              <a:rPr lang="bg-BG" sz="2200" dirty="0" smtClean="0"/>
              <a:t>Energy balance:</a:t>
            </a:r>
          </a:p>
          <a:p>
            <a:endParaRPr lang="bg-BG" sz="2200" dirty="0" smtClean="0"/>
          </a:p>
          <a:p>
            <a:endParaRPr lang="bg-BG" sz="2200" dirty="0"/>
          </a:p>
          <a:p>
            <a:r>
              <a:rPr lang="bg-BG" sz="2200" dirty="0" smtClean="0"/>
              <a:t>Heat flux:</a:t>
            </a:r>
          </a:p>
          <a:p>
            <a:endParaRPr lang="bg-BG" sz="2200" dirty="0" smtClean="0"/>
          </a:p>
          <a:p>
            <a:endParaRPr lang="bg-BG" sz="2200" dirty="0"/>
          </a:p>
          <a:p>
            <a:r>
              <a:rPr lang="bg-BG" sz="2200" dirty="0" smtClean="0"/>
              <a:t>Momentum conservation:</a:t>
            </a:r>
          </a:p>
        </p:txBody>
      </p:sp>
      <p:pic>
        <p:nvPicPr>
          <p:cNvPr id="4" name="Picture 3" descr="Captura de Tela 2021-03-07 às 11.08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33" y="1563447"/>
            <a:ext cx="3234267" cy="1154353"/>
          </a:xfrm>
          <a:prstGeom prst="rect">
            <a:avLst/>
          </a:prstGeom>
        </p:spPr>
      </p:pic>
      <p:pic>
        <p:nvPicPr>
          <p:cNvPr id="5" name="Picture 4" descr="Captura de Tela 2021-03-07 às 11.09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2802465"/>
            <a:ext cx="2648627" cy="922867"/>
          </a:xfrm>
          <a:prstGeom prst="rect">
            <a:avLst/>
          </a:prstGeom>
        </p:spPr>
      </p:pic>
      <p:pic>
        <p:nvPicPr>
          <p:cNvPr id="6" name="Picture 5" descr="Captura de Tela 2021-03-07 às 11.09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4114799"/>
            <a:ext cx="3035300" cy="804307"/>
          </a:xfrm>
          <a:prstGeom prst="rect">
            <a:avLst/>
          </a:prstGeom>
        </p:spPr>
      </p:pic>
      <p:pic>
        <p:nvPicPr>
          <p:cNvPr id="7" name="Picture 6" descr="Captura de Tela 2021-03-07 às 11.12.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66" y="5271518"/>
            <a:ext cx="3031067" cy="6539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33027" y="5167559"/>
            <a:ext cx="2907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E</a:t>
            </a:r>
            <a:r>
              <a:rPr lang="bg-BG" dirty="0" smtClean="0"/>
              <a:t>: elasticity tensor</a:t>
            </a:r>
          </a:p>
          <a:p>
            <a:r>
              <a:rPr lang="en-US" b="1" dirty="0" err="1" smtClean="0"/>
              <a:t>ε</a:t>
            </a:r>
            <a:r>
              <a:rPr lang="bg-BG" dirty="0" smtClean="0"/>
              <a:t>: total strain</a:t>
            </a:r>
          </a:p>
          <a:p>
            <a:r>
              <a:rPr lang="en-US" b="1" dirty="0" err="1" smtClean="0"/>
              <a:t>ε</a:t>
            </a:r>
            <a:r>
              <a:rPr lang="bg-BG" b="1" baseline="-25000" dirty="0" smtClean="0"/>
              <a:t>th</a:t>
            </a:r>
            <a:r>
              <a:rPr lang="bg-BG" dirty="0" smtClean="0"/>
              <a:t>: thermally-induced strain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7340710" y="1803081"/>
            <a:ext cx="52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(1)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366111" y="3027925"/>
            <a:ext cx="52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(2)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62951" y="4221404"/>
            <a:ext cx="52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(3)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362951" y="5280602"/>
            <a:ext cx="52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(4)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716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86"/>
            <a:ext cx="8229600" cy="1068387"/>
          </a:xfrm>
        </p:spPr>
        <p:txBody>
          <a:bodyPr/>
          <a:lstStyle/>
          <a:p>
            <a:r>
              <a:rPr lang="bg-BG" sz="2800" dirty="0" smtClean="0"/>
              <a:t>Phantom-node-based X-FEM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 descr="Captura de Tela 2021-03-07 às 11.53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0" y="1772973"/>
            <a:ext cx="7958667" cy="1068959"/>
          </a:xfrm>
          <a:prstGeom prst="rect">
            <a:avLst/>
          </a:prstGeom>
        </p:spPr>
      </p:pic>
      <p:pic>
        <p:nvPicPr>
          <p:cNvPr id="9" name="Picture 8" descr="Captura de Tela 2021-03-07 às 12.08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00938"/>
            <a:ext cx="8382000" cy="23493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89703" y="2841932"/>
            <a:ext cx="382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bg-BG" dirty="0" smtClean="0">
                <a:solidFill>
                  <a:srgbClr val="FF0000"/>
                </a:solidFill>
              </a:rPr>
              <a:t>rack tips coincide with element edges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573891" y="1989667"/>
            <a:ext cx="2788356" cy="73377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423146" y="2033913"/>
            <a:ext cx="52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(5)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86"/>
            <a:ext cx="8229600" cy="1068387"/>
          </a:xfrm>
        </p:spPr>
        <p:txBody>
          <a:bodyPr/>
          <a:lstStyle/>
          <a:p>
            <a:r>
              <a:rPr lang="bg-BG" sz="2800" dirty="0" smtClean="0"/>
              <a:t>EFA </a:t>
            </a:r>
            <a:r>
              <a:rPr lang="mr-IN" sz="2800" dirty="0" smtClean="0"/>
              <a:t>–</a:t>
            </a:r>
            <a:r>
              <a:rPr lang="bg-BG" sz="2800" dirty="0" smtClean="0"/>
              <a:t> Element Fragment Algorithm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 descr="Captura de Tela 2021-03-07 às 12.10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67" y="1675342"/>
            <a:ext cx="2788652" cy="50461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1751013"/>
            <a:ext cx="396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bg-BG" dirty="0" smtClean="0"/>
              <a:t>Complexity in implementing the phantom node method: solving connectivity of the partial elements created when there</a:t>
            </a:r>
            <a:r>
              <a:rPr lang="bg-BG" dirty="0"/>
              <a:t> </a:t>
            </a:r>
            <a:r>
              <a:rPr lang="bg-BG" dirty="0" smtClean="0"/>
              <a:t>is a crack</a:t>
            </a:r>
          </a:p>
          <a:p>
            <a:pPr marL="285750" indent="-285750" algn="just">
              <a:buFont typeface="Arial"/>
              <a:buChar char="•"/>
            </a:pPr>
            <a:endParaRPr lang="bg-BG" dirty="0" smtClean="0"/>
          </a:p>
          <a:p>
            <a:pPr marL="285750" indent="-285750" algn="just">
              <a:buFont typeface="Arial"/>
              <a:buChar char="•"/>
            </a:pPr>
            <a:endParaRPr lang="bg-BG" dirty="0" smtClean="0"/>
          </a:p>
          <a:p>
            <a:pPr marL="285750" indent="-285750" algn="just">
              <a:buFont typeface="Arial"/>
              <a:buChar char="•"/>
            </a:pPr>
            <a:r>
              <a:rPr lang="bg-BG" dirty="0" smtClean="0"/>
              <a:t>EFA: relies on the use of data structures known as “fragments”</a:t>
            </a:r>
          </a:p>
          <a:p>
            <a:pPr marL="285750" indent="-285750" algn="just">
              <a:buFont typeface="Arial"/>
              <a:buChar char="•"/>
            </a:pPr>
            <a:endParaRPr lang="bg-BG" dirty="0" smtClean="0"/>
          </a:p>
          <a:p>
            <a:pPr marL="285750" indent="-285750" algn="just">
              <a:buFont typeface="Arial"/>
              <a:buChar char="•"/>
            </a:pPr>
            <a:endParaRPr lang="bg-BG" dirty="0"/>
          </a:p>
          <a:p>
            <a:pPr algn="just"/>
            <a:endParaRPr lang="bg-BG" dirty="0" smtClean="0"/>
          </a:p>
          <a:p>
            <a:pPr marL="285750" indent="-285750" algn="just">
              <a:buFont typeface="Arial"/>
              <a:buChar char="•"/>
            </a:pPr>
            <a:r>
              <a:rPr lang="bg-BG" dirty="0" smtClean="0"/>
              <a:t>Can be applied to 3D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8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86"/>
            <a:ext cx="8229600" cy="1068387"/>
          </a:xfrm>
        </p:spPr>
        <p:txBody>
          <a:bodyPr/>
          <a:lstStyle/>
          <a:p>
            <a:r>
              <a:rPr lang="bg-BG" sz="2800" dirty="0" smtClean="0"/>
              <a:t>X-FEM crack initiation and propagation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5524"/>
            <a:ext cx="8229600" cy="4257932"/>
          </a:xfrm>
        </p:spPr>
        <p:txBody>
          <a:bodyPr/>
          <a:lstStyle/>
          <a:p>
            <a:r>
              <a:rPr lang="bg-BG" sz="2200" dirty="0" smtClean="0"/>
              <a:t>The method does not define the locations of the discontinuities. Problems with: pre-defined stationary cracks, propagation from initially-prescribed cracks, and problems where cracks initiate and propagate</a:t>
            </a:r>
          </a:p>
          <a:p>
            <a:r>
              <a:rPr lang="bg-BG" sz="2200" dirty="0" smtClean="0"/>
              <a:t>Crack propagation: direction is determined using maximum hoop stress</a:t>
            </a:r>
            <a:endParaRPr lang="bg-BG" sz="2200" dirty="0" smtClean="0"/>
          </a:p>
        </p:txBody>
      </p:sp>
      <p:pic>
        <p:nvPicPr>
          <p:cNvPr id="4" name="Picture 3" descr="Captura de Tela 2021-03-07 às 12.54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" y="4085165"/>
            <a:ext cx="7670800" cy="820509"/>
          </a:xfrm>
          <a:prstGeom prst="rect">
            <a:avLst/>
          </a:prstGeom>
        </p:spPr>
      </p:pic>
      <p:pic>
        <p:nvPicPr>
          <p:cNvPr id="5" name="Picture 4" descr="Captura de Tela 2021-03-07 às 12.54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5" y="5186620"/>
            <a:ext cx="3674534" cy="997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7600" y="5305152"/>
            <a:ext cx="2483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K</a:t>
            </a:r>
            <a:r>
              <a:rPr lang="bg-BG" baseline="-25000" dirty="0" smtClean="0"/>
              <a:t>I</a:t>
            </a:r>
            <a:r>
              <a:rPr lang="bg-BG" dirty="0" smtClean="0"/>
              <a:t>: Mode-I stress factor</a:t>
            </a:r>
          </a:p>
          <a:p>
            <a:r>
              <a:rPr lang="bg-BG" dirty="0" smtClean="0"/>
              <a:t>K</a:t>
            </a:r>
            <a:r>
              <a:rPr lang="bg-BG" baseline="-25000" dirty="0" smtClean="0"/>
              <a:t>II</a:t>
            </a:r>
            <a:r>
              <a:rPr lang="bg-BG" dirty="0" smtClean="0"/>
              <a:t>: Mode-II stress factor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12713" y="5489818"/>
            <a:ext cx="52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(7)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412713" y="4255592"/>
            <a:ext cx="52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(6)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974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86"/>
            <a:ext cx="8229600" cy="1068387"/>
          </a:xfrm>
        </p:spPr>
        <p:txBody>
          <a:bodyPr/>
          <a:lstStyle/>
          <a:p>
            <a:r>
              <a:rPr lang="bg-BG" sz="2800" dirty="0" smtClean="0"/>
              <a:t>X-FEM crack initiation and propagation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5524"/>
            <a:ext cx="8229600" cy="590543"/>
          </a:xfrm>
        </p:spPr>
        <p:txBody>
          <a:bodyPr/>
          <a:lstStyle/>
          <a:p>
            <a:r>
              <a:rPr lang="bg-BG" sz="2200" dirty="0" smtClean="0"/>
              <a:t>Crack propagation: stress intensity factors</a:t>
            </a:r>
            <a:endParaRPr lang="bg-BG" sz="2200" dirty="0" smtClean="0"/>
          </a:p>
        </p:txBody>
      </p:sp>
      <p:pic>
        <p:nvPicPr>
          <p:cNvPr id="6" name="Picture 5" descr="Captura de Tela 2021-03-07 às 13.26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96067"/>
            <a:ext cx="6997700" cy="800100"/>
          </a:xfrm>
          <a:prstGeom prst="rect">
            <a:avLst/>
          </a:prstGeom>
        </p:spPr>
      </p:pic>
      <p:pic>
        <p:nvPicPr>
          <p:cNvPr id="7" name="Picture 6" descr="Captura de Tela 2021-03-07 às 13.26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33233"/>
            <a:ext cx="7912100" cy="1054100"/>
          </a:xfrm>
          <a:prstGeom prst="rect">
            <a:avLst/>
          </a:prstGeom>
        </p:spPr>
      </p:pic>
      <p:pic>
        <p:nvPicPr>
          <p:cNvPr id="9" name="Picture 8" descr="Captura de Tela 2021-03-07 às 13.26.1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5160346"/>
            <a:ext cx="2755900" cy="7620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09600" y="4487333"/>
            <a:ext cx="8229600" cy="59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sz="2200" dirty="0" smtClean="0"/>
              <a:t>With K</a:t>
            </a:r>
            <a:r>
              <a:rPr lang="bg-BG" sz="2200" baseline="-25000" dirty="0" smtClean="0"/>
              <a:t>I</a:t>
            </a:r>
            <a:r>
              <a:rPr lang="bg-BG" sz="2200" baseline="30000" dirty="0" smtClean="0"/>
              <a:t>aux</a:t>
            </a:r>
            <a:r>
              <a:rPr lang="bg-BG" sz="2200" dirty="0" smtClean="0"/>
              <a:t> = 1.0 and K</a:t>
            </a:r>
            <a:r>
              <a:rPr lang="bg-BG" sz="2200" baseline="-25000" dirty="0" smtClean="0"/>
              <a:t>II</a:t>
            </a:r>
            <a:r>
              <a:rPr lang="bg-BG" sz="2200" baseline="30000" dirty="0" smtClean="0"/>
              <a:t>aux</a:t>
            </a:r>
            <a:r>
              <a:rPr lang="bg-BG" sz="2200" dirty="0" smtClean="0"/>
              <a:t> = K</a:t>
            </a:r>
            <a:r>
              <a:rPr lang="bg-BG" sz="2200" baseline="-25000" dirty="0" smtClean="0"/>
              <a:t>III</a:t>
            </a:r>
            <a:r>
              <a:rPr lang="bg-BG" sz="2200" baseline="30000" dirty="0" smtClean="0"/>
              <a:t>aux</a:t>
            </a:r>
            <a:r>
              <a:rPr lang="bg-BG" sz="2200" dirty="0" smtClean="0"/>
              <a:t> = 0 </a:t>
            </a:r>
            <a:endParaRPr lang="bg-BG" sz="2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417165" y="2522748"/>
            <a:ext cx="52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(8)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417165" y="3691148"/>
            <a:ext cx="52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(9)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0813" y="5353438"/>
            <a:ext cx="68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 smtClean="0"/>
              <a:t>(10)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188987" y="6007479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bg-BG" dirty="0" smtClean="0">
                <a:solidFill>
                  <a:srgbClr val="FF0000"/>
                </a:solidFill>
              </a:rPr>
              <a:t>ritical stress intensity factor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85444" y="5686778"/>
            <a:ext cx="0" cy="465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28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86"/>
            <a:ext cx="8229600" cy="1068387"/>
          </a:xfrm>
        </p:spPr>
        <p:txBody>
          <a:bodyPr/>
          <a:lstStyle/>
          <a:p>
            <a:r>
              <a:rPr lang="bg-BG" sz="2800" dirty="0" smtClean="0"/>
              <a:t>X-FEM crack initiation and propagation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5524"/>
            <a:ext cx="8229600" cy="4257932"/>
          </a:xfrm>
        </p:spPr>
        <p:txBody>
          <a:bodyPr/>
          <a:lstStyle/>
          <a:p>
            <a:pPr algn="just"/>
            <a:r>
              <a:rPr lang="bg-BG" sz="2000" dirty="0" smtClean="0"/>
              <a:t>Crack initiation: </a:t>
            </a:r>
            <a:r>
              <a:rPr lang="en-US" sz="2000" dirty="0"/>
              <a:t>most common approach is to place a crack at the location of maximum stress when a stress criterion is </a:t>
            </a:r>
            <a:r>
              <a:rPr lang="en-US" sz="2000" dirty="0" smtClean="0"/>
              <a:t>exceeded </a:t>
            </a:r>
            <a:endParaRPr lang="en-US" sz="2000" dirty="0"/>
          </a:p>
          <a:p>
            <a:pPr lvl="1" algn="just"/>
            <a:r>
              <a:rPr lang="bg-BG" sz="2000" dirty="0" smtClean="0"/>
              <a:t>In a cylindrical fuel pellet, the highest stresses in an uncracked pellet occur in the outside surface of the fuel; in this work, this was used to simplify crack initiation which are only permitted to initiate on the outer surface of the fuel.</a:t>
            </a:r>
          </a:p>
          <a:p>
            <a:pPr lvl="1" algn="just"/>
            <a:r>
              <a:rPr lang="bg-BG" sz="2000" dirty="0" smtClean="0"/>
              <a:t>Critical maximum hoop stress value; hoop stress is uniform in an ideal pellet, while in an actual pellet cracks initiate in local defects </a:t>
            </a:r>
            <a:r>
              <a:rPr lang="mr-IN" sz="2000" dirty="0" smtClean="0"/>
              <a:t>–</a:t>
            </a:r>
            <a:r>
              <a:rPr lang="bg-BG" sz="2000" dirty="0" smtClean="0"/>
              <a:t> </a:t>
            </a:r>
            <a:r>
              <a:rPr lang="en-US" sz="2000" dirty="0" smtClean="0"/>
              <a:t>random</a:t>
            </a:r>
            <a:r>
              <a:rPr lang="bg-BG" sz="2000" dirty="0" smtClean="0"/>
              <a:t> </a:t>
            </a:r>
            <a:r>
              <a:rPr lang="en-US" sz="2000" dirty="0" smtClean="0"/>
              <a:t>distribution </a:t>
            </a:r>
            <a:r>
              <a:rPr lang="en-US" sz="2000" dirty="0"/>
              <a:t>of the local fracture strength </a:t>
            </a:r>
            <a:endParaRPr lang="en-US" sz="2000" dirty="0"/>
          </a:p>
          <a:p>
            <a:pPr lvl="1" algn="just"/>
            <a:r>
              <a:rPr lang="bg-BG" sz="2000" dirty="0" smtClean="0"/>
              <a:t>Specimen size: larger specimen presents more flaws; larger finite elements = larger volumes = higher probability of failure</a:t>
            </a:r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6613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586"/>
            <a:ext cx="8229600" cy="1068387"/>
          </a:xfrm>
        </p:spPr>
        <p:txBody>
          <a:bodyPr/>
          <a:lstStyle/>
          <a:p>
            <a:r>
              <a:rPr lang="bg-BG" sz="2800" dirty="0" smtClean="0"/>
              <a:t>Benchmarks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 descr="Captura de Tela 2021-03-07 às 16.18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55" y="1885147"/>
            <a:ext cx="4212167" cy="1987648"/>
          </a:xfrm>
          <a:prstGeom prst="rect">
            <a:avLst/>
          </a:prstGeom>
        </p:spPr>
      </p:pic>
      <p:pic>
        <p:nvPicPr>
          <p:cNvPr id="9" name="Picture 8" descr="Captura de Tela 2021-03-07 às 16.21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8" y="4345279"/>
            <a:ext cx="5113867" cy="201107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95615" y="2421369"/>
            <a:ext cx="279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bg-BG" dirty="0" smtClean="0"/>
              <a:t>Rectangular plate with an inclined crack (temperature gradient)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95615" y="4896554"/>
            <a:ext cx="279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bg-BG" dirty="0" smtClean="0"/>
              <a:t>Crack propagation in a cruciform plate (thermal and mechanical loading)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1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5683</TotalTime>
  <Words>848</Words>
  <Application>Microsoft Macintosh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NCStateU-horizontal-left-logo</vt:lpstr>
      <vt:lpstr>Ceramic nuclear fuel fracture modeling with the extended finite element method</vt:lpstr>
      <vt:lpstr>Introduction: Motivation</vt:lpstr>
      <vt:lpstr>Governing equations</vt:lpstr>
      <vt:lpstr>Phantom-node-based X-FEM</vt:lpstr>
      <vt:lpstr>EFA – Element Fragment Algorithm</vt:lpstr>
      <vt:lpstr>X-FEM crack initiation and propagation</vt:lpstr>
      <vt:lpstr>X-FEM crack initiation and propagation</vt:lpstr>
      <vt:lpstr>X-FEM crack initiation and propagation</vt:lpstr>
      <vt:lpstr>Benchmarks</vt:lpstr>
      <vt:lpstr>LWR fuel pellet cracking – stationary cracks </vt:lpstr>
      <vt:lpstr>LWR fuel pellet cracking – stationary cracks</vt:lpstr>
      <vt:lpstr>LWR fuel pellet cracking – stationary cracks</vt:lpstr>
      <vt:lpstr>LWR fuel pellet – propagating cracks</vt:lpstr>
      <vt:lpstr>Propagating cracks: Kc sensitivity</vt:lpstr>
      <vt:lpstr>Propagating cracks: crack length sensitivity</vt:lpstr>
      <vt:lpstr>Conclusion</vt:lpstr>
      <vt:lpstr>Questions?</vt:lpstr>
    </vt:vector>
  </TitlesOfParts>
  <Company>NC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 Dearmon</dc:creator>
  <cp:lastModifiedBy>Ana</cp:lastModifiedBy>
  <cp:revision>74</cp:revision>
  <dcterms:created xsi:type="dcterms:W3CDTF">2014-04-10T19:16:28Z</dcterms:created>
  <dcterms:modified xsi:type="dcterms:W3CDTF">2021-03-09T02:08:09Z</dcterms:modified>
</cp:coreProperties>
</file>