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7" r:id="rId11"/>
    <p:sldId id="270" r:id="rId12"/>
    <p:sldId id="271" r:id="rId13"/>
    <p:sldId id="27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mbria Math" panose="02040503050406030204" pitchFamily="18" charset="0"/>
      <p:regular r:id="rId20"/>
    </p:embeddedFont>
    <p:embeddedFont>
      <p:font typeface="Roboto Condensed Ligh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7440" autoAdjust="0"/>
  </p:normalViewPr>
  <p:slideViewPr>
    <p:cSldViewPr snapToGrid="0">
      <p:cViewPr varScale="1">
        <p:scale>
          <a:sx n="193" d="100"/>
          <a:sy n="193" d="100"/>
        </p:scale>
        <p:origin x="882" y="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report is basically a description of the RNFTT code, and how it evolved over time. It talks about the initial development of the code and some expansions made to it, how it was validated, and use cases for current studies.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1652125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396482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265845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RNFTT is the RMCC (Royal Military College of Canada ) Nuclear Fuel Thermochemical Treatment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Overarching Goal: Be able to predict radiation transmission source as a result of a LOCA accident that causes a clad breach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Assumption 1: Partial pressures of each of the gasses in solution is equal to the pressure of the system multiplied by the mole fraction </a:t>
            </a:r>
          </a:p>
          <a:p>
            <a:pPr marL="0" lvl="0" indent="0" algn="l" rtl="0">
              <a:spcBef>
                <a:spcPts val="0"/>
              </a:spcBef>
              <a:spcAft>
                <a:spcPts val="0"/>
              </a:spcAft>
              <a:buNone/>
            </a:pPr>
            <a:r>
              <a:rPr lang="en-US" dirty="0"/>
              <a:t>Assumption 2: The activity of metallic liquids is equal to its mole fraction</a:t>
            </a:r>
          </a:p>
          <a:p>
            <a:pPr marL="0" lvl="0" indent="0" algn="l" rtl="0">
              <a:spcBef>
                <a:spcPts val="0"/>
              </a:spcBef>
              <a:spcAft>
                <a:spcPts val="0"/>
              </a:spcAft>
              <a:buNone/>
            </a:pPr>
            <a:r>
              <a:rPr lang="en-US" dirty="0"/>
              <a:t>Assumption 3: Each solid has a specific defined stoichiometry</a:t>
            </a:r>
            <a:endParaRPr dirty="0"/>
          </a:p>
        </p:txBody>
      </p:sp>
    </p:spTree>
    <p:extLst>
      <p:ext uri="{BB962C8B-B14F-4D97-AF65-F5344CB8AC3E}">
        <p14:creationId xmlns:p14="http://schemas.microsoft.com/office/powerpoint/2010/main" val="3319695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Bullet – People at the time thought that molybdenum acted as an indicator for the chemical behavior of Uranium, so they included a thermodynamic evaluation of the Noble-Metal system (Full D-orbital) (Mo, Tc, Ruthenium, Rhodium, Palladium)</a:t>
            </a:r>
          </a:p>
          <a:p>
            <a:pPr marL="0" lvl="0" indent="0" algn="l" rtl="0">
              <a:spcBef>
                <a:spcPts val="0"/>
              </a:spcBef>
              <a:spcAft>
                <a:spcPts val="0"/>
              </a:spcAft>
              <a:buNone/>
            </a:pPr>
            <a:r>
              <a:rPr lang="en-US" dirty="0"/>
              <a:t>Second Bullet – Hyper and Hypo stoichiometric regimes further refined the treatment. Made it easy for third bullet to happen</a:t>
            </a:r>
          </a:p>
          <a:p>
            <a:pPr marL="0" lvl="0" indent="0" algn="l" rtl="0">
              <a:spcBef>
                <a:spcPts val="0"/>
              </a:spcBef>
              <a:spcAft>
                <a:spcPts val="0"/>
              </a:spcAft>
              <a:buNone/>
            </a:pPr>
            <a:r>
              <a:rPr lang="en-US" dirty="0"/>
              <a:t>Third Bullet – </a:t>
            </a:r>
          </a:p>
          <a:p>
            <a:pPr marL="0" lvl="0" indent="0" algn="l" rtl="0">
              <a:spcBef>
                <a:spcPts val="0"/>
              </a:spcBef>
              <a:spcAft>
                <a:spcPts val="0"/>
              </a:spcAft>
              <a:buNone/>
            </a:pPr>
            <a:r>
              <a:rPr lang="en-US" dirty="0"/>
              <a:t>Fourth Bullet – “grey oxide” phase resulting from low solubility of </a:t>
            </a:r>
            <a:r>
              <a:rPr lang="en-US" dirty="0" err="1"/>
              <a:t>BaO</a:t>
            </a:r>
            <a:r>
              <a:rPr lang="en-US" dirty="0"/>
              <a:t> and </a:t>
            </a:r>
            <a:r>
              <a:rPr lang="en-US" dirty="0" err="1"/>
              <a:t>SrO</a:t>
            </a:r>
            <a:r>
              <a:rPr lang="en-US" dirty="0"/>
              <a:t> in UO</a:t>
            </a:r>
            <a:r>
              <a:rPr lang="en-US" baseline="-25000" dirty="0"/>
              <a:t>2</a:t>
            </a:r>
            <a:r>
              <a:rPr lang="en-US" baseline="0" dirty="0"/>
              <a:t> solid solution phase added</a:t>
            </a:r>
            <a:endParaRPr dirty="0"/>
          </a:p>
        </p:txBody>
      </p:sp>
    </p:spTree>
    <p:extLst>
      <p:ext uri="{BB962C8B-B14F-4D97-AF65-F5344CB8AC3E}">
        <p14:creationId xmlns:p14="http://schemas.microsoft.com/office/powerpoint/2010/main" val="2735587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CT Experiments – Ceramic tube of yttria doped with Zirconium, platinum electrodes on inside and outside walls. Exclusively O</a:t>
            </a:r>
            <a:r>
              <a:rPr lang="en-US" baseline="30000" dirty="0"/>
              <a:t>2-</a:t>
            </a:r>
            <a:r>
              <a:rPr lang="en-US" baseline="0" dirty="0"/>
              <a:t> ions able to conduct electricity. Thus, applying a known current lets you know exactly how much oxygen is added to a mixture. This was measured by the oxygen partial pressure change in a gas stream</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UMoO6 – Aqueous synthesis method to produce UMoO6 examined. X-Ray Diffraction used to determine material composition, crystal structures after the fact. </a:t>
            </a:r>
          </a:p>
        </p:txBody>
      </p:sp>
    </p:spTree>
    <p:extLst>
      <p:ext uri="{BB962C8B-B14F-4D97-AF65-F5344CB8AC3E}">
        <p14:creationId xmlns:p14="http://schemas.microsoft.com/office/powerpoint/2010/main" val="2403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aseline="0" dirty="0"/>
              <a:t>Nuclear Fuel Behavior codes are typically finite element or finite difference methods relying on understanding of phase equilibria, composition, oxygen chemical potential, etc. to predict fuel behavior</a:t>
            </a:r>
          </a:p>
          <a:p>
            <a:pPr marL="171450" lvl="0" indent="-171450" algn="l" rtl="0">
              <a:spcBef>
                <a:spcPts val="0"/>
              </a:spcBef>
              <a:spcAft>
                <a:spcPts val="0"/>
              </a:spcAft>
            </a:pPr>
            <a:r>
              <a:rPr lang="en-US" baseline="0" dirty="0"/>
              <a:t>Multiphysics applications typically solve partial differential equations for heat and mass transport coupled with structural mechanics</a:t>
            </a:r>
          </a:p>
        </p:txBody>
      </p:sp>
    </p:spTree>
    <p:extLst>
      <p:ext uri="{BB962C8B-B14F-4D97-AF65-F5344CB8AC3E}">
        <p14:creationId xmlns:p14="http://schemas.microsoft.com/office/powerpoint/2010/main" val="1465624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Elemental concentrations computed from nuclear physics calculations in Origen-S and temperatures computed by AMP heat transfer calculations formed inputs for Thermochimica energy minimization calculations.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Conventional approaches have gotten close to this, but those were limited to fresh fuel under a single-phase assumption and had no concept of multi-phase equilibria. This surface plot was generated for 3.5% enriched fuel and 30 </a:t>
            </a:r>
            <a:r>
              <a:rPr lang="en-US" sz="1100" dirty="0" err="1"/>
              <a:t>GWd</a:t>
            </a:r>
            <a:r>
              <a:rPr lang="en-US" sz="1100" dirty="0"/>
              <a:t>/t(U).</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Additional benefits of this method include predicting phase formation in the fuel, and the straightforward addition of incorporating chemical effects on the Zirconium surface.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It’s also a good design space for others to produce better methods </a:t>
            </a:r>
          </a:p>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294012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Elemental concentrations computed from nuclear physics calculations in Origen-S and temperatures computed by AMP heat transfer calculations formed inputs for Thermochimica energy minimization calculations</a:t>
            </a:r>
          </a:p>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403925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2af87ed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2af87ed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a:t>Time step 1: laser on</a:t>
            </a:r>
          </a:p>
          <a:p>
            <a:pPr marL="0" lvl="0" indent="0" algn="l" rtl="0">
              <a:spcBef>
                <a:spcPts val="0"/>
              </a:spcBef>
              <a:spcAft>
                <a:spcPts val="0"/>
              </a:spcAft>
              <a:buNone/>
            </a:pPr>
            <a:r>
              <a:rPr lang="en-US" baseline="0" dirty="0"/>
              <a:t>Time step 2: laser on</a:t>
            </a:r>
          </a:p>
          <a:p>
            <a:pPr marL="0" lvl="0" indent="0" algn="l" rtl="0">
              <a:spcBef>
                <a:spcPts val="0"/>
              </a:spcBef>
              <a:spcAft>
                <a:spcPts val="0"/>
              </a:spcAft>
              <a:buNone/>
            </a:pPr>
            <a:r>
              <a:rPr lang="en-US" baseline="0" dirty="0"/>
              <a:t>Time steps 3-5: power rapidly decreased</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Point a) oxygen depletion ahead of liquid phase</a:t>
            </a:r>
          </a:p>
          <a:p>
            <a:pPr marL="0" lvl="0" indent="0" algn="l" rtl="0">
              <a:spcBef>
                <a:spcPts val="0"/>
              </a:spcBef>
              <a:spcAft>
                <a:spcPts val="0"/>
              </a:spcAft>
              <a:buNone/>
            </a:pPr>
            <a:r>
              <a:rPr lang="en-US" baseline="0" dirty="0"/>
              <a:t>Point b) local spike in oxygen concentration due to solidification</a:t>
            </a:r>
          </a:p>
          <a:p>
            <a:pPr marL="0" lvl="0" indent="0" algn="l" rtl="0">
              <a:spcBef>
                <a:spcPts val="0"/>
              </a:spcBef>
              <a:spcAft>
                <a:spcPts val="0"/>
              </a:spcAft>
              <a:buNone/>
            </a:pPr>
            <a:r>
              <a:rPr lang="en-US" baseline="0" dirty="0"/>
              <a:t>Point c) local oxygen rich regions in liquid due to axial solidification</a:t>
            </a:r>
          </a:p>
        </p:txBody>
      </p:sp>
    </p:spTree>
    <p:extLst>
      <p:ext uri="{BB962C8B-B14F-4D97-AF65-F5344CB8AC3E}">
        <p14:creationId xmlns:p14="http://schemas.microsoft.com/office/powerpoint/2010/main" val="231714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57200" y="350261"/>
            <a:ext cx="8229600" cy="801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457200" y="1664277"/>
            <a:ext cx="8229600" cy="23277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 name="Google Shape;16;p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408150" y="-684000"/>
            <a:ext cx="2327700"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463750" y="1371630"/>
            <a:ext cx="4388700"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272750" y="-609570"/>
            <a:ext cx="4388700"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1597820"/>
            <a:ext cx="7772400" cy="1102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2914650"/>
            <a:ext cx="6400800" cy="13143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rgbClr val="888888"/>
              </a:buClr>
              <a:buSzPts val="24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1035563"/>
            <a:ext cx="7772400" cy="1021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476377"/>
            <a:ext cx="4038600" cy="311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476377"/>
            <a:ext cx="4038600" cy="311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3" y="650504"/>
            <a:ext cx="8229600" cy="801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1" name="Google Shape;41;p6"/>
          <p:cNvSpPr txBox="1">
            <a:spLocks noGrp="1"/>
          </p:cNvSpPr>
          <p:nvPr>
            <p:ph type="body" idx="2"/>
          </p:nvPr>
        </p:nvSpPr>
        <p:spPr>
          <a:xfrm>
            <a:off x="4645028"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3" y="204787"/>
            <a:ext cx="3008400" cy="871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04789"/>
            <a:ext cx="5111700" cy="438990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3" y="1076327"/>
            <a:ext cx="3008400" cy="351840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3600451"/>
            <a:ext cx="5486400" cy="425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75085"/>
            <a:ext cx="8229600" cy="8013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2266950"/>
            <a:ext cx="8229600" cy="23277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3">
            <a:alphaModFix/>
          </a:blip>
          <a:srcRect/>
          <a:stretch/>
        </p:blipFill>
        <p:spPr>
          <a:xfrm>
            <a:off x="1" y="0"/>
            <a:ext cx="9152191" cy="457200"/>
          </a:xfrm>
          <a:prstGeom prst="rect">
            <a:avLst/>
          </a:prstGeom>
          <a:noFill/>
          <a:ln>
            <a:noFill/>
          </a:ln>
        </p:spPr>
      </p:pic>
      <p:sp>
        <p:nvSpPr>
          <p:cNvPr id="12" name="Google Shape;12;p1"/>
          <p:cNvSpPr txBox="1"/>
          <p:nvPr/>
        </p:nvSpPr>
        <p:spPr>
          <a:xfrm>
            <a:off x="1995813" y="90100"/>
            <a:ext cx="3697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Roboto Condensed Light"/>
                <a:ea typeface="Roboto Condensed Light"/>
                <a:cs typeface="Roboto Condensed Light"/>
                <a:sym typeface="Roboto Condensed Light"/>
              </a:rPr>
              <a:t>Department of Nuclear Engineering</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709325" y="1078378"/>
            <a:ext cx="7772400" cy="180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 dirty="0"/>
              <a:t>An overview of thermochemical modelling of CANDU fuel and</a:t>
            </a:r>
            <a:endParaRPr dirty="0"/>
          </a:p>
          <a:p>
            <a:pPr marL="0" lvl="0" indent="0" algn="ctr" rtl="0">
              <a:spcBef>
                <a:spcPts val="0"/>
              </a:spcBef>
              <a:spcAft>
                <a:spcPts val="0"/>
              </a:spcAft>
              <a:buNone/>
            </a:pPr>
            <a:r>
              <a:rPr lang="en" dirty="0"/>
              <a:t>applications to the nuclear industry</a:t>
            </a:r>
            <a:endParaRPr dirty="0"/>
          </a:p>
        </p:txBody>
      </p:sp>
      <p:sp>
        <p:nvSpPr>
          <p:cNvPr id="85" name="Google Shape;85;p13"/>
          <p:cNvSpPr txBox="1">
            <a:spLocks noGrp="1"/>
          </p:cNvSpPr>
          <p:nvPr>
            <p:ph type="subTitle" idx="1"/>
          </p:nvPr>
        </p:nvSpPr>
        <p:spPr>
          <a:xfrm>
            <a:off x="1371600" y="3295800"/>
            <a:ext cx="6400800" cy="1314300"/>
          </a:xfrm>
          <a:prstGeom prst="rect">
            <a:avLst/>
          </a:prstGeom>
        </p:spPr>
        <p:txBody>
          <a:bodyPr spcFirstLastPara="1" wrap="square" lIns="91425" tIns="45700" rIns="91425" bIns="45700" anchor="t" anchorCtr="0">
            <a:noAutofit/>
          </a:bodyPr>
          <a:lstStyle/>
          <a:p>
            <a:pPr marL="0" lvl="0" indent="0" algn="ctr" rtl="0">
              <a:spcBef>
                <a:spcPts val="480"/>
              </a:spcBef>
              <a:spcAft>
                <a:spcPts val="0"/>
              </a:spcAft>
              <a:buNone/>
            </a:pPr>
            <a:r>
              <a:rPr lang="en" sz="1400"/>
              <a:t>Report By: E.C. Corcoran, M.H. Kaye, M.H.A. Piro</a:t>
            </a:r>
            <a:endParaRPr sz="1400"/>
          </a:p>
          <a:p>
            <a:pPr marL="0" lvl="0" indent="0" algn="ctr" rtl="0">
              <a:spcBef>
                <a:spcPts val="480"/>
              </a:spcBef>
              <a:spcAft>
                <a:spcPts val="0"/>
              </a:spcAft>
              <a:buNone/>
            </a:pPr>
            <a:endParaRPr sz="1400"/>
          </a:p>
          <a:p>
            <a:pPr marL="0" lvl="0" indent="0" algn="ctr" rtl="0">
              <a:spcBef>
                <a:spcPts val="480"/>
              </a:spcBef>
              <a:spcAft>
                <a:spcPts val="0"/>
              </a:spcAft>
              <a:buNone/>
            </a:pPr>
            <a:r>
              <a:rPr lang="en" sz="1400"/>
              <a:t>Summary Slides by: Alex Chrystler</a:t>
            </a:r>
            <a:endParaRPr sz="1400"/>
          </a:p>
          <a:p>
            <a:pPr marL="0" lvl="0" indent="0" algn="ctr" rtl="0">
              <a:spcBef>
                <a:spcPts val="480"/>
              </a:spcBef>
              <a:spcAft>
                <a:spcPts val="0"/>
              </a:spcAft>
              <a:buNone/>
            </a:pPr>
            <a:r>
              <a:rPr lang="en" sz="1400"/>
              <a:t> </a:t>
            </a:r>
            <a:endParaRPr sz="1400"/>
          </a:p>
        </p:txBody>
      </p:sp>
      <p:sp>
        <p:nvSpPr>
          <p:cNvPr id="2" name="Slide Number Placeholder 1">
            <a:extLst>
              <a:ext uri="{FF2B5EF4-FFF2-40B4-BE49-F238E27FC236}">
                <a16:creationId xmlns:a16="http://schemas.microsoft.com/office/drawing/2014/main" id="{1825A306-5D5D-4AE6-91BE-1D6E3CBE53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538084"/>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Current and Future Applications</a:t>
            </a:r>
            <a:endParaRPr dirty="0"/>
          </a:p>
        </p:txBody>
      </p:sp>
      <p:sp>
        <p:nvSpPr>
          <p:cNvPr id="91" name="Google Shape;91;p14"/>
          <p:cNvSpPr txBox="1">
            <a:spLocks noGrp="1"/>
          </p:cNvSpPr>
          <p:nvPr>
            <p:ph type="body" idx="1"/>
          </p:nvPr>
        </p:nvSpPr>
        <p:spPr>
          <a:xfrm>
            <a:off x="163296" y="1427892"/>
            <a:ext cx="8728626" cy="3613271"/>
          </a:xfrm>
          <a:prstGeom prst="rect">
            <a:avLst/>
          </a:prstGeom>
        </p:spPr>
        <p:txBody>
          <a:bodyPr spcFirstLastPara="1" wrap="square" lIns="91425" tIns="45700" rIns="91425" bIns="45700" anchor="t" anchorCtr="0">
            <a:noAutofit/>
          </a:bodyPr>
          <a:lstStyle/>
          <a:p>
            <a:pPr marL="342900"/>
            <a:r>
              <a:rPr lang="en-US" sz="2000" dirty="0"/>
              <a:t>CANDU Clad Failure Prevention Methods</a:t>
            </a:r>
          </a:p>
          <a:p>
            <a:pPr marL="800100" lvl="1"/>
            <a:r>
              <a:rPr lang="en-US" sz="2000" dirty="0"/>
              <a:t>RMCC thermodynamic fuel treatment calculations suggest that alkali metal iodine coatings may limit gaseous iodine available to interact with Zircaloy, Oxygen produced in the reaction may repair cracks in ZrO</a:t>
            </a:r>
            <a:r>
              <a:rPr lang="en-US" sz="2000" baseline="-25000" dirty="0"/>
              <a:t>2</a:t>
            </a:r>
            <a:r>
              <a:rPr lang="en-US" sz="2000" dirty="0"/>
              <a:t> layer, negative Gibbs free energy indicates favorability</a:t>
            </a:r>
          </a:p>
          <a:p>
            <a:pPr marL="342900"/>
            <a:r>
              <a:rPr lang="en-US" sz="2000" dirty="0"/>
              <a:t>Radiation Safety</a:t>
            </a:r>
          </a:p>
          <a:p>
            <a:pPr marL="800100" lvl="1"/>
            <a:r>
              <a:rPr lang="en-US" sz="2000" dirty="0"/>
              <a:t>RNFTT used to investigate behavior of actinides in coolant and coolant systems. It was found that small quantities of Curium dissolve in the coolant where others are stable as solid oxides. This could lead to trapped Cm in the coolant system.</a:t>
            </a:r>
          </a:p>
          <a:p>
            <a:pPr marL="800100" lvl="1"/>
            <a:endParaRPr lang="en-US" sz="2000" dirty="0"/>
          </a:p>
        </p:txBody>
      </p:sp>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82402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9EAF-EAD1-426F-8853-927189D5D174}"/>
              </a:ext>
            </a:extLst>
          </p:cNvPr>
          <p:cNvSpPr>
            <a:spLocks noGrp="1"/>
          </p:cNvSpPr>
          <p:nvPr>
            <p:ph type="ctrTitle"/>
          </p:nvPr>
        </p:nvSpPr>
        <p:spPr/>
        <p:txBody>
          <a:bodyPr/>
          <a:lstStyle/>
          <a:p>
            <a:r>
              <a:rPr lang="en-US" dirty="0"/>
              <a:t>Summary, Analysis, Perspectives</a:t>
            </a:r>
          </a:p>
        </p:txBody>
      </p:sp>
      <p:sp>
        <p:nvSpPr>
          <p:cNvPr id="4" name="Slide Number Placeholder 3">
            <a:extLst>
              <a:ext uri="{FF2B5EF4-FFF2-40B4-BE49-F238E27FC236}">
                <a16:creationId xmlns:a16="http://schemas.microsoft.com/office/drawing/2014/main" id="{8117C118-E7F3-43C6-88A7-F0219E0D28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55274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444173"/>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Summary, Analysis</a:t>
            </a:r>
            <a:endParaRPr dirty="0"/>
          </a:p>
        </p:txBody>
      </p:sp>
      <p:sp>
        <p:nvSpPr>
          <p:cNvPr id="91" name="Google Shape;91;p14"/>
          <p:cNvSpPr txBox="1">
            <a:spLocks noGrp="1"/>
          </p:cNvSpPr>
          <p:nvPr>
            <p:ph type="body" idx="1"/>
          </p:nvPr>
        </p:nvSpPr>
        <p:spPr>
          <a:xfrm>
            <a:off x="207687" y="1086056"/>
            <a:ext cx="8728626" cy="3613271"/>
          </a:xfrm>
          <a:prstGeom prst="rect">
            <a:avLst/>
          </a:prstGeom>
        </p:spPr>
        <p:txBody>
          <a:bodyPr spcFirstLastPara="1" wrap="square" lIns="91425" tIns="45700" rIns="91425" bIns="45700" anchor="t" anchorCtr="0">
            <a:noAutofit/>
          </a:bodyPr>
          <a:lstStyle/>
          <a:p>
            <a:pPr marL="342900"/>
            <a:r>
              <a:rPr lang="en-US" sz="1800" dirty="0"/>
              <a:t>The RNFTT is a powerful system of models and a robust design space for others to implement experiments and simulations of high accuracy</a:t>
            </a:r>
          </a:p>
          <a:p>
            <a:pPr marL="0" indent="0">
              <a:buNone/>
            </a:pPr>
            <a:endParaRPr lang="en-US" sz="1600" dirty="0"/>
          </a:p>
          <a:p>
            <a:pPr marL="342900"/>
            <a:r>
              <a:rPr lang="en-US" sz="1800" dirty="0"/>
              <a:t>Its results have been validated and verified by several experimental cases proving the accuracy of different aspects of thermochemistry, though more are being validated at time of writing</a:t>
            </a:r>
          </a:p>
          <a:p>
            <a:pPr marL="0" indent="0">
              <a:buNone/>
            </a:pPr>
            <a:endParaRPr lang="en-US" sz="1600" dirty="0"/>
          </a:p>
          <a:p>
            <a:pPr marL="342900"/>
            <a:r>
              <a:rPr lang="en-US" sz="1800" dirty="0"/>
              <a:t>Throughout many years of development, it seems as though most of the physics involved in Nuclear Thermochemistry are at least somewhat well predicted</a:t>
            </a:r>
          </a:p>
          <a:p>
            <a:pPr marL="0" indent="0">
              <a:buNone/>
            </a:pPr>
            <a:endParaRPr lang="en-US" sz="1600" dirty="0"/>
          </a:p>
          <a:p>
            <a:pPr marL="342900"/>
            <a:r>
              <a:rPr lang="en-US" sz="1800" dirty="0"/>
              <a:t>The uses of the RNFTT are seemingly only limited to the capabilities of the user, not the system itself. The authors claim only minor improvements are left to be made</a:t>
            </a:r>
          </a:p>
        </p:txBody>
      </p:sp>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4904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444173"/>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Perspectives</a:t>
            </a:r>
            <a:endParaRPr dirty="0"/>
          </a:p>
        </p:txBody>
      </p:sp>
      <p:sp>
        <p:nvSpPr>
          <p:cNvPr id="91" name="Google Shape;91;p14"/>
          <p:cNvSpPr txBox="1">
            <a:spLocks noGrp="1"/>
          </p:cNvSpPr>
          <p:nvPr>
            <p:ph type="body" idx="1"/>
          </p:nvPr>
        </p:nvSpPr>
        <p:spPr>
          <a:xfrm>
            <a:off x="207687" y="1086056"/>
            <a:ext cx="8728626" cy="3613271"/>
          </a:xfrm>
          <a:prstGeom prst="rect">
            <a:avLst/>
          </a:prstGeom>
        </p:spPr>
        <p:txBody>
          <a:bodyPr spcFirstLastPara="1" wrap="square" lIns="91425" tIns="45700" rIns="91425" bIns="45700" anchor="t" anchorCtr="0">
            <a:noAutofit/>
          </a:bodyPr>
          <a:lstStyle/>
          <a:p>
            <a:pPr marL="0" indent="0">
              <a:buNone/>
            </a:pPr>
            <a:r>
              <a:rPr lang="en-US" sz="1800" dirty="0"/>
              <a:t>Future applications would do well to push the limits of the capabilities of this thermochemistry framework. Finding shortcomings in our understanding of fundamental physics will lead to more potential for development, accuracy</a:t>
            </a:r>
          </a:p>
          <a:p>
            <a:pPr marL="0" indent="0">
              <a:buNone/>
            </a:pPr>
            <a:endParaRPr lang="en-US" sz="1800" dirty="0"/>
          </a:p>
          <a:p>
            <a:pPr marL="0" indent="0">
              <a:buNone/>
            </a:pPr>
            <a:r>
              <a:rPr lang="en-US" sz="1800" dirty="0"/>
              <a:t>Applications of this treatment should expand beyond the scope to allow for extension into regimes that are currently gray areas</a:t>
            </a:r>
          </a:p>
          <a:p>
            <a:pPr marL="0" indent="0">
              <a:buNone/>
            </a:pPr>
            <a:endParaRPr lang="en-US" sz="1800" dirty="0"/>
          </a:p>
          <a:p>
            <a:pPr marL="0" indent="0">
              <a:buNone/>
            </a:pPr>
            <a:r>
              <a:rPr lang="en-US" sz="1800" dirty="0"/>
              <a:t>Experimental analysis of materials at high temperatures and pressures should be performed in order to further validate and verify results from the RNFTT, as most environments don’t properly capture physics that occur at 100+ atm</a:t>
            </a:r>
          </a:p>
        </p:txBody>
      </p:sp>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32303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350261"/>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Overview: RNFTT</a:t>
            </a:r>
            <a:endParaRPr dirty="0"/>
          </a:p>
        </p:txBody>
      </p:sp>
      <p:sp>
        <p:nvSpPr>
          <p:cNvPr id="91" name="Google Shape;91;p14"/>
          <p:cNvSpPr txBox="1">
            <a:spLocks noGrp="1"/>
          </p:cNvSpPr>
          <p:nvPr>
            <p:ph type="body" idx="1"/>
          </p:nvPr>
        </p:nvSpPr>
        <p:spPr>
          <a:xfrm>
            <a:off x="457200" y="959161"/>
            <a:ext cx="6845211" cy="3926165"/>
          </a:xfrm>
          <a:prstGeom prst="rect">
            <a:avLst/>
          </a:prstGeom>
        </p:spPr>
        <p:txBody>
          <a:bodyPr spcFirstLastPara="1" wrap="square" lIns="91425" tIns="45700" rIns="91425" bIns="45700" anchor="t" anchorCtr="0">
            <a:noAutofit/>
          </a:bodyPr>
          <a:lstStyle/>
          <a:p>
            <a:pPr marL="0" indent="0">
              <a:buNone/>
            </a:pPr>
            <a:r>
              <a:rPr lang="en-US" b="1" dirty="0"/>
              <a:t>Goal</a:t>
            </a:r>
            <a:r>
              <a:rPr lang="en-US" dirty="0"/>
              <a:t>: Develop a series of models for:</a:t>
            </a:r>
          </a:p>
          <a:p>
            <a:pPr marL="342900"/>
            <a:r>
              <a:rPr lang="en-US" sz="2000" dirty="0"/>
              <a:t>Thermochemistry of fuels at high temperatures</a:t>
            </a:r>
          </a:p>
          <a:p>
            <a:pPr marL="342900"/>
            <a:r>
              <a:rPr lang="en-US" sz="2000" dirty="0"/>
              <a:t>Oxidation Environment for fresh fuels</a:t>
            </a:r>
          </a:p>
          <a:p>
            <a:pPr marL="342900"/>
            <a:r>
              <a:rPr lang="en-US" sz="2000" dirty="0"/>
              <a:t>Irradiated Fuel Behavior</a:t>
            </a:r>
          </a:p>
          <a:p>
            <a:pPr marL="342900"/>
            <a:r>
              <a:rPr lang="en-US" sz="2000" dirty="0"/>
              <a:t>Chemistry of Fuel Debris in Coolant</a:t>
            </a:r>
          </a:p>
          <a:p>
            <a:pPr marL="342900"/>
            <a:r>
              <a:rPr lang="en-US" sz="2000" dirty="0"/>
              <a:t>Waste Disposal</a:t>
            </a:r>
          </a:p>
          <a:p>
            <a:pPr marL="342900"/>
            <a:r>
              <a:rPr lang="en-US" sz="2000" dirty="0"/>
              <a:t>Other Fuel Systems</a:t>
            </a:r>
          </a:p>
          <a:p>
            <a:pPr marL="342900"/>
            <a:endParaRPr lang="en-US" sz="1100" dirty="0"/>
          </a:p>
          <a:p>
            <a:pPr marL="0" indent="0">
              <a:buNone/>
            </a:pPr>
            <a:r>
              <a:rPr lang="en-US" sz="2000" u="sng" dirty="0"/>
              <a:t>CANDU Reactors </a:t>
            </a:r>
          </a:p>
          <a:p>
            <a:pPr marL="342900"/>
            <a:r>
              <a:rPr lang="en-US" sz="2000" dirty="0"/>
              <a:t>Various Amounts of Burnup/Irradiation</a:t>
            </a:r>
          </a:p>
          <a:p>
            <a:pPr marL="342900"/>
            <a:r>
              <a:rPr lang="en-US" sz="2000" dirty="0"/>
              <a:t>Horizontal Fuel Rod Geometry</a:t>
            </a:r>
          </a:p>
          <a:p>
            <a:pPr marL="800100" lvl="1"/>
            <a:endParaRPr lang="en-US" dirty="0"/>
          </a:p>
          <a:p>
            <a:pPr marL="0" indent="0">
              <a:buNone/>
            </a:pPr>
            <a:endParaRPr lang="en-US" dirty="0"/>
          </a:p>
          <a:p>
            <a:pPr marL="457200" lvl="1" indent="0">
              <a:buNone/>
            </a:pPr>
            <a:endParaRPr lang="en-US" dirty="0"/>
          </a:p>
          <a:p>
            <a:pPr marL="800100" lvl="1"/>
            <a:endParaRPr dirty="0"/>
          </a:p>
        </p:txBody>
      </p:sp>
      <p:sp>
        <p:nvSpPr>
          <p:cNvPr id="2" name="Slide Number Placeholder 1">
            <a:extLst>
              <a:ext uri="{FF2B5EF4-FFF2-40B4-BE49-F238E27FC236}">
                <a16:creationId xmlns:a16="http://schemas.microsoft.com/office/drawing/2014/main" id="{812104CD-7FEB-475D-BCA6-22497672F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350261"/>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Initial Development</a:t>
            </a:r>
            <a:endParaRPr dirty="0"/>
          </a:p>
        </p:txBody>
      </p:sp>
      <mc:AlternateContent xmlns:mc="http://schemas.openxmlformats.org/markup-compatibility/2006">
        <mc:Choice xmlns:a14="http://schemas.microsoft.com/office/drawing/2010/main" Requires="a14">
          <p:sp>
            <p:nvSpPr>
              <p:cNvPr id="91" name="Google Shape;91;p14"/>
              <p:cNvSpPr txBox="1">
                <a:spLocks noGrp="1"/>
              </p:cNvSpPr>
              <p:nvPr>
                <p:ph type="body" idx="1"/>
              </p:nvPr>
            </p:nvSpPr>
            <p:spPr>
              <a:xfrm>
                <a:off x="121493" y="1151560"/>
                <a:ext cx="8869041" cy="3298945"/>
              </a:xfrm>
              <a:prstGeom prst="rect">
                <a:avLst/>
              </a:prstGeom>
            </p:spPr>
            <p:txBody>
              <a:bodyPr spcFirstLastPara="1" wrap="square" lIns="91425" tIns="45700" rIns="91425" bIns="45700" anchor="t" anchorCtr="0">
                <a:noAutofit/>
              </a:bodyPr>
              <a:lstStyle/>
              <a:p>
                <a:pPr marL="342900"/>
                <a:r>
                  <a:rPr lang="en-US" sz="1800" dirty="0"/>
                  <a:t>Goal: Determine radioactive release source term calculation for LOCA</a:t>
                </a:r>
              </a:p>
              <a:p>
                <a:pPr marL="800100" lvl="1"/>
                <a:r>
                  <a:rPr lang="en-US" sz="1800" dirty="0"/>
                  <a:t>Simplified to inventorying chemical species after clad breach</a:t>
                </a:r>
              </a:p>
              <a:p>
                <a:pPr marL="285750" indent="-285750"/>
                <a:r>
                  <a:rPr lang="en-US" sz="1800" dirty="0"/>
                  <a:t>Assumptions:</a:t>
                </a:r>
              </a:p>
              <a:p>
                <a:pPr marL="800100" lvl="1">
                  <a:buFont typeface="+mj-lt"/>
                  <a:buAutoNum type="arabicPeriod"/>
                </a:pPr>
                <a:r>
                  <a:rPr lang="en-US" sz="1800" dirty="0"/>
                  <a:t>Gas is an ideal solution phase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𝑣𝑎𝑝𝑜𝑟</m:t>
                        </m:r>
                        <m:r>
                          <a:rPr lang="en-US" sz="1800" b="0" i="1" smtClean="0">
                            <a:latin typeface="Cambria Math" panose="02040503050406030204" pitchFamily="18" charset="0"/>
                          </a:rPr>
                          <m:t>)</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𝑡𝑜𝑡𝑎𝑙</m:t>
                        </m:r>
                      </m:sub>
                    </m:sSub>
                    <m:r>
                      <a:rPr lang="en-US" sz="1800" b="0" i="1" smtClean="0">
                        <a:latin typeface="Cambria Math" panose="02040503050406030204" pitchFamily="18" charset="0"/>
                      </a:rPr>
                      <m:t>)</m:t>
                    </m:r>
                  </m:oMath>
                </a14:m>
                <a:endParaRPr lang="en-US" sz="1800" b="0" dirty="0"/>
              </a:p>
              <a:p>
                <a:pPr marL="800100" lvl="1">
                  <a:buFont typeface="+mj-lt"/>
                  <a:buAutoNum type="arabicPeriod"/>
                </a:pPr>
                <a:r>
                  <a:rPr lang="en-US" sz="1800" dirty="0"/>
                  <a:t>Metallic Liquids form ideal metallic liquid solutions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𝑖</m:t>
                        </m:r>
                        <m:r>
                          <a:rPr lang="en-US" sz="1800" b="0" i="1" smtClean="0">
                            <a:latin typeface="Cambria Math" panose="02040503050406030204" pitchFamily="18" charset="0"/>
                          </a:rPr>
                          <m:t> (</m:t>
                        </m:r>
                        <m:r>
                          <a:rPr lang="en-US" sz="1800" b="0" i="1" smtClean="0">
                            <a:latin typeface="Cambria Math" panose="02040503050406030204" pitchFamily="18" charset="0"/>
                          </a:rPr>
                          <m:t>𝑖𝑛</m:t>
                        </m:r>
                        <m:r>
                          <a:rPr lang="en-US" sz="1800" b="0" i="1" smtClean="0">
                            <a:latin typeface="Cambria Math" panose="02040503050406030204" pitchFamily="18" charset="0"/>
                          </a:rPr>
                          <m:t> </m:t>
                        </m:r>
                        <m:r>
                          <a:rPr lang="en-US" sz="1800" b="0" i="1" smtClean="0">
                            <a:latin typeface="Cambria Math" panose="02040503050406030204" pitchFamily="18" charset="0"/>
                          </a:rPr>
                          <m:t>𝑙𝑖𝑞𝑢𝑖𝑑</m:t>
                        </m:r>
                        <m:r>
                          <a:rPr lang="en-US" sz="1800" b="0" i="1" smtClean="0">
                            <a:latin typeface="Cambria Math" panose="02040503050406030204" pitchFamily="18" charset="0"/>
                          </a:rPr>
                          <m:t>)</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𝑖</m:t>
                        </m:r>
                        <m:r>
                          <a:rPr lang="en-US" sz="1800" b="0" i="1" smtClean="0">
                            <a:latin typeface="Cambria Math" panose="02040503050406030204" pitchFamily="18" charset="0"/>
                          </a:rPr>
                          <m:t> (</m:t>
                        </m:r>
                        <m:r>
                          <a:rPr lang="en-US" sz="1800" b="0" i="1" smtClean="0">
                            <a:latin typeface="Cambria Math" panose="02040503050406030204" pitchFamily="18" charset="0"/>
                          </a:rPr>
                          <m:t>𝑖𝑛</m:t>
                        </m:r>
                        <m:r>
                          <a:rPr lang="en-US" sz="1800" b="0" i="1" smtClean="0">
                            <a:latin typeface="Cambria Math" panose="02040503050406030204" pitchFamily="18" charset="0"/>
                          </a:rPr>
                          <m:t> </m:t>
                        </m:r>
                        <m:r>
                          <a:rPr lang="en-US" sz="1800" b="0" i="1" smtClean="0">
                            <a:latin typeface="Cambria Math" panose="02040503050406030204" pitchFamily="18" charset="0"/>
                          </a:rPr>
                          <m:t>𝑙𝑖𝑞𝑢𝑖𝑑</m:t>
                        </m:r>
                        <m:r>
                          <a:rPr lang="en-US" sz="1800" b="0" i="1" smtClean="0">
                            <a:latin typeface="Cambria Math" panose="02040503050406030204" pitchFamily="18" charset="0"/>
                          </a:rPr>
                          <m:t>)</m:t>
                        </m:r>
                      </m:sub>
                    </m:sSub>
                    <m:r>
                      <a:rPr lang="en-US" sz="1800" b="0" i="1" smtClean="0">
                        <a:latin typeface="Cambria Math" panose="02040503050406030204" pitchFamily="18" charset="0"/>
                      </a:rPr>
                      <m:t>)</m:t>
                    </m:r>
                  </m:oMath>
                </a14:m>
                <a:endParaRPr lang="en-US" sz="1800" b="0" dirty="0"/>
              </a:p>
              <a:p>
                <a:pPr marL="1200150" lvl="2" indent="-285750"/>
                <a:r>
                  <a:rPr lang="en-US" sz="1200" dirty="0"/>
                  <a:t>Generally, not true, accounted for later similarly to Navier-Stokes equations </a:t>
                </a:r>
                <a:endParaRPr lang="en-US" sz="1200" b="0" dirty="0"/>
              </a:p>
              <a:p>
                <a:pPr marL="800100" lvl="1">
                  <a:buFont typeface="+mj-lt"/>
                  <a:buAutoNum type="arabicPeriod"/>
                </a:pPr>
                <a:r>
                  <a:rPr lang="en-US" sz="1800" dirty="0"/>
                  <a:t>All solids are treated as pure separate phases </a:t>
                </a:r>
              </a:p>
            </p:txBody>
          </p:sp>
        </mc:Choice>
        <mc:Fallback>
          <p:sp>
            <p:nvSpPr>
              <p:cNvPr id="91" name="Google Shape;91;p14"/>
              <p:cNvSpPr txBox="1">
                <a:spLocks noGrp="1" noRot="1" noChangeAspect="1" noMove="1" noResize="1" noEditPoints="1" noAdjustHandles="1" noChangeArrowheads="1" noChangeShapeType="1" noTextEdit="1"/>
              </p:cNvSpPr>
              <p:nvPr>
                <p:ph type="body" idx="1"/>
              </p:nvPr>
            </p:nvSpPr>
            <p:spPr>
              <a:xfrm>
                <a:off x="121493" y="1151560"/>
                <a:ext cx="8869041" cy="3298945"/>
              </a:xfrm>
              <a:prstGeom prst="rect">
                <a:avLst/>
              </a:prstGeom>
              <a:blipFill>
                <a:blip r:embed="rId3"/>
                <a:stretch>
                  <a:fillRect l="-48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4" name="Picture 3">
            <a:extLst>
              <a:ext uri="{FF2B5EF4-FFF2-40B4-BE49-F238E27FC236}">
                <a16:creationId xmlns:a16="http://schemas.microsoft.com/office/drawing/2014/main" id="{973F0621-F07B-40D5-8469-E4459616BBBF}"/>
              </a:ext>
            </a:extLst>
          </p:cNvPr>
          <p:cNvPicPr>
            <a:picLocks noChangeAspect="1"/>
          </p:cNvPicPr>
          <p:nvPr/>
        </p:nvPicPr>
        <p:blipFill>
          <a:blip r:embed="rId4"/>
          <a:stretch>
            <a:fillRect/>
          </a:stretch>
        </p:blipFill>
        <p:spPr>
          <a:xfrm>
            <a:off x="321691" y="3581001"/>
            <a:ext cx="4450506" cy="1077321"/>
          </a:xfrm>
          <a:prstGeom prst="rect">
            <a:avLst/>
          </a:prstGeom>
        </p:spPr>
      </p:pic>
      <p:pic>
        <p:nvPicPr>
          <p:cNvPr id="6" name="Picture 5">
            <a:extLst>
              <a:ext uri="{FF2B5EF4-FFF2-40B4-BE49-F238E27FC236}">
                <a16:creationId xmlns:a16="http://schemas.microsoft.com/office/drawing/2014/main" id="{9B3D8DFF-F3A4-4C8E-B75C-C7628F0B5A79}"/>
              </a:ext>
            </a:extLst>
          </p:cNvPr>
          <p:cNvPicPr>
            <a:picLocks noChangeAspect="1"/>
          </p:cNvPicPr>
          <p:nvPr/>
        </p:nvPicPr>
        <p:blipFill>
          <a:blip r:embed="rId5"/>
          <a:stretch>
            <a:fillRect/>
          </a:stretch>
        </p:blipFill>
        <p:spPr>
          <a:xfrm>
            <a:off x="4972395" y="3488214"/>
            <a:ext cx="3394619" cy="1262893"/>
          </a:xfrm>
          <a:prstGeom prst="rect">
            <a:avLst/>
          </a:prstGeom>
        </p:spPr>
      </p:pic>
    </p:spTree>
    <p:extLst>
      <p:ext uri="{BB962C8B-B14F-4D97-AF65-F5344CB8AC3E}">
        <p14:creationId xmlns:p14="http://schemas.microsoft.com/office/powerpoint/2010/main" val="75793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350261"/>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Refinements</a:t>
            </a:r>
            <a:endParaRPr dirty="0"/>
          </a:p>
        </p:txBody>
      </p:sp>
      <p:sp>
        <p:nvSpPr>
          <p:cNvPr id="91" name="Google Shape;91;p14"/>
          <p:cNvSpPr txBox="1">
            <a:spLocks noGrp="1"/>
          </p:cNvSpPr>
          <p:nvPr>
            <p:ph type="body" idx="1"/>
          </p:nvPr>
        </p:nvSpPr>
        <p:spPr>
          <a:xfrm>
            <a:off x="121493" y="1151560"/>
            <a:ext cx="4591184" cy="3732497"/>
          </a:xfrm>
          <a:prstGeom prst="rect">
            <a:avLst/>
          </a:prstGeom>
        </p:spPr>
        <p:txBody>
          <a:bodyPr spcFirstLastPara="1" wrap="square" lIns="91425" tIns="45700" rIns="91425" bIns="45700" anchor="t" anchorCtr="0">
            <a:noAutofit/>
          </a:bodyPr>
          <a:lstStyle/>
          <a:p>
            <a:pPr marL="342900"/>
            <a:r>
              <a:rPr lang="en-US" sz="1800" dirty="0"/>
              <a:t>Better handling of non-ideal noble metal alloys enhanced deficiencies in Assumption 2</a:t>
            </a:r>
          </a:p>
          <a:p>
            <a:pPr marL="342900"/>
            <a:r>
              <a:rPr lang="en-US" sz="1800" dirty="0"/>
              <a:t>Uranium-Oxygen computed phase diagram accounting for U-O system not being perfect fluorite UO</a:t>
            </a:r>
            <a:r>
              <a:rPr lang="en-US" sz="1800" baseline="-25000" dirty="0"/>
              <a:t>2</a:t>
            </a:r>
            <a:r>
              <a:rPr lang="en-US" sz="1800" dirty="0"/>
              <a:t> </a:t>
            </a:r>
          </a:p>
          <a:p>
            <a:pPr marL="342900"/>
            <a:r>
              <a:rPr lang="en-US" sz="1800" dirty="0"/>
              <a:t>Incorporation of additional dissolved oxides in Uranium matrix</a:t>
            </a:r>
          </a:p>
          <a:p>
            <a:pPr marL="342900"/>
            <a:r>
              <a:rPr lang="en-US" sz="1800" dirty="0"/>
              <a:t>Modeling of additional phases in irradiated fuel</a:t>
            </a:r>
          </a:p>
          <a:p>
            <a:pPr marL="800100" lvl="1"/>
            <a:r>
              <a:rPr lang="en-US" sz="1800" dirty="0"/>
              <a:t>(</a:t>
            </a:r>
            <a:r>
              <a:rPr lang="en-US" sz="1800" dirty="0" err="1"/>
              <a:t>Ba,Sr</a:t>
            </a:r>
            <a:r>
              <a:rPr lang="en-US" sz="1800" dirty="0"/>
              <a:t>)(Fuel)O</a:t>
            </a:r>
            <a:r>
              <a:rPr lang="en-US" sz="1800" baseline="-25000" dirty="0"/>
              <a:t>3/4</a:t>
            </a:r>
          </a:p>
          <a:p>
            <a:pPr marL="800100" lvl="1"/>
            <a:r>
              <a:rPr lang="en-US" sz="1800" dirty="0"/>
              <a:t>(</a:t>
            </a:r>
            <a:r>
              <a:rPr lang="en-US" sz="1800" dirty="0" err="1"/>
              <a:t>U,Pu</a:t>
            </a:r>
            <a:r>
              <a:rPr lang="en-US" sz="1800" dirty="0"/>
              <a:t>)(</a:t>
            </a:r>
            <a:r>
              <a:rPr lang="en-US" sz="1800" dirty="0" err="1"/>
              <a:t>Pd,Rh,Ru</a:t>
            </a:r>
            <a:r>
              <a:rPr lang="en-US" sz="1800" dirty="0"/>
              <a:t>)</a:t>
            </a:r>
            <a:r>
              <a:rPr lang="en-US" sz="1800" baseline="-25000" dirty="0"/>
              <a:t>3</a:t>
            </a:r>
            <a:endParaRPr lang="en-US" sz="1800" dirty="0"/>
          </a:p>
        </p:txBody>
      </p:sp>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a:extLst>
              <a:ext uri="{FF2B5EF4-FFF2-40B4-BE49-F238E27FC236}">
                <a16:creationId xmlns:a16="http://schemas.microsoft.com/office/drawing/2014/main" id="{EE5211FD-AD20-486F-8CD1-864962E33C0E}"/>
              </a:ext>
            </a:extLst>
          </p:cNvPr>
          <p:cNvPicPr>
            <a:picLocks noChangeAspect="1"/>
          </p:cNvPicPr>
          <p:nvPr/>
        </p:nvPicPr>
        <p:blipFill>
          <a:blip r:embed="rId3"/>
          <a:stretch>
            <a:fillRect/>
          </a:stretch>
        </p:blipFill>
        <p:spPr>
          <a:xfrm>
            <a:off x="4572000" y="1218357"/>
            <a:ext cx="4450507" cy="3165350"/>
          </a:xfrm>
          <a:prstGeom prst="rect">
            <a:avLst/>
          </a:prstGeom>
        </p:spPr>
      </p:pic>
    </p:spTree>
    <p:extLst>
      <p:ext uri="{BB962C8B-B14F-4D97-AF65-F5344CB8AC3E}">
        <p14:creationId xmlns:p14="http://schemas.microsoft.com/office/powerpoint/2010/main" val="361047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350261"/>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Validation</a:t>
            </a:r>
            <a:endParaRPr dirty="0"/>
          </a:p>
        </p:txBody>
      </p:sp>
      <p:sp>
        <p:nvSpPr>
          <p:cNvPr id="91" name="Google Shape;91;p14"/>
          <p:cNvSpPr txBox="1">
            <a:spLocks noGrp="1"/>
          </p:cNvSpPr>
          <p:nvPr>
            <p:ph type="body" idx="1"/>
          </p:nvPr>
        </p:nvSpPr>
        <p:spPr>
          <a:xfrm>
            <a:off x="163296" y="1038127"/>
            <a:ext cx="8817408" cy="3889604"/>
          </a:xfrm>
          <a:prstGeom prst="rect">
            <a:avLst/>
          </a:prstGeom>
        </p:spPr>
        <p:txBody>
          <a:bodyPr spcFirstLastPara="1" wrap="square" lIns="91425" tIns="45700" rIns="91425" bIns="45700" anchor="t" anchorCtr="0">
            <a:noAutofit/>
          </a:bodyPr>
          <a:lstStyle/>
          <a:p>
            <a:pPr marL="0" indent="0">
              <a:buNone/>
            </a:pPr>
            <a:r>
              <a:rPr lang="en-US" sz="2000" dirty="0"/>
              <a:t>After years of development, experimental validation was necessary to determine validity and possible areas of improvement</a:t>
            </a:r>
          </a:p>
          <a:p>
            <a:pPr marL="342900"/>
            <a:r>
              <a:rPr lang="en-US" sz="2000" dirty="0"/>
              <a:t>Coulometric Titration Experiments</a:t>
            </a:r>
          </a:p>
          <a:p>
            <a:pPr marL="800100" lvl="1"/>
            <a:r>
              <a:rPr lang="en-US" sz="2000" dirty="0"/>
              <a:t>RNFTT shown to correctly predict Oxygen acquisition</a:t>
            </a:r>
          </a:p>
          <a:p>
            <a:pPr marL="800100" lvl="1"/>
            <a:r>
              <a:rPr lang="en-US" sz="2000" dirty="0"/>
              <a:t>Determined Molybdenum chemical interactions predict phase stability</a:t>
            </a:r>
          </a:p>
          <a:p>
            <a:pPr marL="800100" lvl="1"/>
            <a:endParaRPr lang="en-US" sz="2000" dirty="0"/>
          </a:p>
          <a:p>
            <a:pPr marL="342900"/>
            <a:r>
              <a:rPr lang="en-US" sz="2000" dirty="0"/>
              <a:t>Experimental Investigation of UMoO</a:t>
            </a:r>
            <a:r>
              <a:rPr lang="en-US" sz="2000" baseline="-25000" dirty="0"/>
              <a:t>6</a:t>
            </a:r>
          </a:p>
          <a:p>
            <a:pPr marL="800100" lvl="1"/>
            <a:r>
              <a:rPr lang="en-US" sz="2000" dirty="0"/>
              <a:t>RNFTT shown to predict decomposition temperature and enthalpy of formation of UMoO</a:t>
            </a:r>
            <a:r>
              <a:rPr lang="en-US" sz="2000" baseline="-25000" dirty="0"/>
              <a:t>6</a:t>
            </a:r>
            <a:r>
              <a:rPr lang="en-US" sz="2000" dirty="0"/>
              <a:t> within uncertainty range of other studies, some inconsistencies</a:t>
            </a:r>
          </a:p>
          <a:p>
            <a:pPr marL="800100" lvl="1"/>
            <a:r>
              <a:rPr lang="en-US" sz="2000" dirty="0"/>
              <a:t>RMCC investigating at time of writing</a:t>
            </a:r>
          </a:p>
        </p:txBody>
      </p:sp>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030894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063801"/>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Utilization in </a:t>
            </a:r>
            <a:br>
              <a:rPr lang="en-US" dirty="0"/>
            </a:br>
            <a:r>
              <a:rPr lang="en-US" dirty="0"/>
              <a:t>Thermodynamics and Multiphysics</a:t>
            </a:r>
            <a:endParaRPr dirty="0"/>
          </a:p>
        </p:txBody>
      </p:sp>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2290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538084"/>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Irradiated Fuel Chemistry </a:t>
            </a:r>
            <a:br>
              <a:rPr lang="en-US" dirty="0"/>
            </a:br>
            <a:r>
              <a:rPr lang="en-US" dirty="0"/>
              <a:t>(Normal Conditions)</a:t>
            </a:r>
            <a:endParaRPr dirty="0"/>
          </a:p>
        </p:txBody>
      </p:sp>
      <p:sp>
        <p:nvSpPr>
          <p:cNvPr id="91" name="Google Shape;91;p14"/>
          <p:cNvSpPr txBox="1">
            <a:spLocks noGrp="1"/>
          </p:cNvSpPr>
          <p:nvPr>
            <p:ph type="body" idx="1"/>
          </p:nvPr>
        </p:nvSpPr>
        <p:spPr>
          <a:xfrm>
            <a:off x="163296" y="1427892"/>
            <a:ext cx="4774464" cy="3613271"/>
          </a:xfrm>
          <a:prstGeom prst="rect">
            <a:avLst/>
          </a:prstGeom>
        </p:spPr>
        <p:txBody>
          <a:bodyPr spcFirstLastPara="1" wrap="square" lIns="91425" tIns="45700" rIns="91425" bIns="45700" anchor="t" anchorCtr="0">
            <a:noAutofit/>
          </a:bodyPr>
          <a:lstStyle/>
          <a:p>
            <a:pPr marL="0" indent="0">
              <a:buNone/>
            </a:pPr>
            <a:r>
              <a:rPr lang="en-US" sz="2000" dirty="0" err="1"/>
              <a:t>Piro</a:t>
            </a:r>
            <a:r>
              <a:rPr lang="en-US" sz="2000" dirty="0"/>
              <a:t> et al. performed first spatiotemporal coupled thermochemical, nuclear reactions simulation of irradiated fuel</a:t>
            </a:r>
          </a:p>
          <a:p>
            <a:pPr marL="342900"/>
            <a:r>
              <a:rPr lang="en-US" sz="1800" dirty="0"/>
              <a:t>Advanced Multi-Physics (AMP) code coupled 3D heat transfer, isotropic calculations performed with Origen-S, Thermochimica</a:t>
            </a:r>
          </a:p>
          <a:p>
            <a:pPr marL="342900"/>
            <a:r>
              <a:rPr lang="en-US" sz="1800" dirty="0"/>
              <a:t>Thermochimica utilized RNFTT method to predict phase equilibria in fuel</a:t>
            </a:r>
          </a:p>
          <a:p>
            <a:pPr marL="342900"/>
            <a:r>
              <a:rPr lang="en-US" sz="1800" dirty="0"/>
              <a:t>Produced plot of Oxygen chemical potential in irradiated fuel 	</a:t>
            </a:r>
            <a:r>
              <a:rPr lang="en-US" sz="1800" dirty="0">
                <a:sym typeface="Wingdings" panose="05000000000000000000" pitchFamily="2" charset="2"/>
              </a:rPr>
              <a:t> </a:t>
            </a:r>
            <a:endParaRPr lang="en-US" sz="1800" dirty="0"/>
          </a:p>
          <a:p>
            <a:pPr marL="342900"/>
            <a:endParaRPr lang="en-US" sz="2000" dirty="0"/>
          </a:p>
        </p:txBody>
      </p:sp>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Picture 3">
            <a:extLst>
              <a:ext uri="{FF2B5EF4-FFF2-40B4-BE49-F238E27FC236}">
                <a16:creationId xmlns:a16="http://schemas.microsoft.com/office/drawing/2014/main" id="{711353F9-6E90-43F8-82FC-311221E4B501}"/>
              </a:ext>
            </a:extLst>
          </p:cNvPr>
          <p:cNvPicPr>
            <a:picLocks noChangeAspect="1"/>
          </p:cNvPicPr>
          <p:nvPr/>
        </p:nvPicPr>
        <p:blipFill>
          <a:blip r:embed="rId3"/>
          <a:stretch>
            <a:fillRect/>
          </a:stretch>
        </p:blipFill>
        <p:spPr>
          <a:xfrm>
            <a:off x="5105812" y="1530229"/>
            <a:ext cx="3938886" cy="3613271"/>
          </a:xfrm>
          <a:prstGeom prst="rect">
            <a:avLst/>
          </a:prstGeom>
        </p:spPr>
      </p:pic>
    </p:spTree>
    <p:extLst>
      <p:ext uri="{BB962C8B-B14F-4D97-AF65-F5344CB8AC3E}">
        <p14:creationId xmlns:p14="http://schemas.microsoft.com/office/powerpoint/2010/main" val="297228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552912"/>
            <a:ext cx="8229600"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Non-congruent Melting of Fuel </a:t>
            </a:r>
            <a:br>
              <a:rPr lang="en-US" dirty="0"/>
            </a:br>
            <a:r>
              <a:rPr lang="en-US" dirty="0"/>
              <a:t>(Severe Accident Conditions)</a:t>
            </a:r>
            <a:endParaRPr dirty="0"/>
          </a:p>
        </p:txBody>
      </p:sp>
      <p:sp>
        <p:nvSpPr>
          <p:cNvPr id="91" name="Google Shape;91;p14"/>
          <p:cNvSpPr txBox="1">
            <a:spLocks noGrp="1"/>
          </p:cNvSpPr>
          <p:nvPr>
            <p:ph type="body" idx="1"/>
          </p:nvPr>
        </p:nvSpPr>
        <p:spPr>
          <a:xfrm>
            <a:off x="163295" y="1433384"/>
            <a:ext cx="8733569" cy="3470830"/>
          </a:xfrm>
          <a:prstGeom prst="rect">
            <a:avLst/>
          </a:prstGeom>
        </p:spPr>
        <p:txBody>
          <a:bodyPr spcFirstLastPara="1" wrap="square" lIns="91425" tIns="45700" rIns="91425" bIns="45700" anchor="t" anchorCtr="0">
            <a:noAutofit/>
          </a:bodyPr>
          <a:lstStyle/>
          <a:p>
            <a:pPr marL="342900"/>
            <a:r>
              <a:rPr lang="en-US" sz="2000" dirty="0"/>
              <a:t>COSMOL multi-physics platform coupled time-dependent heat and mass transport calculations with phase model field</a:t>
            </a:r>
          </a:p>
          <a:p>
            <a:pPr marL="342900"/>
            <a:r>
              <a:rPr lang="en-US" sz="2000" dirty="0"/>
              <a:t>UO</a:t>
            </a:r>
            <a:r>
              <a:rPr lang="en-US" sz="2000" baseline="-25000" dirty="0"/>
              <a:t>2</a:t>
            </a:r>
            <a:r>
              <a:rPr lang="en-US" sz="2000" dirty="0"/>
              <a:t> fuel became hyper-stoichiometric due to fuel defect, decreasing its melt temperature &amp; lowering thermal conductivity</a:t>
            </a:r>
          </a:p>
          <a:p>
            <a:pPr marL="342900"/>
            <a:r>
              <a:rPr lang="en-US" sz="2000" dirty="0"/>
              <a:t>Thermochemical treatment used to determine phase changes through the phase field model</a:t>
            </a:r>
          </a:p>
          <a:p>
            <a:pPr marL="800100" lvl="1"/>
            <a:r>
              <a:rPr lang="en-US" sz="2000" dirty="0"/>
              <a:t>Predicts local temperatures, Oxygen content, phase composition</a:t>
            </a:r>
          </a:p>
          <a:p>
            <a:pPr marL="457200" lvl="1" indent="0">
              <a:buNone/>
            </a:pPr>
            <a:endParaRPr lang="en-US" sz="2000" dirty="0"/>
          </a:p>
          <a:p>
            <a:pPr marL="342900"/>
            <a:r>
              <a:rPr lang="en-US" sz="2000" dirty="0"/>
              <a:t>Results compared with laser-flash melting experiments, were generally in good agreement</a:t>
            </a:r>
          </a:p>
          <a:p>
            <a:pPr marL="342900"/>
            <a:endParaRPr lang="en-US" sz="2000" dirty="0"/>
          </a:p>
        </p:txBody>
      </p:sp>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0443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935965" y="553373"/>
            <a:ext cx="6111652" cy="801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Non-congruent Melting of Fuel </a:t>
            </a:r>
            <a:br>
              <a:rPr lang="en-US" dirty="0"/>
            </a:br>
            <a:r>
              <a:rPr lang="en-US" dirty="0"/>
              <a:t>(Severe Accident Conditions)</a:t>
            </a:r>
            <a:endParaRPr dirty="0"/>
          </a:p>
        </p:txBody>
      </p:sp>
      <p:sp>
        <p:nvSpPr>
          <p:cNvPr id="2" name="Slide Number Placeholder 1">
            <a:extLst>
              <a:ext uri="{FF2B5EF4-FFF2-40B4-BE49-F238E27FC236}">
                <a16:creationId xmlns:a16="http://schemas.microsoft.com/office/drawing/2014/main" id="{1822DD76-BC7A-41E6-BB1B-928194501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7A5CC44C-64BA-49FB-8253-DE23C55BB6A4}"/>
              </a:ext>
            </a:extLst>
          </p:cNvPr>
          <p:cNvPicPr>
            <a:picLocks noChangeAspect="1"/>
          </p:cNvPicPr>
          <p:nvPr/>
        </p:nvPicPr>
        <p:blipFill>
          <a:blip r:embed="rId3"/>
          <a:stretch>
            <a:fillRect/>
          </a:stretch>
        </p:blipFill>
        <p:spPr>
          <a:xfrm>
            <a:off x="3669471" y="1780769"/>
            <a:ext cx="4839882" cy="2573751"/>
          </a:xfrm>
          <a:prstGeom prst="rect">
            <a:avLst/>
          </a:prstGeom>
        </p:spPr>
      </p:pic>
      <p:pic>
        <p:nvPicPr>
          <p:cNvPr id="10" name="Picture 9">
            <a:extLst>
              <a:ext uri="{FF2B5EF4-FFF2-40B4-BE49-F238E27FC236}">
                <a16:creationId xmlns:a16="http://schemas.microsoft.com/office/drawing/2014/main" id="{F5837D7D-9760-4671-8FD7-B45EBBE80121}"/>
              </a:ext>
            </a:extLst>
          </p:cNvPr>
          <p:cNvPicPr>
            <a:picLocks noChangeAspect="1"/>
          </p:cNvPicPr>
          <p:nvPr/>
        </p:nvPicPr>
        <p:blipFill>
          <a:blip r:embed="rId4"/>
          <a:stretch>
            <a:fillRect/>
          </a:stretch>
        </p:blipFill>
        <p:spPr>
          <a:xfrm>
            <a:off x="0" y="1014217"/>
            <a:ext cx="3054590" cy="3889997"/>
          </a:xfrm>
          <a:prstGeom prst="rect">
            <a:avLst/>
          </a:prstGeom>
        </p:spPr>
      </p:pic>
    </p:spTree>
    <p:extLst>
      <p:ext uri="{BB962C8B-B14F-4D97-AF65-F5344CB8AC3E}">
        <p14:creationId xmlns:p14="http://schemas.microsoft.com/office/powerpoint/2010/main" val="1191270779"/>
      </p:ext>
    </p:extLst>
  </p:cSld>
  <p:clrMapOvr>
    <a:masterClrMapping/>
  </p:clrMapOvr>
</p:sld>
</file>

<file path=ppt/theme/theme1.xml><?xml version="1.0" encoding="utf-8"?>
<a:theme xmlns:a="http://schemas.openxmlformats.org/drawingml/2006/main"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1291</Words>
  <Application>Microsoft Office PowerPoint</Application>
  <PresentationFormat>On-screen Show (16:9)</PresentationFormat>
  <Paragraphs>120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Roboto Condensed Light</vt:lpstr>
      <vt:lpstr>Calibri</vt:lpstr>
      <vt:lpstr>Cambria Math</vt:lpstr>
      <vt:lpstr>NCStateU-horizontal-left-logo</vt:lpstr>
      <vt:lpstr>An overview of thermochemical modelling of CANDU fuel and applications to the nuclear industry</vt:lpstr>
      <vt:lpstr>Overview: RNFTT</vt:lpstr>
      <vt:lpstr>Initial Development</vt:lpstr>
      <vt:lpstr>Refinements</vt:lpstr>
      <vt:lpstr>Validation</vt:lpstr>
      <vt:lpstr>Utilization in  Thermodynamics and Multiphysics</vt:lpstr>
      <vt:lpstr>Irradiated Fuel Chemistry  (Normal Conditions)</vt:lpstr>
      <vt:lpstr>Non-congruent Melting of Fuel  (Severe Accident Conditions)</vt:lpstr>
      <vt:lpstr>Non-congruent Melting of Fuel  (Severe Accident Conditions)</vt:lpstr>
      <vt:lpstr>Current and Future Applications</vt:lpstr>
      <vt:lpstr>Summary, Analysis, Perspectives</vt:lpstr>
      <vt:lpstr>Summary, Analysis</vt:lpstr>
      <vt:lpstr>Perspectives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thermochemical modelling of CANDU fuel and applications to the nuclear industry</dc:title>
  <dc:creator>AlexChrystler</dc:creator>
  <cp:lastModifiedBy>Alex C</cp:lastModifiedBy>
  <cp:revision>39</cp:revision>
  <dcterms:modified xsi:type="dcterms:W3CDTF">2021-03-09T03:44:32Z</dcterms:modified>
</cp:coreProperties>
</file>