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0" r:id="rId3"/>
    <p:sldId id="264" r:id="rId4"/>
    <p:sldId id="266" r:id="rId5"/>
    <p:sldId id="269" r:id="rId6"/>
    <p:sldId id="259" r:id="rId7"/>
    <p:sldId id="258" r:id="rId8"/>
    <p:sldId id="261" r:id="rId9"/>
    <p:sldId id="270" r:id="rId10"/>
    <p:sldId id="262" r:id="rId11"/>
    <p:sldId id="271" r:id="rId12"/>
    <p:sldId id="263" r:id="rId13"/>
    <p:sldId id="268" r:id="rId14"/>
    <p:sldId id="265" r:id="rId15"/>
    <p:sldId id="2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4349"/>
  </p:normalViewPr>
  <p:slideViewPr>
    <p:cSldViewPr snapToGrid="0" snapToObjects="1">
      <p:cViewPr varScale="1">
        <p:scale>
          <a:sx n="103" d="100"/>
          <a:sy n="103"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3E2F2-B943-4D8C-8F02-8A591D1B4980}" type="doc">
      <dgm:prSet loTypeId="urn:microsoft.com/office/officeart/2005/8/layout/list1" loCatId="list" qsTypeId="urn:microsoft.com/office/officeart/2005/8/quickstyle/3d1" qsCatId="3D" csTypeId="urn:microsoft.com/office/officeart/2005/8/colors/accent3_4" csCatId="accent3"/>
      <dgm:spPr/>
      <dgm:t>
        <a:bodyPr/>
        <a:lstStyle/>
        <a:p>
          <a:endParaRPr lang="en-US"/>
        </a:p>
      </dgm:t>
    </dgm:pt>
    <dgm:pt modelId="{96D038A7-B8AA-449C-9A92-1AD06B322B71}">
      <dgm:prSet/>
      <dgm:spPr/>
      <dgm:t>
        <a:bodyPr/>
        <a:lstStyle/>
        <a:p>
          <a:r>
            <a:rPr lang="en-US" b="1"/>
            <a:t>Simultaneously model:</a:t>
          </a:r>
          <a:endParaRPr lang="en-US"/>
        </a:p>
      </dgm:t>
    </dgm:pt>
    <dgm:pt modelId="{E5E7DC77-7F81-49B3-B8ED-178BF94610F3}" type="parTrans" cxnId="{63228A85-EF93-45E5-B746-C756CB757360}">
      <dgm:prSet/>
      <dgm:spPr/>
      <dgm:t>
        <a:bodyPr/>
        <a:lstStyle/>
        <a:p>
          <a:endParaRPr lang="en-US"/>
        </a:p>
      </dgm:t>
    </dgm:pt>
    <dgm:pt modelId="{05E41D46-B95D-4949-A6DA-2F25DA1CC7FD}" type="sibTrans" cxnId="{63228A85-EF93-45E5-B746-C756CB757360}">
      <dgm:prSet/>
      <dgm:spPr/>
      <dgm:t>
        <a:bodyPr/>
        <a:lstStyle/>
        <a:p>
          <a:endParaRPr lang="en-US"/>
        </a:p>
      </dgm:t>
    </dgm:pt>
    <dgm:pt modelId="{4E41A68F-3720-4B86-98AC-CCB139DCCFCA}">
      <dgm:prSet/>
      <dgm:spPr/>
      <dgm:t>
        <a:bodyPr/>
        <a:lstStyle/>
        <a:p>
          <a:r>
            <a:rPr lang="en-US" dirty="0">
              <a:latin typeface="Garamond" panose="02020404030301010803" pitchFamily="18" charset="0"/>
            </a:rPr>
            <a:t>Thermally induced strain</a:t>
          </a:r>
        </a:p>
      </dgm:t>
    </dgm:pt>
    <dgm:pt modelId="{8820C437-7FAF-4302-8601-50A7C599A1AD}" type="parTrans" cxnId="{43A4D40C-C32B-4542-B36F-F40C382C4E59}">
      <dgm:prSet/>
      <dgm:spPr/>
      <dgm:t>
        <a:bodyPr/>
        <a:lstStyle/>
        <a:p>
          <a:endParaRPr lang="en-US"/>
        </a:p>
      </dgm:t>
    </dgm:pt>
    <dgm:pt modelId="{AB8DEE81-7D90-4FEE-9BCA-012EDDE80936}" type="sibTrans" cxnId="{43A4D40C-C32B-4542-B36F-F40C382C4E59}">
      <dgm:prSet/>
      <dgm:spPr/>
      <dgm:t>
        <a:bodyPr/>
        <a:lstStyle/>
        <a:p>
          <a:endParaRPr lang="en-US"/>
        </a:p>
      </dgm:t>
    </dgm:pt>
    <dgm:pt modelId="{C5087FDE-5BFE-4216-AE3F-65D1F068D3BA}">
      <dgm:prSet/>
      <dgm:spPr/>
      <dgm:t>
        <a:bodyPr/>
        <a:lstStyle/>
        <a:p>
          <a:r>
            <a:rPr lang="en-US" dirty="0">
              <a:latin typeface="Garamond" panose="02020404030301010803" pitchFamily="18" charset="0"/>
            </a:rPr>
            <a:t>Densification</a:t>
          </a:r>
        </a:p>
      </dgm:t>
    </dgm:pt>
    <dgm:pt modelId="{9B005BDD-444E-417B-B906-182A825D9C3B}" type="parTrans" cxnId="{DDF8ACAF-BFD9-4CF0-9D92-025C2AA95876}">
      <dgm:prSet/>
      <dgm:spPr/>
      <dgm:t>
        <a:bodyPr/>
        <a:lstStyle/>
        <a:p>
          <a:endParaRPr lang="en-US"/>
        </a:p>
      </dgm:t>
    </dgm:pt>
    <dgm:pt modelId="{3CAD5632-BB3B-482F-8FB9-EDA6EC68229C}" type="sibTrans" cxnId="{DDF8ACAF-BFD9-4CF0-9D92-025C2AA95876}">
      <dgm:prSet/>
      <dgm:spPr/>
      <dgm:t>
        <a:bodyPr/>
        <a:lstStyle/>
        <a:p>
          <a:endParaRPr lang="en-US"/>
        </a:p>
      </dgm:t>
    </dgm:pt>
    <dgm:pt modelId="{1E022C94-3578-4ED9-99DD-58178646CDF9}">
      <dgm:prSet/>
      <dgm:spPr/>
      <dgm:t>
        <a:bodyPr/>
        <a:lstStyle/>
        <a:p>
          <a:r>
            <a:rPr lang="en-US" dirty="0">
              <a:latin typeface="Garamond" panose="02020404030301010803" pitchFamily="18" charset="0"/>
            </a:rPr>
            <a:t>Cracking</a:t>
          </a:r>
        </a:p>
      </dgm:t>
    </dgm:pt>
    <dgm:pt modelId="{39DD19DF-EB0C-4E3B-9729-6FAE6B214655}" type="parTrans" cxnId="{BE8B7714-6908-4DA2-80F4-55C27E73ACA8}">
      <dgm:prSet/>
      <dgm:spPr/>
      <dgm:t>
        <a:bodyPr/>
        <a:lstStyle/>
        <a:p>
          <a:endParaRPr lang="en-US"/>
        </a:p>
      </dgm:t>
    </dgm:pt>
    <dgm:pt modelId="{0A31A88B-ECD0-42CE-B90C-CE7C0B8AB555}" type="sibTrans" cxnId="{BE8B7714-6908-4DA2-80F4-55C27E73ACA8}">
      <dgm:prSet/>
      <dgm:spPr/>
      <dgm:t>
        <a:bodyPr/>
        <a:lstStyle/>
        <a:p>
          <a:endParaRPr lang="en-US"/>
        </a:p>
      </dgm:t>
    </dgm:pt>
    <dgm:pt modelId="{2149D7E7-4D5C-4B7E-816D-C8C56A91BD91}">
      <dgm:prSet/>
      <dgm:spPr/>
      <dgm:t>
        <a:bodyPr/>
        <a:lstStyle/>
        <a:p>
          <a:r>
            <a:rPr lang="en-US" dirty="0">
              <a:latin typeface="Garamond" panose="02020404030301010803" pitchFamily="18" charset="0"/>
            </a:rPr>
            <a:t>Elastic/plastic deformation</a:t>
          </a:r>
        </a:p>
      </dgm:t>
    </dgm:pt>
    <dgm:pt modelId="{29A55A90-635C-47EC-BA59-D142E68DD21E}" type="parTrans" cxnId="{0B0FEB10-6D22-4F48-B0B7-FBF56B05221A}">
      <dgm:prSet/>
      <dgm:spPr/>
      <dgm:t>
        <a:bodyPr/>
        <a:lstStyle/>
        <a:p>
          <a:endParaRPr lang="en-US"/>
        </a:p>
      </dgm:t>
    </dgm:pt>
    <dgm:pt modelId="{629A9C04-2645-447E-97A6-8E1D61212F80}" type="sibTrans" cxnId="{0B0FEB10-6D22-4F48-B0B7-FBF56B05221A}">
      <dgm:prSet/>
      <dgm:spPr/>
      <dgm:t>
        <a:bodyPr/>
        <a:lstStyle/>
        <a:p>
          <a:endParaRPr lang="en-US"/>
        </a:p>
      </dgm:t>
    </dgm:pt>
    <dgm:pt modelId="{2AB16E29-EC38-4B64-8DEF-1799BBD031A5}">
      <dgm:prSet/>
      <dgm:spPr/>
      <dgm:t>
        <a:bodyPr/>
        <a:lstStyle/>
        <a:p>
          <a:r>
            <a:rPr lang="en-US" dirty="0">
              <a:latin typeface="Garamond" panose="02020404030301010803" pitchFamily="18" charset="0"/>
            </a:rPr>
            <a:t>Swelling </a:t>
          </a:r>
        </a:p>
      </dgm:t>
    </dgm:pt>
    <dgm:pt modelId="{2FFE9000-E5A8-4A67-951D-DB9A9F6B33D7}" type="parTrans" cxnId="{D838654C-D7A2-47A1-87BC-D75252F3B0D1}">
      <dgm:prSet/>
      <dgm:spPr/>
      <dgm:t>
        <a:bodyPr/>
        <a:lstStyle/>
        <a:p>
          <a:endParaRPr lang="en-US"/>
        </a:p>
      </dgm:t>
    </dgm:pt>
    <dgm:pt modelId="{A2B3206E-CA4E-4053-BA95-444281E9A685}" type="sibTrans" cxnId="{D838654C-D7A2-47A1-87BC-D75252F3B0D1}">
      <dgm:prSet/>
      <dgm:spPr/>
      <dgm:t>
        <a:bodyPr/>
        <a:lstStyle/>
        <a:p>
          <a:endParaRPr lang="en-US"/>
        </a:p>
      </dgm:t>
    </dgm:pt>
    <dgm:pt modelId="{DED1C1AE-E20C-C347-94EA-262619CC855C}" type="pres">
      <dgm:prSet presAssocID="{6E13E2F2-B943-4D8C-8F02-8A591D1B4980}" presName="linear" presStyleCnt="0">
        <dgm:presLayoutVars>
          <dgm:dir/>
          <dgm:animLvl val="lvl"/>
          <dgm:resizeHandles val="exact"/>
        </dgm:presLayoutVars>
      </dgm:prSet>
      <dgm:spPr/>
    </dgm:pt>
    <dgm:pt modelId="{93C8D286-60F2-C147-A8F2-9BE23D868345}" type="pres">
      <dgm:prSet presAssocID="{96D038A7-B8AA-449C-9A92-1AD06B322B71}" presName="parentLin" presStyleCnt="0"/>
      <dgm:spPr/>
    </dgm:pt>
    <dgm:pt modelId="{4A5A2A7A-5FAB-D849-A288-8A86606957C4}" type="pres">
      <dgm:prSet presAssocID="{96D038A7-B8AA-449C-9A92-1AD06B322B71}" presName="parentLeftMargin" presStyleLbl="node1" presStyleIdx="0" presStyleCnt="1"/>
      <dgm:spPr/>
    </dgm:pt>
    <dgm:pt modelId="{E200958A-F6BE-224F-BFF8-6D77722119C6}" type="pres">
      <dgm:prSet presAssocID="{96D038A7-B8AA-449C-9A92-1AD06B322B71}" presName="parentText" presStyleLbl="node1" presStyleIdx="0" presStyleCnt="1">
        <dgm:presLayoutVars>
          <dgm:chMax val="0"/>
          <dgm:bulletEnabled val="1"/>
        </dgm:presLayoutVars>
      </dgm:prSet>
      <dgm:spPr/>
    </dgm:pt>
    <dgm:pt modelId="{ED2F7E21-E725-9641-8E84-70B48117AEDF}" type="pres">
      <dgm:prSet presAssocID="{96D038A7-B8AA-449C-9A92-1AD06B322B71}" presName="negativeSpace" presStyleCnt="0"/>
      <dgm:spPr/>
    </dgm:pt>
    <dgm:pt modelId="{6D4A9D96-BDCE-9D43-9C34-F3167F4E82F2}" type="pres">
      <dgm:prSet presAssocID="{96D038A7-B8AA-449C-9A92-1AD06B322B71}" presName="childText" presStyleLbl="conFgAcc1" presStyleIdx="0" presStyleCnt="1">
        <dgm:presLayoutVars>
          <dgm:bulletEnabled val="1"/>
        </dgm:presLayoutVars>
      </dgm:prSet>
      <dgm:spPr/>
    </dgm:pt>
  </dgm:ptLst>
  <dgm:cxnLst>
    <dgm:cxn modelId="{43A4D40C-C32B-4542-B36F-F40C382C4E59}" srcId="{96D038A7-B8AA-449C-9A92-1AD06B322B71}" destId="{4E41A68F-3720-4B86-98AC-CCB139DCCFCA}" srcOrd="0" destOrd="0" parTransId="{8820C437-7FAF-4302-8601-50A7C599A1AD}" sibTransId="{AB8DEE81-7D90-4FEE-9BCA-012EDDE80936}"/>
    <dgm:cxn modelId="{0B0FEB10-6D22-4F48-B0B7-FBF56B05221A}" srcId="{96D038A7-B8AA-449C-9A92-1AD06B322B71}" destId="{2149D7E7-4D5C-4B7E-816D-C8C56A91BD91}" srcOrd="3" destOrd="0" parTransId="{29A55A90-635C-47EC-BA59-D142E68DD21E}" sibTransId="{629A9C04-2645-447E-97A6-8E1D61212F80}"/>
    <dgm:cxn modelId="{BE8B7714-6908-4DA2-80F4-55C27E73ACA8}" srcId="{96D038A7-B8AA-449C-9A92-1AD06B322B71}" destId="{1E022C94-3578-4ED9-99DD-58178646CDF9}" srcOrd="2" destOrd="0" parTransId="{39DD19DF-EB0C-4E3B-9729-6FAE6B214655}" sibTransId="{0A31A88B-ECD0-42CE-B90C-CE7C0B8AB555}"/>
    <dgm:cxn modelId="{FC023F4C-29CB-234A-843D-6D047ACDB3A5}" type="presOf" srcId="{96D038A7-B8AA-449C-9A92-1AD06B322B71}" destId="{E200958A-F6BE-224F-BFF8-6D77722119C6}" srcOrd="1" destOrd="0" presId="urn:microsoft.com/office/officeart/2005/8/layout/list1"/>
    <dgm:cxn modelId="{D838654C-D7A2-47A1-87BC-D75252F3B0D1}" srcId="{96D038A7-B8AA-449C-9A92-1AD06B322B71}" destId="{2AB16E29-EC38-4B64-8DEF-1799BBD031A5}" srcOrd="4" destOrd="0" parTransId="{2FFE9000-E5A8-4A67-951D-DB9A9F6B33D7}" sibTransId="{A2B3206E-CA4E-4053-BA95-444281E9A685}"/>
    <dgm:cxn modelId="{78E08D58-D20E-AB47-A210-42FAF27B48C6}" type="presOf" srcId="{2AB16E29-EC38-4B64-8DEF-1799BBD031A5}" destId="{6D4A9D96-BDCE-9D43-9C34-F3167F4E82F2}" srcOrd="0" destOrd="4" presId="urn:microsoft.com/office/officeart/2005/8/layout/list1"/>
    <dgm:cxn modelId="{63228A85-EF93-45E5-B746-C756CB757360}" srcId="{6E13E2F2-B943-4D8C-8F02-8A591D1B4980}" destId="{96D038A7-B8AA-449C-9A92-1AD06B322B71}" srcOrd="0" destOrd="0" parTransId="{E5E7DC77-7F81-49B3-B8ED-178BF94610F3}" sibTransId="{05E41D46-B95D-4949-A6DA-2F25DA1CC7FD}"/>
    <dgm:cxn modelId="{5B3FBEA2-4FEF-5441-86E4-50C224DBC35F}" type="presOf" srcId="{1E022C94-3578-4ED9-99DD-58178646CDF9}" destId="{6D4A9D96-BDCE-9D43-9C34-F3167F4E82F2}" srcOrd="0" destOrd="2" presId="urn:microsoft.com/office/officeart/2005/8/layout/list1"/>
    <dgm:cxn modelId="{F21F43A7-D163-7042-87BF-E4EEB3E1ABE1}" type="presOf" srcId="{4E41A68F-3720-4B86-98AC-CCB139DCCFCA}" destId="{6D4A9D96-BDCE-9D43-9C34-F3167F4E82F2}" srcOrd="0" destOrd="0" presId="urn:microsoft.com/office/officeart/2005/8/layout/list1"/>
    <dgm:cxn modelId="{DDF8ACAF-BFD9-4CF0-9D92-025C2AA95876}" srcId="{96D038A7-B8AA-449C-9A92-1AD06B322B71}" destId="{C5087FDE-5BFE-4216-AE3F-65D1F068D3BA}" srcOrd="1" destOrd="0" parTransId="{9B005BDD-444E-417B-B906-182A825D9C3B}" sibTransId="{3CAD5632-BB3B-482F-8FB9-EDA6EC68229C}"/>
    <dgm:cxn modelId="{36EED8C4-04A2-5B45-A8FB-523029935293}" type="presOf" srcId="{C5087FDE-5BFE-4216-AE3F-65D1F068D3BA}" destId="{6D4A9D96-BDCE-9D43-9C34-F3167F4E82F2}" srcOrd="0" destOrd="1" presId="urn:microsoft.com/office/officeart/2005/8/layout/list1"/>
    <dgm:cxn modelId="{436BAAC6-4263-CF48-A064-FCEBABB30838}" type="presOf" srcId="{2149D7E7-4D5C-4B7E-816D-C8C56A91BD91}" destId="{6D4A9D96-BDCE-9D43-9C34-F3167F4E82F2}" srcOrd="0" destOrd="3" presId="urn:microsoft.com/office/officeart/2005/8/layout/list1"/>
    <dgm:cxn modelId="{3001A8CE-67F6-F14C-8DF6-A257681476F2}" type="presOf" srcId="{6E13E2F2-B943-4D8C-8F02-8A591D1B4980}" destId="{DED1C1AE-E20C-C347-94EA-262619CC855C}" srcOrd="0" destOrd="0" presId="urn:microsoft.com/office/officeart/2005/8/layout/list1"/>
    <dgm:cxn modelId="{1E839BEC-658C-DB45-BC64-07EFE992BE34}" type="presOf" srcId="{96D038A7-B8AA-449C-9A92-1AD06B322B71}" destId="{4A5A2A7A-5FAB-D849-A288-8A86606957C4}" srcOrd="0" destOrd="0" presId="urn:microsoft.com/office/officeart/2005/8/layout/list1"/>
    <dgm:cxn modelId="{E3BDB8DF-C2A8-D443-BCF6-EA353AB9E9C5}" type="presParOf" srcId="{DED1C1AE-E20C-C347-94EA-262619CC855C}" destId="{93C8D286-60F2-C147-A8F2-9BE23D868345}" srcOrd="0" destOrd="0" presId="urn:microsoft.com/office/officeart/2005/8/layout/list1"/>
    <dgm:cxn modelId="{D007BF74-4D34-5044-82C1-8934A439AD83}" type="presParOf" srcId="{93C8D286-60F2-C147-A8F2-9BE23D868345}" destId="{4A5A2A7A-5FAB-D849-A288-8A86606957C4}" srcOrd="0" destOrd="0" presId="urn:microsoft.com/office/officeart/2005/8/layout/list1"/>
    <dgm:cxn modelId="{CD1E9F64-F700-264B-8EDB-15F5CDDC5074}" type="presParOf" srcId="{93C8D286-60F2-C147-A8F2-9BE23D868345}" destId="{E200958A-F6BE-224F-BFF8-6D77722119C6}" srcOrd="1" destOrd="0" presId="urn:microsoft.com/office/officeart/2005/8/layout/list1"/>
    <dgm:cxn modelId="{5746ADA6-A8FF-6F49-A3DA-81FA047402F4}" type="presParOf" srcId="{DED1C1AE-E20C-C347-94EA-262619CC855C}" destId="{ED2F7E21-E725-9641-8E84-70B48117AEDF}" srcOrd="1" destOrd="0" presId="urn:microsoft.com/office/officeart/2005/8/layout/list1"/>
    <dgm:cxn modelId="{053D1133-787F-5849-97B1-F0D1D93BDDD5}" type="presParOf" srcId="{DED1C1AE-E20C-C347-94EA-262619CC855C}" destId="{6D4A9D96-BDCE-9D43-9C34-F3167F4E82F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A9D96-BDCE-9D43-9C34-F3167F4E82F2}">
      <dsp:nvSpPr>
        <dsp:cNvPr id="0" name=""/>
        <dsp:cNvSpPr/>
      </dsp:nvSpPr>
      <dsp:spPr>
        <a:xfrm>
          <a:off x="0" y="1969253"/>
          <a:ext cx="4728633" cy="2494800"/>
        </a:xfrm>
        <a:prstGeom prst="rect">
          <a:avLst/>
        </a:prstGeom>
        <a:solidFill>
          <a:schemeClr val="lt1">
            <a:alpha val="90000"/>
            <a:hueOff val="0"/>
            <a:satOff val="0"/>
            <a:lumOff val="0"/>
            <a:alphaOff val="0"/>
          </a:schemeClr>
        </a:solidFill>
        <a:ln w="6350" cap="flat" cmpd="sng" algn="ctr">
          <a:solidFill>
            <a:schemeClr val="accent3">
              <a:shade val="5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66994" tIns="499872" rIns="366994"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Garamond" panose="02020404030301010803" pitchFamily="18" charset="0"/>
            </a:rPr>
            <a:t>Thermally induced strain</a:t>
          </a:r>
        </a:p>
        <a:p>
          <a:pPr marL="228600" lvl="1" indent="-228600" algn="l" defTabSz="1066800">
            <a:lnSpc>
              <a:spcPct val="90000"/>
            </a:lnSpc>
            <a:spcBef>
              <a:spcPct val="0"/>
            </a:spcBef>
            <a:spcAft>
              <a:spcPct val="15000"/>
            </a:spcAft>
            <a:buChar char="•"/>
          </a:pPr>
          <a:r>
            <a:rPr lang="en-US" sz="2400" kern="1200" dirty="0">
              <a:latin typeface="Garamond" panose="02020404030301010803" pitchFamily="18" charset="0"/>
            </a:rPr>
            <a:t>Densification</a:t>
          </a:r>
        </a:p>
        <a:p>
          <a:pPr marL="228600" lvl="1" indent="-228600" algn="l" defTabSz="1066800">
            <a:lnSpc>
              <a:spcPct val="90000"/>
            </a:lnSpc>
            <a:spcBef>
              <a:spcPct val="0"/>
            </a:spcBef>
            <a:spcAft>
              <a:spcPct val="15000"/>
            </a:spcAft>
            <a:buChar char="•"/>
          </a:pPr>
          <a:r>
            <a:rPr lang="en-US" sz="2400" kern="1200" dirty="0">
              <a:latin typeface="Garamond" panose="02020404030301010803" pitchFamily="18" charset="0"/>
            </a:rPr>
            <a:t>Cracking</a:t>
          </a:r>
        </a:p>
        <a:p>
          <a:pPr marL="228600" lvl="1" indent="-228600" algn="l" defTabSz="1066800">
            <a:lnSpc>
              <a:spcPct val="90000"/>
            </a:lnSpc>
            <a:spcBef>
              <a:spcPct val="0"/>
            </a:spcBef>
            <a:spcAft>
              <a:spcPct val="15000"/>
            </a:spcAft>
            <a:buChar char="•"/>
          </a:pPr>
          <a:r>
            <a:rPr lang="en-US" sz="2400" kern="1200" dirty="0">
              <a:latin typeface="Garamond" panose="02020404030301010803" pitchFamily="18" charset="0"/>
            </a:rPr>
            <a:t>Elastic/plastic deformation</a:t>
          </a:r>
        </a:p>
        <a:p>
          <a:pPr marL="228600" lvl="1" indent="-228600" algn="l" defTabSz="1066800">
            <a:lnSpc>
              <a:spcPct val="90000"/>
            </a:lnSpc>
            <a:spcBef>
              <a:spcPct val="0"/>
            </a:spcBef>
            <a:spcAft>
              <a:spcPct val="15000"/>
            </a:spcAft>
            <a:buChar char="•"/>
          </a:pPr>
          <a:r>
            <a:rPr lang="en-US" sz="2400" kern="1200" dirty="0">
              <a:latin typeface="Garamond" panose="02020404030301010803" pitchFamily="18" charset="0"/>
            </a:rPr>
            <a:t>Swelling </a:t>
          </a:r>
        </a:p>
      </dsp:txBody>
      <dsp:txXfrm>
        <a:off x="0" y="1969253"/>
        <a:ext cx="4728633" cy="2494800"/>
      </dsp:txXfrm>
    </dsp:sp>
    <dsp:sp modelId="{E200958A-F6BE-224F-BFF8-6D77722119C6}">
      <dsp:nvSpPr>
        <dsp:cNvPr id="0" name=""/>
        <dsp:cNvSpPr/>
      </dsp:nvSpPr>
      <dsp:spPr>
        <a:xfrm>
          <a:off x="236431" y="1615012"/>
          <a:ext cx="3310043" cy="708480"/>
        </a:xfrm>
        <a:prstGeom prst="roundRect">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5112" tIns="0" rIns="125112" bIns="0" numCol="1" spcCol="1270" anchor="ctr" anchorCtr="0">
          <a:noAutofit/>
        </a:bodyPr>
        <a:lstStyle/>
        <a:p>
          <a:pPr marL="0" lvl="0" indent="0" algn="l" defTabSz="1066800">
            <a:lnSpc>
              <a:spcPct val="90000"/>
            </a:lnSpc>
            <a:spcBef>
              <a:spcPct val="0"/>
            </a:spcBef>
            <a:spcAft>
              <a:spcPct val="35000"/>
            </a:spcAft>
            <a:buNone/>
          </a:pPr>
          <a:r>
            <a:rPr lang="en-US" sz="2400" b="1" kern="1200"/>
            <a:t>Simultaneously model:</a:t>
          </a:r>
          <a:endParaRPr lang="en-US" sz="2400" kern="1200"/>
        </a:p>
      </dsp:txBody>
      <dsp:txXfrm>
        <a:off x="271016" y="1649597"/>
        <a:ext cx="324087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42058-361B-5249-90E4-D515C1768AD2}" type="datetimeFigureOut">
              <a:rPr lang="en-US" smtClean="0"/>
              <a:t>3/9/21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71EC1-E407-2E49-B760-1AFB8433E60B}" type="slidenum">
              <a:rPr lang="en-US" smtClean="0"/>
              <a:t>‹#›</a:t>
            </a:fld>
            <a:endParaRPr lang="en-US"/>
          </a:p>
        </p:txBody>
      </p:sp>
    </p:spTree>
    <p:extLst>
      <p:ext uri="{BB962C8B-B14F-4D97-AF65-F5344CB8AC3E}">
        <p14:creationId xmlns:p14="http://schemas.microsoft.com/office/powerpoint/2010/main" val="85361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Nuclear_reactor" TargetMode="External"/><Relationship Id="rId7" Type="http://schemas.openxmlformats.org/officeDocument/2006/relationships/hyperlink" Target="https://en.wikipedia.org/wiki/Organically_moderated_and_cooled_reactor"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eavy_water" TargetMode="External"/><Relationship Id="rId5" Type="http://schemas.openxmlformats.org/officeDocument/2006/relationships/hyperlink" Target="https://en.wikipedia.org/wiki/CANDU_reactor" TargetMode="External"/><Relationship Id="rId4" Type="http://schemas.openxmlformats.org/officeDocument/2006/relationships/hyperlink" Target="https://en.wikipedia.org/wiki/CANDU"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Since computer models allow nonessential experiments to be avoided, simulation is used wherever possible due to large cost and time as well as the human exposure and even possibility of human error (contamination) associated with  experiment . </a:t>
            </a:r>
          </a:p>
          <a:p>
            <a:endParaRPr lang="en-US" dirty="0"/>
          </a:p>
          <a:p>
            <a:r>
              <a:rPr lang="en-US" dirty="0"/>
              <a:t>Examples of some manufacturing processes are spark plasma sintering </a:t>
            </a:r>
          </a:p>
          <a:p>
            <a:r>
              <a:rPr lang="en-US" dirty="0"/>
              <a:t>And</a:t>
            </a:r>
          </a:p>
          <a:p>
            <a:r>
              <a:rPr lang="en-US" dirty="0"/>
              <a:t>Additive manufacturing</a:t>
            </a:r>
          </a:p>
        </p:txBody>
      </p:sp>
      <p:sp>
        <p:nvSpPr>
          <p:cNvPr id="4" name="Slide Number Placeholder 3"/>
          <p:cNvSpPr>
            <a:spLocks noGrp="1"/>
          </p:cNvSpPr>
          <p:nvPr>
            <p:ph type="sldNum" sz="quarter" idx="5"/>
          </p:nvPr>
        </p:nvSpPr>
        <p:spPr/>
        <p:txBody>
          <a:bodyPr/>
          <a:lstStyle/>
          <a:p>
            <a:fld id="{9CC71EC1-E407-2E49-B760-1AFB8433E60B}" type="slidenum">
              <a:rPr lang="en-US" smtClean="0"/>
              <a:t>2</a:t>
            </a:fld>
            <a:endParaRPr lang="en-US"/>
          </a:p>
        </p:txBody>
      </p:sp>
    </p:spTree>
    <p:extLst>
      <p:ext uri="{BB962C8B-B14F-4D97-AF65-F5344CB8AC3E}">
        <p14:creationId xmlns:p14="http://schemas.microsoft.com/office/powerpoint/2010/main" val="229334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Garamond" panose="02020404030301010803" pitchFamily="18" charset="0"/>
              </a:rPr>
              <a:t>Sustainability – looking into using MOX fuels by including Th or recycled Pu in UO</a:t>
            </a:r>
            <a:r>
              <a:rPr lang="en-US" baseline="-25000" dirty="0">
                <a:latin typeface="Garamond" panose="02020404030301010803" pitchFamily="18" charset="0"/>
              </a:rPr>
              <a:t>2</a:t>
            </a:r>
          </a:p>
        </p:txBody>
      </p:sp>
      <p:sp>
        <p:nvSpPr>
          <p:cNvPr id="4" name="Slide Number Placeholder 3"/>
          <p:cNvSpPr>
            <a:spLocks noGrp="1"/>
          </p:cNvSpPr>
          <p:nvPr>
            <p:ph type="sldNum" sz="quarter" idx="5"/>
          </p:nvPr>
        </p:nvSpPr>
        <p:spPr/>
        <p:txBody>
          <a:bodyPr/>
          <a:lstStyle/>
          <a:p>
            <a:fld id="{9CC71EC1-E407-2E49-B760-1AFB8433E60B}" type="slidenum">
              <a:rPr lang="en-US" smtClean="0"/>
              <a:t>14</a:t>
            </a:fld>
            <a:endParaRPr lang="en-US"/>
          </a:p>
        </p:txBody>
      </p:sp>
    </p:spTree>
    <p:extLst>
      <p:ext uri="{BB962C8B-B14F-4D97-AF65-F5344CB8AC3E}">
        <p14:creationId xmlns:p14="http://schemas.microsoft.com/office/powerpoint/2010/main" val="353982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71EC1-E407-2E49-B760-1AFB8433E60B}" type="slidenum">
              <a:rPr lang="en-US" smtClean="0"/>
              <a:t>15</a:t>
            </a:fld>
            <a:endParaRPr lang="en-US"/>
          </a:p>
        </p:txBody>
      </p:sp>
    </p:spTree>
    <p:extLst>
      <p:ext uri="{BB962C8B-B14F-4D97-AF65-F5344CB8AC3E}">
        <p14:creationId xmlns:p14="http://schemas.microsoft.com/office/powerpoint/2010/main" val="58216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71EC1-E407-2E49-B760-1AFB8433E60B}" type="slidenum">
              <a:rPr lang="en-US" smtClean="0"/>
              <a:t>3</a:t>
            </a:fld>
            <a:endParaRPr lang="en-US"/>
          </a:p>
        </p:txBody>
      </p:sp>
    </p:spTree>
    <p:extLst>
      <p:ext uri="{BB962C8B-B14F-4D97-AF65-F5344CB8AC3E}">
        <p14:creationId xmlns:p14="http://schemas.microsoft.com/office/powerpoint/2010/main" val="421160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The data used in for fuel performance simulation is based on data accumulated from studies carried out over the past 50 years.</a:t>
            </a:r>
          </a:p>
          <a:p>
            <a:endParaRPr lang="en-US" dirty="0"/>
          </a:p>
          <a:p>
            <a:r>
              <a:rPr lang="en-US" dirty="0"/>
              <a:t>The most influential attribute to Canadian nuclear fuel development is National Research Universal reactor  or NRU. The NRU was shutdown on March 31st, 2018 and </a:t>
            </a:r>
            <a:r>
              <a:rPr lang="en-US" sz="1200" b="0" i="0" kern="1200" dirty="0">
                <a:solidFill>
                  <a:schemeClr val="tx1"/>
                </a:solidFill>
                <a:effectLst/>
                <a:latin typeface="+mn-lt"/>
                <a:ea typeface="+mn-ea"/>
                <a:cs typeface="+mn-cs"/>
              </a:rPr>
              <a:t>at this time </a:t>
            </a:r>
            <a:r>
              <a:rPr lang="en-US" dirty="0"/>
              <a:t>was in fact the </a:t>
            </a:r>
            <a:r>
              <a:rPr lang="en-US" sz="1200" b="0" i="0" kern="1200" dirty="0">
                <a:solidFill>
                  <a:schemeClr val="tx1"/>
                </a:solidFill>
                <a:effectLst/>
                <a:latin typeface="+mn-lt"/>
                <a:ea typeface="+mn-ea"/>
                <a:cs typeface="+mn-cs"/>
              </a:rPr>
              <a:t>world’s oldest operating nuclear reactor. However, during its operation, the reactor played a HUGE role in the country’s nuclear fuel development. Basically, every fuel investigation or research that took place within the Canadian border was orchestrated by the NRU reactor.</a:t>
            </a:r>
          </a:p>
          <a:p>
            <a:endParaRPr lang="en-US" dirty="0"/>
          </a:p>
          <a:p>
            <a:r>
              <a:rPr lang="en-US" dirty="0"/>
              <a:t>Also located at Chalk River Labs, is the NRX or National Research Experimental reactor. This reactor was permanently shutdown in ‘93, but was the most intense neutron source in the world, what’s actually really interesting about this reactor is that it is heavy water moderated, but light water cooled (explain)</a:t>
            </a:r>
          </a:p>
          <a:p>
            <a:endParaRPr lang="en-US" dirty="0"/>
          </a:p>
          <a:p>
            <a:r>
              <a:rPr lang="en-US" sz="1200" b="0" i="0" kern="1200" dirty="0">
                <a:solidFill>
                  <a:schemeClr val="tx1"/>
                </a:solidFill>
                <a:effectLst/>
                <a:latin typeface="+mn-lt"/>
                <a:ea typeface="+mn-ea"/>
                <a:cs typeface="+mn-cs"/>
              </a:rPr>
              <a:t>NPD = Nuclear Power Demonstration was the first Canadian </a:t>
            </a:r>
            <a:r>
              <a:rPr lang="en-US" sz="1200" b="0" i="0" u="none" strike="noStrike" kern="1200" dirty="0">
                <a:solidFill>
                  <a:schemeClr val="tx1"/>
                </a:solidFill>
                <a:effectLst/>
                <a:latin typeface="+mn-lt"/>
                <a:ea typeface="+mn-ea"/>
                <a:cs typeface="+mn-cs"/>
                <a:hlinkClick r:id="rId3" tooltip="Nuclear reactor">
                  <a:extLst>
                    <a:ext uri="{A12FA001-AC4F-418D-AE19-62706E023703}">
                      <ahyp:hlinkClr xmlns:ahyp="http://schemas.microsoft.com/office/drawing/2018/hyperlinkcolor" val="tx"/>
                    </a:ext>
                  </a:extLst>
                </a:hlinkClick>
              </a:rPr>
              <a:t>nuclear power reactor</a:t>
            </a:r>
            <a:r>
              <a:rPr lang="en-US" sz="1200" b="0" i="0" kern="1200" dirty="0">
                <a:solidFill>
                  <a:schemeClr val="tx1"/>
                </a:solidFill>
                <a:effectLst/>
                <a:latin typeface="+mn-lt"/>
                <a:ea typeface="+mn-ea"/>
                <a:cs typeface="+mn-cs"/>
              </a:rPr>
              <a:t>, and prototype for the </a:t>
            </a:r>
            <a:r>
              <a:rPr lang="en-US" sz="1200" b="0" i="0" u="none" strike="noStrike" kern="1200" dirty="0">
                <a:solidFill>
                  <a:schemeClr val="tx1"/>
                </a:solidFill>
                <a:effectLst/>
                <a:latin typeface="+mn-lt"/>
                <a:ea typeface="+mn-ea"/>
                <a:cs typeface="+mn-cs"/>
                <a:hlinkClick r:id="rId4" tooltip="CANDU">
                  <a:extLst>
                    <a:ext uri="{A12FA001-AC4F-418D-AE19-62706E023703}">
                      <ahyp:hlinkClr xmlns:ahyp="http://schemas.microsoft.com/office/drawing/2018/hyperlinkcolor" val="tx"/>
                    </a:ext>
                  </a:extLst>
                </a:hlinkClick>
              </a:rPr>
              <a:t>CANDU</a:t>
            </a:r>
            <a:r>
              <a:rPr lang="en-US" sz="1200" b="0" i="0" kern="1200" dirty="0">
                <a:solidFill>
                  <a:schemeClr val="tx1"/>
                </a:solidFill>
                <a:effectLst/>
                <a:latin typeface="+mn-lt"/>
                <a:ea typeface="+mn-ea"/>
                <a:cs typeface="+mn-cs"/>
              </a:rPr>
              <a:t> reactor design. It was a 22 MWe pressurized heavy water reactor and closed in 1987 upon exceeding operational goals.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WR-1, </a:t>
            </a:r>
            <a:r>
              <a:rPr lang="en-US" sz="1200" b="0" i="0" kern="1200" dirty="0" err="1">
                <a:solidFill>
                  <a:schemeClr val="tx1"/>
                </a:solidFill>
                <a:effectLst/>
                <a:latin typeface="+mn-lt"/>
                <a:ea typeface="+mn-ea"/>
                <a:cs typeface="+mn-cs"/>
              </a:rPr>
              <a:t>Whiteshell</a:t>
            </a:r>
            <a:r>
              <a:rPr lang="en-US" sz="1200" b="0" i="0" kern="1200" dirty="0">
                <a:solidFill>
                  <a:schemeClr val="tx1"/>
                </a:solidFill>
                <a:effectLst/>
                <a:latin typeface="+mn-lt"/>
                <a:ea typeface="+mn-ea"/>
                <a:cs typeface="+mn-cs"/>
              </a:rPr>
              <a:t> Reactor # 1, was a Canadian research reactor at White Shell National Laboratory (WSNL)  It was built to test the concept of a </a:t>
            </a:r>
            <a:r>
              <a:rPr lang="en-US" sz="1200" b="0" i="0" u="none" strike="noStrike" kern="1200" dirty="0">
                <a:solidFill>
                  <a:schemeClr val="tx1"/>
                </a:solidFill>
                <a:effectLst/>
                <a:latin typeface="+mn-lt"/>
                <a:ea typeface="+mn-ea"/>
                <a:cs typeface="+mn-cs"/>
                <a:hlinkClick r:id="rId5" tooltip="CANDU reactor">
                  <a:extLst>
                    <a:ext uri="{A12FA001-AC4F-418D-AE19-62706E023703}">
                      <ahyp:hlinkClr xmlns:ahyp="http://schemas.microsoft.com/office/drawing/2018/hyperlinkcolor" val="tx"/>
                    </a:ext>
                  </a:extLst>
                </a:hlinkClick>
              </a:rPr>
              <a:t>CANDU-type reactor</a:t>
            </a:r>
            <a:r>
              <a:rPr lang="en-US" sz="1200" b="0" i="0" kern="1200" dirty="0">
                <a:solidFill>
                  <a:schemeClr val="tx1"/>
                </a:solidFill>
                <a:effectLst/>
                <a:latin typeface="+mn-lt"/>
                <a:ea typeface="+mn-ea"/>
                <a:cs typeface="+mn-cs"/>
              </a:rPr>
              <a:t> that replaced the </a:t>
            </a:r>
            <a:r>
              <a:rPr lang="en-US" sz="1200" b="0" i="0" u="none" strike="noStrike" kern="1200" dirty="0">
                <a:solidFill>
                  <a:schemeClr val="tx1"/>
                </a:solidFill>
                <a:effectLst/>
                <a:latin typeface="+mn-lt"/>
                <a:ea typeface="+mn-ea"/>
                <a:cs typeface="+mn-cs"/>
                <a:hlinkClick r:id="rId6" tooltip="Heavy water">
                  <a:extLst>
                    <a:ext uri="{A12FA001-AC4F-418D-AE19-62706E023703}">
                      <ahyp:hlinkClr xmlns:ahyp="http://schemas.microsoft.com/office/drawing/2018/hyperlinkcolor" val="tx"/>
                    </a:ext>
                  </a:extLst>
                </a:hlinkClick>
              </a:rPr>
              <a:t>heavy water</a:t>
            </a:r>
            <a:r>
              <a:rPr lang="en-US" sz="1200" b="0" i="0" kern="1200" dirty="0">
                <a:solidFill>
                  <a:schemeClr val="tx1"/>
                </a:solidFill>
                <a:effectLst/>
                <a:latin typeface="+mn-lt"/>
                <a:ea typeface="+mn-ea"/>
                <a:cs typeface="+mn-cs"/>
              </a:rPr>
              <a:t> coolant with an </a:t>
            </a:r>
            <a:r>
              <a:rPr lang="en-US" sz="1200" b="0" i="0" u="none" strike="noStrike" kern="1200" dirty="0">
                <a:solidFill>
                  <a:schemeClr val="tx1"/>
                </a:solidFill>
                <a:effectLst/>
                <a:latin typeface="+mn-lt"/>
                <a:ea typeface="+mn-ea"/>
                <a:cs typeface="+mn-cs"/>
                <a:hlinkClick r:id="rId7" tooltip="Organically moderated and cooled reactor">
                  <a:extLst>
                    <a:ext uri="{A12FA001-AC4F-418D-AE19-62706E023703}">
                      <ahyp:hlinkClr xmlns:ahyp="http://schemas.microsoft.com/office/drawing/2018/hyperlinkcolor" val="tx"/>
                    </a:ext>
                  </a:extLst>
                </a:hlinkClick>
              </a:rPr>
              <a:t>oil</a:t>
            </a:r>
            <a:r>
              <a:rPr lang="en-US" sz="1200" b="0" i="0" kern="1200" dirty="0">
                <a:solidFill>
                  <a:schemeClr val="tx1"/>
                </a:solidFill>
                <a:effectLst/>
                <a:latin typeface="+mn-lt"/>
                <a:ea typeface="+mn-ea"/>
                <a:cs typeface="+mn-cs"/>
              </a:rPr>
              <a:t> substance. Between 1971 and 1973 efforts to turn it into a full power reactor were terminated because heavy water-cooled units became the standard.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Slightly enriched – around 1% enrichment. looked into enriched Uranium because for a given Separative Work Unit,</a:t>
            </a:r>
          </a:p>
          <a:p>
            <a:r>
              <a:rPr lang="en-US" sz="1200" b="0" i="0" kern="1200" dirty="0">
                <a:solidFill>
                  <a:schemeClr val="tx1"/>
                </a:solidFill>
                <a:effectLst/>
                <a:latin typeface="+mn-lt"/>
                <a:ea typeface="+mn-ea"/>
                <a:cs typeface="+mn-cs"/>
              </a:rPr>
              <a:t>“SWU for short” is essentially the dollars per kg Uranium ($/kg U) (usually people talk about a kg of SWU –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dollars) increased enrichment demonstrated to have cheaper total fuel cycle cost, i.e.</a:t>
            </a:r>
            <a:r>
              <a:rPr lang="en-US" dirty="0"/>
              <a:t> 0.9% enrichment results in a 30% reduction in total fuel cycle costs over the whole range of enrichment and natural-uranium prices. </a:t>
            </a:r>
          </a:p>
        </p:txBody>
      </p:sp>
      <p:sp>
        <p:nvSpPr>
          <p:cNvPr id="4" name="Slide Number Placeholder 3"/>
          <p:cNvSpPr>
            <a:spLocks noGrp="1"/>
          </p:cNvSpPr>
          <p:nvPr>
            <p:ph type="sldNum" sz="quarter" idx="5"/>
          </p:nvPr>
        </p:nvSpPr>
        <p:spPr/>
        <p:txBody>
          <a:bodyPr/>
          <a:lstStyle/>
          <a:p>
            <a:fld id="{9CC71EC1-E407-2E49-B760-1AFB8433E60B}" type="slidenum">
              <a:rPr lang="en-US" smtClean="0"/>
              <a:t>4</a:t>
            </a:fld>
            <a:endParaRPr lang="en-US"/>
          </a:p>
        </p:txBody>
      </p:sp>
    </p:spTree>
    <p:extLst>
      <p:ext uri="{BB962C8B-B14F-4D97-AF65-F5344CB8AC3E}">
        <p14:creationId xmlns:p14="http://schemas.microsoft.com/office/powerpoint/2010/main" val="241313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C71EC1-E407-2E49-B760-1AFB8433E60B}" type="slidenum">
              <a:rPr lang="en-US" smtClean="0"/>
              <a:t>5</a:t>
            </a:fld>
            <a:endParaRPr lang="en-US"/>
          </a:p>
        </p:txBody>
      </p:sp>
    </p:spTree>
    <p:extLst>
      <p:ext uri="{BB962C8B-B14F-4D97-AF65-F5344CB8AC3E}">
        <p14:creationId xmlns:p14="http://schemas.microsoft.com/office/powerpoint/2010/main" val="251902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Garamond" panose="02020404030301010803" pitchFamily="18" charset="0"/>
              </a:rPr>
              <a:t>Meso-scale:</a:t>
            </a:r>
          </a:p>
          <a:p>
            <a:pPr algn="l"/>
            <a:r>
              <a:rPr lang="en-US" dirty="0">
                <a:latin typeface="Garamond" panose="02020404030301010803" pitchFamily="18" charset="0"/>
              </a:rPr>
              <a:t>Microstructural evolution</a:t>
            </a:r>
          </a:p>
          <a:p>
            <a:pPr algn="l"/>
            <a:r>
              <a:rPr lang="en-US" dirty="0">
                <a:latin typeface="Garamond" panose="02020404030301010803" pitchFamily="18" charset="0"/>
              </a:rPr>
              <a:t> and continuum methods are often “</a:t>
            </a:r>
            <a:r>
              <a:rPr lang="en-US" dirty="0" err="1">
                <a:latin typeface="Garamond" panose="02020404030301010803" pitchFamily="18" charset="0"/>
              </a:rPr>
              <a:t>atomistically</a:t>
            </a:r>
            <a:r>
              <a:rPr lang="en-US" dirty="0">
                <a:latin typeface="Garamond" panose="02020404030301010803" pitchFamily="18" charset="0"/>
              </a:rPr>
              <a:t> informed”,</a:t>
            </a:r>
          </a:p>
          <a:p>
            <a:pPr algn="l"/>
            <a:r>
              <a:rPr lang="en-US" dirty="0">
                <a:latin typeface="Garamond" panose="02020404030301010803" pitchFamily="18" charset="0"/>
              </a:rPr>
              <a:t>in the sense that some of the parameters in the methods are optimized </a:t>
            </a:r>
          </a:p>
          <a:p>
            <a:pPr algn="l"/>
            <a:r>
              <a:rPr lang="en-US" dirty="0">
                <a:latin typeface="Garamond" panose="02020404030301010803" pitchFamily="18" charset="0"/>
              </a:rPr>
              <a:t>against the output of atomistic calculations. </a:t>
            </a:r>
          </a:p>
        </p:txBody>
      </p:sp>
      <p:sp>
        <p:nvSpPr>
          <p:cNvPr id="4" name="Slide Number Placeholder 3"/>
          <p:cNvSpPr>
            <a:spLocks noGrp="1"/>
          </p:cNvSpPr>
          <p:nvPr>
            <p:ph type="sldNum" sz="quarter" idx="5"/>
          </p:nvPr>
        </p:nvSpPr>
        <p:spPr/>
        <p:txBody>
          <a:bodyPr/>
          <a:lstStyle/>
          <a:p>
            <a:fld id="{9CC71EC1-E407-2E49-B760-1AFB8433E60B}" type="slidenum">
              <a:rPr lang="en-US" smtClean="0"/>
              <a:t>6</a:t>
            </a:fld>
            <a:endParaRPr lang="en-US"/>
          </a:p>
        </p:txBody>
      </p:sp>
    </p:spTree>
    <p:extLst>
      <p:ext uri="{BB962C8B-B14F-4D97-AF65-F5344CB8AC3E}">
        <p14:creationId xmlns:p14="http://schemas.microsoft.com/office/powerpoint/2010/main" val="3739990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ELESIM and/or ELESTRES for normal operation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ELOCA for accident scenarios </a:t>
            </a:r>
            <a:r>
              <a:rPr lang="en-US" dirty="0"/>
              <a:t>e 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inite</a:t>
            </a:r>
            <a:r>
              <a:rPr lang="en-US" dirty="0"/>
              <a:t> element method is used for studying behavior of irradiated fuel  (strain, cracking, temperature distribution, fuel-pellet interaction, etc.)</a:t>
            </a:r>
          </a:p>
          <a:p>
            <a:pPr lvl="1">
              <a:lnSpc>
                <a:spcPct val="160000"/>
              </a:lnSpc>
              <a:buFont typeface="Wingdings" pitchFamily="2" charset="2"/>
              <a:buChar char="v"/>
            </a:pPr>
            <a:r>
              <a:rPr lang="en-US" sz="2800" dirty="0">
                <a:latin typeface="Garamond" panose="02020404030301010803" pitchFamily="18" charset="0"/>
              </a:rPr>
              <a:t>Developed between 1960 – 1990</a:t>
            </a:r>
          </a:p>
          <a:p>
            <a:pPr lvl="1">
              <a:lnSpc>
                <a:spcPct val="160000"/>
              </a:lnSpc>
              <a:buFont typeface="Wingdings" pitchFamily="2" charset="2"/>
              <a:buChar char="v"/>
            </a:pPr>
            <a:r>
              <a:rPr lang="en-US" sz="2800" dirty="0">
                <a:latin typeface="Garamond" panose="02020404030301010803" pitchFamily="18" charset="0"/>
              </a:rPr>
              <a:t> Heavily validated in early 2000’s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anose="02020404030301010803" pitchFamily="18" charset="0"/>
            </a:endParaRPr>
          </a:p>
          <a:p>
            <a:endParaRPr lang="en-US" dirty="0"/>
          </a:p>
          <a:p>
            <a:pPr lvl="1"/>
            <a:r>
              <a:rPr lang="en-US" dirty="0">
                <a:latin typeface="Garamond" panose="02020404030301010803" pitchFamily="18" charset="0"/>
              </a:rPr>
              <a:t>Fuel swelling </a:t>
            </a:r>
          </a:p>
          <a:p>
            <a:pPr lvl="1"/>
            <a:r>
              <a:rPr lang="en-US" dirty="0">
                <a:latin typeface="Garamond" panose="02020404030301010803" pitchFamily="18" charset="0"/>
              </a:rPr>
              <a:t>Pellet Cladding Mechanical Interaction (PCMI)</a:t>
            </a:r>
          </a:p>
          <a:p>
            <a:pPr lvl="1"/>
            <a:r>
              <a:rPr lang="en-US" dirty="0">
                <a:latin typeface="Garamond" panose="02020404030301010803" pitchFamily="18" charset="0"/>
              </a:rPr>
              <a:t>Stress Corrosion Cracking (SCC)</a:t>
            </a:r>
          </a:p>
          <a:p>
            <a:pPr lvl="1"/>
            <a:r>
              <a:rPr lang="en-US" dirty="0">
                <a:latin typeface="Garamond" panose="02020404030301010803" pitchFamily="18" charset="0"/>
              </a:rPr>
              <a:t>Upon crack reaching fuel, FPs released into primary loop </a:t>
            </a:r>
          </a:p>
          <a:p>
            <a:endParaRPr lang="en-US" dirty="0"/>
          </a:p>
          <a:p>
            <a:r>
              <a:rPr lang="en-US" dirty="0"/>
              <a:t>Talk about BISON and coupling involved as well as input files and how it works (BUT NOT TOO MUCH!)</a:t>
            </a:r>
          </a:p>
        </p:txBody>
      </p:sp>
      <p:sp>
        <p:nvSpPr>
          <p:cNvPr id="4" name="Slide Number Placeholder 3"/>
          <p:cNvSpPr>
            <a:spLocks noGrp="1"/>
          </p:cNvSpPr>
          <p:nvPr>
            <p:ph type="sldNum" sz="quarter" idx="5"/>
          </p:nvPr>
        </p:nvSpPr>
        <p:spPr/>
        <p:txBody>
          <a:bodyPr/>
          <a:lstStyle/>
          <a:p>
            <a:fld id="{9CC71EC1-E407-2E49-B760-1AFB8433E60B}" type="slidenum">
              <a:rPr lang="en-US" smtClean="0"/>
              <a:t>7</a:t>
            </a:fld>
            <a:endParaRPr lang="en-US"/>
          </a:p>
        </p:txBody>
      </p:sp>
    </p:spTree>
    <p:extLst>
      <p:ext uri="{BB962C8B-B14F-4D97-AF65-F5344CB8AC3E}">
        <p14:creationId xmlns:p14="http://schemas.microsoft.com/office/powerpoint/2010/main" val="107327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aramond" panose="02020404030301010803" pitchFamily="18" charset="0"/>
              </a:rPr>
              <a:t>Used to compute and evaluate:</a:t>
            </a:r>
          </a:p>
          <a:p>
            <a:pPr lvl="1">
              <a:lnSpc>
                <a:spcPct val="170000"/>
              </a:lnSpc>
              <a:buFont typeface="Wingdings" pitchFamily="2" charset="2"/>
              <a:buChar char="Ø"/>
            </a:pPr>
            <a:r>
              <a:rPr lang="en-US" dirty="0">
                <a:latin typeface="Garamond" panose="02020404030301010803" pitchFamily="18" charset="0"/>
              </a:rPr>
              <a:t>Phase equilibria</a:t>
            </a:r>
          </a:p>
          <a:p>
            <a:pPr lvl="1">
              <a:lnSpc>
                <a:spcPct val="170000"/>
              </a:lnSpc>
              <a:buFont typeface="Wingdings" pitchFamily="2" charset="2"/>
              <a:buChar char="Ø"/>
            </a:pPr>
            <a:r>
              <a:rPr lang="en-US" dirty="0">
                <a:latin typeface="Garamond" panose="02020404030301010803" pitchFamily="18" charset="0"/>
              </a:rPr>
              <a:t>Chemical stability</a:t>
            </a:r>
          </a:p>
          <a:p>
            <a:pPr lvl="1">
              <a:lnSpc>
                <a:spcPct val="170000"/>
              </a:lnSpc>
              <a:buFont typeface="Wingdings" pitchFamily="2" charset="2"/>
              <a:buChar char="Ø"/>
            </a:pPr>
            <a:r>
              <a:rPr lang="en-US" dirty="0">
                <a:latin typeface="Garamond" panose="02020404030301010803" pitchFamily="18" charset="0"/>
              </a:rPr>
              <a:t>Material properties</a:t>
            </a:r>
          </a:p>
          <a:p>
            <a:pPr lvl="1">
              <a:lnSpc>
                <a:spcPct val="170000"/>
              </a:lnSpc>
              <a:buFont typeface="Wingdings" pitchFamily="2" charset="2"/>
              <a:buChar char="Ø"/>
            </a:pPr>
            <a:endParaRPr lang="en-US" dirty="0">
              <a:latin typeface="Garamond" panose="02020404030301010803" pitchFamily="18" charset="0"/>
            </a:endParaRPr>
          </a:p>
          <a:p>
            <a:pPr lvl="1">
              <a:lnSpc>
                <a:spcPct val="170000"/>
              </a:lnSpc>
              <a:buFont typeface="Wingdings" pitchFamily="2" charset="2"/>
              <a:buChar char="Ø"/>
            </a:pPr>
            <a:r>
              <a:rPr lang="en-US" dirty="0">
                <a:latin typeface="Garamond" panose="02020404030301010803" pitchFamily="18" charset="0"/>
              </a:rPr>
              <a:t>Thermodynamic modeling is highly _ for </a:t>
            </a:r>
            <a:r>
              <a:rPr lang="en-US" dirty="0" err="1">
                <a:latin typeface="Garamond" panose="02020404030301010803" pitchFamily="18" charset="0"/>
              </a:rPr>
              <a:t>irradiatied</a:t>
            </a:r>
            <a:r>
              <a:rPr lang="en-US" dirty="0">
                <a:latin typeface="Garamond" panose="02020404030301010803" pitchFamily="18" charset="0"/>
              </a:rPr>
              <a:t> UO2 and non-</a:t>
            </a:r>
            <a:r>
              <a:rPr lang="en-US" dirty="0" err="1">
                <a:latin typeface="Garamond" panose="02020404030301010803" pitchFamily="18" charset="0"/>
              </a:rPr>
              <a:t>stoich</a:t>
            </a:r>
            <a:r>
              <a:rPr lang="en-US" dirty="0">
                <a:latin typeface="Garamond" panose="02020404030301010803" pitchFamily="18" charset="0"/>
              </a:rPr>
              <a:t>. UO2 and U-Mo/Mg fuel</a:t>
            </a:r>
          </a:p>
          <a:p>
            <a:pPr marL="457200" lvl="1" indent="0">
              <a:buNone/>
            </a:pPr>
            <a:endParaRPr lang="en-US" sz="1200" b="0" dirty="0">
              <a:latin typeface="Garamond" panose="02020404030301010803" pitchFamily="18" charset="0"/>
            </a:endParaRPr>
          </a:p>
          <a:p>
            <a:pPr marL="457200" lvl="1" indent="0">
              <a:buNone/>
            </a:pPr>
            <a:r>
              <a:rPr lang="en-US" sz="2000" b="1" dirty="0">
                <a:latin typeface="Garamond" panose="02020404030301010803" pitchFamily="18" charset="0"/>
              </a:rPr>
              <a:t>Irradiated UO</a:t>
            </a:r>
            <a:r>
              <a:rPr lang="en-US" sz="2000" b="1" baseline="-25000" dirty="0">
                <a:latin typeface="Garamond" panose="02020404030301010803" pitchFamily="18" charset="0"/>
              </a:rPr>
              <a:t>2 </a:t>
            </a:r>
            <a:r>
              <a:rPr lang="en-US" sz="2000" b="1" dirty="0">
                <a:latin typeface="Garamond" panose="02020404030301010803" pitchFamily="18" charset="0"/>
              </a:rPr>
              <a:t>&amp; UO</a:t>
            </a:r>
            <a:r>
              <a:rPr lang="en-US" sz="2000" b="1" baseline="-25000" dirty="0">
                <a:latin typeface="Garamond" panose="02020404030301010803" pitchFamily="18" charset="0"/>
              </a:rPr>
              <a:t>2 + X</a:t>
            </a:r>
          </a:p>
          <a:p>
            <a:pPr lvl="2" algn="just">
              <a:lnSpc>
                <a:spcPct val="150000"/>
              </a:lnSpc>
            </a:pPr>
            <a:r>
              <a:rPr lang="en-US" dirty="0">
                <a:latin typeface="Garamond" panose="02020404030301010803" pitchFamily="18" charset="0"/>
              </a:rPr>
              <a:t>Modeled with and without FPs &amp; other activation products, more modern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Non-stoichiometric UO2 is UO2+X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latin typeface="Garamond" panose="02020404030301010803" pitchFamily="18" charset="0"/>
              </a:rPr>
              <a:t>UMo-UMg</a:t>
            </a:r>
            <a:r>
              <a:rPr lang="en-US" baseline="0" dirty="0">
                <a:latin typeface="Garamond" panose="02020404030301010803" pitchFamily="18" charset="0"/>
              </a:rPr>
              <a:t> fuel consists of </a:t>
            </a:r>
            <a:r>
              <a:rPr lang="en-US" dirty="0">
                <a:latin typeface="Garamond" panose="02020404030301010803" pitchFamily="18" charset="0"/>
              </a:rPr>
              <a:t>U-Mo fuel particles disseminated in Mg 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U-7Mo and U-10Mo _ were tested in NRU as it was U-Mo/Mg fuel was a candidate fuel for it. This nuclear fuel deems an attractive alternative to UO2 due to high degree of in-reactor reliability (more on this) &amp; proliferation resistance (i.e. low enriched uranium).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latin typeface="Garamond" panose="02020404030301010803" pitchFamily="18" charset="0"/>
              </a:rPr>
              <a:t>Simulated mainly for material props for input for heat transfer calculations and to evaluate the chemical stability of U-Mo particles in the Mg matrix</a:t>
            </a:r>
          </a:p>
        </p:txBody>
      </p:sp>
      <p:sp>
        <p:nvSpPr>
          <p:cNvPr id="4" name="Slide Number Placeholder 3"/>
          <p:cNvSpPr>
            <a:spLocks noGrp="1"/>
          </p:cNvSpPr>
          <p:nvPr>
            <p:ph type="sldNum" sz="quarter" idx="5"/>
          </p:nvPr>
        </p:nvSpPr>
        <p:spPr/>
        <p:txBody>
          <a:bodyPr/>
          <a:lstStyle/>
          <a:p>
            <a:fld id="{9CC71EC1-E407-2E49-B760-1AFB8433E60B}" type="slidenum">
              <a:rPr lang="en-US" smtClean="0"/>
              <a:t>8</a:t>
            </a:fld>
            <a:endParaRPr lang="en-US"/>
          </a:p>
        </p:txBody>
      </p:sp>
    </p:spTree>
    <p:extLst>
      <p:ext uri="{BB962C8B-B14F-4D97-AF65-F5344CB8AC3E}">
        <p14:creationId xmlns:p14="http://schemas.microsoft.com/office/powerpoint/2010/main" val="526426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Simulates the microstructural evolution due to irradiation damage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aramond" panose="02020404030301010803" pitchFamily="18" charset="0"/>
              </a:rPr>
              <a:t>Particular interest is _ to intra-granular Fission gas bubble migration, agglomeration, and coarsening in fuel matrix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Insoluble in the fuel matrix, Bubbles lead to void swelling which in turn degrades heat transfer properties, increases risk and eventually can lead to PCMI</a:t>
            </a:r>
          </a:p>
          <a:p>
            <a:r>
              <a:rPr lang="en-US" dirty="0">
                <a:latin typeface="Garamond" panose="02020404030301010803" pitchFamily="18" charset="0"/>
              </a:rPr>
              <a:t>Bubble Interfacial energy is determined from surface energy, hydrostatic stress (of the medium), and the bubble radius</a:t>
            </a:r>
          </a:p>
          <a:p>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aramond" panose="02020404030301010803" pitchFamily="18" charset="0"/>
              </a:rPr>
              <a:t>(Thermodynamically self-consistent multicomponent) </a:t>
            </a:r>
            <a:r>
              <a:rPr lang="en-US" dirty="0">
                <a:latin typeface="Garamond" panose="02020404030301010803" pitchFamily="18" charset="0"/>
              </a:rPr>
              <a:t>Phase Field Model</a:t>
            </a:r>
          </a:p>
          <a:p>
            <a:r>
              <a:rPr lang="en-US" dirty="0">
                <a:latin typeface="Garamond" panose="02020404030301010803" pitchFamily="18" charset="0"/>
              </a:rPr>
              <a:t>Validated against young-Laplace model</a:t>
            </a:r>
          </a:p>
          <a:p>
            <a:r>
              <a:rPr lang="en-US" dirty="0">
                <a:latin typeface="Garamond" panose="02020404030301010803" pitchFamily="18" charset="0"/>
              </a:rPr>
              <a:t>Reasonably computes changes in void pressure while accumulating vacancies and other migrating bubbles</a:t>
            </a:r>
          </a:p>
          <a:p>
            <a:r>
              <a:rPr lang="en-US" dirty="0" err="1"/>
              <a:t>Overpressurization</a:t>
            </a:r>
            <a:r>
              <a:rPr lang="en-US" dirty="0"/>
              <a:t> occurs whenever a bubble’s equilibrium pressure is exceeded. </a:t>
            </a:r>
          </a:p>
          <a:p>
            <a:endParaRPr lang="en-US" dirty="0">
              <a:latin typeface="Garamond" panose="02020404030301010803" pitchFamily="18" charset="0"/>
            </a:endParaRPr>
          </a:p>
          <a:p>
            <a:r>
              <a:rPr lang="en-US" dirty="0">
                <a:latin typeface="Garamond" panose="02020404030301010803" pitchFamily="18" charset="0"/>
              </a:rPr>
              <a:t>Being </a:t>
            </a:r>
            <a:r>
              <a:rPr lang="en-US" dirty="0" err="1">
                <a:latin typeface="Garamond" panose="02020404030301010803" pitchFamily="18" charset="0"/>
              </a:rPr>
              <a:t>overpressurized</a:t>
            </a:r>
            <a:r>
              <a:rPr lang="en-US" dirty="0">
                <a:latin typeface="Garamond" panose="02020404030301010803" pitchFamily="18" charset="0"/>
              </a:rPr>
              <a:t>, bubble looks to ease stress by</a:t>
            </a:r>
          </a:p>
          <a:p>
            <a:r>
              <a:rPr lang="en-US" dirty="0">
                <a:latin typeface="Garamond" panose="02020404030301010803" pitchFamily="18" charset="0"/>
              </a:rPr>
              <a:t>	1. absorbing vacancies which reduces pressure according to ideal gas law by increasing volume</a:t>
            </a:r>
          </a:p>
          <a:p>
            <a:r>
              <a:rPr lang="en-US" dirty="0">
                <a:latin typeface="Garamond" panose="02020404030301010803" pitchFamily="18" charset="0"/>
              </a:rPr>
              <a:t>	2. Migrating to grain boundary – this also increases the volume due to increased atom distances at the interface</a:t>
            </a:r>
          </a:p>
          <a:p>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Computational expense is decreased by projecting the 3-D bubble </a:t>
            </a:r>
            <a:r>
              <a:rPr lang="en-US" dirty="0" err="1">
                <a:latin typeface="Garamond" panose="02020404030301010803" pitchFamily="18" charset="0"/>
              </a:rPr>
              <a:t>behaivor</a:t>
            </a:r>
            <a:r>
              <a:rPr lang="en-US" dirty="0">
                <a:latin typeface="Garamond" panose="02020404030301010803" pitchFamily="18" charset="0"/>
              </a:rPr>
              <a:t> on a 2D de geometry </a:t>
            </a:r>
          </a:p>
          <a:p>
            <a:endParaRPr lang="en-US" dirty="0">
              <a:latin typeface="Garamond" panose="02020404030301010803" pitchFamily="18" charset="0"/>
            </a:endParaRPr>
          </a:p>
        </p:txBody>
      </p:sp>
      <p:sp>
        <p:nvSpPr>
          <p:cNvPr id="4" name="Slide Number Placeholder 3"/>
          <p:cNvSpPr>
            <a:spLocks noGrp="1"/>
          </p:cNvSpPr>
          <p:nvPr>
            <p:ph type="sldNum" sz="quarter" idx="5"/>
          </p:nvPr>
        </p:nvSpPr>
        <p:spPr/>
        <p:txBody>
          <a:bodyPr/>
          <a:lstStyle/>
          <a:p>
            <a:fld id="{9CC71EC1-E407-2E49-B760-1AFB8433E60B}" type="slidenum">
              <a:rPr lang="en-US" smtClean="0"/>
              <a:t>10</a:t>
            </a:fld>
            <a:endParaRPr lang="en-US"/>
          </a:p>
        </p:txBody>
      </p:sp>
    </p:spTree>
    <p:extLst>
      <p:ext uri="{BB962C8B-B14F-4D97-AF65-F5344CB8AC3E}">
        <p14:creationId xmlns:p14="http://schemas.microsoft.com/office/powerpoint/2010/main" val="125534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Hubbard correct </a:t>
            </a:r>
            <a:r>
              <a:rPr lang="en-US" dirty="0" err="1"/>
              <a:t>dft</a:t>
            </a:r>
            <a:r>
              <a:rPr lang="en-US" dirty="0"/>
              <a:t> method = </a:t>
            </a:r>
            <a:r>
              <a:rPr lang="en-US" b="1" dirty="0">
                <a:latin typeface="Garamond" panose="02020404030301010803" pitchFamily="18" charset="0"/>
              </a:rPr>
              <a:t>DFT+U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slightly computationally more expensive than traditional DFT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PD = Point defect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FP = Fission Product</a:t>
            </a:r>
            <a:endParaRPr lang="en-US" dirty="0"/>
          </a:p>
        </p:txBody>
      </p:sp>
      <p:sp>
        <p:nvSpPr>
          <p:cNvPr id="4" name="Slide Number Placeholder 3"/>
          <p:cNvSpPr>
            <a:spLocks noGrp="1"/>
          </p:cNvSpPr>
          <p:nvPr>
            <p:ph type="sldNum" sz="quarter" idx="5"/>
          </p:nvPr>
        </p:nvSpPr>
        <p:spPr/>
        <p:txBody>
          <a:bodyPr/>
          <a:lstStyle/>
          <a:p>
            <a:fld id="{9CC71EC1-E407-2E49-B760-1AFB8433E60B}" type="slidenum">
              <a:rPr lang="en-US" smtClean="0"/>
              <a:t>12</a:t>
            </a:fld>
            <a:endParaRPr lang="en-US"/>
          </a:p>
        </p:txBody>
      </p:sp>
    </p:spTree>
    <p:extLst>
      <p:ext uri="{BB962C8B-B14F-4D97-AF65-F5344CB8AC3E}">
        <p14:creationId xmlns:p14="http://schemas.microsoft.com/office/powerpoint/2010/main" val="380218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F055-48D2-4345-AEF6-7FBC42EE8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6921F-9416-2843-AE91-0E015F06A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CA1C1-1441-6A4C-941B-DF2405618663}"/>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5" name="Footer Placeholder 4">
            <a:extLst>
              <a:ext uri="{FF2B5EF4-FFF2-40B4-BE49-F238E27FC236}">
                <a16:creationId xmlns:a16="http://schemas.microsoft.com/office/drawing/2014/main" id="{9A786B17-3F94-CF43-9070-2EABCA0D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F8E8E-20DC-9B40-A4E0-AF67E054EC16}"/>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54063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D945-FD9C-D34C-A168-6FD2537FF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EA8A2-CDB1-474B-BA66-CF895DDC2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75680-2EE5-6E42-98D4-17502D171C64}"/>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5" name="Footer Placeholder 4">
            <a:extLst>
              <a:ext uri="{FF2B5EF4-FFF2-40B4-BE49-F238E27FC236}">
                <a16:creationId xmlns:a16="http://schemas.microsoft.com/office/drawing/2014/main" id="{B8C47B9F-8A7F-D14F-A1A5-B5979D8C6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DAD57-0CB6-7647-9155-0975DAD78E18}"/>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92798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EA6F3-3464-5546-875A-51A3ED3B71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B6E31-D667-AE41-814E-EE7F8777A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E9A9A-F1D4-F94D-B0CA-DDFFCD368D99}"/>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5" name="Footer Placeholder 4">
            <a:extLst>
              <a:ext uri="{FF2B5EF4-FFF2-40B4-BE49-F238E27FC236}">
                <a16:creationId xmlns:a16="http://schemas.microsoft.com/office/drawing/2014/main" id="{537529D2-92F7-194B-80E2-6E3B082CA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26DD5-EB75-B945-8EB0-3C543CCFE802}"/>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184343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C841-B218-C04E-971D-629AD0D94D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CE5813-23FF-DB44-AF60-3506AB04C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E7F18-DCB7-1D44-B92C-07B96D9698EC}"/>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5" name="Footer Placeholder 4">
            <a:extLst>
              <a:ext uri="{FF2B5EF4-FFF2-40B4-BE49-F238E27FC236}">
                <a16:creationId xmlns:a16="http://schemas.microsoft.com/office/drawing/2014/main" id="{3207E11B-4788-4644-9CE8-C4073E8EC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23815-4CE4-4041-B34F-5049FCB60BE1}"/>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346404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FBF9-9E74-BD44-BDE1-8CBDBD296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A83F35-15B3-9145-88F8-343F38392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CADA72-E533-5448-A83B-B4EF9EDD99FD}"/>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5" name="Footer Placeholder 4">
            <a:extLst>
              <a:ext uri="{FF2B5EF4-FFF2-40B4-BE49-F238E27FC236}">
                <a16:creationId xmlns:a16="http://schemas.microsoft.com/office/drawing/2014/main" id="{9332B6DC-D917-824E-9A38-E4DA9B671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DE3FF-5302-9D4B-8BB6-166B6B7C6F24}"/>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12574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8B91-A811-FE47-AE6D-325CEFF34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24ABC-4ACB-5842-B261-62F479D96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FBAF58-E7EB-544D-AFEE-863220D3D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2C83C-57C4-B042-B51E-47DDE5BED531}"/>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6" name="Footer Placeholder 5">
            <a:extLst>
              <a:ext uri="{FF2B5EF4-FFF2-40B4-BE49-F238E27FC236}">
                <a16:creationId xmlns:a16="http://schemas.microsoft.com/office/drawing/2014/main" id="{D754BAFF-7E1C-1543-932D-9B0185C1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8922D-8DD5-AE47-800D-61DC1D480D1C}"/>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225958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2A64-3BB9-6D47-B98B-3A7C9BC9B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8A40A9-86AB-B54F-B1CE-659773ECA0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FF861-764D-664A-9990-7F1D322DE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2B8E60-031C-FA4C-B679-E2F072C6A0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4C3FFC-6C49-F04B-9321-64698CBB0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019504-B819-FA44-B552-5D3293C20F97}"/>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8" name="Footer Placeholder 7">
            <a:extLst>
              <a:ext uri="{FF2B5EF4-FFF2-40B4-BE49-F238E27FC236}">
                <a16:creationId xmlns:a16="http://schemas.microsoft.com/office/drawing/2014/main" id="{4544FB87-A100-1B43-BF82-ABC6A3A0C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258CE2-8CA1-3C4F-A2DB-4906708B421B}"/>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307425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20BC-7449-8C4F-BF55-884DD0421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11A841-49B0-3D4C-9F59-19452F43DB3B}"/>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4" name="Footer Placeholder 3">
            <a:extLst>
              <a:ext uri="{FF2B5EF4-FFF2-40B4-BE49-F238E27FC236}">
                <a16:creationId xmlns:a16="http://schemas.microsoft.com/office/drawing/2014/main" id="{1AF3B1D3-1800-1244-8EA6-FE0D33E94F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DEEE71-BAC4-CD46-8183-59A22588AF68}"/>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407051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2F3E6-5804-614F-B4E6-91717301A1F8}"/>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3" name="Footer Placeholder 2">
            <a:extLst>
              <a:ext uri="{FF2B5EF4-FFF2-40B4-BE49-F238E27FC236}">
                <a16:creationId xmlns:a16="http://schemas.microsoft.com/office/drawing/2014/main" id="{78037E1E-23C4-B94C-AA31-B513D0516D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7F6584-1B0D-424E-A995-85A1C38291D0}"/>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291983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69CB-4B2D-8545-B2AD-6253FE8F7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A3CC0F-164B-754D-80BB-203BBEDF3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3E2610-F30D-9E43-82ED-16E6D9A23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DBE83-5172-F04D-B2DD-BC142FE1A0A6}"/>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6" name="Footer Placeholder 5">
            <a:extLst>
              <a:ext uri="{FF2B5EF4-FFF2-40B4-BE49-F238E27FC236}">
                <a16:creationId xmlns:a16="http://schemas.microsoft.com/office/drawing/2014/main" id="{179D8F1E-12D3-7F40-9777-A73DA70EB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ADAFD-F179-ED4A-B655-447F4F522C91}"/>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15738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D41B-4FEF-F446-A198-C4C4BAB04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CFDA68-DD48-F547-B9D4-9988F5CCB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B0A3DF-8924-4144-A03D-456D4392E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C0F6AC-E847-F04F-9EB0-027135DB02A5}"/>
              </a:ext>
            </a:extLst>
          </p:cNvPr>
          <p:cNvSpPr>
            <a:spLocks noGrp="1"/>
          </p:cNvSpPr>
          <p:nvPr>
            <p:ph type="dt" sz="half" idx="10"/>
          </p:nvPr>
        </p:nvSpPr>
        <p:spPr/>
        <p:txBody>
          <a:bodyPr/>
          <a:lstStyle/>
          <a:p>
            <a:fld id="{6D3077A0-F86A-1C48-A966-BA4665B736DB}" type="datetimeFigureOut">
              <a:rPr lang="en-US" smtClean="0"/>
              <a:t>3/9/21</a:t>
            </a:fld>
            <a:endParaRPr lang="en-US"/>
          </a:p>
        </p:txBody>
      </p:sp>
      <p:sp>
        <p:nvSpPr>
          <p:cNvPr id="6" name="Footer Placeholder 5">
            <a:extLst>
              <a:ext uri="{FF2B5EF4-FFF2-40B4-BE49-F238E27FC236}">
                <a16:creationId xmlns:a16="http://schemas.microsoft.com/office/drawing/2014/main" id="{32C5C751-F331-4942-B680-5F50426FE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0E9338-715A-A84C-A036-8E2FFA8EBDD7}"/>
              </a:ext>
            </a:extLst>
          </p:cNvPr>
          <p:cNvSpPr>
            <a:spLocks noGrp="1"/>
          </p:cNvSpPr>
          <p:nvPr>
            <p:ph type="sldNum" sz="quarter" idx="12"/>
          </p:nvPr>
        </p:nvSpPr>
        <p:spPr/>
        <p:txBody>
          <a:bodyPr/>
          <a:lstStyle/>
          <a:p>
            <a:fld id="{4A10015F-1305-6642-A9ED-E17BE76C9614}" type="slidenum">
              <a:rPr lang="en-US" smtClean="0"/>
              <a:t>‹#›</a:t>
            </a:fld>
            <a:endParaRPr lang="en-US"/>
          </a:p>
        </p:txBody>
      </p:sp>
    </p:spTree>
    <p:extLst>
      <p:ext uri="{BB962C8B-B14F-4D97-AF65-F5344CB8AC3E}">
        <p14:creationId xmlns:p14="http://schemas.microsoft.com/office/powerpoint/2010/main" val="168012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49292-AB7A-8A4C-92C4-BAB86D39C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B03AB-5B27-7E4E-B106-CDDD0D674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CCF12-BF72-424C-880D-4B5434E67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77A0-F86A-1C48-A966-BA4665B736DB}" type="datetimeFigureOut">
              <a:rPr lang="en-US" smtClean="0"/>
              <a:t>3/9/21</a:t>
            </a:fld>
            <a:endParaRPr lang="en-US"/>
          </a:p>
        </p:txBody>
      </p:sp>
      <p:sp>
        <p:nvSpPr>
          <p:cNvPr id="5" name="Footer Placeholder 4">
            <a:extLst>
              <a:ext uri="{FF2B5EF4-FFF2-40B4-BE49-F238E27FC236}">
                <a16:creationId xmlns:a16="http://schemas.microsoft.com/office/drawing/2014/main" id="{11B08B83-691F-204A-9FC8-4157E385D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1B0F3-DFE8-EE43-8F6B-D0AECEF0C3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0015F-1305-6642-A9ED-E17BE76C9614}" type="slidenum">
              <a:rPr lang="en-US" smtClean="0"/>
              <a:t>‹#›</a:t>
            </a:fld>
            <a:endParaRPr lang="en-US"/>
          </a:p>
        </p:txBody>
      </p:sp>
    </p:spTree>
    <p:extLst>
      <p:ext uri="{BB962C8B-B14F-4D97-AF65-F5344CB8AC3E}">
        <p14:creationId xmlns:p14="http://schemas.microsoft.com/office/powerpoint/2010/main" val="1348702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21ED-1C3B-0844-A554-EAC7C9749B53}"/>
              </a:ext>
            </a:extLst>
          </p:cNvPr>
          <p:cNvSpPr>
            <a:spLocks noGrp="1"/>
          </p:cNvSpPr>
          <p:nvPr>
            <p:ph type="ctrTitle"/>
          </p:nvPr>
        </p:nvSpPr>
        <p:spPr>
          <a:xfrm>
            <a:off x="613236" y="2235201"/>
            <a:ext cx="11304193" cy="4487332"/>
          </a:xfrm>
        </p:spPr>
        <p:txBody>
          <a:bodyPr>
            <a:normAutofit fontScale="90000"/>
          </a:bodyPr>
          <a:lstStyle/>
          <a:p>
            <a:pPr>
              <a:lnSpc>
                <a:spcPct val="150000"/>
              </a:lnSpc>
            </a:pPr>
            <a:br>
              <a:rPr lang="en-US" sz="4800" dirty="0">
                <a:latin typeface="Garamond" panose="02020404030301010803" pitchFamily="18" charset="0"/>
              </a:rPr>
            </a:br>
            <a:br>
              <a:rPr lang="en-US" sz="4800" dirty="0">
                <a:latin typeface="Garamond" panose="02020404030301010803" pitchFamily="18" charset="0"/>
              </a:rPr>
            </a:br>
            <a:br>
              <a:rPr lang="en-US" sz="4800" dirty="0">
                <a:latin typeface="Garamond" panose="02020404030301010803" pitchFamily="18" charset="0"/>
              </a:rPr>
            </a:br>
            <a:br>
              <a:rPr lang="en-US" sz="4800" dirty="0">
                <a:latin typeface="Garamond" panose="02020404030301010803" pitchFamily="18" charset="0"/>
              </a:rPr>
            </a:br>
            <a:r>
              <a:rPr lang="en-US" b="1" dirty="0">
                <a:latin typeface="Garamond" panose="02020404030301010803" pitchFamily="18" charset="0"/>
              </a:rPr>
              <a:t>REVIEW OF</a:t>
            </a:r>
            <a:br>
              <a:rPr lang="en-US" b="1" dirty="0">
                <a:latin typeface="Garamond" panose="02020404030301010803" pitchFamily="18" charset="0"/>
              </a:rPr>
            </a:br>
            <a:r>
              <a:rPr lang="en-US" b="1" dirty="0">
                <a:latin typeface="Garamond" panose="02020404030301010803" pitchFamily="18" charset="0"/>
              </a:rPr>
              <a:t>“NUCLEAR FUEL MODELLING &amp; PERSPECTIVES ON CANADIAN EFFORTS IN FUEL DEVELOPMENT”</a:t>
            </a:r>
            <a:br>
              <a:rPr lang="en-US" dirty="0">
                <a:latin typeface="Garamond" panose="02020404030301010803" pitchFamily="18" charset="0"/>
              </a:rPr>
            </a:br>
            <a:endParaRPr lang="en-US" sz="2200" dirty="0">
              <a:latin typeface="Garamond" panose="02020404030301010803" pitchFamily="18" charset="0"/>
            </a:endParaRPr>
          </a:p>
        </p:txBody>
      </p:sp>
    </p:spTree>
    <p:extLst>
      <p:ext uri="{BB962C8B-B14F-4D97-AF65-F5344CB8AC3E}">
        <p14:creationId xmlns:p14="http://schemas.microsoft.com/office/powerpoint/2010/main" val="143663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C4D2FC-5D0A-8945-9D07-335C2198496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dirty="0">
                <a:solidFill>
                  <a:schemeClr val="tx1"/>
                </a:solidFill>
                <a:latin typeface="Garamond" panose="02020404030301010803" pitchFamily="18" charset="0"/>
              </a:rPr>
              <a:t>MESO-SCALE MODELS</a:t>
            </a:r>
          </a:p>
        </p:txBody>
      </p:sp>
      <p:sp>
        <p:nvSpPr>
          <p:cNvPr id="3" name="Content Placeholder 2">
            <a:extLst>
              <a:ext uri="{FF2B5EF4-FFF2-40B4-BE49-F238E27FC236}">
                <a16:creationId xmlns:a16="http://schemas.microsoft.com/office/drawing/2014/main" id="{0BA9762C-A165-AB47-85FE-CA8F94C099A0}"/>
              </a:ext>
            </a:extLst>
          </p:cNvPr>
          <p:cNvSpPr>
            <a:spLocks noGrp="1"/>
          </p:cNvSpPr>
          <p:nvPr>
            <p:ph idx="1"/>
          </p:nvPr>
        </p:nvSpPr>
        <p:spPr>
          <a:xfrm>
            <a:off x="838200" y="2010833"/>
            <a:ext cx="5096934" cy="4166130"/>
          </a:xfrm>
        </p:spPr>
        <p:txBody>
          <a:bodyPr vert="horz" lIns="91440" tIns="45720" rIns="91440" bIns="45720" rtlCol="0">
            <a:normAutofit lnSpcReduction="10000"/>
          </a:bodyPr>
          <a:lstStyle/>
          <a:p>
            <a:pPr marL="228600" lvl="1" indent="0">
              <a:buNone/>
            </a:pPr>
            <a:r>
              <a:rPr lang="en-US" sz="2000" b="1" dirty="0">
                <a:latin typeface="Garamond" panose="02020404030301010803" pitchFamily="18" charset="0"/>
              </a:rPr>
              <a:t>    </a:t>
            </a:r>
            <a:r>
              <a:rPr lang="en-US" sz="2500" b="1" dirty="0">
                <a:latin typeface="Garamond" panose="02020404030301010803" pitchFamily="18" charset="0"/>
              </a:rPr>
              <a:t>Phase field model</a:t>
            </a:r>
          </a:p>
          <a:p>
            <a:pPr marL="457200" lvl="1"/>
            <a:endParaRPr lang="en-US" sz="2000" b="1" dirty="0">
              <a:latin typeface="Garamond" panose="02020404030301010803" pitchFamily="18" charset="0"/>
            </a:endParaRPr>
          </a:p>
          <a:p>
            <a:pPr lvl="1">
              <a:buFont typeface="Wingdings" pitchFamily="2" charset="2"/>
              <a:buChar char="v"/>
            </a:pPr>
            <a:r>
              <a:rPr lang="en-US" sz="2000" dirty="0">
                <a:latin typeface="Garamond" panose="02020404030301010803" pitchFamily="18" charset="0"/>
              </a:rPr>
              <a:t> Minimizes interfacial energy  </a:t>
            </a:r>
          </a:p>
          <a:p>
            <a:pPr lvl="1">
              <a:buFont typeface="Wingdings" pitchFamily="2" charset="2"/>
              <a:buChar char="v"/>
            </a:pPr>
            <a:endParaRPr lang="en-US" sz="2000" dirty="0">
              <a:latin typeface="Garamond" panose="02020404030301010803" pitchFamily="18" charset="0"/>
            </a:endParaRPr>
          </a:p>
          <a:p>
            <a:pPr lvl="1">
              <a:buFont typeface="Wingdings" pitchFamily="2" charset="2"/>
              <a:buChar char="v"/>
            </a:pPr>
            <a:r>
              <a:rPr lang="en-US" sz="2000" dirty="0">
                <a:latin typeface="Garamond" panose="02020404030301010803" pitchFamily="18" charset="0"/>
              </a:rPr>
              <a:t> Allows density variation </a:t>
            </a:r>
          </a:p>
          <a:p>
            <a:pPr lvl="1">
              <a:buFont typeface="Wingdings" pitchFamily="2" charset="2"/>
              <a:buChar char="v"/>
            </a:pPr>
            <a:endParaRPr lang="en-US" sz="2000" dirty="0">
              <a:latin typeface="Garamond" panose="02020404030301010803" pitchFamily="18" charset="0"/>
            </a:endParaRPr>
          </a:p>
          <a:p>
            <a:pPr lvl="1">
              <a:buFont typeface="Wingdings" pitchFamily="2" charset="2"/>
              <a:buChar char="v"/>
            </a:pPr>
            <a:r>
              <a:rPr lang="en-US" sz="2000" dirty="0">
                <a:latin typeface="Garamond" panose="02020404030301010803" pitchFamily="18" charset="0"/>
              </a:rPr>
              <a:t> Reasonably computes changes in cavity pressure due to accumulation of vacancies or other bubbles </a:t>
            </a:r>
          </a:p>
          <a:p>
            <a:pPr lvl="1">
              <a:buFont typeface="Wingdings" pitchFamily="2" charset="2"/>
              <a:buChar char="v"/>
            </a:pPr>
            <a:endParaRPr lang="en-US" sz="2000" dirty="0">
              <a:latin typeface="Garamond" panose="02020404030301010803" pitchFamily="18" charset="0"/>
            </a:endParaRPr>
          </a:p>
          <a:p>
            <a:pPr lvl="1">
              <a:buFont typeface="Wingdings" pitchFamily="2" charset="2"/>
              <a:buChar char="v"/>
            </a:pPr>
            <a:r>
              <a:rPr lang="en-US" sz="2000" dirty="0">
                <a:latin typeface="Garamond" panose="02020404030301010803" pitchFamily="18" charset="0"/>
              </a:rPr>
              <a:t> Over-pressurized bubbles induce localized stress field which attract vacancies via local stress field </a:t>
            </a:r>
          </a:p>
        </p:txBody>
      </p:sp>
      <p:sp>
        <p:nvSpPr>
          <p:cNvPr id="4" name="Content Placeholder 2">
            <a:extLst>
              <a:ext uri="{FF2B5EF4-FFF2-40B4-BE49-F238E27FC236}">
                <a16:creationId xmlns:a16="http://schemas.microsoft.com/office/drawing/2014/main" id="{043E2366-9A57-FF40-89FA-D73D0EEA651D}"/>
              </a:ext>
            </a:extLst>
          </p:cNvPr>
          <p:cNvSpPr txBox="1">
            <a:spLocks/>
          </p:cNvSpPr>
          <p:nvPr/>
        </p:nvSpPr>
        <p:spPr>
          <a:xfrm>
            <a:off x="6256866" y="2010833"/>
            <a:ext cx="5096933" cy="41661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0">
              <a:buNone/>
            </a:pPr>
            <a:r>
              <a:rPr lang="en-US" sz="1700" b="1" dirty="0">
                <a:latin typeface="Garamond" panose="02020404030301010803" pitchFamily="18" charset="0"/>
              </a:rPr>
              <a:t>   </a:t>
            </a:r>
            <a:r>
              <a:rPr lang="en-US" sz="2500" b="1" dirty="0">
                <a:latin typeface="Garamond" panose="02020404030301010803" pitchFamily="18" charset="0"/>
              </a:rPr>
              <a:t>Shell – porosity model</a:t>
            </a:r>
          </a:p>
          <a:p>
            <a:pPr marL="457200" lvl="1"/>
            <a:endParaRPr lang="en-US" sz="1700" b="1" dirty="0">
              <a:latin typeface="Garamond" panose="02020404030301010803" pitchFamily="18" charset="0"/>
            </a:endParaRPr>
          </a:p>
          <a:p>
            <a:pPr lvl="1">
              <a:buFont typeface="Wingdings" pitchFamily="2" charset="2"/>
              <a:buChar char="v"/>
            </a:pPr>
            <a:r>
              <a:rPr lang="en-US" sz="1700" dirty="0">
                <a:latin typeface="Garamond" panose="02020404030301010803" pitchFamily="18" charset="0"/>
              </a:rPr>
              <a:t> </a:t>
            </a:r>
            <a:r>
              <a:rPr lang="en-US" sz="2000" dirty="0">
                <a:latin typeface="Garamond" panose="02020404030301010803" pitchFamily="18" charset="0"/>
              </a:rPr>
              <a:t>New model for bubble transformation under irradiation</a:t>
            </a:r>
          </a:p>
          <a:p>
            <a:pPr lvl="2"/>
            <a:r>
              <a:rPr lang="en-US" sz="1700" dirty="0">
                <a:latin typeface="Garamond" panose="02020404030301010803" pitchFamily="18" charset="0"/>
              </a:rPr>
              <a:t>Projecting 3-D behavior on 2D grain geometry yields smaller computational expense </a:t>
            </a:r>
          </a:p>
          <a:p>
            <a:pPr marL="457200" lvl="1"/>
            <a:endParaRPr lang="en-US" sz="1700" dirty="0">
              <a:latin typeface="Garamond" panose="02020404030301010803" pitchFamily="18" charset="0"/>
            </a:endParaRPr>
          </a:p>
          <a:p>
            <a:pPr lvl="1">
              <a:buFont typeface="Wingdings" pitchFamily="2" charset="2"/>
              <a:buChar char="v"/>
            </a:pPr>
            <a:r>
              <a:rPr lang="en-US" sz="1700" dirty="0">
                <a:latin typeface="Garamond" panose="02020404030301010803" pitchFamily="18" charset="0"/>
              </a:rPr>
              <a:t> </a:t>
            </a:r>
            <a:r>
              <a:rPr lang="en-US" sz="2000" dirty="0">
                <a:latin typeface="Garamond" panose="02020404030301010803" pitchFamily="18" charset="0"/>
              </a:rPr>
              <a:t>Time evolution via system energy minimization </a:t>
            </a:r>
          </a:p>
          <a:p>
            <a:pPr lvl="1">
              <a:buFont typeface="Wingdings" pitchFamily="2" charset="2"/>
              <a:buChar char="v"/>
            </a:pPr>
            <a:endParaRPr lang="en-US" sz="2000" dirty="0">
              <a:latin typeface="Garamond" panose="02020404030301010803" pitchFamily="18" charset="0"/>
            </a:endParaRPr>
          </a:p>
          <a:p>
            <a:pPr lvl="1">
              <a:buFont typeface="Wingdings" pitchFamily="2" charset="2"/>
              <a:buChar char="v"/>
            </a:pPr>
            <a:r>
              <a:rPr lang="en-US" sz="2000" dirty="0">
                <a:latin typeface="Garamond" panose="02020404030301010803" pitchFamily="18" charset="0"/>
              </a:rPr>
              <a:t> Conserves chemical species </a:t>
            </a:r>
          </a:p>
          <a:p>
            <a:pPr lvl="1">
              <a:buFont typeface="Wingdings" pitchFamily="2" charset="2"/>
              <a:buChar char="v"/>
            </a:pPr>
            <a:endParaRPr lang="en-US" sz="2000" dirty="0">
              <a:latin typeface="Garamond" panose="02020404030301010803" pitchFamily="18" charset="0"/>
            </a:endParaRPr>
          </a:p>
          <a:p>
            <a:pPr lvl="1">
              <a:buFont typeface="Wingdings" pitchFamily="2" charset="2"/>
              <a:buChar char="v"/>
            </a:pPr>
            <a:r>
              <a:rPr lang="en-US" sz="2000" dirty="0">
                <a:latin typeface="Garamond" panose="02020404030301010803" pitchFamily="18" charset="0"/>
              </a:rPr>
              <a:t> Successfully verified against contact angle theory </a:t>
            </a:r>
          </a:p>
        </p:txBody>
      </p:sp>
    </p:spTree>
    <p:extLst>
      <p:ext uri="{BB962C8B-B14F-4D97-AF65-F5344CB8AC3E}">
        <p14:creationId xmlns:p14="http://schemas.microsoft.com/office/powerpoint/2010/main" val="310555113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A416-3441-1549-85B1-A237877DF2E9}"/>
              </a:ext>
            </a:extLst>
          </p:cNvPr>
          <p:cNvSpPr>
            <a:spLocks noGrp="1"/>
          </p:cNvSpPr>
          <p:nvPr>
            <p:ph type="title"/>
          </p:nvPr>
        </p:nvSpPr>
        <p:spPr/>
        <p:txBody>
          <a:bodyPr/>
          <a:lstStyle/>
          <a:p>
            <a:br>
              <a:rPr lang="en-US" b="1" dirty="0">
                <a:latin typeface="Garamond" panose="02020404030301010803" pitchFamily="18" charset="0"/>
              </a:rPr>
            </a:br>
            <a:endParaRPr lang="en-US" dirty="0"/>
          </a:p>
        </p:txBody>
      </p:sp>
      <p:pic>
        <p:nvPicPr>
          <p:cNvPr id="5" name="Picture 4">
            <a:extLst>
              <a:ext uri="{FF2B5EF4-FFF2-40B4-BE49-F238E27FC236}">
                <a16:creationId xmlns:a16="http://schemas.microsoft.com/office/drawing/2014/main" id="{7BFCF9D0-D26F-C647-BCEC-0E9274731FE7}"/>
              </a:ext>
            </a:extLst>
          </p:cNvPr>
          <p:cNvPicPr>
            <a:picLocks noChangeAspect="1"/>
          </p:cNvPicPr>
          <p:nvPr/>
        </p:nvPicPr>
        <p:blipFill>
          <a:blip r:embed="rId2"/>
          <a:stretch>
            <a:fillRect/>
          </a:stretch>
        </p:blipFill>
        <p:spPr>
          <a:xfrm>
            <a:off x="2659528" y="0"/>
            <a:ext cx="7031935" cy="6858000"/>
          </a:xfrm>
          <a:prstGeom prst="rect">
            <a:avLst/>
          </a:prstGeom>
        </p:spPr>
      </p:pic>
    </p:spTree>
    <p:extLst>
      <p:ext uri="{BB962C8B-B14F-4D97-AF65-F5344CB8AC3E}">
        <p14:creationId xmlns:p14="http://schemas.microsoft.com/office/powerpoint/2010/main" val="127224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44916-0DF1-964E-A560-C0933A8E3BD9}"/>
              </a:ext>
            </a:extLst>
          </p:cNvPr>
          <p:cNvSpPr>
            <a:spLocks noGrp="1"/>
          </p:cNvSpPr>
          <p:nvPr>
            <p:ph type="title"/>
          </p:nvPr>
        </p:nvSpPr>
        <p:spPr>
          <a:xfrm>
            <a:off x="838200" y="229658"/>
            <a:ext cx="10515600" cy="1325563"/>
          </a:xfrm>
        </p:spPr>
        <p:txBody>
          <a:bodyPr>
            <a:normAutofit/>
          </a:bodyPr>
          <a:lstStyle/>
          <a:p>
            <a:pPr algn="ctr"/>
            <a:r>
              <a:rPr lang="en-US" sz="5400" dirty="0">
                <a:latin typeface="Garamond" panose="02020404030301010803" pitchFamily="18" charset="0"/>
              </a:rPr>
              <a:t>ATOMISTIC SCALE MODELING</a:t>
            </a:r>
          </a:p>
        </p:txBody>
      </p:sp>
      <p:sp>
        <p:nvSpPr>
          <p:cNvPr id="3" name="Content Placeholder 2">
            <a:extLst>
              <a:ext uri="{FF2B5EF4-FFF2-40B4-BE49-F238E27FC236}">
                <a16:creationId xmlns:a16="http://schemas.microsoft.com/office/drawing/2014/main" id="{6FFCA719-3FDC-304B-8F4A-6C83912FB25C}"/>
              </a:ext>
            </a:extLst>
          </p:cNvPr>
          <p:cNvSpPr>
            <a:spLocks noGrp="1"/>
          </p:cNvSpPr>
          <p:nvPr>
            <p:ph idx="1"/>
          </p:nvPr>
        </p:nvSpPr>
        <p:spPr>
          <a:xfrm>
            <a:off x="592667" y="1685660"/>
            <a:ext cx="5249334" cy="4807215"/>
          </a:xfrm>
        </p:spPr>
        <p:txBody>
          <a:bodyPr/>
          <a:lstStyle/>
          <a:p>
            <a:pPr marL="0" indent="0" algn="ctr">
              <a:buNone/>
            </a:pPr>
            <a:r>
              <a:rPr lang="en-US" b="1" dirty="0">
                <a:latin typeface="Garamond" panose="02020404030301010803" pitchFamily="18" charset="0"/>
              </a:rPr>
              <a:t>Classical MD</a:t>
            </a:r>
            <a:endParaRPr lang="en-US" sz="2200" dirty="0">
              <a:latin typeface="Garamond" panose="02020404030301010803" pitchFamily="18" charset="0"/>
            </a:endParaRPr>
          </a:p>
          <a:p>
            <a:pPr>
              <a:lnSpc>
                <a:spcPct val="150000"/>
              </a:lnSpc>
              <a:buFont typeface="Wingdings" pitchFamily="2" charset="2"/>
              <a:buChar char="v"/>
            </a:pPr>
            <a:r>
              <a:rPr lang="en-US" sz="2200" dirty="0">
                <a:latin typeface="Garamond" panose="02020404030301010803" pitchFamily="18" charset="0"/>
              </a:rPr>
              <a:t> Based on classical mechanics</a:t>
            </a:r>
          </a:p>
          <a:p>
            <a:pPr>
              <a:lnSpc>
                <a:spcPct val="150000"/>
              </a:lnSpc>
              <a:buFont typeface="Wingdings" pitchFamily="2" charset="2"/>
              <a:buChar char="v"/>
            </a:pPr>
            <a:r>
              <a:rPr lang="en-US" sz="2200" dirty="0">
                <a:latin typeface="Garamond" panose="02020404030301010803" pitchFamily="18" charset="0"/>
              </a:rPr>
              <a:t> Unable to evaluate charge transfer</a:t>
            </a:r>
          </a:p>
          <a:p>
            <a:pPr>
              <a:lnSpc>
                <a:spcPct val="150000"/>
              </a:lnSpc>
              <a:buFont typeface="Wingdings" pitchFamily="2" charset="2"/>
              <a:buChar char="v"/>
            </a:pPr>
            <a:r>
              <a:rPr lang="en-US" sz="2200" dirty="0">
                <a:latin typeface="Garamond" panose="02020404030301010803" pitchFamily="18" charset="0"/>
              </a:rPr>
              <a:t> Empirical interaction potential functions</a:t>
            </a:r>
          </a:p>
          <a:p>
            <a:pPr lvl="1">
              <a:lnSpc>
                <a:spcPct val="100000"/>
              </a:lnSpc>
              <a:buFont typeface="Wingdings" pitchFamily="2" charset="2"/>
              <a:buChar char="v"/>
            </a:pPr>
            <a:r>
              <a:rPr lang="en-US" sz="1800" dirty="0">
                <a:latin typeface="Garamond" panose="02020404030301010803" pitchFamily="18" charset="0"/>
              </a:rPr>
              <a:t>EAM/MEAM</a:t>
            </a:r>
          </a:p>
          <a:p>
            <a:pPr lvl="1">
              <a:lnSpc>
                <a:spcPct val="100000"/>
              </a:lnSpc>
              <a:buFont typeface="Wingdings" pitchFamily="2" charset="2"/>
              <a:buChar char="v"/>
            </a:pPr>
            <a:r>
              <a:rPr lang="en-US" sz="1800" dirty="0">
                <a:latin typeface="Garamond" panose="02020404030301010803" pitchFamily="18" charset="0"/>
              </a:rPr>
              <a:t> Difficult for accurate accountability of PDs and FPs</a:t>
            </a:r>
          </a:p>
          <a:p>
            <a:pPr>
              <a:lnSpc>
                <a:spcPct val="150000"/>
              </a:lnSpc>
              <a:buFont typeface="Wingdings" pitchFamily="2" charset="2"/>
              <a:buChar char="v"/>
            </a:pPr>
            <a:endParaRPr lang="en-US" sz="2200" dirty="0">
              <a:latin typeface="Garamond" panose="02020404030301010803" pitchFamily="18" charset="0"/>
            </a:endParaRPr>
          </a:p>
        </p:txBody>
      </p:sp>
      <p:sp>
        <p:nvSpPr>
          <p:cNvPr id="4" name="Content Placeholder 2">
            <a:extLst>
              <a:ext uri="{FF2B5EF4-FFF2-40B4-BE49-F238E27FC236}">
                <a16:creationId xmlns:a16="http://schemas.microsoft.com/office/drawing/2014/main" id="{6CC1C123-D3F6-D34F-8A30-BB17C85C11B9}"/>
              </a:ext>
            </a:extLst>
          </p:cNvPr>
          <p:cNvSpPr txBox="1">
            <a:spLocks/>
          </p:cNvSpPr>
          <p:nvPr/>
        </p:nvSpPr>
        <p:spPr>
          <a:xfrm>
            <a:off x="5858933" y="1685660"/>
            <a:ext cx="5249334" cy="48072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Garamond" panose="02020404030301010803" pitchFamily="18" charset="0"/>
              </a:rPr>
              <a:t>DFT &amp; DFT+U</a:t>
            </a:r>
          </a:p>
          <a:p>
            <a:pPr>
              <a:lnSpc>
                <a:spcPct val="150000"/>
              </a:lnSpc>
              <a:buFont typeface="Wingdings" pitchFamily="2" charset="2"/>
              <a:buChar char="v"/>
            </a:pPr>
            <a:r>
              <a:rPr lang="en-US" sz="2200" dirty="0">
                <a:latin typeface="Garamond" panose="02020404030301010803" pitchFamily="18" charset="0"/>
              </a:rPr>
              <a:t> Quantum-mechanical electronic structure computations</a:t>
            </a:r>
          </a:p>
          <a:p>
            <a:pPr>
              <a:lnSpc>
                <a:spcPct val="150000"/>
              </a:lnSpc>
              <a:buFont typeface="Wingdings" pitchFamily="2" charset="2"/>
              <a:buChar char="v"/>
            </a:pPr>
            <a:r>
              <a:rPr lang="en-US" sz="2200" dirty="0">
                <a:latin typeface="Garamond" panose="02020404030301010803" pitchFamily="18" charset="0"/>
              </a:rPr>
              <a:t> Can improve MD potentials</a:t>
            </a:r>
          </a:p>
          <a:p>
            <a:pPr>
              <a:lnSpc>
                <a:spcPct val="150000"/>
              </a:lnSpc>
              <a:buFont typeface="Wingdings" pitchFamily="2" charset="2"/>
              <a:buChar char="v"/>
            </a:pPr>
            <a:r>
              <a:rPr lang="en-US" sz="2200" dirty="0">
                <a:latin typeface="Garamond" panose="02020404030301010803" pitchFamily="18" charset="0"/>
              </a:rPr>
              <a:t> More restrictive time &amp; spatial domain than MD due to increased DOF</a:t>
            </a:r>
          </a:p>
          <a:p>
            <a:pPr>
              <a:lnSpc>
                <a:spcPct val="150000"/>
              </a:lnSpc>
              <a:buFont typeface="Wingdings" pitchFamily="2" charset="2"/>
              <a:buChar char="v"/>
            </a:pPr>
            <a:r>
              <a:rPr lang="en-US" sz="2200" dirty="0">
                <a:latin typeface="Garamond" panose="02020404030301010803" pitchFamily="18" charset="0"/>
              </a:rPr>
              <a:t> Hubbard method </a:t>
            </a:r>
          </a:p>
          <a:p>
            <a:pPr lvl="1">
              <a:lnSpc>
                <a:spcPct val="100000"/>
              </a:lnSpc>
              <a:buFont typeface="Wingdings" pitchFamily="2" charset="2"/>
              <a:buChar char="v"/>
            </a:pPr>
            <a:r>
              <a:rPr lang="en-US" sz="1800" dirty="0">
                <a:latin typeface="Garamond" panose="02020404030301010803" pitchFamily="18" charset="0"/>
              </a:rPr>
              <a:t>Corrects DFT energy functional by considering influence of localized (f-shell) electrons </a:t>
            </a:r>
          </a:p>
          <a:p>
            <a:pPr lvl="1">
              <a:lnSpc>
                <a:spcPct val="100000"/>
              </a:lnSpc>
              <a:buFont typeface="Wingdings" pitchFamily="2" charset="2"/>
              <a:buChar char="v"/>
            </a:pPr>
            <a:r>
              <a:rPr lang="en-US" sz="1800" dirty="0">
                <a:latin typeface="Garamond" panose="02020404030301010803" pitchFamily="18" charset="0"/>
              </a:rPr>
              <a:t> Results provides direct input for engineering models</a:t>
            </a:r>
          </a:p>
        </p:txBody>
      </p:sp>
    </p:spTree>
    <p:extLst>
      <p:ext uri="{BB962C8B-B14F-4D97-AF65-F5344CB8AC3E}">
        <p14:creationId xmlns:p14="http://schemas.microsoft.com/office/powerpoint/2010/main" val="178404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4DA94236-E8AF-4045-8444-004058D3E429}"/>
              </a:ext>
            </a:extLst>
          </p:cNvPr>
          <p:cNvSpPr>
            <a:spLocks noGrp="1"/>
          </p:cNvSpPr>
          <p:nvPr>
            <p:ph type="title"/>
          </p:nvPr>
        </p:nvSpPr>
        <p:spPr>
          <a:xfrm>
            <a:off x="753925" y="2076450"/>
            <a:ext cx="10684151" cy="1345134"/>
          </a:xfrm>
        </p:spPr>
        <p:txBody>
          <a:bodyPr vert="horz" lIns="91440" tIns="45720" rIns="91440" bIns="45720" rtlCol="0" anchor="ctr">
            <a:normAutofit/>
          </a:bodyPr>
          <a:lstStyle/>
          <a:p>
            <a:pPr algn="ctr"/>
            <a:r>
              <a:rPr lang="en-US" sz="6000" b="1" kern="1200" dirty="0">
                <a:solidFill>
                  <a:srgbClr val="FFFFFF"/>
                </a:solidFill>
                <a:latin typeface="Garamond" panose="02020404030301010803" pitchFamily="18" charset="0"/>
              </a:rPr>
              <a:t>THE FUTURE</a:t>
            </a:r>
          </a:p>
        </p:txBody>
      </p:sp>
    </p:spTree>
    <p:extLst>
      <p:ext uri="{BB962C8B-B14F-4D97-AF65-F5344CB8AC3E}">
        <p14:creationId xmlns:p14="http://schemas.microsoft.com/office/powerpoint/2010/main" val="76143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395F5-651D-8F43-83BF-E2C085D79D6E}"/>
              </a:ext>
            </a:extLst>
          </p:cNvPr>
          <p:cNvSpPr>
            <a:spLocks noGrp="1"/>
          </p:cNvSpPr>
          <p:nvPr>
            <p:ph type="title"/>
          </p:nvPr>
        </p:nvSpPr>
        <p:spPr>
          <a:xfrm>
            <a:off x="254001" y="144992"/>
            <a:ext cx="11582400" cy="1325563"/>
          </a:xfrm>
        </p:spPr>
        <p:txBody>
          <a:bodyPr>
            <a:noAutofit/>
          </a:bodyPr>
          <a:lstStyle/>
          <a:p>
            <a:pPr algn="ctr"/>
            <a:r>
              <a:rPr lang="en-US" sz="4800" dirty="0">
                <a:latin typeface="Garamond" panose="02020404030301010803" pitchFamily="18" charset="0"/>
              </a:rPr>
              <a:t>ADVANCED FUEL FABRICATION</a:t>
            </a:r>
          </a:p>
        </p:txBody>
      </p:sp>
      <p:sp>
        <p:nvSpPr>
          <p:cNvPr id="3" name="Content Placeholder 2">
            <a:extLst>
              <a:ext uri="{FF2B5EF4-FFF2-40B4-BE49-F238E27FC236}">
                <a16:creationId xmlns:a16="http://schemas.microsoft.com/office/drawing/2014/main" id="{51BCF3AF-9D34-4A42-B57B-E8F266A65745}"/>
              </a:ext>
            </a:extLst>
          </p:cNvPr>
          <p:cNvSpPr>
            <a:spLocks noGrp="1"/>
          </p:cNvSpPr>
          <p:nvPr>
            <p:ph idx="1"/>
          </p:nvPr>
        </p:nvSpPr>
        <p:spPr>
          <a:xfrm>
            <a:off x="609601" y="1320800"/>
            <a:ext cx="11226800" cy="5172075"/>
          </a:xfrm>
        </p:spPr>
        <p:txBody>
          <a:bodyPr>
            <a:normAutofit/>
          </a:bodyPr>
          <a:lstStyle/>
          <a:p>
            <a:pPr marL="0" indent="0" algn="just">
              <a:buNone/>
            </a:pPr>
            <a:r>
              <a:rPr lang="en-US" dirty="0">
                <a:latin typeface="Garamond" panose="02020404030301010803" pitchFamily="18" charset="0"/>
              </a:rPr>
              <a:t>Ongoing research is being performed to develop manufacturing processes for advanced fuels that increase:</a:t>
            </a:r>
          </a:p>
          <a:p>
            <a:pPr marL="0" indent="0" algn="just">
              <a:buNone/>
            </a:pPr>
            <a:r>
              <a:rPr lang="en-US" dirty="0">
                <a:latin typeface="Garamond" panose="02020404030301010803" pitchFamily="18" charset="0"/>
              </a:rPr>
              <a:t>	1. proliferation resistance</a:t>
            </a:r>
          </a:p>
          <a:p>
            <a:pPr marL="0" indent="0" algn="just">
              <a:buNone/>
            </a:pPr>
            <a:r>
              <a:rPr lang="en-US" dirty="0">
                <a:latin typeface="Garamond" panose="02020404030301010803" pitchFamily="18" charset="0"/>
              </a:rPr>
              <a:t>	2. safety &amp; reliability</a:t>
            </a:r>
          </a:p>
          <a:p>
            <a:pPr marL="0" indent="0" algn="just">
              <a:buNone/>
            </a:pPr>
            <a:r>
              <a:rPr lang="en-US" dirty="0">
                <a:latin typeface="Garamond" panose="02020404030301010803" pitchFamily="18" charset="0"/>
              </a:rPr>
              <a:t>	3. accident tolerance</a:t>
            </a:r>
          </a:p>
          <a:p>
            <a:pPr marL="0" indent="0" algn="just">
              <a:buNone/>
            </a:pPr>
            <a:r>
              <a:rPr lang="en-US" dirty="0">
                <a:latin typeface="Garamond" panose="02020404030301010803" pitchFamily="18" charset="0"/>
              </a:rPr>
              <a:t>	4. in-reactor performance</a:t>
            </a:r>
          </a:p>
          <a:p>
            <a:pPr marL="0" indent="0" algn="just">
              <a:buNone/>
            </a:pPr>
            <a:r>
              <a:rPr lang="en-US" dirty="0">
                <a:latin typeface="Garamond" panose="02020404030301010803" pitchFamily="18" charset="0"/>
              </a:rPr>
              <a:t>	5. energy efficiency &amp; sustainability</a:t>
            </a:r>
          </a:p>
          <a:p>
            <a:pPr marL="0" indent="0" algn="just">
              <a:buNone/>
            </a:pPr>
            <a:r>
              <a:rPr lang="en-US" dirty="0">
                <a:latin typeface="Garamond" panose="02020404030301010803" pitchFamily="18" charset="0"/>
              </a:rPr>
              <a:t>Examples:</a:t>
            </a:r>
          </a:p>
          <a:p>
            <a:pPr lvl="1" algn="just">
              <a:buFont typeface="Wingdings" pitchFamily="2" charset="2"/>
              <a:buChar char="v"/>
            </a:pPr>
            <a:r>
              <a:rPr lang="en-US" dirty="0">
                <a:latin typeface="Garamond" panose="02020404030301010803" pitchFamily="18" charset="0"/>
              </a:rPr>
              <a:t>spark plasma sintering</a:t>
            </a:r>
          </a:p>
          <a:p>
            <a:pPr lvl="1" algn="just">
              <a:buFont typeface="Wingdings" pitchFamily="2" charset="2"/>
              <a:buChar char="v"/>
            </a:pPr>
            <a:r>
              <a:rPr lang="en-US" dirty="0">
                <a:latin typeface="Garamond" panose="02020404030301010803" pitchFamily="18" charset="0"/>
              </a:rPr>
              <a:t>additive manufacturing</a:t>
            </a:r>
          </a:p>
        </p:txBody>
      </p:sp>
    </p:spTree>
    <p:extLst>
      <p:ext uri="{BB962C8B-B14F-4D97-AF65-F5344CB8AC3E}">
        <p14:creationId xmlns:p14="http://schemas.microsoft.com/office/powerpoint/2010/main" val="367257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ED18-EC91-CF48-B45A-41C58DECBADB}"/>
              </a:ext>
            </a:extLst>
          </p:cNvPr>
          <p:cNvSpPr>
            <a:spLocks noGrp="1"/>
          </p:cNvSpPr>
          <p:nvPr>
            <p:ph type="title"/>
          </p:nvPr>
        </p:nvSpPr>
        <p:spPr/>
        <p:txBody>
          <a:bodyPr>
            <a:normAutofit/>
          </a:bodyPr>
          <a:lstStyle/>
          <a:p>
            <a:pPr algn="ctr"/>
            <a:r>
              <a:rPr lang="en-US" sz="4800" b="1"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86AFCCCB-0CA7-B04E-9AF4-099F2EDF5AD0}"/>
              </a:ext>
            </a:extLst>
          </p:cNvPr>
          <p:cNvSpPr>
            <a:spLocks noGrp="1"/>
          </p:cNvSpPr>
          <p:nvPr>
            <p:ph idx="1"/>
          </p:nvPr>
        </p:nvSpPr>
        <p:spPr>
          <a:xfrm>
            <a:off x="838200" y="1825625"/>
            <a:ext cx="10049934" cy="4351338"/>
          </a:xfrm>
        </p:spPr>
        <p:txBody>
          <a:bodyPr>
            <a:normAutofit/>
          </a:bodyPr>
          <a:lstStyle/>
          <a:p>
            <a:pPr marL="0" indent="0" algn="just">
              <a:buNone/>
            </a:pPr>
            <a:r>
              <a:rPr lang="en-US" sz="2400" dirty="0">
                <a:latin typeface="Garamond" panose="02020404030301010803" pitchFamily="18" charset="0"/>
              </a:rPr>
              <a:t>[1] 	</a:t>
            </a:r>
            <a:r>
              <a:rPr lang="en-US" sz="2400" dirty="0" err="1">
                <a:latin typeface="Garamond" panose="02020404030301010803" pitchFamily="18" charset="0"/>
              </a:rPr>
              <a:t>Piro</a:t>
            </a:r>
            <a:r>
              <a:rPr lang="en-US" sz="2400" dirty="0">
                <a:latin typeface="Garamond" panose="02020404030301010803" pitchFamily="18" charset="0"/>
              </a:rPr>
              <a:t>, M., </a:t>
            </a:r>
            <a:r>
              <a:rPr lang="en-US" sz="2400" dirty="0" err="1">
                <a:latin typeface="Garamond" panose="02020404030301010803" pitchFamily="18" charset="0"/>
              </a:rPr>
              <a:t>Prudil</a:t>
            </a:r>
            <a:r>
              <a:rPr lang="en-US" sz="2400" dirty="0">
                <a:latin typeface="Garamond" panose="02020404030301010803" pitchFamily="18" charset="0"/>
              </a:rPr>
              <a:t>, A., </a:t>
            </a:r>
            <a:r>
              <a:rPr lang="en-US" sz="2400" dirty="0" err="1">
                <a:latin typeface="Garamond" panose="02020404030301010803" pitchFamily="18" charset="0"/>
              </a:rPr>
              <a:t>Welland</a:t>
            </a:r>
            <a:r>
              <a:rPr lang="en-US" sz="2400" dirty="0">
                <a:latin typeface="Garamond" panose="02020404030301010803" pitchFamily="18" charset="0"/>
              </a:rPr>
              <a:t>, M.J., Richmond, W., Bergeron, A., Torres, E., 	Maxwell, C.I., </a:t>
            </a:r>
            <a:r>
              <a:rPr lang="en-US" sz="2400" dirty="0" err="1">
                <a:latin typeface="Garamond" panose="02020404030301010803" pitchFamily="18" charset="0"/>
              </a:rPr>
              <a:t>Pencer</a:t>
            </a:r>
            <a:r>
              <a:rPr lang="en-US" sz="2400" dirty="0">
                <a:latin typeface="Garamond" panose="02020404030301010803" pitchFamily="18" charset="0"/>
              </a:rPr>
              <a:t>, J., Harrison, N., &amp; Floyd, M. 	(2018). Nuclear 	Fuel 	Modelling and Perspectives on Canadian Efforts in Fuel 	Development.</a:t>
            </a:r>
          </a:p>
          <a:p>
            <a:pPr marL="0" indent="0" algn="just">
              <a:buNone/>
            </a:pPr>
            <a:endParaRPr lang="en-US" sz="2400" dirty="0">
              <a:latin typeface="Garamond" panose="02020404030301010803" pitchFamily="18" charset="0"/>
            </a:endParaRPr>
          </a:p>
          <a:p>
            <a:pPr marL="0" indent="0" algn="just">
              <a:buNone/>
            </a:pPr>
            <a:r>
              <a:rPr lang="en-US" sz="2400" dirty="0">
                <a:latin typeface="Garamond" panose="02020404030301010803" pitchFamily="18" charset="0"/>
              </a:rPr>
              <a:t>[2]	Stan, M. (2009). Discovery and design of nuclear fuels. </a:t>
            </a:r>
            <a:r>
              <a:rPr lang="en-US" sz="2400" i="1" dirty="0">
                <a:latin typeface="Garamond" panose="02020404030301010803" pitchFamily="18" charset="0"/>
              </a:rPr>
              <a:t>Materials Today</a:t>
            </a:r>
            <a:r>
              <a:rPr lang="en-US" sz="2400" dirty="0">
                <a:latin typeface="Garamond" panose="02020404030301010803" pitchFamily="18" charset="0"/>
              </a:rPr>
              <a:t>, 12, 	20-28.</a:t>
            </a:r>
            <a:endParaRPr lang="en-US" sz="2400" dirty="0"/>
          </a:p>
        </p:txBody>
      </p:sp>
    </p:spTree>
    <p:extLst>
      <p:ext uri="{BB962C8B-B14F-4D97-AF65-F5344CB8AC3E}">
        <p14:creationId xmlns:p14="http://schemas.microsoft.com/office/powerpoint/2010/main" val="272239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3558-3E2E-E04E-929F-1588564C9CCD}"/>
              </a:ext>
            </a:extLst>
          </p:cNvPr>
          <p:cNvSpPr>
            <a:spLocks noGrp="1"/>
          </p:cNvSpPr>
          <p:nvPr>
            <p:ph type="title"/>
          </p:nvPr>
        </p:nvSpPr>
        <p:spPr>
          <a:xfrm>
            <a:off x="787400" y="128060"/>
            <a:ext cx="10515600" cy="972608"/>
          </a:xfrm>
        </p:spPr>
        <p:txBody>
          <a:bodyPr/>
          <a:lstStyle/>
          <a:p>
            <a:pPr algn="ctr"/>
            <a:r>
              <a:rPr lang="en-US" sz="5400" dirty="0">
                <a:latin typeface="Garamond" panose="02020404030301010803" pitchFamily="18" charset="0"/>
              </a:rPr>
              <a:t>INTRODUCTION</a:t>
            </a:r>
            <a:r>
              <a:rPr lang="en-US" dirty="0">
                <a:latin typeface="Garamond" panose="02020404030301010803" pitchFamily="18" charset="0"/>
              </a:rPr>
              <a:t>	</a:t>
            </a:r>
          </a:p>
        </p:txBody>
      </p:sp>
      <p:sp>
        <p:nvSpPr>
          <p:cNvPr id="3" name="Content Placeholder 2">
            <a:extLst>
              <a:ext uri="{FF2B5EF4-FFF2-40B4-BE49-F238E27FC236}">
                <a16:creationId xmlns:a16="http://schemas.microsoft.com/office/drawing/2014/main" id="{850B7948-1707-AA45-9D08-2391076DF1FD}"/>
              </a:ext>
            </a:extLst>
          </p:cNvPr>
          <p:cNvSpPr>
            <a:spLocks noGrp="1"/>
          </p:cNvSpPr>
          <p:nvPr>
            <p:ph idx="1"/>
          </p:nvPr>
        </p:nvSpPr>
        <p:spPr>
          <a:xfrm>
            <a:off x="787400" y="1100668"/>
            <a:ext cx="10515600" cy="5527671"/>
          </a:xfrm>
        </p:spPr>
        <p:txBody>
          <a:bodyPr>
            <a:normAutofit fontScale="92500"/>
          </a:bodyPr>
          <a:lstStyle/>
          <a:p>
            <a:pPr algn="just"/>
            <a:r>
              <a:rPr lang="en-US" dirty="0">
                <a:latin typeface="Garamond" panose="02020404030301010803" pitchFamily="18" charset="0"/>
              </a:rPr>
              <a:t>Ceramic fuels have been the central focus of Canadian research efforts over the past several decades </a:t>
            </a:r>
          </a:p>
          <a:p>
            <a:pPr algn="just"/>
            <a:endParaRPr lang="en-US" dirty="0">
              <a:latin typeface="Garamond" panose="02020404030301010803" pitchFamily="18" charset="0"/>
            </a:endParaRPr>
          </a:p>
          <a:p>
            <a:pPr algn="just"/>
            <a:r>
              <a:rPr lang="en-US" dirty="0">
                <a:latin typeface="Garamond" panose="02020404030301010803" pitchFamily="18" charset="0"/>
              </a:rPr>
              <a:t>Article reports evolution and contemporary modeling methods employed in various fuel performance simulation branches, that is, the aggregate spanning from continuum scale to atomistic scale endeavors.</a:t>
            </a:r>
          </a:p>
          <a:p>
            <a:pPr algn="just"/>
            <a:endParaRPr lang="en-US" dirty="0">
              <a:latin typeface="Garamond" panose="02020404030301010803" pitchFamily="18" charset="0"/>
            </a:endParaRPr>
          </a:p>
          <a:p>
            <a:pPr algn="just"/>
            <a:r>
              <a:rPr lang="en-US" dirty="0">
                <a:latin typeface="Garamond" panose="02020404030301010803" pitchFamily="18" charset="0"/>
              </a:rPr>
              <a:t>While not intended to replace experiments, previously acquired (experimental) data is used for modern day simulation input and augmentation. </a:t>
            </a:r>
          </a:p>
          <a:p>
            <a:pPr marL="0" indent="0" algn="just">
              <a:buNone/>
            </a:pPr>
            <a:endParaRPr lang="en-US" dirty="0">
              <a:latin typeface="Garamond" panose="02020404030301010803" pitchFamily="18" charset="0"/>
            </a:endParaRPr>
          </a:p>
          <a:p>
            <a:pPr algn="just"/>
            <a:r>
              <a:rPr lang="en-US" dirty="0">
                <a:latin typeface="Garamond" panose="02020404030301010803" pitchFamily="18" charset="0"/>
              </a:rPr>
              <a:t>Canadian fabricating sophistication, based on prior successful production of various fuels, is currently the foundation for developing advanced fuels. CNL researchers are working to design intricate manufacturing processes necessary.</a:t>
            </a:r>
          </a:p>
        </p:txBody>
      </p:sp>
    </p:spTree>
    <p:extLst>
      <p:ext uri="{BB962C8B-B14F-4D97-AF65-F5344CB8AC3E}">
        <p14:creationId xmlns:p14="http://schemas.microsoft.com/office/powerpoint/2010/main" val="26015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B9C3-4E28-F24C-A812-B7D83B67E6A3}"/>
              </a:ext>
            </a:extLst>
          </p:cNvPr>
          <p:cNvSpPr>
            <a:spLocks noGrp="1"/>
          </p:cNvSpPr>
          <p:nvPr>
            <p:ph type="title"/>
          </p:nvPr>
        </p:nvSpPr>
        <p:spPr>
          <a:xfrm>
            <a:off x="67734" y="406400"/>
            <a:ext cx="12056532" cy="4842934"/>
          </a:xfrm>
        </p:spPr>
        <p:txBody>
          <a:bodyPr>
            <a:normAutofit fontScale="90000"/>
          </a:bodyPr>
          <a:lstStyle/>
          <a:p>
            <a:pPr algn="ctr">
              <a:lnSpc>
                <a:spcPct val="100000"/>
              </a:lnSpc>
            </a:pPr>
            <a:br>
              <a:rPr lang="en-US" sz="8000" b="1" dirty="0">
                <a:latin typeface="Garamond" panose="02020404030301010803" pitchFamily="18" charset="0"/>
              </a:rPr>
            </a:br>
            <a:r>
              <a:rPr lang="en-US" sz="8000" b="1" dirty="0">
                <a:latin typeface="Garamond" panose="02020404030301010803" pitchFamily="18" charset="0"/>
              </a:rPr>
              <a:t>LABORATORY EXPERIMENTS</a:t>
            </a:r>
            <a:br>
              <a:rPr lang="en-US" sz="8000" b="1" dirty="0">
                <a:latin typeface="Garamond" panose="02020404030301010803" pitchFamily="18" charset="0"/>
              </a:rPr>
            </a:br>
            <a:br>
              <a:rPr lang="en-US" sz="8000" b="1" dirty="0">
                <a:latin typeface="Garamond" panose="02020404030301010803" pitchFamily="18" charset="0"/>
              </a:rPr>
            </a:br>
            <a:r>
              <a:rPr lang="en-US" sz="5300" dirty="0">
                <a:latin typeface="Garamond" panose="02020404030301010803" pitchFamily="18" charset="0"/>
              </a:rPr>
              <a:t>FABRICATION, IN-CORE UTILIZATION, </a:t>
            </a:r>
            <a:br>
              <a:rPr lang="en-US" sz="5300" dirty="0">
                <a:latin typeface="Garamond" panose="02020404030301010803" pitchFamily="18" charset="0"/>
              </a:rPr>
            </a:br>
            <a:r>
              <a:rPr lang="en-US" sz="5300" dirty="0">
                <a:latin typeface="Garamond" panose="02020404030301010803" pitchFamily="18" charset="0"/>
              </a:rPr>
              <a:t>&amp; POST-IRRADIATION ASSAY</a:t>
            </a:r>
            <a:endParaRPr lang="en-US" sz="5300" b="1" dirty="0">
              <a:latin typeface="Garamond" panose="02020404030301010803" pitchFamily="18" charset="0"/>
            </a:endParaRPr>
          </a:p>
        </p:txBody>
      </p:sp>
    </p:spTree>
    <p:extLst>
      <p:ext uri="{BB962C8B-B14F-4D97-AF65-F5344CB8AC3E}">
        <p14:creationId xmlns:p14="http://schemas.microsoft.com/office/powerpoint/2010/main" val="58820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97F59F-2CCF-AD4C-8C6C-B680163F74DE}"/>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dirty="0">
                <a:solidFill>
                  <a:srgbClr val="FFFFFF"/>
                </a:solidFill>
                <a:latin typeface="Garamond" panose="02020404030301010803" pitchFamily="18" charset="0"/>
              </a:rPr>
              <a:t>IN-REACTOR TESTING</a:t>
            </a:r>
          </a:p>
        </p:txBody>
      </p:sp>
      <p:sp>
        <p:nvSpPr>
          <p:cNvPr id="5" name="Content Placeholder 2">
            <a:extLst>
              <a:ext uri="{FF2B5EF4-FFF2-40B4-BE49-F238E27FC236}">
                <a16:creationId xmlns:a16="http://schemas.microsoft.com/office/drawing/2014/main" id="{FFD9B42D-DADF-6842-B165-D91247F4AE33}"/>
              </a:ext>
            </a:extLst>
          </p:cNvPr>
          <p:cNvSpPr txBox="1">
            <a:spLocks/>
          </p:cNvSpPr>
          <p:nvPr/>
        </p:nvSpPr>
        <p:spPr>
          <a:xfrm>
            <a:off x="717423" y="3236891"/>
            <a:ext cx="3126444" cy="34789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Garamond" panose="02020404030301010803" pitchFamily="18" charset="0"/>
              </a:rPr>
              <a:t>Reactors (locations): </a:t>
            </a:r>
          </a:p>
          <a:p>
            <a:pPr>
              <a:lnSpc>
                <a:spcPct val="150000"/>
              </a:lnSpc>
            </a:pPr>
            <a:r>
              <a:rPr lang="en-US" sz="2100" dirty="0">
                <a:latin typeface="Garamond" panose="02020404030301010803" pitchFamily="18" charset="0"/>
              </a:rPr>
              <a:t>NRU (Chalk River, Ontario)</a:t>
            </a:r>
          </a:p>
          <a:p>
            <a:pPr>
              <a:lnSpc>
                <a:spcPct val="150000"/>
              </a:lnSpc>
            </a:pPr>
            <a:r>
              <a:rPr lang="en-US" sz="2100" dirty="0">
                <a:latin typeface="Garamond" panose="02020404030301010803" pitchFamily="18" charset="0"/>
              </a:rPr>
              <a:t>NRX (Chalk River, Ontario)</a:t>
            </a:r>
          </a:p>
          <a:p>
            <a:pPr>
              <a:lnSpc>
                <a:spcPct val="150000"/>
              </a:lnSpc>
            </a:pPr>
            <a:r>
              <a:rPr lang="en-US" sz="2100" dirty="0">
                <a:latin typeface="Garamond" panose="02020404030301010803" pitchFamily="18" charset="0"/>
              </a:rPr>
              <a:t>NPD (</a:t>
            </a:r>
            <a:r>
              <a:rPr lang="en-US" sz="2100" dirty="0" err="1">
                <a:latin typeface="Garamond" panose="02020404030301010803" pitchFamily="18" charset="0"/>
              </a:rPr>
              <a:t>Rolphton</a:t>
            </a:r>
            <a:r>
              <a:rPr lang="en-US" sz="2100" dirty="0">
                <a:latin typeface="Garamond" panose="02020404030301010803" pitchFamily="18" charset="0"/>
              </a:rPr>
              <a:t>, Ontario) </a:t>
            </a:r>
          </a:p>
          <a:p>
            <a:pPr>
              <a:lnSpc>
                <a:spcPct val="150000"/>
              </a:lnSpc>
            </a:pPr>
            <a:r>
              <a:rPr lang="en-US" sz="2100" dirty="0">
                <a:latin typeface="Garamond" panose="02020404030301010803" pitchFamily="18" charset="0"/>
              </a:rPr>
              <a:t>WR-1 (</a:t>
            </a:r>
            <a:r>
              <a:rPr lang="en-US" sz="2100" dirty="0" err="1">
                <a:latin typeface="Garamond" panose="02020404030301010803" pitchFamily="18" charset="0"/>
              </a:rPr>
              <a:t>Whiteshell</a:t>
            </a:r>
            <a:r>
              <a:rPr lang="en-US" sz="2100" dirty="0">
                <a:latin typeface="Garamond" panose="02020404030301010803" pitchFamily="18" charset="0"/>
              </a:rPr>
              <a:t>, Manitoba)</a:t>
            </a:r>
          </a:p>
          <a:p>
            <a:pPr>
              <a:lnSpc>
                <a:spcPct val="150000"/>
              </a:lnSpc>
            </a:pPr>
            <a:r>
              <a:rPr lang="en-US" sz="2100" dirty="0">
                <a:latin typeface="Garamond" panose="02020404030301010803" pitchFamily="18" charset="0"/>
              </a:rPr>
              <a:t>commercial PWHRs</a:t>
            </a:r>
          </a:p>
          <a:p>
            <a:pPr marL="0"/>
            <a:endParaRPr lang="en-US" sz="1600" dirty="0"/>
          </a:p>
          <a:p>
            <a:pPr marL="0"/>
            <a:endParaRPr lang="en-US" sz="1600" dirty="0"/>
          </a:p>
          <a:p>
            <a:pPr marL="0"/>
            <a:endParaRPr lang="en-US" sz="1600" dirty="0"/>
          </a:p>
        </p:txBody>
      </p:sp>
      <p:pic>
        <p:nvPicPr>
          <p:cNvPr id="4" name="Picture 3" descr="Diagram, venn diagram&#10;&#10;Description automatically generated">
            <a:extLst>
              <a:ext uri="{FF2B5EF4-FFF2-40B4-BE49-F238E27FC236}">
                <a16:creationId xmlns:a16="http://schemas.microsoft.com/office/drawing/2014/main" id="{94D2CE05-C4D9-EE4E-AD92-43EAF94130F4}"/>
              </a:ext>
            </a:extLst>
          </p:cNvPr>
          <p:cNvPicPr>
            <a:picLocks noChangeAspect="1"/>
          </p:cNvPicPr>
          <p:nvPr/>
        </p:nvPicPr>
        <p:blipFill>
          <a:blip r:embed="rId3"/>
          <a:stretch>
            <a:fillRect/>
          </a:stretch>
        </p:blipFill>
        <p:spPr>
          <a:xfrm>
            <a:off x="4199933" y="268423"/>
            <a:ext cx="7992067" cy="5774267"/>
          </a:xfrm>
          <a:prstGeom prst="rect">
            <a:avLst/>
          </a:prstGeom>
        </p:spPr>
      </p:pic>
      <p:sp>
        <p:nvSpPr>
          <p:cNvPr id="6" name="TextBox 5">
            <a:extLst>
              <a:ext uri="{FF2B5EF4-FFF2-40B4-BE49-F238E27FC236}">
                <a16:creationId xmlns:a16="http://schemas.microsoft.com/office/drawing/2014/main" id="{345B4D22-14F7-834D-8E41-2A9524B4A6E3}"/>
              </a:ext>
            </a:extLst>
          </p:cNvPr>
          <p:cNvSpPr txBox="1"/>
          <p:nvPr/>
        </p:nvSpPr>
        <p:spPr>
          <a:xfrm>
            <a:off x="4199933" y="6042690"/>
            <a:ext cx="7992067" cy="400110"/>
          </a:xfrm>
          <a:prstGeom prst="rect">
            <a:avLst/>
          </a:prstGeom>
          <a:noFill/>
        </p:spPr>
        <p:txBody>
          <a:bodyPr wrap="square" rtlCol="0">
            <a:spAutoFit/>
          </a:bodyPr>
          <a:lstStyle/>
          <a:p>
            <a:r>
              <a:rPr lang="en-US" sz="2000" b="1" dirty="0">
                <a:latin typeface="Garamond" panose="02020404030301010803" pitchFamily="18" charset="0"/>
              </a:rPr>
              <a:t>Figure 2. </a:t>
            </a:r>
            <a:r>
              <a:rPr lang="en-US" sz="2000" dirty="0">
                <a:latin typeface="Garamond" panose="02020404030301010803" pitchFamily="18" charset="0"/>
              </a:rPr>
              <a:t>Venn diagram of domestically fabricated and in-reactor tested fuels. </a:t>
            </a:r>
          </a:p>
        </p:txBody>
      </p:sp>
    </p:spTree>
    <p:extLst>
      <p:ext uri="{BB962C8B-B14F-4D97-AF65-F5344CB8AC3E}">
        <p14:creationId xmlns:p14="http://schemas.microsoft.com/office/powerpoint/2010/main" val="76743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EFE3-9840-0D4B-A8DB-DB259FB0B8C6}"/>
              </a:ext>
            </a:extLst>
          </p:cNvPr>
          <p:cNvSpPr>
            <a:spLocks noGrp="1"/>
          </p:cNvSpPr>
          <p:nvPr>
            <p:ph type="title"/>
          </p:nvPr>
        </p:nvSpPr>
        <p:spPr>
          <a:xfrm>
            <a:off x="0" y="1286933"/>
            <a:ext cx="12192000" cy="4809067"/>
          </a:xfrm>
        </p:spPr>
        <p:txBody>
          <a:bodyPr>
            <a:noAutofit/>
          </a:bodyPr>
          <a:lstStyle/>
          <a:p>
            <a:pPr algn="ctr"/>
            <a:r>
              <a:rPr lang="en-US" sz="8000" b="1" dirty="0">
                <a:latin typeface="Garamond" panose="02020404030301010803" pitchFamily="18" charset="0"/>
              </a:rPr>
              <a:t>COMPUTATIONAL EXPERIMENTS</a:t>
            </a:r>
            <a:br>
              <a:rPr lang="en-US" sz="8000" b="1" dirty="0">
                <a:latin typeface="Garamond" panose="02020404030301010803" pitchFamily="18" charset="0"/>
              </a:rPr>
            </a:br>
            <a:br>
              <a:rPr lang="en-US" sz="8000" dirty="0">
                <a:latin typeface="Garamond" panose="02020404030301010803" pitchFamily="18" charset="0"/>
              </a:rPr>
            </a:br>
            <a:r>
              <a:rPr lang="en-US" sz="8000" dirty="0">
                <a:latin typeface="Garamond" panose="02020404030301010803" pitchFamily="18" charset="0"/>
              </a:rPr>
              <a:t> </a:t>
            </a:r>
            <a:r>
              <a:rPr lang="en-US" sz="6000" dirty="0">
                <a:latin typeface="Garamond" panose="02020404030301010803" pitchFamily="18" charset="0"/>
              </a:rPr>
              <a:t>SIMULATION &amp; MODELING</a:t>
            </a:r>
          </a:p>
        </p:txBody>
      </p:sp>
    </p:spTree>
    <p:extLst>
      <p:ext uri="{BB962C8B-B14F-4D97-AF65-F5344CB8AC3E}">
        <p14:creationId xmlns:p14="http://schemas.microsoft.com/office/powerpoint/2010/main" val="145885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5C50-127A-BD42-8A09-7301916A565B}"/>
              </a:ext>
            </a:extLst>
          </p:cNvPr>
          <p:cNvSpPr>
            <a:spLocks noGrp="1"/>
          </p:cNvSpPr>
          <p:nvPr>
            <p:ph type="title"/>
          </p:nvPr>
        </p:nvSpPr>
        <p:spPr>
          <a:xfrm>
            <a:off x="838200" y="-179459"/>
            <a:ext cx="10515600" cy="1123954"/>
          </a:xfrm>
        </p:spPr>
        <p:txBody>
          <a:bodyPr>
            <a:normAutofit/>
          </a:bodyPr>
          <a:lstStyle/>
          <a:p>
            <a:pPr algn="ctr"/>
            <a:r>
              <a:rPr lang="en-US" sz="4800" dirty="0">
                <a:latin typeface="Garamond" panose="02020404030301010803" pitchFamily="18" charset="0"/>
              </a:rPr>
              <a:t>NUCLEAR FUEL SIMULATION</a:t>
            </a:r>
          </a:p>
        </p:txBody>
      </p:sp>
      <p:sp>
        <p:nvSpPr>
          <p:cNvPr id="3" name="Content Placeholder 2">
            <a:extLst>
              <a:ext uri="{FF2B5EF4-FFF2-40B4-BE49-F238E27FC236}">
                <a16:creationId xmlns:a16="http://schemas.microsoft.com/office/drawing/2014/main" id="{E1BE1D81-9666-474A-A22E-12561C087074}"/>
              </a:ext>
            </a:extLst>
          </p:cNvPr>
          <p:cNvSpPr>
            <a:spLocks noGrp="1"/>
          </p:cNvSpPr>
          <p:nvPr>
            <p:ph idx="1"/>
          </p:nvPr>
        </p:nvSpPr>
        <p:spPr>
          <a:xfrm>
            <a:off x="0" y="349041"/>
            <a:ext cx="5706245" cy="3890974"/>
          </a:xfrm>
        </p:spPr>
        <p:txBody>
          <a:bodyPr>
            <a:noAutofit/>
          </a:bodyPr>
          <a:lstStyle/>
          <a:p>
            <a:pPr marL="0" indent="0" algn="just">
              <a:buNone/>
            </a:pPr>
            <a:r>
              <a:rPr lang="en-US" sz="2400" dirty="0">
                <a:latin typeface="Garamond" panose="02020404030301010803" pitchFamily="18" charset="0"/>
              </a:rPr>
              <a:t>  	</a:t>
            </a:r>
            <a:endParaRPr lang="en-US" sz="2400" b="1" dirty="0">
              <a:latin typeface="Garamond" panose="02020404030301010803" pitchFamily="18" charset="0"/>
            </a:endParaRPr>
          </a:p>
          <a:p>
            <a:pPr marL="1371600" lvl="2" indent="-457200" algn="just">
              <a:lnSpc>
                <a:spcPct val="100000"/>
              </a:lnSpc>
              <a:buFont typeface="+mj-lt"/>
              <a:buAutoNum type="arabicPeriod"/>
            </a:pPr>
            <a:r>
              <a:rPr lang="en-US" sz="2800" dirty="0">
                <a:latin typeface="Garamond" panose="02020404030301010803" pitchFamily="18" charset="0"/>
              </a:rPr>
              <a:t>Continuum scale </a:t>
            </a:r>
          </a:p>
          <a:p>
            <a:pPr marL="1885950" lvl="3" indent="-514350" algn="just">
              <a:lnSpc>
                <a:spcPct val="100000"/>
              </a:lnSpc>
              <a:buFont typeface="+mj-lt"/>
              <a:buAutoNum type="romanLcPeriod"/>
            </a:pPr>
            <a:r>
              <a:rPr lang="en-US" sz="2400" dirty="0">
                <a:latin typeface="Garamond" panose="02020404030301010803" pitchFamily="18" charset="0"/>
              </a:rPr>
              <a:t>Prospective fuel failure </a:t>
            </a:r>
          </a:p>
          <a:p>
            <a:pPr marL="1885950" lvl="3" indent="-514350" algn="just">
              <a:lnSpc>
                <a:spcPct val="100000"/>
              </a:lnSpc>
              <a:buFont typeface="+mj-lt"/>
              <a:buAutoNum type="romanLcPeriod"/>
            </a:pPr>
            <a:r>
              <a:rPr lang="en-US" sz="2400" dirty="0">
                <a:latin typeface="Garamond" panose="02020404030301010803" pitchFamily="18" charset="0"/>
              </a:rPr>
              <a:t>Fuel performance</a:t>
            </a:r>
          </a:p>
          <a:p>
            <a:pPr marL="1371600" lvl="2" indent="-457200" algn="just">
              <a:lnSpc>
                <a:spcPct val="100000"/>
              </a:lnSpc>
              <a:buFont typeface="+mj-lt"/>
              <a:buAutoNum type="arabicPeriod"/>
            </a:pPr>
            <a:r>
              <a:rPr lang="en-US" sz="2800" dirty="0">
                <a:latin typeface="Garamond" panose="02020404030301010803" pitchFamily="18" charset="0"/>
              </a:rPr>
              <a:t>Thermodynamic</a:t>
            </a:r>
            <a:r>
              <a:rPr lang="en-US" sz="3200" dirty="0">
                <a:latin typeface="Garamond" panose="02020404030301010803" pitchFamily="18" charset="0"/>
              </a:rPr>
              <a:t> </a:t>
            </a:r>
          </a:p>
          <a:p>
            <a:pPr marL="1885950" lvl="3" indent="-514350">
              <a:lnSpc>
                <a:spcPct val="100000"/>
              </a:lnSpc>
              <a:buFont typeface="+mj-lt"/>
              <a:buAutoNum type="romanLcPeriod"/>
            </a:pPr>
            <a:r>
              <a:rPr lang="en-US" sz="2400" dirty="0">
                <a:latin typeface="Garamond" panose="02020404030301010803" pitchFamily="18" charset="0"/>
              </a:rPr>
              <a:t>Phase equilibria</a:t>
            </a:r>
          </a:p>
          <a:p>
            <a:pPr marL="1885950" lvl="3" indent="-514350">
              <a:lnSpc>
                <a:spcPct val="100000"/>
              </a:lnSpc>
              <a:buFont typeface="+mj-lt"/>
              <a:buAutoNum type="romanLcPeriod"/>
            </a:pPr>
            <a:r>
              <a:rPr lang="en-US" sz="2400" dirty="0">
                <a:latin typeface="Garamond" panose="02020404030301010803" pitchFamily="18" charset="0"/>
              </a:rPr>
              <a:t>Chemical stability</a:t>
            </a:r>
          </a:p>
          <a:p>
            <a:pPr marL="1371600" lvl="2" indent="-457200" algn="just">
              <a:lnSpc>
                <a:spcPct val="100000"/>
              </a:lnSpc>
              <a:buFont typeface="+mj-lt"/>
              <a:buAutoNum type="arabicPeriod"/>
            </a:pPr>
            <a:r>
              <a:rPr lang="en-US" sz="2800" dirty="0">
                <a:latin typeface="Garamond" panose="02020404030301010803" pitchFamily="18" charset="0"/>
              </a:rPr>
              <a:t>Meso-scale</a:t>
            </a:r>
            <a:r>
              <a:rPr lang="en-US" sz="3200" dirty="0">
                <a:latin typeface="Garamond" panose="02020404030301010803" pitchFamily="18" charset="0"/>
              </a:rPr>
              <a:t> </a:t>
            </a:r>
          </a:p>
          <a:p>
            <a:pPr marL="1943100" lvl="3" indent="-571500">
              <a:lnSpc>
                <a:spcPct val="100000"/>
              </a:lnSpc>
              <a:buFont typeface="+mj-lt"/>
              <a:buAutoNum type="romanLcPeriod"/>
            </a:pPr>
            <a:r>
              <a:rPr lang="en-US" sz="2400" dirty="0">
                <a:latin typeface="Garamond" panose="02020404030301010803" pitchFamily="18" charset="0"/>
              </a:rPr>
              <a:t>Irradiation-induced microstructure evolution</a:t>
            </a:r>
          </a:p>
          <a:p>
            <a:pPr marL="1371600" lvl="2" indent="-457200">
              <a:lnSpc>
                <a:spcPct val="100000"/>
              </a:lnSpc>
              <a:buFont typeface="+mj-lt"/>
              <a:buAutoNum type="arabicPeriod"/>
            </a:pPr>
            <a:r>
              <a:rPr lang="en-US" sz="2800" dirty="0">
                <a:latin typeface="Garamond" panose="02020404030301010803" pitchFamily="18" charset="0"/>
              </a:rPr>
              <a:t>Atomistic scale</a:t>
            </a:r>
          </a:p>
          <a:p>
            <a:pPr marL="1885950" lvl="3" indent="-514350" algn="just">
              <a:lnSpc>
                <a:spcPct val="100000"/>
              </a:lnSpc>
              <a:buFont typeface="+mj-lt"/>
              <a:buAutoNum type="romanLcPeriod"/>
            </a:pPr>
            <a:r>
              <a:rPr lang="en-US" sz="2200" dirty="0">
                <a:latin typeface="Garamond" panose="02020404030301010803" pitchFamily="18" charset="0"/>
              </a:rPr>
              <a:t>Thermal properties</a:t>
            </a:r>
          </a:p>
          <a:p>
            <a:pPr marL="1885950" lvl="3" indent="-514350" algn="just">
              <a:lnSpc>
                <a:spcPct val="100000"/>
              </a:lnSpc>
              <a:buFont typeface="+mj-lt"/>
              <a:buAutoNum type="romanLcPeriod"/>
            </a:pPr>
            <a:r>
              <a:rPr lang="en-US" sz="2200" dirty="0">
                <a:latin typeface="Garamond" panose="02020404030301010803" pitchFamily="18" charset="0"/>
              </a:rPr>
              <a:t>Material parameters</a:t>
            </a:r>
          </a:p>
          <a:p>
            <a:pPr marL="1885950" lvl="3" indent="-514350" algn="just">
              <a:lnSpc>
                <a:spcPct val="100000"/>
              </a:lnSpc>
              <a:buFont typeface="+mj-lt"/>
              <a:buAutoNum type="romanLcPeriod"/>
            </a:pPr>
            <a:r>
              <a:rPr lang="en-US" sz="2200" dirty="0">
                <a:latin typeface="Garamond" panose="02020404030301010803" pitchFamily="18" charset="0"/>
              </a:rPr>
              <a:t>Atom mechanisms</a:t>
            </a:r>
          </a:p>
          <a:p>
            <a:pPr marL="1885950" lvl="3" indent="-514350" algn="just">
              <a:lnSpc>
                <a:spcPct val="100000"/>
              </a:lnSpc>
              <a:buFont typeface="+mj-lt"/>
              <a:buAutoNum type="romanLcPeriod"/>
            </a:pPr>
            <a:endParaRPr lang="en-US" sz="2200" dirty="0">
              <a:latin typeface="Garamond" panose="02020404030301010803" pitchFamily="18" charset="0"/>
            </a:endParaRPr>
          </a:p>
          <a:p>
            <a:pPr marL="457200" lvl="1" indent="0" algn="just">
              <a:buNone/>
            </a:pPr>
            <a:endParaRPr lang="en-US" dirty="0">
              <a:latin typeface="Garamond" panose="02020404030301010803" pitchFamily="18" charset="0"/>
            </a:endParaRPr>
          </a:p>
        </p:txBody>
      </p:sp>
      <p:sp>
        <p:nvSpPr>
          <p:cNvPr id="4" name="Content Placeholder 2">
            <a:extLst>
              <a:ext uri="{FF2B5EF4-FFF2-40B4-BE49-F238E27FC236}">
                <a16:creationId xmlns:a16="http://schemas.microsoft.com/office/drawing/2014/main" id="{AF8C0061-190F-A647-8784-149B1C8CD5D8}"/>
              </a:ext>
            </a:extLst>
          </p:cNvPr>
          <p:cNvSpPr txBox="1">
            <a:spLocks/>
          </p:cNvSpPr>
          <p:nvPr/>
        </p:nvSpPr>
        <p:spPr>
          <a:xfrm>
            <a:off x="6660764" y="1888120"/>
            <a:ext cx="4904703" cy="4894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200000"/>
              </a:lnSpc>
              <a:buNone/>
            </a:pPr>
            <a:endParaRPr lang="en-US" dirty="0">
              <a:latin typeface="Garamond" panose="02020404030301010803" pitchFamily="18" charset="0"/>
            </a:endParaRPr>
          </a:p>
          <a:p>
            <a:pPr marL="457200" lvl="1" indent="0" algn="just">
              <a:buFont typeface="Arial" panose="020B0604020202020204" pitchFamily="34" charset="0"/>
              <a:buNone/>
            </a:pPr>
            <a:endParaRPr lang="en-US" dirty="0">
              <a:latin typeface="Garamond" panose="02020404030301010803" pitchFamily="18" charset="0"/>
            </a:endParaRPr>
          </a:p>
        </p:txBody>
      </p:sp>
      <p:pic>
        <p:nvPicPr>
          <p:cNvPr id="6" name="Picture 5" descr="Chart, bubble chart&#10;&#10;Description automatically generated">
            <a:extLst>
              <a:ext uri="{FF2B5EF4-FFF2-40B4-BE49-F238E27FC236}">
                <a16:creationId xmlns:a16="http://schemas.microsoft.com/office/drawing/2014/main" id="{7442EA99-A51B-0E4C-8B4F-D6BDA797F3DB}"/>
              </a:ext>
            </a:extLst>
          </p:cNvPr>
          <p:cNvPicPr>
            <a:picLocks noChangeAspect="1"/>
          </p:cNvPicPr>
          <p:nvPr/>
        </p:nvPicPr>
        <p:blipFill>
          <a:blip r:embed="rId3"/>
          <a:stretch>
            <a:fillRect/>
          </a:stretch>
        </p:blipFill>
        <p:spPr>
          <a:xfrm>
            <a:off x="5853391" y="1124824"/>
            <a:ext cx="5057217" cy="4608352"/>
          </a:xfrm>
          <a:prstGeom prst="rect">
            <a:avLst/>
          </a:prstGeom>
        </p:spPr>
      </p:pic>
      <p:sp>
        <p:nvSpPr>
          <p:cNvPr id="7" name="TextBox 6">
            <a:extLst>
              <a:ext uri="{FF2B5EF4-FFF2-40B4-BE49-F238E27FC236}">
                <a16:creationId xmlns:a16="http://schemas.microsoft.com/office/drawing/2014/main" id="{349B5172-5651-0748-8FF6-FB311296481C}"/>
              </a:ext>
            </a:extLst>
          </p:cNvPr>
          <p:cNvSpPr txBox="1"/>
          <p:nvPr/>
        </p:nvSpPr>
        <p:spPr>
          <a:xfrm>
            <a:off x="5850476" y="5679986"/>
            <a:ext cx="5057217" cy="707886"/>
          </a:xfrm>
          <a:prstGeom prst="rect">
            <a:avLst/>
          </a:prstGeom>
          <a:noFill/>
        </p:spPr>
        <p:txBody>
          <a:bodyPr wrap="square" rtlCol="0">
            <a:spAutoFit/>
          </a:bodyPr>
          <a:lstStyle/>
          <a:p>
            <a:pPr algn="just"/>
            <a:r>
              <a:rPr lang="en-US" sz="2000" b="1" dirty="0">
                <a:latin typeface="Garamond" panose="02020404030301010803" pitchFamily="18" charset="0"/>
              </a:rPr>
              <a:t>Figure 2. </a:t>
            </a:r>
            <a:r>
              <a:rPr lang="en-US" sz="2000" dirty="0">
                <a:latin typeface="Garamond" panose="02020404030301010803" pitchFamily="18" charset="0"/>
              </a:rPr>
              <a:t>Time and length scale of phenomena simulated by various fuel modelling schemes [2]</a:t>
            </a:r>
          </a:p>
        </p:txBody>
      </p:sp>
    </p:spTree>
    <p:extLst>
      <p:ext uri="{BB962C8B-B14F-4D97-AF65-F5344CB8AC3E}">
        <p14:creationId xmlns:p14="http://schemas.microsoft.com/office/powerpoint/2010/main" val="671638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2672-B5E5-9F4D-9527-0AC3868D6465}"/>
              </a:ext>
            </a:extLst>
          </p:cNvPr>
          <p:cNvSpPr>
            <a:spLocks noGrp="1"/>
          </p:cNvSpPr>
          <p:nvPr>
            <p:ph type="title"/>
          </p:nvPr>
        </p:nvSpPr>
        <p:spPr>
          <a:xfrm>
            <a:off x="838200" y="0"/>
            <a:ext cx="10515600" cy="1325563"/>
          </a:xfrm>
        </p:spPr>
        <p:txBody>
          <a:bodyPr>
            <a:normAutofit/>
          </a:bodyPr>
          <a:lstStyle/>
          <a:p>
            <a:pPr algn="ctr"/>
            <a:r>
              <a:rPr lang="en-US" sz="4800" dirty="0">
                <a:latin typeface="Garamond" panose="02020404030301010803" pitchFamily="18" charset="0"/>
              </a:rPr>
              <a:t>CONTINUUM SCALE</a:t>
            </a:r>
            <a:endParaRPr lang="en-US" sz="4800" dirty="0"/>
          </a:p>
        </p:txBody>
      </p:sp>
      <p:graphicFrame>
        <p:nvGraphicFramePr>
          <p:cNvPr id="6" name="Content Placeholder 2">
            <a:extLst>
              <a:ext uri="{FF2B5EF4-FFF2-40B4-BE49-F238E27FC236}">
                <a16:creationId xmlns:a16="http://schemas.microsoft.com/office/drawing/2014/main" id="{59371C67-F819-463D-83DD-69D4FA52DC2E}"/>
              </a:ext>
            </a:extLst>
          </p:cNvPr>
          <p:cNvGraphicFramePr>
            <a:graphicFrameLocks noGrp="1"/>
          </p:cNvGraphicFramePr>
          <p:nvPr>
            <p:ph idx="1"/>
            <p:extLst>
              <p:ext uri="{D42A27DB-BD31-4B8C-83A1-F6EECF244321}">
                <p14:modId xmlns:p14="http://schemas.microsoft.com/office/powerpoint/2010/main" val="4151975441"/>
              </p:ext>
            </p:extLst>
          </p:nvPr>
        </p:nvGraphicFramePr>
        <p:xfrm>
          <a:off x="838200" y="389467"/>
          <a:ext cx="4728633" cy="6079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a:extLst>
              <a:ext uri="{FF2B5EF4-FFF2-40B4-BE49-F238E27FC236}">
                <a16:creationId xmlns:a16="http://schemas.microsoft.com/office/drawing/2014/main" id="{92C1FD51-8D1E-2242-8F90-3FC04945F41E}"/>
              </a:ext>
            </a:extLst>
          </p:cNvPr>
          <p:cNvSpPr txBox="1">
            <a:spLocks/>
          </p:cNvSpPr>
          <p:nvPr/>
        </p:nvSpPr>
        <p:spPr>
          <a:xfrm>
            <a:off x="5566833" y="1410231"/>
            <a:ext cx="5930900" cy="6417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200" b="1" dirty="0">
                <a:latin typeface="Garamond" panose="02020404030301010803" pitchFamily="18" charset="0"/>
              </a:rPr>
              <a:t>      Traditional Codes:	</a:t>
            </a:r>
          </a:p>
          <a:p>
            <a:pPr lvl="1">
              <a:lnSpc>
                <a:spcPct val="160000"/>
              </a:lnSpc>
              <a:buFont typeface="Wingdings" pitchFamily="2" charset="2"/>
              <a:buChar char="v"/>
            </a:pPr>
            <a:r>
              <a:rPr lang="en-US" sz="2800" dirty="0">
                <a:latin typeface="Garamond" panose="02020404030301010803" pitchFamily="18" charset="0"/>
              </a:rPr>
              <a:t> </a:t>
            </a:r>
            <a:r>
              <a:rPr lang="en-US" sz="2600" dirty="0">
                <a:latin typeface="Garamond" panose="02020404030301010803" pitchFamily="18" charset="0"/>
              </a:rPr>
              <a:t>ELESIM &amp; ELESTRES for NOC</a:t>
            </a:r>
          </a:p>
          <a:p>
            <a:pPr lvl="1">
              <a:lnSpc>
                <a:spcPct val="160000"/>
              </a:lnSpc>
              <a:buFont typeface="Wingdings" pitchFamily="2" charset="2"/>
              <a:buChar char="v"/>
            </a:pPr>
            <a:r>
              <a:rPr lang="en-US" sz="2600" dirty="0">
                <a:latin typeface="Garamond" panose="02020404030301010803" pitchFamily="18" charset="0"/>
              </a:rPr>
              <a:t> ELOCA for accidents</a:t>
            </a:r>
          </a:p>
          <a:p>
            <a:pPr marL="457200" lvl="1" indent="0">
              <a:lnSpc>
                <a:spcPct val="160000"/>
              </a:lnSpc>
              <a:buNone/>
            </a:pPr>
            <a:r>
              <a:rPr lang="en-US" sz="3200" b="1" dirty="0">
                <a:latin typeface="Garamond" panose="02020404030301010803" pitchFamily="18" charset="0"/>
              </a:rPr>
              <a:t>Contemporary efforts:</a:t>
            </a:r>
          </a:p>
          <a:p>
            <a:pPr lvl="1">
              <a:lnSpc>
                <a:spcPct val="160000"/>
              </a:lnSpc>
              <a:buFont typeface="Wingdings" pitchFamily="2" charset="2"/>
              <a:buChar char="v"/>
            </a:pPr>
            <a:r>
              <a:rPr lang="en-US" sz="2600" dirty="0">
                <a:latin typeface="Garamond" panose="02020404030301010803" pitchFamily="18" charset="0"/>
              </a:rPr>
              <a:t> Assessing BISON for UO</a:t>
            </a:r>
            <a:r>
              <a:rPr lang="en-US" sz="2600" baseline="-25000" dirty="0">
                <a:latin typeface="Garamond" panose="02020404030301010803" pitchFamily="18" charset="0"/>
              </a:rPr>
              <a:t>2</a:t>
            </a:r>
          </a:p>
          <a:p>
            <a:pPr lvl="1">
              <a:lnSpc>
                <a:spcPct val="150000"/>
              </a:lnSpc>
              <a:buFont typeface="Wingdings" pitchFamily="2" charset="2"/>
              <a:buChar char="v"/>
            </a:pPr>
            <a:r>
              <a:rPr lang="en-US" sz="2600" dirty="0">
                <a:latin typeface="Garamond" panose="02020404030301010803" pitchFamily="18" charset="0"/>
              </a:rPr>
              <a:t> MOX fuel models</a:t>
            </a:r>
          </a:p>
          <a:p>
            <a:pPr marL="457200" lvl="1" indent="0">
              <a:lnSpc>
                <a:spcPct val="150000"/>
              </a:lnSpc>
              <a:buNone/>
            </a:pPr>
            <a:r>
              <a:rPr lang="en-US" sz="2600" dirty="0">
                <a:latin typeface="Garamond" panose="02020404030301010803" pitchFamily="18" charset="0"/>
              </a:rPr>
              <a:t>	</a:t>
            </a:r>
            <a:endParaRPr lang="en-US" sz="2600" dirty="0"/>
          </a:p>
          <a:p>
            <a:pPr lvl="1">
              <a:buFont typeface="Wingdings" pitchFamily="2" charset="2"/>
              <a:buChar char="v"/>
            </a:pPr>
            <a:endParaRPr lang="en-US" dirty="0">
              <a:latin typeface="Garamond" panose="02020404030301010803" pitchFamily="18" charset="0"/>
            </a:endParaRPr>
          </a:p>
          <a:p>
            <a:pPr lvl="1">
              <a:buFont typeface="Wingdings" pitchFamily="2" charset="2"/>
              <a:buChar char="v"/>
            </a:pPr>
            <a:endParaRPr lang="en-US" dirty="0">
              <a:latin typeface="Garamond" panose="02020404030301010803" pitchFamily="18" charset="0"/>
            </a:endParaRPr>
          </a:p>
        </p:txBody>
      </p:sp>
    </p:spTree>
    <p:extLst>
      <p:ext uri="{BB962C8B-B14F-4D97-AF65-F5344CB8AC3E}">
        <p14:creationId xmlns:p14="http://schemas.microsoft.com/office/powerpoint/2010/main" val="71289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4021B9-DB5B-F14B-9358-9ECE287F02A4}"/>
              </a:ext>
            </a:extLst>
          </p:cNvPr>
          <p:cNvSpPr>
            <a:spLocks noGrp="1"/>
          </p:cNvSpPr>
          <p:nvPr>
            <p:ph type="title"/>
          </p:nvPr>
        </p:nvSpPr>
        <p:spPr>
          <a:xfrm>
            <a:off x="1159922" y="603631"/>
            <a:ext cx="9872134" cy="1193968"/>
          </a:xfrm>
          <a:solidFill>
            <a:srgbClr val="FFFFFF"/>
          </a:solidFill>
          <a:ln w="38100">
            <a:solidFill>
              <a:srgbClr val="7F7F7F"/>
            </a:solidFill>
            <a:miter lim="800000"/>
          </a:ln>
        </p:spPr>
        <p:txBody>
          <a:bodyPr vert="horz" lIns="91440" tIns="45720" rIns="91440" bIns="45720" rtlCol="0" anchor="ctr">
            <a:normAutofit/>
          </a:bodyPr>
          <a:lstStyle/>
          <a:p>
            <a:pPr algn="ctr"/>
            <a:r>
              <a:rPr lang="en-US" sz="4800" kern="1200" dirty="0">
                <a:solidFill>
                  <a:srgbClr val="3F3F3F"/>
                </a:solidFill>
                <a:latin typeface="Garamond" panose="02020404030301010803" pitchFamily="18" charset="0"/>
              </a:rPr>
              <a:t>THERMODYNAMIC MODELING</a:t>
            </a:r>
          </a:p>
        </p:txBody>
      </p:sp>
      <p:sp>
        <p:nvSpPr>
          <p:cNvPr id="3" name="Content Placeholder 2">
            <a:extLst>
              <a:ext uri="{FF2B5EF4-FFF2-40B4-BE49-F238E27FC236}">
                <a16:creationId xmlns:a16="http://schemas.microsoft.com/office/drawing/2014/main" id="{FAB58855-672C-AC4B-A42A-BAC93358AFB5}"/>
              </a:ext>
            </a:extLst>
          </p:cNvPr>
          <p:cNvSpPr>
            <a:spLocks noGrp="1"/>
          </p:cNvSpPr>
          <p:nvPr>
            <p:ph idx="1"/>
          </p:nvPr>
        </p:nvSpPr>
        <p:spPr>
          <a:xfrm>
            <a:off x="0" y="2288607"/>
            <a:ext cx="5520272" cy="4499381"/>
          </a:xfrm>
        </p:spPr>
        <p:txBody>
          <a:bodyPr vert="horz" lIns="91440" tIns="45720" rIns="91440" bIns="45720" rtlCol="0" anchor="t">
            <a:normAutofit fontScale="92500"/>
          </a:bodyPr>
          <a:lstStyle/>
          <a:p>
            <a:pPr marL="228600" lvl="1" indent="0">
              <a:buNone/>
            </a:pPr>
            <a:r>
              <a:rPr lang="en-US" sz="1600" b="1" dirty="0">
                <a:latin typeface="Garamond" panose="02020404030301010803" pitchFamily="18" charset="0"/>
              </a:rPr>
              <a:t>	</a:t>
            </a:r>
            <a:r>
              <a:rPr lang="en-US" sz="3000" b="1" dirty="0">
                <a:latin typeface="Garamond" panose="02020404030301010803" pitchFamily="18" charset="0"/>
              </a:rPr>
              <a:t>Irradiated UO</a:t>
            </a:r>
            <a:r>
              <a:rPr lang="en-US" sz="3000" b="1" baseline="-25000" dirty="0">
                <a:latin typeface="Garamond" panose="02020404030301010803" pitchFamily="18" charset="0"/>
              </a:rPr>
              <a:t>2 </a:t>
            </a:r>
            <a:r>
              <a:rPr lang="en-US" sz="3000" b="1" dirty="0">
                <a:latin typeface="Garamond" panose="02020404030301010803" pitchFamily="18" charset="0"/>
              </a:rPr>
              <a:t>&amp; UO</a:t>
            </a:r>
            <a:r>
              <a:rPr lang="en-US" sz="3000" b="1" baseline="-25000" dirty="0">
                <a:latin typeface="Garamond" panose="02020404030301010803" pitchFamily="18" charset="0"/>
              </a:rPr>
              <a:t>2+X</a:t>
            </a:r>
          </a:p>
          <a:p>
            <a:pPr lvl="2">
              <a:lnSpc>
                <a:spcPct val="150000"/>
              </a:lnSpc>
              <a:buFont typeface="Wingdings" pitchFamily="2" charset="2"/>
              <a:buChar char="v"/>
            </a:pPr>
            <a:r>
              <a:rPr lang="en-US" sz="2400" dirty="0">
                <a:latin typeface="Garamond" panose="02020404030301010803" pitchFamily="18" charset="0"/>
              </a:rPr>
              <a:t> Irradiation by-products not  included in older models</a:t>
            </a:r>
          </a:p>
          <a:p>
            <a:pPr lvl="2">
              <a:lnSpc>
                <a:spcPct val="150000"/>
              </a:lnSpc>
              <a:buFont typeface="Wingdings" pitchFamily="2" charset="2"/>
              <a:buChar char="v"/>
            </a:pPr>
            <a:r>
              <a:rPr lang="en-US" sz="2400" dirty="0">
                <a:latin typeface="Garamond" panose="02020404030301010803" pitchFamily="18" charset="0"/>
              </a:rPr>
              <a:t> Modern versions include FPs </a:t>
            </a:r>
          </a:p>
          <a:p>
            <a:pPr lvl="2">
              <a:lnSpc>
                <a:spcPct val="150000"/>
              </a:lnSpc>
              <a:buFont typeface="Wingdings" pitchFamily="2" charset="2"/>
              <a:buChar char="v"/>
            </a:pPr>
            <a:r>
              <a:rPr lang="en-US" sz="2400" dirty="0">
                <a:latin typeface="Garamond" panose="02020404030301010803" pitchFamily="18" charset="0"/>
              </a:rPr>
              <a:t> Most comprehensive models include:</a:t>
            </a:r>
          </a:p>
          <a:p>
            <a:pPr lvl="3">
              <a:lnSpc>
                <a:spcPct val="110000"/>
              </a:lnSpc>
              <a:buFont typeface="Courier New" panose="02070309020205020404" pitchFamily="49" charset="0"/>
              <a:buChar char="o"/>
            </a:pPr>
            <a:r>
              <a:rPr lang="en-US" sz="2000" dirty="0">
                <a:latin typeface="Garamond" panose="02020404030301010803" pitchFamily="18" charset="0"/>
              </a:rPr>
              <a:t>2 dozen elements</a:t>
            </a:r>
          </a:p>
          <a:p>
            <a:pPr lvl="3">
              <a:lnSpc>
                <a:spcPct val="110000"/>
              </a:lnSpc>
              <a:buFont typeface="Courier New" panose="02070309020205020404" pitchFamily="49" charset="0"/>
              <a:buChar char="o"/>
            </a:pPr>
            <a:r>
              <a:rPr lang="en-US" sz="2000" dirty="0">
                <a:latin typeface="Garamond" panose="02020404030301010803" pitchFamily="18" charset="0"/>
              </a:rPr>
              <a:t>1 dozen liquid &amp; SS phase models</a:t>
            </a:r>
          </a:p>
          <a:p>
            <a:pPr lvl="3">
              <a:lnSpc>
                <a:spcPct val="100000"/>
              </a:lnSpc>
              <a:buFont typeface="Courier New" panose="02070309020205020404" pitchFamily="49" charset="0"/>
              <a:buChar char="o"/>
            </a:pPr>
            <a:r>
              <a:rPr lang="en-US" sz="2000" dirty="0">
                <a:latin typeface="Garamond" panose="02020404030301010803" pitchFamily="18" charset="0"/>
              </a:rPr>
              <a:t>Multitude of stoichiometric solid phases &amp; gases</a:t>
            </a:r>
          </a:p>
        </p:txBody>
      </p:sp>
      <p:cxnSp>
        <p:nvCxnSpPr>
          <p:cNvPr id="12" name="Straight Connector 11">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B94A09E7-00AB-F547-975E-C6683E8DD627}"/>
              </a:ext>
            </a:extLst>
          </p:cNvPr>
          <p:cNvSpPr txBox="1">
            <a:spLocks/>
          </p:cNvSpPr>
          <p:nvPr/>
        </p:nvSpPr>
        <p:spPr>
          <a:xfrm>
            <a:off x="6095988" y="2261904"/>
            <a:ext cx="5223956" cy="4499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indent="0">
              <a:buNone/>
            </a:pPr>
            <a:r>
              <a:rPr lang="en-US" sz="2000" b="1" dirty="0"/>
              <a:t>	</a:t>
            </a:r>
            <a:r>
              <a:rPr lang="en-US" sz="2800" b="1" dirty="0">
                <a:latin typeface="Garamond" panose="02020404030301010803" pitchFamily="18" charset="0"/>
              </a:rPr>
              <a:t>U-Mo/Mg</a:t>
            </a:r>
          </a:p>
          <a:p>
            <a:pPr lvl="2">
              <a:lnSpc>
                <a:spcPct val="150000"/>
              </a:lnSpc>
              <a:buFont typeface="Wingdings" pitchFamily="2" charset="2"/>
              <a:buChar char="v"/>
            </a:pPr>
            <a:r>
              <a:rPr lang="en-US" sz="2200" dirty="0">
                <a:latin typeface="Garamond" panose="02020404030301010803" pitchFamily="18" charset="0"/>
              </a:rPr>
              <a:t> Candidate fuel for NRU</a:t>
            </a:r>
          </a:p>
          <a:p>
            <a:pPr lvl="2">
              <a:lnSpc>
                <a:spcPct val="150000"/>
              </a:lnSpc>
              <a:buFont typeface="Wingdings" pitchFamily="2" charset="2"/>
              <a:buChar char="v"/>
            </a:pPr>
            <a:r>
              <a:rPr lang="en-US" sz="2200" dirty="0">
                <a:latin typeface="Garamond" panose="02020404030301010803" pitchFamily="18" charset="0"/>
              </a:rPr>
              <a:t> Chemical stability of U-Mo in Mg</a:t>
            </a:r>
          </a:p>
          <a:p>
            <a:pPr lvl="2">
              <a:lnSpc>
                <a:spcPct val="150000"/>
              </a:lnSpc>
              <a:buFont typeface="Wingdings" pitchFamily="2" charset="2"/>
              <a:buChar char="v"/>
            </a:pPr>
            <a:r>
              <a:rPr lang="en-US" sz="2200" dirty="0">
                <a:latin typeface="Garamond" panose="02020404030301010803" pitchFamily="18" charset="0"/>
              </a:rPr>
              <a:t> Material properties used as input for heat transfer computations</a:t>
            </a:r>
          </a:p>
        </p:txBody>
      </p:sp>
    </p:spTree>
    <p:extLst>
      <p:ext uri="{BB962C8B-B14F-4D97-AF65-F5344CB8AC3E}">
        <p14:creationId xmlns:p14="http://schemas.microsoft.com/office/powerpoint/2010/main" val="153969940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AF6CD237-4A4F-3148-9688-75F8FFE66D59}"/>
              </a:ext>
            </a:extLst>
          </p:cNvPr>
          <p:cNvPicPr>
            <a:picLocks noGrp="1" noChangeAspect="1"/>
          </p:cNvPicPr>
          <p:nvPr>
            <p:ph idx="1"/>
          </p:nvPr>
        </p:nvPicPr>
        <p:blipFill>
          <a:blip r:embed="rId2"/>
          <a:stretch>
            <a:fillRect/>
          </a:stretch>
        </p:blipFill>
        <p:spPr>
          <a:xfrm>
            <a:off x="87302" y="941652"/>
            <a:ext cx="12017395" cy="4974696"/>
          </a:xfrm>
        </p:spPr>
      </p:pic>
      <p:sp>
        <p:nvSpPr>
          <p:cNvPr id="9" name="TextBox 8">
            <a:extLst>
              <a:ext uri="{FF2B5EF4-FFF2-40B4-BE49-F238E27FC236}">
                <a16:creationId xmlns:a16="http://schemas.microsoft.com/office/drawing/2014/main" id="{96E43EBD-2F0A-EF46-BA52-B3ABEAAE7B46}"/>
              </a:ext>
            </a:extLst>
          </p:cNvPr>
          <p:cNvSpPr txBox="1"/>
          <p:nvPr/>
        </p:nvSpPr>
        <p:spPr>
          <a:xfrm>
            <a:off x="812799" y="5824015"/>
            <a:ext cx="4093044" cy="400110"/>
          </a:xfrm>
          <a:prstGeom prst="rect">
            <a:avLst/>
          </a:prstGeom>
          <a:noFill/>
        </p:spPr>
        <p:txBody>
          <a:bodyPr wrap="none" rtlCol="0">
            <a:spAutoFit/>
          </a:bodyPr>
          <a:lstStyle/>
          <a:p>
            <a:r>
              <a:rPr lang="en-US" sz="2000" b="1" dirty="0">
                <a:latin typeface="Garamond" panose="02020404030301010803" pitchFamily="18" charset="0"/>
              </a:rPr>
              <a:t>Figure 3a</a:t>
            </a:r>
            <a:r>
              <a:rPr lang="en-US" sz="2000" dirty="0">
                <a:latin typeface="Garamond" panose="02020404030301010803" pitchFamily="18" charset="0"/>
              </a:rPr>
              <a:t>. U/O  binary phase diagram</a:t>
            </a:r>
          </a:p>
        </p:txBody>
      </p:sp>
      <p:sp>
        <p:nvSpPr>
          <p:cNvPr id="10" name="TextBox 9">
            <a:extLst>
              <a:ext uri="{FF2B5EF4-FFF2-40B4-BE49-F238E27FC236}">
                <a16:creationId xmlns:a16="http://schemas.microsoft.com/office/drawing/2014/main" id="{26004984-BDB2-C948-982E-FDCEB6C713A1}"/>
              </a:ext>
            </a:extLst>
          </p:cNvPr>
          <p:cNvSpPr txBox="1"/>
          <p:nvPr/>
        </p:nvSpPr>
        <p:spPr>
          <a:xfrm>
            <a:off x="7271547" y="5824015"/>
            <a:ext cx="4190827" cy="400110"/>
          </a:xfrm>
          <a:prstGeom prst="rect">
            <a:avLst/>
          </a:prstGeom>
          <a:noFill/>
        </p:spPr>
        <p:txBody>
          <a:bodyPr wrap="none" rtlCol="0">
            <a:spAutoFit/>
          </a:bodyPr>
          <a:lstStyle/>
          <a:p>
            <a:r>
              <a:rPr lang="en-US" sz="2000" b="1" dirty="0">
                <a:latin typeface="Garamond" panose="02020404030301010803" pitchFamily="18" charset="0"/>
              </a:rPr>
              <a:t>Figure 3b</a:t>
            </a:r>
            <a:r>
              <a:rPr lang="en-US" sz="2000" dirty="0">
                <a:latin typeface="Garamond" panose="02020404030301010803" pitchFamily="18" charset="0"/>
              </a:rPr>
              <a:t>. U/Mo binary phase diagram</a:t>
            </a:r>
          </a:p>
        </p:txBody>
      </p:sp>
    </p:spTree>
    <p:extLst>
      <p:ext uri="{BB962C8B-B14F-4D97-AF65-F5344CB8AC3E}">
        <p14:creationId xmlns:p14="http://schemas.microsoft.com/office/powerpoint/2010/main" val="3851925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1604</Words>
  <Application>Microsoft Macintosh PowerPoint</Application>
  <PresentationFormat>Widescreen</PresentationFormat>
  <Paragraphs>196</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Garamond</vt:lpstr>
      <vt:lpstr>Wingdings</vt:lpstr>
      <vt:lpstr>Office Theme</vt:lpstr>
      <vt:lpstr>    REVIEW OF “NUCLEAR FUEL MODELLING &amp; PERSPECTIVES ON CANADIAN EFFORTS IN FUEL DEVELOPMENT” </vt:lpstr>
      <vt:lpstr>INTRODUCTION </vt:lpstr>
      <vt:lpstr> LABORATORY EXPERIMENTS  FABRICATION, IN-CORE UTILIZATION,  &amp; POST-IRRADIATION ASSAY</vt:lpstr>
      <vt:lpstr>IN-REACTOR TESTING</vt:lpstr>
      <vt:lpstr>COMPUTATIONAL EXPERIMENTS   SIMULATION &amp; MODELING</vt:lpstr>
      <vt:lpstr>NUCLEAR FUEL SIMULATION</vt:lpstr>
      <vt:lpstr>CONTINUUM SCALE</vt:lpstr>
      <vt:lpstr>THERMODYNAMIC MODELING</vt:lpstr>
      <vt:lpstr>PowerPoint Presentation</vt:lpstr>
      <vt:lpstr>MESO-SCALE MODELS</vt:lpstr>
      <vt:lpstr> </vt:lpstr>
      <vt:lpstr>ATOMISTIC SCALE MODELING</vt:lpstr>
      <vt:lpstr>THE FUTURE</vt:lpstr>
      <vt:lpstr>ADVANCED FUEL FABRICATION</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REVIEW OF “NUCLEAR FUEL MODELLING &amp; PERSPECTIVES ON CANADIAN EFFORTS IN FUEL DEVELOPMENT” </dc:title>
  <dc:creator>Chelsea Fontaine Holl</dc:creator>
  <cp:lastModifiedBy>Benjamin W. Beeler</cp:lastModifiedBy>
  <cp:revision>3</cp:revision>
  <dcterms:created xsi:type="dcterms:W3CDTF">2021-03-09T04:49:50Z</dcterms:created>
  <dcterms:modified xsi:type="dcterms:W3CDTF">2021-03-09T14:30:16Z</dcterms:modified>
</cp:coreProperties>
</file>