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62" r:id="rId2"/>
    <p:sldId id="353" r:id="rId3"/>
    <p:sldId id="357" r:id="rId4"/>
    <p:sldId id="359" r:id="rId5"/>
    <p:sldId id="361" r:id="rId6"/>
    <p:sldId id="362" r:id="rId7"/>
    <p:sldId id="342" r:id="rId8"/>
    <p:sldId id="368" r:id="rId9"/>
    <p:sldId id="303" r:id="rId10"/>
    <p:sldId id="316" r:id="rId11"/>
    <p:sldId id="363" r:id="rId12"/>
    <p:sldId id="364" r:id="rId13"/>
    <p:sldId id="367" r:id="rId14"/>
    <p:sldId id="365" r:id="rId15"/>
    <p:sldId id="366" r:id="rId16"/>
    <p:sldId id="370" r:id="rId17"/>
    <p:sldId id="371" r:id="rId18"/>
    <p:sldId id="372" r:id="rId19"/>
    <p:sldId id="319" r:id="rId20"/>
  </p:sldIdLst>
  <p:sldSz cx="9144000" cy="5143500" type="screen16x9"/>
  <p:notesSz cx="6881813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A268C9E-F353-4CB9-98A6-D5C963A0030A}">
          <p14:sldIdLst>
            <p14:sldId id="262"/>
            <p14:sldId id="353"/>
            <p14:sldId id="357"/>
            <p14:sldId id="359"/>
            <p14:sldId id="361"/>
            <p14:sldId id="362"/>
            <p14:sldId id="342"/>
            <p14:sldId id="368"/>
            <p14:sldId id="303"/>
          </p14:sldIdLst>
        </p14:section>
        <p14:section name="Additional Slides" id="{EFA62129-BE69-454D-900B-43076516CD01}">
          <p14:sldIdLst>
            <p14:sldId id="316"/>
            <p14:sldId id="363"/>
            <p14:sldId id="364"/>
            <p14:sldId id="367"/>
            <p14:sldId id="365"/>
            <p14:sldId id="366"/>
            <p14:sldId id="370"/>
            <p14:sldId id="371"/>
            <p14:sldId id="372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sler Romero Varela" initials="LRV" lastIdx="1" clrIdx="0">
    <p:extLst>
      <p:ext uri="{19B8F6BF-5375-455C-9EA6-DF929625EA0E}">
        <p15:presenceInfo xmlns:p15="http://schemas.microsoft.com/office/powerpoint/2012/main" userId="Liesler Romero Var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  <a:srgbClr val="CC0001"/>
    <a:srgbClr val="3399FF"/>
    <a:srgbClr val="FF0000"/>
    <a:srgbClr val="FF6600"/>
    <a:srgbClr val="C00000"/>
    <a:srgbClr val="558ED5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26" autoAdjust="0"/>
    <p:restoredTop sz="95226" autoAdjust="0"/>
  </p:normalViewPr>
  <p:slideViewPr>
    <p:cSldViewPr snapToGrid="0" snapToObjects="1">
      <p:cViewPr varScale="1">
        <p:scale>
          <a:sx n="104" d="100"/>
          <a:sy n="104" d="100"/>
        </p:scale>
        <p:origin x="50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-6768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3B082CBE-0587-4EB7-88C8-D5D0E8965D31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204FBD6-3AAC-4A3A-B097-4D5D21F6B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4FBD6-3AAC-4A3A-B097-4D5D21F6BDD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3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4FBD6-3AAC-4A3A-B097-4D5D21F6BDD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9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AE7ED-6932-4DEA-8A7A-FF3E917EC42B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F7CD6-EE25-4BB3-9376-A83041780F0C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41891-5394-4D71-A374-B2D366B5373C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4E33C-9597-488E-9D70-BD5653FDECF1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80B51-44ED-494B-971E-57120C51339F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B1864-E434-4F6A-8D3C-93D7B3D5E39B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E6A9F-690E-45E9-9033-B115EE1CD498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2B307-D7EA-4202-BF40-BE124D8BCD53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34FC5-B77A-4025-B9C7-643118C1D545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2C4A9-CD5D-4AB5-B8B2-8A3B546CC8A7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76B05-2126-4ABA-88F9-0DD30175590E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CD780FE-1246-47F1-9291-8B7DADEA17F3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31.png"/><Relationship Id="rId4" Type="http://schemas.openxmlformats.org/officeDocument/2006/relationships/image" Target="../media/image150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7AA4CA-DF15-49AF-BF9C-FB0DE7B1E6B3}"/>
              </a:ext>
            </a:extLst>
          </p:cNvPr>
          <p:cNvSpPr txBox="1"/>
          <p:nvPr/>
        </p:nvSpPr>
        <p:spPr>
          <a:xfrm>
            <a:off x="3054370" y="3767206"/>
            <a:ext cx="3035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Angelica M. Lopez Morales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9B13E-E455-4A00-A0F7-E14322E1447D}"/>
              </a:ext>
            </a:extLst>
          </p:cNvPr>
          <p:cNvSpPr txBox="1">
            <a:spLocks/>
          </p:cNvSpPr>
          <p:nvPr/>
        </p:nvSpPr>
        <p:spPr bwMode="auto">
          <a:xfrm>
            <a:off x="848549" y="1852114"/>
            <a:ext cx="7446899" cy="9837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3200" b="1">
                <a:solidFill>
                  <a:srgbClr val="CC0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defRPr>
            </a:lvl1pPr>
            <a:lvl2pPr algn="ctr" eaLnBrk="1" hangingPunct="1">
              <a:defRPr sz="3200" b="1">
                <a:latin typeface="Arial" charset="0"/>
              </a:defRPr>
            </a:lvl2pPr>
            <a:lvl3pPr algn="ctr" eaLnBrk="1" hangingPunct="1">
              <a:defRPr sz="3200" b="1">
                <a:latin typeface="Arial" charset="0"/>
              </a:defRPr>
            </a:lvl3pPr>
            <a:lvl4pPr algn="ctr" eaLnBrk="1" hangingPunct="1">
              <a:defRPr sz="3200" b="1">
                <a:latin typeface="Arial" charset="0"/>
              </a:defRPr>
            </a:lvl4pPr>
            <a:lvl5pPr algn="ctr" eaLnBrk="1" hangingPunct="1">
              <a:defRPr sz="3200" b="1"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latin typeface="Arial" charset="0"/>
              </a:defRPr>
            </a:lvl9pPr>
          </a:lstStyle>
          <a:p>
            <a:r>
              <a:rPr lang="en-US" dirty="0"/>
              <a:t>Multiscale modeling of fission gas behavior in U</a:t>
            </a:r>
            <a:r>
              <a:rPr lang="en-US" baseline="-25000" dirty="0"/>
              <a:t>3</a:t>
            </a:r>
            <a:r>
              <a:rPr lang="en-US" dirty="0"/>
              <a:t>Si</a:t>
            </a:r>
            <a:r>
              <a:rPr lang="en-US" baseline="-25000" dirty="0"/>
              <a:t>2</a:t>
            </a:r>
            <a:r>
              <a:rPr lang="en-US" dirty="0"/>
              <a:t> under LWR conditions</a:t>
            </a:r>
          </a:p>
        </p:txBody>
      </p:sp>
      <p:pic>
        <p:nvPicPr>
          <p:cNvPr id="12" name="Picture 2" descr="Strategic Plan - Department of Nuclear Engineering">
            <a:extLst>
              <a:ext uri="{FF2B5EF4-FFF2-40B4-BE49-F238E27FC236}">
                <a16:creationId xmlns:a16="http://schemas.microsoft.com/office/drawing/2014/main" id="{44C6A7CA-3F7E-417D-893D-F81DA4A9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13" y="3701792"/>
            <a:ext cx="1344882" cy="124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3644121-BF92-4027-9121-6B9BE11F6333}"/>
              </a:ext>
            </a:extLst>
          </p:cNvPr>
          <p:cNvSpPr txBox="1">
            <a:spLocks/>
          </p:cNvSpPr>
          <p:nvPr/>
        </p:nvSpPr>
        <p:spPr bwMode="auto">
          <a:xfrm>
            <a:off x="90133" y="688568"/>
            <a:ext cx="4742119" cy="62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 591-Technical Paper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CBE90-4C98-48AF-9964-A8C2F15F5226}"/>
              </a:ext>
            </a:extLst>
          </p:cNvPr>
          <p:cNvSpPr txBox="1"/>
          <p:nvPr/>
        </p:nvSpPr>
        <p:spPr>
          <a:xfrm>
            <a:off x="1470951" y="2855487"/>
            <a:ext cx="62020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effectLst/>
                <a:latin typeface="Times New Roman" panose="02020603050405020304" pitchFamily="18" charset="0"/>
                <a:ea typeface="Calibri" panose="020F0502020204030204" pitchFamily="34" charset="0"/>
              </a:defRPr>
            </a:lvl1pPr>
          </a:lstStyle>
          <a:p>
            <a:r>
              <a:rPr lang="en-US" dirty="0"/>
              <a:t>T. Barani et al., Journal of Nuclear Materials, 2019. </a:t>
            </a:r>
            <a:r>
              <a:rPr lang="en-US" b="1" dirty="0"/>
              <a:t>522</a:t>
            </a:r>
            <a:r>
              <a:rPr lang="en-US" dirty="0"/>
              <a:t>: p. 97-110</a:t>
            </a:r>
          </a:p>
        </p:txBody>
      </p:sp>
    </p:spTree>
    <p:extLst>
      <p:ext uri="{BB962C8B-B14F-4D97-AF65-F5344CB8AC3E}">
        <p14:creationId xmlns:p14="http://schemas.microsoft.com/office/powerpoint/2010/main" val="143244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200F92-FEB7-4C0D-B186-72F8DA07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FD891-7498-4EF7-916C-D18A592392E5}"/>
              </a:ext>
            </a:extLst>
          </p:cNvPr>
          <p:cNvSpPr txBox="1"/>
          <p:nvPr/>
        </p:nvSpPr>
        <p:spPr>
          <a:xfrm>
            <a:off x="2154287" y="1964826"/>
            <a:ext cx="48354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38483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C47C2-81BC-4696-984A-AAC0DDEF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1F18C0-B25F-4032-8DD3-C4DC7EFE8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5" y="746257"/>
            <a:ext cx="2712692" cy="2067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FC29AE-B6CA-4543-A37B-3D4F5B2A4C3E}"/>
              </a:ext>
            </a:extLst>
          </p:cNvPr>
          <p:cNvSpPr txBox="1"/>
          <p:nvPr/>
        </p:nvSpPr>
        <p:spPr>
          <a:xfrm>
            <a:off x="3648877" y="975238"/>
            <a:ext cx="45755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number density and a higher radius of intra-granular bubbles compared to UO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operational LWR conditions. </a:t>
            </a:r>
          </a:p>
          <a:p>
            <a:pPr marL="285750" indent="-285750" algn="just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appears consistent with the higher diffusivities of gas atoms and vacancies in U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UO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9178B6-48DA-4340-B987-C858FE54D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41" y="3089872"/>
            <a:ext cx="2669583" cy="20520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C7E61C-85ED-46C7-953E-E090A4932D78}"/>
              </a:ext>
            </a:extLst>
          </p:cNvPr>
          <p:cNvSpPr txBox="1"/>
          <p:nvPr/>
        </p:nvSpPr>
        <p:spPr>
          <a:xfrm>
            <a:off x="3696120" y="3708049"/>
            <a:ext cx="45755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decrease in the bubble density is due to the progressive bubble coalescence during growth. Correspondingly, the bubble radius increases.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EF7CDC-0127-4495-9ADD-91082696943F}"/>
              </a:ext>
            </a:extLst>
          </p:cNvPr>
          <p:cNvSpPr txBox="1"/>
          <p:nvPr/>
        </p:nvSpPr>
        <p:spPr>
          <a:xfrm>
            <a:off x="3008155" y="41563"/>
            <a:ext cx="3258589" cy="369332"/>
          </a:xfrm>
          <a:prstGeom prst="rect">
            <a:avLst/>
          </a:prstGeom>
          <a:solidFill>
            <a:srgbClr val="C00000"/>
          </a:solidFill>
          <a:ln/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 Results </a:t>
            </a:r>
            <a:endParaRPr lang="en-US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D939F-B749-4005-A681-5BC269292A6D}"/>
              </a:ext>
            </a:extLst>
          </p:cNvPr>
          <p:cNvSpPr txBox="1"/>
          <p:nvPr/>
        </p:nvSpPr>
        <p:spPr>
          <a:xfrm>
            <a:off x="1079292" y="469923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Intra-granular bubbles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0BBE0-5185-4171-BF7E-EAA11954C804}"/>
              </a:ext>
            </a:extLst>
          </p:cNvPr>
          <p:cNvSpPr txBox="1"/>
          <p:nvPr/>
        </p:nvSpPr>
        <p:spPr>
          <a:xfrm>
            <a:off x="927531" y="2841123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Inter-granular bubbles</a:t>
            </a:r>
          </a:p>
        </p:txBody>
      </p:sp>
    </p:spTree>
    <p:extLst>
      <p:ext uri="{BB962C8B-B14F-4D97-AF65-F5344CB8AC3E}">
        <p14:creationId xmlns:p14="http://schemas.microsoft.com/office/powerpoint/2010/main" val="209362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65CCA-FB41-416F-B613-61CE2931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C9036-EFD8-48C5-83F9-919F325A8598}"/>
              </a:ext>
            </a:extLst>
          </p:cNvPr>
          <p:cNvSpPr txBox="1"/>
          <p:nvPr/>
        </p:nvSpPr>
        <p:spPr>
          <a:xfrm>
            <a:off x="381586" y="613676"/>
            <a:ext cx="1986441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 b="1" i="1">
                <a:solidFill>
                  <a:srgbClr val="CC0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Sensitivity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10EA8B-73F3-452C-B48F-668271F7FC6C}"/>
              </a:ext>
            </a:extLst>
          </p:cNvPr>
          <p:cNvSpPr txBox="1"/>
          <p:nvPr/>
        </p:nvSpPr>
        <p:spPr>
          <a:xfrm>
            <a:off x="719212" y="1021276"/>
            <a:ext cx="79675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coefficient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how strong the correlation of a certain parameter is with respect to the chosen figure of merit.</a:t>
            </a:r>
          </a:p>
          <a:p>
            <a:pPr marL="285750" indent="-285750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sensitivity coefficient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measure of the relative variation of the figure of merit with respect to the variation of a specific parameter.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932720-1F03-4012-B67C-857A883C8025}"/>
              </a:ext>
            </a:extLst>
          </p:cNvPr>
          <p:cNvSpPr txBox="1"/>
          <p:nvPr/>
        </p:nvSpPr>
        <p:spPr>
          <a:xfrm>
            <a:off x="3008155" y="41563"/>
            <a:ext cx="3258589" cy="369332"/>
          </a:xfrm>
          <a:prstGeom prst="rect">
            <a:avLst/>
          </a:prstGeom>
          <a:solidFill>
            <a:srgbClr val="C00000"/>
          </a:solidFill>
          <a:ln/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 Results </a:t>
            </a:r>
            <a:endParaRPr lang="en-US" sz="2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BCC363-FE44-4701-BE1B-44E01C385E47}"/>
              </a:ext>
            </a:extLst>
          </p:cNvPr>
          <p:cNvGrpSpPr/>
          <p:nvPr/>
        </p:nvGrpSpPr>
        <p:grpSpPr>
          <a:xfrm>
            <a:off x="1630400" y="1932339"/>
            <a:ext cx="2755509" cy="3199946"/>
            <a:chOff x="-426131" y="1999649"/>
            <a:chExt cx="2755509" cy="319994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85EF446-5C0C-4603-98C5-F78C90B1C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26131" y="1999649"/>
              <a:ext cx="2755509" cy="3199946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7D9D2D-2746-448B-B0F2-6D033B7F6EE7}"/>
                </a:ext>
              </a:extLst>
            </p:cNvPr>
            <p:cNvSpPr/>
            <p:nvPr/>
          </p:nvSpPr>
          <p:spPr>
            <a:xfrm>
              <a:off x="366602" y="4213684"/>
              <a:ext cx="1646563" cy="24567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53EFC7-50A3-4F00-8A2F-092685F1FE70}"/>
              </a:ext>
            </a:extLst>
          </p:cNvPr>
          <p:cNvGrpSpPr/>
          <p:nvPr/>
        </p:nvGrpSpPr>
        <p:grpSpPr>
          <a:xfrm>
            <a:off x="4572000" y="1975383"/>
            <a:ext cx="2941600" cy="3126554"/>
            <a:chOff x="6984188" y="1842868"/>
            <a:chExt cx="2613800" cy="28575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88376D2-1BEA-4344-B718-2C836AD96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188" y="1842868"/>
              <a:ext cx="2613800" cy="2857500"/>
            </a:xfrm>
            <a:prstGeom prst="rect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5A734D0-9806-4370-AF71-EE6145E4EED4}"/>
                </a:ext>
              </a:extLst>
            </p:cNvPr>
            <p:cNvSpPr/>
            <p:nvPr/>
          </p:nvSpPr>
          <p:spPr>
            <a:xfrm>
              <a:off x="7815185" y="3904731"/>
              <a:ext cx="871615" cy="8478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25DF1AA-AC41-4737-B3F1-FD45F6E67037}"/>
              </a:ext>
            </a:extLst>
          </p:cNvPr>
          <p:cNvSpPr/>
          <p:nvPr/>
        </p:nvSpPr>
        <p:spPr>
          <a:xfrm>
            <a:off x="5507212" y="4441071"/>
            <a:ext cx="1740532" cy="1908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16B93F-C884-4F35-ADD0-9110AE30BD70}"/>
              </a:ext>
            </a:extLst>
          </p:cNvPr>
          <p:cNvSpPr/>
          <p:nvPr/>
        </p:nvSpPr>
        <p:spPr>
          <a:xfrm>
            <a:off x="5507213" y="4135940"/>
            <a:ext cx="1388262" cy="9544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C3F647-4073-4F6A-8F2D-AD4E8F8578C4}"/>
              </a:ext>
            </a:extLst>
          </p:cNvPr>
          <p:cNvCxnSpPr/>
          <p:nvPr/>
        </p:nvCxnSpPr>
        <p:spPr>
          <a:xfrm flipV="1">
            <a:off x="6895475" y="4180910"/>
            <a:ext cx="618125" cy="10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6D3A3BA-B847-4DE8-9BB7-A68F3A05697A}"/>
              </a:ext>
            </a:extLst>
          </p:cNvPr>
          <p:cNvSpPr txBox="1"/>
          <p:nvPr/>
        </p:nvSpPr>
        <p:spPr>
          <a:xfrm>
            <a:off x="7513600" y="4020936"/>
            <a:ext cx="9861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impact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0153FF-8BFC-4948-86D0-DB27179E6C5D}"/>
              </a:ext>
            </a:extLst>
          </p:cNvPr>
          <p:cNvCxnSpPr>
            <a:cxnSpLocks/>
          </p:cNvCxnSpPr>
          <p:nvPr/>
        </p:nvCxnSpPr>
        <p:spPr>
          <a:xfrm flipV="1">
            <a:off x="7238576" y="4518268"/>
            <a:ext cx="275024" cy="10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521416-97BC-46C4-AEF6-58D092D8CB80}"/>
              </a:ext>
            </a:extLst>
          </p:cNvPr>
          <p:cNvSpPr txBox="1"/>
          <p:nvPr/>
        </p:nvSpPr>
        <p:spPr>
          <a:xfrm>
            <a:off x="7513599" y="4358294"/>
            <a:ext cx="9861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impact</a:t>
            </a:r>
          </a:p>
        </p:txBody>
      </p:sp>
    </p:spTree>
    <p:extLst>
      <p:ext uri="{BB962C8B-B14F-4D97-AF65-F5344CB8AC3E}">
        <p14:creationId xmlns:p14="http://schemas.microsoft.com/office/powerpoint/2010/main" val="77677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6EF39-68F4-42F6-8873-9A5F3036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35820-78E6-475E-8E1A-2D8AA71D75FE}"/>
              </a:ext>
            </a:extLst>
          </p:cNvPr>
          <p:cNvSpPr txBox="1"/>
          <p:nvPr/>
        </p:nvSpPr>
        <p:spPr>
          <a:xfrm>
            <a:off x="3008155" y="41563"/>
            <a:ext cx="3258589" cy="369332"/>
          </a:xfrm>
          <a:prstGeom prst="rect">
            <a:avLst/>
          </a:prstGeom>
          <a:solidFill>
            <a:srgbClr val="C00000"/>
          </a:solidFill>
          <a:ln/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 Results </a:t>
            </a:r>
            <a:endParaRPr lang="en-US" sz="2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711363-1039-4449-9CD5-FA78A466E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45" y="820351"/>
            <a:ext cx="3530355" cy="38685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25CCE3-C771-487D-9CAD-9ADBDF541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124" y="820351"/>
            <a:ext cx="3395203" cy="386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0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6EF39-68F4-42F6-8873-9A5F3036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65D58-3B43-43DC-93DC-B1C84D68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68" y="1044874"/>
            <a:ext cx="3258589" cy="3522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DB70F1-A3D4-448E-AC50-588FE7882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111" y="942535"/>
            <a:ext cx="3141730" cy="36246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135820-78E6-475E-8E1A-2D8AA71D75FE}"/>
              </a:ext>
            </a:extLst>
          </p:cNvPr>
          <p:cNvSpPr txBox="1"/>
          <p:nvPr/>
        </p:nvSpPr>
        <p:spPr>
          <a:xfrm>
            <a:off x="3008155" y="41563"/>
            <a:ext cx="3258589" cy="369332"/>
          </a:xfrm>
          <a:prstGeom prst="rect">
            <a:avLst/>
          </a:prstGeom>
          <a:solidFill>
            <a:srgbClr val="C00000"/>
          </a:solidFill>
          <a:ln/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 Results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7091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47CAD-293C-46EF-B8ED-DD2D2782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A5CA3-72A6-4C98-A7B9-7632FCDD8CB2}"/>
              </a:ext>
            </a:extLst>
          </p:cNvPr>
          <p:cNvSpPr txBox="1"/>
          <p:nvPr/>
        </p:nvSpPr>
        <p:spPr>
          <a:xfrm>
            <a:off x="161868" y="574197"/>
            <a:ext cx="7458132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Density functional theory calculations of defects and fission gas properties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7B3F2D-CB78-49BD-9B9F-92BABA960041}"/>
              </a:ext>
            </a:extLst>
          </p:cNvPr>
          <p:cNvSpPr txBox="1"/>
          <p:nvPr/>
        </p:nvSpPr>
        <p:spPr>
          <a:xfrm>
            <a:off x="137205" y="986629"/>
            <a:ext cx="88695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authors only considered the fastest diffusion rate of Xe and uranium vacancies. For both of these species, the highest diffusivity is obtained for vacancy mechanisms along the c axis.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42C90E-09A5-4F1E-8104-CDCB05F14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28" y="1568909"/>
            <a:ext cx="2706272" cy="486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FFE200-63BF-4029-9082-09E50E306CA5}"/>
              </a:ext>
            </a:extLst>
          </p:cNvPr>
          <p:cNvSpPr txBox="1"/>
          <p:nvPr/>
        </p:nvSpPr>
        <p:spPr>
          <a:xfrm>
            <a:off x="3921838" y="2270046"/>
            <a:ext cx="48476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attempt frequency (s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jump distance (m)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Z: number of sites available for the Xe atom or vacancy to jump to,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activation free energy given by the migration enthalpy and the defect formation and binding energies and entropies (eV)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F1817B-D69A-4A2C-BF42-0C9E3ABF3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18" y="1758575"/>
            <a:ext cx="2039726" cy="16263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A90E6D-164C-4612-9FE8-9924313ADCBA}"/>
              </a:ext>
            </a:extLst>
          </p:cNvPr>
          <p:cNvSpPr txBox="1"/>
          <p:nvPr/>
        </p:nvSpPr>
        <p:spPr>
          <a:xfrm>
            <a:off x="184188" y="3615196"/>
            <a:ext cx="32764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 diffusion mechanism in U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involving a Xe atom in a uranium vacancy trap site and a second uranium vacancy assisting diffusion in the c direction.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8C890D-1FF1-4C9B-9099-E1A49F22F61F}"/>
              </a:ext>
            </a:extLst>
          </p:cNvPr>
          <p:cNvSpPr txBox="1"/>
          <p:nvPr/>
        </p:nvSpPr>
        <p:spPr>
          <a:xfrm>
            <a:off x="4236134" y="3851144"/>
            <a:ext cx="37754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The resulting activation energies and preexponential factors were approximated based on experience from other materials such as UO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46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AAB787-A1AE-446B-8171-A89FFD6E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927" y="2850301"/>
            <a:ext cx="801885" cy="3273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1FFCC86-77C5-46E4-A922-80D7578F8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927" y="2027052"/>
            <a:ext cx="1083997" cy="3026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3D6B3-26B8-46A8-943B-0CD16907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22E07-8C20-4DF1-AE98-4FCBF9CCCB66}"/>
              </a:ext>
            </a:extLst>
          </p:cNvPr>
          <p:cNvSpPr txBox="1"/>
          <p:nvPr/>
        </p:nvSpPr>
        <p:spPr>
          <a:xfrm>
            <a:off x="199493" y="519925"/>
            <a:ext cx="4292842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 b="1" i="1">
                <a:solidFill>
                  <a:srgbClr val="CC0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rgbClr val="00B050"/>
                </a:solidFill>
              </a:rPr>
              <a:t>Intra-granular</a:t>
            </a:r>
            <a:r>
              <a:rPr lang="sv-SE" dirty="0"/>
              <a:t> fission gas behavior model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4A03B-56A0-4A82-9397-9A36A5BC2A30}"/>
              </a:ext>
            </a:extLst>
          </p:cNvPr>
          <p:cNvSpPr txBox="1"/>
          <p:nvPr/>
        </p:nvSpPr>
        <p:spPr>
          <a:xfrm>
            <a:off x="3627898" y="4206272"/>
            <a:ext cx="47025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N: total concentration of bubbles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ɸ= c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 represents the fraction of dimers over the total number of bubbles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m: total concentration of gas in bubbles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27F06A-8273-4869-ABDB-166809256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036" y="3822691"/>
            <a:ext cx="2383366" cy="12702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BFB0F0-BAF4-471E-A084-A6FE2AAAA2AC}"/>
              </a:ext>
            </a:extLst>
          </p:cNvPr>
          <p:cNvSpPr txBox="1"/>
          <p:nvPr/>
        </p:nvSpPr>
        <p:spPr>
          <a:xfrm>
            <a:off x="2415722" y="897932"/>
            <a:ext cx="3231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G: production rate of gas atoms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l-G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nucleation rate of fission gas dimers →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B753DF-560E-46B6-A5FD-BDE637744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460" y="1095399"/>
            <a:ext cx="1267430" cy="2893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F51C91-1482-44F0-978B-DF03C3F16D15}"/>
              </a:ext>
            </a:extLst>
          </p:cNvPr>
          <p:cNvSpPr txBox="1"/>
          <p:nvPr/>
        </p:nvSpPr>
        <p:spPr>
          <a:xfrm>
            <a:off x="2437252" y="2669110"/>
            <a:ext cx="65429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probability per second that an atom is re-solved from a cluster containing n atoms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06059A-06D7-4C29-86A8-ED0B62914B60}"/>
              </a:ext>
            </a:extLst>
          </p:cNvPr>
          <p:cNvSpPr txBox="1"/>
          <p:nvPr/>
        </p:nvSpPr>
        <p:spPr>
          <a:xfrm>
            <a:off x="2773999" y="2280197"/>
            <a:ext cx="62062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single gas atom diffusion coefficient in the fuel matrix,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cluster size, and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concentration of atoms in the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0236FF-4992-44EA-9D62-94C3A9CECED4}"/>
                  </a:ext>
                </a:extLst>
              </p:cNvPr>
              <p:cNvSpPr txBox="1"/>
              <p:nvPr/>
            </p:nvSpPr>
            <p:spPr>
              <a:xfrm>
                <a:off x="2415722" y="1832812"/>
                <a:ext cx="654299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probability per second that a single atom is trapped by a cluster containing n atoms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0236FF-4992-44EA-9D62-94C3A9CEC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22" y="1832812"/>
                <a:ext cx="6542998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78AE004-013A-4575-8546-4A063685AC83}"/>
              </a:ext>
            </a:extLst>
          </p:cNvPr>
          <p:cNvSpPr txBox="1"/>
          <p:nvPr/>
        </p:nvSpPr>
        <p:spPr>
          <a:xfrm>
            <a:off x="2747836" y="1381166"/>
            <a:ext cx="61829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is the diffusion coefficient of single gas atoms in the fuel matrix, R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radius of a gas atom, and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nucleation factor.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391E26-83EC-4C41-9845-FA5213D6E7C3}"/>
              </a:ext>
            </a:extLst>
          </p:cNvPr>
          <p:cNvSpPr txBox="1"/>
          <p:nvPr/>
        </p:nvSpPr>
        <p:spPr>
          <a:xfrm>
            <a:off x="2830340" y="3133924"/>
            <a:ext cx="6081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coefficient, which can in principle depend on the cluster size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1A8DC9-04C4-4F36-8CF8-9C19162E819C}"/>
              </a:ext>
            </a:extLst>
          </p:cNvPr>
          <p:cNvSpPr txBox="1"/>
          <p:nvPr/>
        </p:nvSpPr>
        <p:spPr>
          <a:xfrm>
            <a:off x="3008155" y="41563"/>
            <a:ext cx="3258589" cy="369332"/>
          </a:xfrm>
          <a:prstGeom prst="rect">
            <a:avLst/>
          </a:prstGeom>
          <a:solidFill>
            <a:srgbClr val="C00000"/>
          </a:solidFill>
          <a:ln/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Experimental Procedure </a:t>
            </a:r>
            <a:endParaRPr lang="en-US" sz="2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887390-FE68-4244-A8DF-DC5204382AE7}"/>
              </a:ext>
            </a:extLst>
          </p:cNvPr>
          <p:cNvSpPr txBox="1"/>
          <p:nvPr/>
        </p:nvSpPr>
        <p:spPr>
          <a:xfrm>
            <a:off x="1567606" y="3439769"/>
            <a:ext cx="7452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that homogeneous nucleation is consistently considered as a process of formation of dimers rather than at the average bubble size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538AC-C965-4667-97E6-D252049295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145833"/>
            <a:ext cx="2563318" cy="180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6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B81C8-3D0D-4F32-9439-BB0D10CE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EC66B-E967-4EFC-B164-290D82572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67" y="1140059"/>
            <a:ext cx="1369777" cy="64813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C8ACE98-1A4B-4D39-B785-8C2FC6619E0D}"/>
              </a:ext>
            </a:extLst>
          </p:cNvPr>
          <p:cNvSpPr/>
          <p:nvPr/>
        </p:nvSpPr>
        <p:spPr>
          <a:xfrm>
            <a:off x="1914844" y="1364266"/>
            <a:ext cx="213903" cy="19785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E3D17B-371E-4861-A404-0A97F5659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88" y="1148885"/>
            <a:ext cx="1938344" cy="639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AC56DE-1D3D-4C5E-B572-AF78A2309141}"/>
                  </a:ext>
                </a:extLst>
              </p:cNvPr>
              <p:cNvSpPr txBox="1"/>
              <p:nvPr/>
            </p:nvSpPr>
            <p:spPr>
              <a:xfrm>
                <a:off x="4306092" y="933527"/>
                <a:ext cx="490824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l-G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van der Waals atomic volume for xenon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𝛀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vacancy volume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/dt is variation rate of the number of atoms per bubble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</m:sub>
                    </m:sSub>
                  </m:oMath>
                </a14:m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/dt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vacancy absorption/emission rate at the bubble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AC56DE-1D3D-4C5E-B572-AF78A2309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092" y="933527"/>
                <a:ext cx="4908246" cy="954107"/>
              </a:xfrm>
              <a:prstGeom prst="rect">
                <a:avLst/>
              </a:prstGeom>
              <a:blipFill>
                <a:blip r:embed="rId4"/>
                <a:stretch>
                  <a:fillRect l="-124" t="-1274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B9BCA374-ED37-4FF6-8E92-F77BFCAF4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502" y="2212216"/>
            <a:ext cx="1756332" cy="5025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A050E4-70D7-41A4-8681-95C08C2AC5A6}"/>
                  </a:ext>
                </a:extLst>
              </p:cNvPr>
              <p:cNvSpPr txBox="1"/>
              <p:nvPr/>
            </p:nvSpPr>
            <p:spPr>
              <a:xfrm>
                <a:off x="4068918" y="2303677"/>
                <a:ext cx="4853672" cy="2288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rgbClr val="92D05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number of vacancies per intra-granular bubble</a:t>
                </a:r>
              </a:p>
              <a:p>
                <a:pPr marL="285750" indent="-285750">
                  <a:buClr>
                    <a:srgbClr val="92D05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intra-granular vacancy diffusion coefficient</a:t>
                </a:r>
              </a:p>
              <a:p>
                <a:pPr marL="285750" indent="-285750">
                  <a:buClr>
                    <a:srgbClr val="92D050"/>
                  </a:buClr>
                  <a:buFont typeface="Wingdings" panose="05000000000000000000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𝜌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radius of simulated cell</a:t>
                </a:r>
              </a:p>
              <a:p>
                <a:pPr marL="285750" indent="-285750">
                  <a:buClr>
                    <a:srgbClr val="92D050"/>
                  </a:buClr>
                  <a:buFont typeface="Wingdings" panose="05000000000000000000" pitchFamily="2" charset="2"/>
                  <a:buChar char="§"/>
                </a:pPr>
                <a:r>
                  <a:rPr lang="el-G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ξ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dimensionless factor calculated</a:t>
                </a:r>
              </a:p>
              <a:p>
                <a:pPr marL="285750" indent="-285750" algn="just">
                  <a:buClr>
                    <a:srgbClr val="7030A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equilibrium pressure of a gas bubble </a:t>
                </a:r>
              </a:p>
              <a:p>
                <a:pPr marL="285750" indent="-285750" algn="just">
                  <a:buClr>
                    <a:srgbClr val="7030A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l-G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U</a:t>
                </a:r>
                <a:r>
                  <a:rPr lang="en-US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</a:t>
                </a:r>
                <a:r>
                  <a:rPr lang="en-US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/gas specific surface energy</a:t>
                </a:r>
              </a:p>
              <a:p>
                <a:pPr marL="285750" indent="-285750" algn="just">
                  <a:buClr>
                    <a:srgbClr val="7030A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hydrostatic stress</a:t>
                </a:r>
              </a:p>
              <a:p>
                <a:pPr marL="285750" indent="-285750" algn="just">
                  <a:buClr>
                    <a:srgbClr val="FFC000"/>
                  </a:buClr>
                  <a:buFont typeface="Wingdings" panose="05000000000000000000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is the pressure in the gas bubble</a:t>
                </a:r>
              </a:p>
              <a:p>
                <a:pPr marL="285750" indent="-285750" algn="just">
                  <a:buClr>
                    <a:srgbClr val="FFC000"/>
                  </a:buClr>
                  <a:buFont typeface="Wingdings" panose="05000000000000000000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ɳ is the ratio between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iv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Clr>
                    <a:srgbClr val="CC0001"/>
                  </a:buClr>
                  <a:buFont typeface="Wingdings" panose="05000000000000000000" pitchFamily="2" charset="2"/>
                  <a:buChar char="§"/>
                </a:pPr>
                <a:r>
                  <a:rPr lang="el-G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ψ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ratio between the radii of the bubble and of the cell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A050E4-70D7-41A4-8681-95C08C2AC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918" y="2303677"/>
                <a:ext cx="4853672" cy="2288640"/>
              </a:xfrm>
              <a:prstGeom prst="rect">
                <a:avLst/>
              </a:prstGeom>
              <a:blipFill>
                <a:blip r:embed="rId6"/>
                <a:stretch>
                  <a:fillRect l="-125" t="-533" b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0C16CDD4-6E71-4D4C-8F82-C82D1223DD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5112" y="3999253"/>
            <a:ext cx="1974687" cy="6642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AABFE7-4C6B-474D-BBFB-C1E4B7E1EF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5112" y="3458715"/>
            <a:ext cx="791255" cy="4813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12F903D-C500-457A-97F8-E5C9D3EE02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5112" y="2825438"/>
            <a:ext cx="1014486" cy="5741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267F545-C3AF-4D67-BD6B-4F0BCF08A6C6}"/>
              </a:ext>
            </a:extLst>
          </p:cNvPr>
          <p:cNvSpPr txBox="1"/>
          <p:nvPr/>
        </p:nvSpPr>
        <p:spPr>
          <a:xfrm>
            <a:off x="199493" y="519925"/>
            <a:ext cx="4292842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 b="1" i="1">
                <a:solidFill>
                  <a:srgbClr val="CC0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rgbClr val="00B050"/>
                </a:solidFill>
              </a:rPr>
              <a:t>Intra-granular</a:t>
            </a:r>
            <a:r>
              <a:rPr lang="sv-SE" dirty="0"/>
              <a:t> fission gas behavior model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143EEE-E5EA-4169-A2A4-D0EB930FB12A}"/>
              </a:ext>
            </a:extLst>
          </p:cNvPr>
          <p:cNvSpPr txBox="1"/>
          <p:nvPr/>
        </p:nvSpPr>
        <p:spPr>
          <a:xfrm>
            <a:off x="3008155" y="41563"/>
            <a:ext cx="3258589" cy="369332"/>
          </a:xfrm>
          <a:prstGeom prst="rect">
            <a:avLst/>
          </a:prstGeom>
          <a:solidFill>
            <a:srgbClr val="C00000"/>
          </a:solidFill>
          <a:ln/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Experimental Procedure </a:t>
            </a:r>
            <a:endParaRPr lang="en-US" sz="22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8EC1987-6B8E-4A98-AD9C-59954F2679B1}"/>
              </a:ext>
            </a:extLst>
          </p:cNvPr>
          <p:cNvSpPr/>
          <p:nvPr/>
        </p:nvSpPr>
        <p:spPr>
          <a:xfrm>
            <a:off x="997892" y="2363459"/>
            <a:ext cx="185508" cy="15468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32249C2-6BB7-45BC-B49F-E1DD520DA19D}"/>
              </a:ext>
            </a:extLst>
          </p:cNvPr>
          <p:cNvSpPr/>
          <p:nvPr/>
        </p:nvSpPr>
        <p:spPr>
          <a:xfrm>
            <a:off x="1246502" y="3083456"/>
            <a:ext cx="185508" cy="15468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1A59BDC-A597-4108-87CE-1002493C6C9B}"/>
              </a:ext>
            </a:extLst>
          </p:cNvPr>
          <p:cNvSpPr/>
          <p:nvPr/>
        </p:nvSpPr>
        <p:spPr>
          <a:xfrm>
            <a:off x="1246502" y="3622066"/>
            <a:ext cx="185508" cy="15468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ECD97EC-616A-42A1-91E0-92E318B56FEB}"/>
              </a:ext>
            </a:extLst>
          </p:cNvPr>
          <p:cNvSpPr/>
          <p:nvPr/>
        </p:nvSpPr>
        <p:spPr>
          <a:xfrm>
            <a:off x="1246502" y="4254042"/>
            <a:ext cx="185508" cy="15468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148CB4CC-048C-4993-953A-E552D1B4CA56}"/>
              </a:ext>
            </a:extLst>
          </p:cNvPr>
          <p:cNvSpPr/>
          <p:nvPr/>
        </p:nvSpPr>
        <p:spPr>
          <a:xfrm>
            <a:off x="3348117" y="2145899"/>
            <a:ext cx="493236" cy="251762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51A83-3D59-4C08-B174-2CA558B9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26160-9D99-47AF-B9A9-1DF5409C04FB}"/>
              </a:ext>
            </a:extLst>
          </p:cNvPr>
          <p:cNvSpPr txBox="1"/>
          <p:nvPr/>
        </p:nvSpPr>
        <p:spPr>
          <a:xfrm>
            <a:off x="233876" y="578507"/>
            <a:ext cx="4575516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 b="1" i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Inter-granular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dirty="0">
                <a:solidFill>
                  <a:srgbClr val="CC0001"/>
                </a:solidFill>
              </a:rPr>
              <a:t>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E20C7-8EC8-4B04-A70C-6BCBA32FCCBF}"/>
              </a:ext>
            </a:extLst>
          </p:cNvPr>
          <p:cNvSpPr txBox="1"/>
          <p:nvPr/>
        </p:nvSpPr>
        <p:spPr>
          <a:xfrm>
            <a:off x="4809392" y="893951"/>
            <a:ext cx="38475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absorption rate of gas at the grain-boundary bubbles is assumed to equal the arrival rate of gas at the grain boundaries.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grain-boundary bubbles are considered to have, at any instant, equal size and equal lenticular shape of circular projection.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Re-solution of grain-boundary bubbles is neglected.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577BFD-3063-4088-9CA6-8A32FA306D05}"/>
              </a:ext>
            </a:extLst>
          </p:cNvPr>
          <p:cNvSpPr txBox="1"/>
          <p:nvPr/>
        </p:nvSpPr>
        <p:spPr>
          <a:xfrm>
            <a:off x="114592" y="1083750"/>
            <a:ext cx="4225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fractional fuel volume change due to grain-boundary fission gas swelling can be estimated as: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A1B12C-98B7-4ADF-B0F6-862F3F114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52" y="1823953"/>
            <a:ext cx="1469516" cy="5930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4DB9AE-E505-4F28-8A66-DDCDFC9EA79C}"/>
              </a:ext>
            </a:extLst>
          </p:cNvPr>
          <p:cNvSpPr txBox="1"/>
          <p:nvPr/>
        </p:nvSpPr>
        <p:spPr>
          <a:xfrm>
            <a:off x="2095792" y="1763681"/>
            <a:ext cx="23541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is the bubble volume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grain radius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bubble number density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0C1AC8-F77B-439E-B027-89393C8896CE}"/>
              </a:ext>
            </a:extLst>
          </p:cNvPr>
          <p:cNvSpPr txBox="1"/>
          <p:nvPr/>
        </p:nvSpPr>
        <p:spPr>
          <a:xfrm>
            <a:off x="639367" y="4496816"/>
            <a:ext cx="52591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growth is compensated by gas release in order to maintain the constant coverage condition.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DB4820-EA5F-45E4-B818-D924319C5EBA}"/>
              </a:ext>
            </a:extLst>
          </p:cNvPr>
          <p:cNvSpPr txBox="1"/>
          <p:nvPr/>
        </p:nvSpPr>
        <p:spPr>
          <a:xfrm>
            <a:off x="4071690" y="3821104"/>
            <a:ext cx="1836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bubble projected area on the grain face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E527CDF-C3AC-4563-B862-84782C8E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86" y="3821104"/>
            <a:ext cx="3142664" cy="5937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74115B-7631-459B-89BB-CDE732197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079" y="2709833"/>
            <a:ext cx="3227682" cy="23921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F02106A-8B5A-4C56-83C2-412E373FE769}"/>
              </a:ext>
            </a:extLst>
          </p:cNvPr>
          <p:cNvSpPr txBox="1"/>
          <p:nvPr/>
        </p:nvSpPr>
        <p:spPr>
          <a:xfrm>
            <a:off x="3008155" y="41563"/>
            <a:ext cx="3258589" cy="369332"/>
          </a:xfrm>
          <a:prstGeom prst="rect">
            <a:avLst/>
          </a:prstGeom>
          <a:solidFill>
            <a:srgbClr val="C00000"/>
          </a:solidFill>
          <a:ln/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Experimental Procedure </a:t>
            </a:r>
            <a:endParaRPr lang="en-US" sz="2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9AD60-A088-4E29-BE2E-28B01F9170FE}"/>
              </a:ext>
            </a:extLst>
          </p:cNvPr>
          <p:cNvSpPr txBox="1"/>
          <p:nvPr/>
        </p:nvSpPr>
        <p:spPr>
          <a:xfrm>
            <a:off x="425546" y="3333047"/>
            <a:ext cx="5637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FGR is modeled based on a principle of grain boundary saturation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1EFF244-75CD-4E97-95B2-1033931B4C2C}"/>
              </a:ext>
            </a:extLst>
          </p:cNvPr>
          <p:cNvSpPr/>
          <p:nvPr/>
        </p:nvSpPr>
        <p:spPr>
          <a:xfrm>
            <a:off x="4339652" y="1759279"/>
            <a:ext cx="232348" cy="2710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2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011B8-DF2E-465E-8532-6DCDC168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E285EC-D6B3-4E94-98BD-7651D0E43337}"/>
              </a:ext>
            </a:extLst>
          </p:cNvPr>
          <p:cNvSpPr txBox="1"/>
          <p:nvPr/>
        </p:nvSpPr>
        <p:spPr>
          <a:xfrm>
            <a:off x="563701" y="1230747"/>
            <a:ext cx="4273927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Rate = Generation Rate- Loss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1072A2-A296-4954-9142-0D353A55C425}"/>
                  </a:ext>
                </a:extLst>
              </p:cNvPr>
              <p:cNvSpPr txBox="1"/>
              <p:nvPr/>
            </p:nvSpPr>
            <p:spPr>
              <a:xfrm>
                <a:off x="721350" y="1841620"/>
                <a:ext cx="5469194" cy="10106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𝑑𝐶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419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s-419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∇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s-419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𝑖𝑣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𝑖𝑠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			Eq. 1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𝑑𝐶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419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s-419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∇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s-419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𝑖𝑣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𝑣𝑠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419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Eq. 2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1072A2-A296-4954-9142-0D353A55C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50" y="1841620"/>
                <a:ext cx="5469194" cy="1010661"/>
              </a:xfrm>
              <a:prstGeom prst="rect">
                <a:avLst/>
              </a:prstGeom>
              <a:blipFill>
                <a:blip r:embed="rId3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970AAF-B09D-44FF-8D77-E160E6C2D0E9}"/>
                  </a:ext>
                </a:extLst>
              </p:cNvPr>
              <p:cNvSpPr txBox="1"/>
              <p:nvPr/>
            </p:nvSpPr>
            <p:spPr>
              <a:xfrm>
                <a:off x="533123" y="3068423"/>
                <a:ext cx="7495168" cy="1609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1400" i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</a:t>
                </a:r>
                <a:r>
                  <a:rPr lang="en-US" sz="1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the production rate of point defects that are free to migrate (dpa/sec)</a:t>
                </a:r>
                <a:endParaRPr lang="en-US" sz="14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1400" i="1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sz="1400" i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,</a:t>
                </a:r>
                <a:r>
                  <a:rPr lang="en-US" sz="1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1400" i="1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concentrations of vacancies and interstitials </a:t>
                </a:r>
              </a:p>
              <a:p>
                <a:r>
                  <a:rPr lang="en-US" sz="1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1400" i="1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US" sz="1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sinks concentration</a:t>
                </a:r>
              </a:p>
              <a:p>
                <a:r>
                  <a:rPr lang="en-US" sz="1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1400" i="1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sz="1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thermal concentration of vacancies</a:t>
                </a:r>
                <a:endParaRPr lang="en-US" sz="14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1400" i="1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iv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reaction rate constant for recombination </a:t>
                </a:r>
              </a:p>
              <a:p>
                <a:r>
                  <a:rPr lang="en-US" sz="1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1400" i="1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vs,</a:t>
                </a:r>
                <a:r>
                  <a:rPr lang="en-US" sz="1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</a:t>
                </a:r>
                <a:r>
                  <a:rPr lang="en-US" sz="1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</a:t>
                </a:r>
                <a:r>
                  <a:rPr lang="en-US" sz="1400" i="1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</a:t>
                </a:r>
                <a:r>
                  <a:rPr lang="en-US" sz="1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reaction rate for vacancy-sink annihilation, and interstitial-sink annihilation, respectively </a:t>
                </a:r>
                <a:endParaRPr lang="en-US" sz="140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∇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represent the diffusion into or out of the local volume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970AAF-B09D-44FF-8D77-E160E6C2D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3" y="3068423"/>
                <a:ext cx="7495168" cy="1609864"/>
              </a:xfrm>
              <a:prstGeom prst="rect">
                <a:avLst/>
              </a:prstGeom>
              <a:blipFill>
                <a:blip r:embed="rId4"/>
                <a:stretch>
                  <a:fillRect l="-244" t="-379" b="-2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E9175C2-55C7-4AB9-917B-9F068A8EF371}"/>
              </a:ext>
            </a:extLst>
          </p:cNvPr>
          <p:cNvSpPr txBox="1"/>
          <p:nvPr/>
        </p:nvSpPr>
        <p:spPr>
          <a:xfrm>
            <a:off x="306327" y="639976"/>
            <a:ext cx="3871573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Radiation Enhanced Diffusion (RED)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B04900-1383-4DE2-9372-24CE7DBA1393}"/>
              </a:ext>
            </a:extLst>
          </p:cNvPr>
          <p:cNvCxnSpPr>
            <a:cxnSpLocks/>
          </p:cNvCxnSpPr>
          <p:nvPr/>
        </p:nvCxnSpPr>
        <p:spPr>
          <a:xfrm>
            <a:off x="4852519" y="1481257"/>
            <a:ext cx="520393" cy="125826"/>
          </a:xfrm>
          <a:prstGeom prst="straightConnector1">
            <a:avLst/>
          </a:prstGeom>
          <a:ln>
            <a:solidFill>
              <a:srgbClr val="CC000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187E38-5FAD-446F-8C29-B97CF07B4CFD}"/>
              </a:ext>
            </a:extLst>
          </p:cNvPr>
          <p:cNvCxnSpPr>
            <a:cxnSpLocks/>
          </p:cNvCxnSpPr>
          <p:nvPr/>
        </p:nvCxnSpPr>
        <p:spPr>
          <a:xfrm flipV="1">
            <a:off x="4820225" y="1143437"/>
            <a:ext cx="520393" cy="238657"/>
          </a:xfrm>
          <a:prstGeom prst="straightConnector1">
            <a:avLst/>
          </a:prstGeom>
          <a:ln>
            <a:solidFill>
              <a:srgbClr val="CC000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24BEDB7-D3B0-4636-8ADE-2C92103CB5DB}"/>
              </a:ext>
            </a:extLst>
          </p:cNvPr>
          <p:cNvSpPr txBox="1"/>
          <p:nvPr/>
        </p:nvSpPr>
        <p:spPr>
          <a:xfrm>
            <a:off x="5446974" y="924211"/>
            <a:ext cx="3106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Interstitial-Vacancy Recombination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6D39D4-20CD-4E22-AA62-0B23102DD50F}"/>
              </a:ext>
            </a:extLst>
          </p:cNvPr>
          <p:cNvSpPr txBox="1"/>
          <p:nvPr/>
        </p:nvSpPr>
        <p:spPr>
          <a:xfrm>
            <a:off x="5384296" y="1467034"/>
            <a:ext cx="3231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Annihilation of point defects at sinks</a:t>
            </a:r>
          </a:p>
        </p:txBody>
      </p:sp>
    </p:spTree>
    <p:extLst>
      <p:ext uri="{BB962C8B-B14F-4D97-AF65-F5344CB8AC3E}">
        <p14:creationId xmlns:p14="http://schemas.microsoft.com/office/powerpoint/2010/main" val="19067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60AD9-AFBA-46ED-9E3D-AF7FFBCC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A94F3-22DA-4042-9C08-453114C890B4}"/>
              </a:ext>
            </a:extLst>
          </p:cNvPr>
          <p:cNvSpPr txBox="1"/>
          <p:nvPr/>
        </p:nvSpPr>
        <p:spPr>
          <a:xfrm>
            <a:off x="3520919" y="41963"/>
            <a:ext cx="2734056" cy="369332"/>
          </a:xfrm>
          <a:prstGeom prst="rect">
            <a:avLst/>
          </a:prstGeom>
          <a:solidFill>
            <a:srgbClr val="C00000"/>
          </a:solidFill>
          <a:ln/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32AFB-26D5-4FD1-A8FA-565C9A32F369}"/>
              </a:ext>
            </a:extLst>
          </p:cNvPr>
          <p:cNvSpPr txBox="1"/>
          <p:nvPr/>
        </p:nvSpPr>
        <p:spPr>
          <a:xfrm>
            <a:off x="337624" y="580265"/>
            <a:ext cx="8510954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study was to proposed multiscale model of fission gas swelling and release in U</a:t>
            </a:r>
            <a:r>
              <a:rPr lang="en-US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under LWR conditions for application in engineering fuel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2E2FC-A2C1-4F13-A5AB-A84A49246B9F}"/>
              </a:ext>
            </a:extLst>
          </p:cNvPr>
          <p:cNvSpPr txBox="1"/>
          <p:nvPr/>
        </p:nvSpPr>
        <p:spPr>
          <a:xfrm>
            <a:off x="388631" y="1348910"/>
            <a:ext cx="9156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includes components for </a:t>
            </a:r>
            <a:r>
              <a:rPr lang="en-US" sz="1600" b="1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intra-granular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inter-granular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behavior of fission gases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1B1E0-DD07-4750-937C-E947A8F73125}"/>
              </a:ext>
            </a:extLst>
          </p:cNvPr>
          <p:cNvSpPr txBox="1"/>
          <p:nvPr/>
        </p:nvSpPr>
        <p:spPr>
          <a:xfrm>
            <a:off x="857553" y="1758368"/>
            <a:ext cx="78292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Intra-granular: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evolution during irradiation of the average size and number density of intra-granular fission gas bubbles coupled to gas diffusion to grain boundaries.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A8EF5-FF3C-4ED8-A847-FDA3FC73122F}"/>
              </a:ext>
            </a:extLst>
          </p:cNvPr>
          <p:cNvSpPr txBox="1"/>
          <p:nvPr/>
        </p:nvSpPr>
        <p:spPr>
          <a:xfrm>
            <a:off x="857554" y="2433495"/>
            <a:ext cx="78292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Inter-granular: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precipitation, growth, and coalescence of bubbles contributing to fuel swelling, and the eventual thermal fission gas release (FGR).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332A0E-B430-4DC1-82E5-DE8597F77B42}"/>
              </a:ext>
            </a:extLst>
          </p:cNvPr>
          <p:cNvSpPr txBox="1"/>
          <p:nvPr/>
        </p:nvSpPr>
        <p:spPr>
          <a:xfrm>
            <a:off x="457200" y="3205043"/>
            <a:ext cx="85109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Experimentally derived values for important modeling parameters, such as the lattice diffusion coefficient of gas atoms and the rate of irradiation-induced re-solution of gas atoms from intra-granular bubbles, are unavailable for U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LWR condition.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AB1CD-EEA7-47EF-92BF-2E4FE222203A}"/>
              </a:ext>
            </a:extLst>
          </p:cNvPr>
          <p:cNvSpPr txBox="1"/>
          <p:nvPr/>
        </p:nvSpPr>
        <p:spPr>
          <a:xfrm>
            <a:off x="1332914" y="4295494"/>
            <a:ext cx="70936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Functional Theory (DFT) and Binary Collision Approximation (BCA) calculations were used to estimate these variables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693A1-D6A2-4A59-BF77-4AC7C54ADC07}"/>
              </a:ext>
            </a:extLst>
          </p:cNvPr>
          <p:cNvCxnSpPr>
            <a:cxnSpLocks/>
          </p:cNvCxnSpPr>
          <p:nvPr/>
        </p:nvCxnSpPr>
        <p:spPr>
          <a:xfrm>
            <a:off x="967154" y="4036040"/>
            <a:ext cx="0" cy="447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829300-2B15-4605-80B9-D8BA66516695}"/>
              </a:ext>
            </a:extLst>
          </p:cNvPr>
          <p:cNvCxnSpPr>
            <a:cxnSpLocks/>
          </p:cNvCxnSpPr>
          <p:nvPr/>
        </p:nvCxnSpPr>
        <p:spPr>
          <a:xfrm>
            <a:off x="967154" y="4483992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78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47CAD-293C-46EF-B8ED-DD2D2782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4554" y="4668663"/>
            <a:ext cx="2133600" cy="273844"/>
          </a:xfrm>
        </p:spPr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A5CA3-72A6-4C98-A7B9-7632FCDD8CB2}"/>
              </a:ext>
            </a:extLst>
          </p:cNvPr>
          <p:cNvSpPr txBox="1"/>
          <p:nvPr/>
        </p:nvSpPr>
        <p:spPr>
          <a:xfrm>
            <a:off x="161868" y="574197"/>
            <a:ext cx="3910045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>
                <a:solidFill>
                  <a:srgbClr val="CC0001"/>
                </a:solidFill>
              </a:rPr>
              <a:t>Density functional theory calculations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42C90E-09A5-4F1E-8104-CDCB05F14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87" y="1169710"/>
            <a:ext cx="2706272" cy="486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FFE200-63BF-4029-9082-09E50E306CA5}"/>
              </a:ext>
            </a:extLst>
          </p:cNvPr>
          <p:cNvSpPr txBox="1"/>
          <p:nvPr/>
        </p:nvSpPr>
        <p:spPr>
          <a:xfrm>
            <a:off x="3898822" y="823574"/>
            <a:ext cx="50967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attempt frequency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jump distance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Z: number of sites available for the Xe atom or vacancy to jump to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activation free energy given by the migration enthalpy and the defect formation and binding energies and entropies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8C890D-1FF1-4C9B-9099-E1A49F22F61F}"/>
              </a:ext>
            </a:extLst>
          </p:cNvPr>
          <p:cNvSpPr txBox="1"/>
          <p:nvPr/>
        </p:nvSpPr>
        <p:spPr>
          <a:xfrm>
            <a:off x="274974" y="2004427"/>
            <a:ext cx="85940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resulting activation energies and preexponential factors were approximated based on experience from other materials such as UO</a:t>
            </a:r>
            <a:r>
              <a:rPr lang="en-US" baseline="-250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BD0C11-B0BD-4E6E-A804-132537A669BC}"/>
              </a:ext>
            </a:extLst>
          </p:cNvPr>
          <p:cNvSpPr txBox="1"/>
          <p:nvPr/>
        </p:nvSpPr>
        <p:spPr>
          <a:xfrm>
            <a:off x="161868" y="2577600"/>
            <a:ext cx="3819005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CC0001"/>
                </a:solidFill>
              </a:rPr>
              <a:t>Intra-granular re-solution calculation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A8D36-3249-46CA-BEDF-D6C8E5715176}"/>
              </a:ext>
            </a:extLst>
          </p:cNvPr>
          <p:cNvSpPr txBox="1"/>
          <p:nvPr/>
        </p:nvSpPr>
        <p:spPr>
          <a:xfrm>
            <a:off x="522087" y="3386265"/>
            <a:ext cx="79675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re-solution rate at which atoms are knocked back into the fuel was calculated by,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6540196-2C4A-4515-B887-DB260C5BE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38" y="4022286"/>
            <a:ext cx="3008450" cy="452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B4BCEC-0F29-40A3-B636-7B8278DAE4D6}"/>
                  </a:ext>
                </a:extLst>
              </p:cNvPr>
              <p:cNvSpPr txBox="1"/>
              <p:nvPr/>
            </p:nvSpPr>
            <p:spPr>
              <a:xfrm>
                <a:off x="4071913" y="3724819"/>
                <a:ext cx="4575516" cy="1176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fission rate density</a:t>
                </a:r>
              </a:p>
              <a:p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bubble radius</a:t>
                </a:r>
              </a:p>
              <a:p>
                <a:r>
                  <a:rPr lang="el-GR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re-solution parameter</a:t>
                </a:r>
              </a:p>
              <a:p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number of atoms in a bubble 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𝜌: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bubble concentration distribution function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B4BCEC-0F29-40A3-B636-7B8278DAE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913" y="3724819"/>
                <a:ext cx="4575516" cy="1176348"/>
              </a:xfrm>
              <a:prstGeom prst="rect">
                <a:avLst/>
              </a:prstGeom>
              <a:blipFill>
                <a:blip r:embed="rId4"/>
                <a:stretch>
                  <a:fillRect l="-399" t="-518" b="-4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F6FF43D-1308-4F11-B0F8-FC241552DE34}"/>
              </a:ext>
            </a:extLst>
          </p:cNvPr>
          <p:cNvSpPr txBox="1"/>
          <p:nvPr/>
        </p:nvSpPr>
        <p:spPr>
          <a:xfrm>
            <a:off x="2916150" y="2904989"/>
            <a:ext cx="535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Gas atoms being knocked out of a gas bubble due to a collision with the fission fragments.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44F170-D3CB-436E-9C2C-02F6C209D331}"/>
              </a:ext>
            </a:extLst>
          </p:cNvPr>
          <p:cNvSpPr txBox="1"/>
          <p:nvPr/>
        </p:nvSpPr>
        <p:spPr>
          <a:xfrm>
            <a:off x="873158" y="2977709"/>
            <a:ext cx="23000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 Model 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13B46D-7911-4895-B6FB-DCD9317D33F1}"/>
              </a:ext>
            </a:extLst>
          </p:cNvPr>
          <p:cNvSpPr txBox="1"/>
          <p:nvPr/>
        </p:nvSpPr>
        <p:spPr>
          <a:xfrm>
            <a:off x="3008155" y="41563"/>
            <a:ext cx="3258589" cy="369332"/>
          </a:xfrm>
          <a:prstGeom prst="rect">
            <a:avLst/>
          </a:prstGeom>
          <a:solidFill>
            <a:srgbClr val="C00000"/>
          </a:solidFill>
          <a:ln/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Experimental Procedure </a:t>
            </a:r>
            <a:endParaRPr lang="en-US" sz="22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AC5BAC3-0F8E-4D75-A075-F88A727C438F}"/>
              </a:ext>
            </a:extLst>
          </p:cNvPr>
          <p:cNvSpPr/>
          <p:nvPr/>
        </p:nvSpPr>
        <p:spPr>
          <a:xfrm>
            <a:off x="2602523" y="3041206"/>
            <a:ext cx="196948" cy="19063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4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6E39D6-2A17-47EA-8350-2C072518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6" y="892637"/>
            <a:ext cx="2447007" cy="27728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FAAB787-A1AE-446B-8171-A89FFD6E0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927" y="2850301"/>
            <a:ext cx="801885" cy="3273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1FFCC86-77C5-46E4-A922-80D7578F8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927" y="2027052"/>
            <a:ext cx="1083997" cy="3026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3D6B3-26B8-46A8-943B-0CD16907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22E07-8C20-4DF1-AE98-4FCBF9CCCB66}"/>
              </a:ext>
            </a:extLst>
          </p:cNvPr>
          <p:cNvSpPr txBox="1"/>
          <p:nvPr/>
        </p:nvSpPr>
        <p:spPr>
          <a:xfrm>
            <a:off x="199493" y="519925"/>
            <a:ext cx="4292842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 b="1" i="1">
                <a:solidFill>
                  <a:srgbClr val="CC0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rgbClr val="00B050"/>
                </a:solidFill>
              </a:rPr>
              <a:t>Intra-granular</a:t>
            </a:r>
            <a:r>
              <a:rPr lang="sv-SE" dirty="0"/>
              <a:t> fission gas behavior model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4A03B-56A0-4A82-9397-9A36A5BC2A30}"/>
              </a:ext>
            </a:extLst>
          </p:cNvPr>
          <p:cNvSpPr txBox="1"/>
          <p:nvPr/>
        </p:nvSpPr>
        <p:spPr>
          <a:xfrm>
            <a:off x="3852402" y="4015142"/>
            <a:ext cx="47025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N: total concentration of bubbles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ɸ= c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 represents the fraction of dimers over the total number of bubbles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m: total concentration of gas in bubbles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27F06A-8273-4869-ABDB-166809256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036" y="3822691"/>
            <a:ext cx="2383366" cy="12702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BFB0F0-BAF4-471E-A084-A6FE2AAAA2AC}"/>
              </a:ext>
            </a:extLst>
          </p:cNvPr>
          <p:cNvSpPr txBox="1"/>
          <p:nvPr/>
        </p:nvSpPr>
        <p:spPr>
          <a:xfrm>
            <a:off x="2415722" y="897932"/>
            <a:ext cx="3231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G: production rate of gas atoms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l-G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nucleation rate of fission gas dimers →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B753DF-560E-46B6-A5FD-BDE637744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5460" y="1095399"/>
            <a:ext cx="1267430" cy="2893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F51C91-1482-44F0-978B-DF03C3F16D15}"/>
              </a:ext>
            </a:extLst>
          </p:cNvPr>
          <p:cNvSpPr txBox="1"/>
          <p:nvPr/>
        </p:nvSpPr>
        <p:spPr>
          <a:xfrm>
            <a:off x="2437252" y="2669110"/>
            <a:ext cx="65429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probability per second that an atom is re-solved from a cluster containing n atoms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06059A-06D7-4C29-86A8-ED0B62914B60}"/>
              </a:ext>
            </a:extLst>
          </p:cNvPr>
          <p:cNvSpPr txBox="1"/>
          <p:nvPr/>
        </p:nvSpPr>
        <p:spPr>
          <a:xfrm>
            <a:off x="2773999" y="2280197"/>
            <a:ext cx="62062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single gas atom diffusion coefficient in the fuel matrix,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cluster size, and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concentration of atoms in the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0236FF-4992-44EA-9D62-94C3A9CECED4}"/>
                  </a:ext>
                </a:extLst>
              </p:cNvPr>
              <p:cNvSpPr txBox="1"/>
              <p:nvPr/>
            </p:nvSpPr>
            <p:spPr>
              <a:xfrm>
                <a:off x="2415722" y="1832812"/>
                <a:ext cx="654299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probability per second that a single atom is trapped by a cluster containing n atoms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0236FF-4992-44EA-9D62-94C3A9CEC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22" y="1832812"/>
                <a:ext cx="6542998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78AE004-013A-4575-8546-4A063685AC83}"/>
              </a:ext>
            </a:extLst>
          </p:cNvPr>
          <p:cNvSpPr txBox="1"/>
          <p:nvPr/>
        </p:nvSpPr>
        <p:spPr>
          <a:xfrm>
            <a:off x="2747836" y="1381166"/>
            <a:ext cx="61829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is the diffusion coefficient of single gas atoms in the fuel matrix, R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radius of a gas atom, and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nucleation factor.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391E26-83EC-4C41-9845-FA5213D6E7C3}"/>
              </a:ext>
            </a:extLst>
          </p:cNvPr>
          <p:cNvSpPr txBox="1"/>
          <p:nvPr/>
        </p:nvSpPr>
        <p:spPr>
          <a:xfrm>
            <a:off x="2830340" y="3133924"/>
            <a:ext cx="6081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coefficient, which can in principle depend on the cluster size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1A8DC9-04C4-4F36-8CF8-9C19162E819C}"/>
              </a:ext>
            </a:extLst>
          </p:cNvPr>
          <p:cNvSpPr txBox="1"/>
          <p:nvPr/>
        </p:nvSpPr>
        <p:spPr>
          <a:xfrm>
            <a:off x="3008155" y="41563"/>
            <a:ext cx="3258589" cy="369332"/>
          </a:xfrm>
          <a:prstGeom prst="rect">
            <a:avLst/>
          </a:prstGeom>
          <a:solidFill>
            <a:srgbClr val="C00000"/>
          </a:solidFill>
          <a:ln/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Experimental Procedure </a:t>
            </a:r>
            <a:endParaRPr lang="en-US" sz="2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887390-FE68-4244-A8DF-DC5204382AE7}"/>
              </a:ext>
            </a:extLst>
          </p:cNvPr>
          <p:cNvSpPr txBox="1"/>
          <p:nvPr/>
        </p:nvSpPr>
        <p:spPr>
          <a:xfrm>
            <a:off x="1567606" y="3439769"/>
            <a:ext cx="74525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that process occurs faster than the growth process,</a:t>
            </a:r>
          </a:p>
        </p:txBody>
      </p:sp>
    </p:spTree>
    <p:extLst>
      <p:ext uri="{BB962C8B-B14F-4D97-AF65-F5344CB8AC3E}">
        <p14:creationId xmlns:p14="http://schemas.microsoft.com/office/powerpoint/2010/main" val="299959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B81C8-3D0D-4F32-9439-BB0D10CE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EC66B-E967-4EFC-B164-290D82572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39" y="1022655"/>
            <a:ext cx="1369777" cy="6481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267F545-C3AF-4D67-BD6B-4F0BCF08A6C6}"/>
              </a:ext>
            </a:extLst>
          </p:cNvPr>
          <p:cNvSpPr txBox="1"/>
          <p:nvPr/>
        </p:nvSpPr>
        <p:spPr>
          <a:xfrm>
            <a:off x="199493" y="519925"/>
            <a:ext cx="2435282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 b="1" i="1">
                <a:solidFill>
                  <a:srgbClr val="CC0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rgbClr val="00B050"/>
                </a:solidFill>
              </a:rPr>
              <a:t>Intra-granular</a:t>
            </a:r>
            <a:r>
              <a:rPr lang="sv-SE" dirty="0"/>
              <a:t> swelling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143EEE-E5EA-4169-A2A4-D0EB930FB12A}"/>
              </a:ext>
            </a:extLst>
          </p:cNvPr>
          <p:cNvSpPr txBox="1"/>
          <p:nvPr/>
        </p:nvSpPr>
        <p:spPr>
          <a:xfrm>
            <a:off x="3008155" y="41563"/>
            <a:ext cx="3258589" cy="369332"/>
          </a:xfrm>
          <a:prstGeom prst="rect">
            <a:avLst/>
          </a:prstGeom>
          <a:solidFill>
            <a:srgbClr val="C00000"/>
          </a:solidFill>
          <a:ln/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Experimental Procedure </a:t>
            </a:r>
            <a:endParaRPr lang="en-US" sz="2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69CAFD-4820-461E-8B87-6D20EEF1AB9B}"/>
              </a:ext>
            </a:extLst>
          </p:cNvPr>
          <p:cNvSpPr txBox="1"/>
          <p:nvPr/>
        </p:nvSpPr>
        <p:spPr>
          <a:xfrm>
            <a:off x="212317" y="1765700"/>
            <a:ext cx="2422458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 b="1" i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Inter-granular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dirty="0">
                <a:solidFill>
                  <a:srgbClr val="CC0001"/>
                </a:solidFill>
              </a:rPr>
              <a:t>swelling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5C4257F-65E6-4D79-AC0E-A4039133B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39" y="2216996"/>
            <a:ext cx="1469516" cy="59307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2AE3AB-5A74-46F3-9887-3D04D9EEF48B}"/>
              </a:ext>
            </a:extLst>
          </p:cNvPr>
          <p:cNvSpPr txBox="1"/>
          <p:nvPr/>
        </p:nvSpPr>
        <p:spPr>
          <a:xfrm>
            <a:off x="2223778" y="2169147"/>
            <a:ext cx="23541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is the bubble volume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grain radius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bubble number density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22F161-ED36-4766-BD95-0B47EC93E335}"/>
              </a:ext>
            </a:extLst>
          </p:cNvPr>
          <p:cNvSpPr txBox="1"/>
          <p:nvPr/>
        </p:nvSpPr>
        <p:spPr>
          <a:xfrm>
            <a:off x="500862" y="4444207"/>
            <a:ext cx="7619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growth is compensated by gas release in order to maintain the constant coverage condition.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C7BB55-24E2-4E95-B336-F7454FE75E2D}"/>
              </a:ext>
            </a:extLst>
          </p:cNvPr>
          <p:cNvSpPr txBox="1"/>
          <p:nvPr/>
        </p:nvSpPr>
        <p:spPr>
          <a:xfrm>
            <a:off x="3888843" y="3683511"/>
            <a:ext cx="1836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bubble projected area on the grain face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ABD69C-C679-4C09-9A20-6218CBF37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39" y="3683511"/>
            <a:ext cx="3142664" cy="59374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9919B4A-181A-4CFC-85F3-6A91826AA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258" y="534168"/>
            <a:ext cx="4043880" cy="299700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F4FF83D-3371-4E0B-9A45-AB4B340D56F3}"/>
              </a:ext>
            </a:extLst>
          </p:cNvPr>
          <p:cNvSpPr txBox="1"/>
          <p:nvPr/>
        </p:nvSpPr>
        <p:spPr>
          <a:xfrm>
            <a:off x="500862" y="3008469"/>
            <a:ext cx="42801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FGR is modeled based on a principle of grain boundary saturation</a:t>
            </a:r>
          </a:p>
        </p:txBody>
      </p:sp>
    </p:spTree>
    <p:extLst>
      <p:ext uri="{BB962C8B-B14F-4D97-AF65-F5344CB8AC3E}">
        <p14:creationId xmlns:p14="http://schemas.microsoft.com/office/powerpoint/2010/main" val="324802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9D551-771F-4DE6-AC7B-05D52BE6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11224-FD96-464B-A9AF-B928E6CB118B}"/>
              </a:ext>
            </a:extLst>
          </p:cNvPr>
          <p:cNvSpPr txBox="1"/>
          <p:nvPr/>
        </p:nvSpPr>
        <p:spPr>
          <a:xfrm>
            <a:off x="300822" y="622614"/>
            <a:ext cx="3429144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 b="1" i="1">
                <a:solidFill>
                  <a:srgbClr val="CC0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Irradiation experiment simulation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DF45D3-6206-40C4-AE88-1A440EC8E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728" y="1391033"/>
            <a:ext cx="4274404" cy="13003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7E1B97-7F51-4A13-9BCE-FC6E033A09AB}"/>
              </a:ext>
            </a:extLst>
          </p:cNvPr>
          <p:cNvSpPr txBox="1"/>
          <p:nvPr/>
        </p:nvSpPr>
        <p:spPr>
          <a:xfrm>
            <a:off x="4515728" y="1117040"/>
            <a:ext cx="45755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Irradiation conditions for AI-7-1 experiment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EF7972-2BCF-499B-A016-94625AB02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0" y="1260676"/>
            <a:ext cx="4014538" cy="3098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FB076F-CED2-4B50-B8F6-5AE84E6A782C}"/>
              </a:ext>
            </a:extLst>
          </p:cNvPr>
          <p:cNvSpPr txBox="1"/>
          <p:nvPr/>
        </p:nvSpPr>
        <p:spPr>
          <a:xfrm>
            <a:off x="4276578" y="2957070"/>
            <a:ext cx="464803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FGR exhibits an incubation behavior, with no release being observed until the grain-boundary bubble coverage attains a saturation level.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of the swelling rate can be observed at the onset of FGR.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FGR comparison is not fully consistent, as the calculation refers to the centerline (hottest) portion of the specimen only. As expected, FGR is thus over-estimated.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77BCAD-1063-474F-978B-1DFCF1F97705}"/>
              </a:ext>
            </a:extLst>
          </p:cNvPr>
          <p:cNvSpPr txBox="1"/>
          <p:nvPr/>
        </p:nvSpPr>
        <p:spPr>
          <a:xfrm>
            <a:off x="3008155" y="41563"/>
            <a:ext cx="3258589" cy="369332"/>
          </a:xfrm>
          <a:prstGeom prst="rect">
            <a:avLst/>
          </a:prstGeom>
          <a:solidFill>
            <a:srgbClr val="C00000"/>
          </a:solidFill>
          <a:ln/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 Results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9721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0D985-58DC-46CD-B4FF-06181ADA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1B63E-42BA-4CE0-8C8C-1D17DB3A4B2B}"/>
              </a:ext>
            </a:extLst>
          </p:cNvPr>
          <p:cNvSpPr txBox="1"/>
          <p:nvPr/>
        </p:nvSpPr>
        <p:spPr>
          <a:xfrm>
            <a:off x="3008155" y="41563"/>
            <a:ext cx="3258589" cy="369332"/>
          </a:xfrm>
          <a:prstGeom prst="rect">
            <a:avLst/>
          </a:prstGeom>
          <a:solidFill>
            <a:srgbClr val="C00000"/>
          </a:solidFill>
          <a:ln/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Critique</a:t>
            </a:r>
            <a:endParaRPr lang="en-US" sz="22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7420684-DDA8-418E-A7F6-15C9B3F48AF0}"/>
              </a:ext>
            </a:extLst>
          </p:cNvPr>
          <p:cNvSpPr txBox="1">
            <a:spLocks/>
          </p:cNvSpPr>
          <p:nvPr/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44422F-71FE-4D45-A20A-C45E1A59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095" y="3013448"/>
            <a:ext cx="2035628" cy="13327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DBE8F0-302B-4661-9E56-92D793B357D3}"/>
                  </a:ext>
                </a:extLst>
              </p:cNvPr>
              <p:cNvSpPr txBox="1"/>
              <p:nvPr/>
            </p:nvSpPr>
            <p:spPr>
              <a:xfrm>
                <a:off x="870013" y="3772412"/>
                <a:ext cx="5188646" cy="7559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IID mechanism established that the migration energy of defects in ceramics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may change with the charge state of the migrating defect resulting in an overall lowered diffusion barrier.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DBE8F0-302B-4661-9E56-92D793B35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13" y="3772412"/>
                <a:ext cx="5188646" cy="755913"/>
              </a:xfrm>
              <a:prstGeom prst="rect">
                <a:avLst/>
              </a:prstGeom>
              <a:blipFill>
                <a:blip r:embed="rId3"/>
                <a:stretch>
                  <a:fillRect l="-235" t="-1613" r="-353" b="-7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CACD675-BA0E-4379-8163-2D9E60599838}"/>
              </a:ext>
            </a:extLst>
          </p:cNvPr>
          <p:cNvSpPr txBox="1"/>
          <p:nvPr/>
        </p:nvSpPr>
        <p:spPr>
          <a:xfrm>
            <a:off x="6943948" y="4447873"/>
            <a:ext cx="2381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and B different charge states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021093-EDC8-4DF7-9355-F61C6ECA1ED6}"/>
              </a:ext>
            </a:extLst>
          </p:cNvPr>
          <p:cNvSpPr txBox="1"/>
          <p:nvPr/>
        </p:nvSpPr>
        <p:spPr>
          <a:xfrm>
            <a:off x="297165" y="4847513"/>
            <a:ext cx="715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Bourgoin, J. C., et al. (1973). "Ionization enhanced diffusion." </a:t>
            </a:r>
            <a:r>
              <a:rPr lang="en-US" sz="1100" u="sng" dirty="0">
                <a:solidFill>
                  <a:schemeClr val="bg1">
                    <a:lumMod val="50000"/>
                  </a:schemeClr>
                </a:solidFill>
              </a:rPr>
              <a:t>The Journal of Chemical Physics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59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(8): 4042-404	</a:t>
            </a:r>
          </a:p>
          <a:p>
            <a:pPr algn="just"/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 algn="just"/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0025A9-9A17-438B-BAEF-8F1F3F9C8D91}"/>
              </a:ext>
            </a:extLst>
          </p:cNvPr>
          <p:cNvSpPr txBox="1"/>
          <p:nvPr/>
        </p:nvSpPr>
        <p:spPr>
          <a:xfrm>
            <a:off x="473336" y="814656"/>
            <a:ext cx="5656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calculation of the diffusivity of the Xe and vacancies in U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authors only considered a vacancy diffusion mechanism.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4CC015-64E4-4A80-91D2-6EB139C92C03}"/>
              </a:ext>
            </a:extLst>
          </p:cNvPr>
          <p:cNvSpPr txBox="1"/>
          <p:nvPr/>
        </p:nvSpPr>
        <p:spPr>
          <a:xfrm>
            <a:off x="371277" y="2073725"/>
            <a:ext cx="612953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article, only the fastest diffusion rate for Xe and uranium vacancies was analyzed.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authors neglected RED which can drastically influence the diffusivity of the atoms under irradiation.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authors failed to acknowledge and to discuss other processes that influenced diffusion in ionic irradiated crystal such as the Ionization Induced Diffusion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9B837D-601B-4464-BC76-C0FF9DC57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708" y="695627"/>
            <a:ext cx="2224064" cy="17057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992ADF-E025-48AC-B14B-E383715141CF}"/>
              </a:ext>
            </a:extLst>
          </p:cNvPr>
          <p:cNvSpPr txBox="1"/>
          <p:nvPr/>
        </p:nvSpPr>
        <p:spPr>
          <a:xfrm>
            <a:off x="765970" y="1480027"/>
            <a:ext cx="539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others diffusion mechanism that might play an important role.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9185F99-FB8E-44F9-A047-C099C66C5C00}"/>
              </a:ext>
            </a:extLst>
          </p:cNvPr>
          <p:cNvSpPr/>
          <p:nvPr/>
        </p:nvSpPr>
        <p:spPr>
          <a:xfrm>
            <a:off x="6266744" y="1534979"/>
            <a:ext cx="226548" cy="2649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0D85A0B-AA5D-48D9-947C-86D6F24BBFF5}"/>
              </a:ext>
            </a:extLst>
          </p:cNvPr>
          <p:cNvSpPr/>
          <p:nvPr/>
        </p:nvSpPr>
        <p:spPr>
          <a:xfrm>
            <a:off x="6276967" y="3674163"/>
            <a:ext cx="223847" cy="2738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0D985-58DC-46CD-B4FF-06181ADA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1B63E-42BA-4CE0-8C8C-1D17DB3A4B2B}"/>
              </a:ext>
            </a:extLst>
          </p:cNvPr>
          <p:cNvSpPr txBox="1"/>
          <p:nvPr/>
        </p:nvSpPr>
        <p:spPr>
          <a:xfrm>
            <a:off x="3008155" y="41563"/>
            <a:ext cx="3258589" cy="369332"/>
          </a:xfrm>
          <a:prstGeom prst="rect">
            <a:avLst/>
          </a:prstGeom>
          <a:solidFill>
            <a:srgbClr val="C00000"/>
          </a:solidFill>
          <a:ln/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Critique</a:t>
            </a:r>
            <a:endParaRPr lang="en-US" sz="22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7420684-DDA8-418E-A7F6-15C9B3F48AF0}"/>
              </a:ext>
            </a:extLst>
          </p:cNvPr>
          <p:cNvSpPr txBox="1">
            <a:spLocks/>
          </p:cNvSpPr>
          <p:nvPr/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1658E-1A48-47D8-9F8E-714B80D3E08C}"/>
              </a:ext>
            </a:extLst>
          </p:cNvPr>
          <p:cNvSpPr txBox="1"/>
          <p:nvPr/>
        </p:nvSpPr>
        <p:spPr>
          <a:xfrm>
            <a:off x="297165" y="842665"/>
            <a:ext cx="79465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Possible changes in the stichometry of the fuel are not included in the model proposed by the authors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78E84A-0A70-4BD4-AFA1-1E3AF81EC60B}"/>
              </a:ext>
            </a:extLst>
          </p:cNvPr>
          <p:cNvSpPr txBox="1"/>
          <p:nvPr/>
        </p:nvSpPr>
        <p:spPr>
          <a:xfrm>
            <a:off x="875818" y="1111091"/>
            <a:ext cx="67137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O/M ratio might change due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Oxygen liberation by fission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 of oxygen fission products and cladding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Fission products produced with M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valance state incorporated in fuel lattice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A79CB-09E7-4242-A13F-6D4A53F4B095}"/>
              </a:ext>
            </a:extLst>
          </p:cNvPr>
          <p:cNvSpPr txBox="1"/>
          <p:nvPr/>
        </p:nvSpPr>
        <p:spPr>
          <a:xfrm>
            <a:off x="651804" y="2179735"/>
            <a:ext cx="774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vacancy formation energy, Xe diffusion and FGR can highly be impacted by the stichometry of the fuel.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26EFC1-BEC4-480A-9263-49342847520B}"/>
              </a:ext>
            </a:extLst>
          </p:cNvPr>
          <p:cNvSpPr txBox="1"/>
          <p:nvPr/>
        </p:nvSpPr>
        <p:spPr>
          <a:xfrm>
            <a:off x="314179" y="2800450"/>
            <a:ext cx="8140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The model proposed by the authors made estimation for the intra-granular re-solution rate however the inter-granular re-solution calculation was totally neglected.</a:t>
            </a:r>
          </a:p>
        </p:txBody>
      </p:sp>
    </p:spTree>
    <p:extLst>
      <p:ext uri="{BB962C8B-B14F-4D97-AF65-F5344CB8AC3E}">
        <p14:creationId xmlns:p14="http://schemas.microsoft.com/office/powerpoint/2010/main" val="184976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9B6DE1-673C-4B62-9331-456C5D177B6E}"/>
              </a:ext>
            </a:extLst>
          </p:cNvPr>
          <p:cNvSpPr/>
          <p:nvPr/>
        </p:nvSpPr>
        <p:spPr>
          <a:xfrm>
            <a:off x="2794782" y="2770967"/>
            <a:ext cx="3554435" cy="92333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Questions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34B07-9E8E-4F76-9BF2-39CA42068BAD}"/>
              </a:ext>
            </a:extLst>
          </p:cNvPr>
          <p:cNvSpPr/>
          <p:nvPr/>
        </p:nvSpPr>
        <p:spPr>
          <a:xfrm>
            <a:off x="2672621" y="1481839"/>
            <a:ext cx="3532057" cy="92333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78209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498792B-3E87-47C4-8859-348F2A87518B}">
  <we:reference id="wa104382001" version="1.0.0.7" store="en-US" storeType="OMEX"/>
  <we:alternateReferences>
    <we:reference id="wa104382001" version="1.0.0.7" store="WA104382001" storeType="OMEX"/>
  </we:alternateReferences>
  <we:properties>
    <we:property name="persist:root" value="&quot;{\&quot;powtoons\&quot;:\&quot;{\\\&quot;loading\\\&quot;:false}\&quot;}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7069</TotalTime>
  <Words>1747</Words>
  <Application>Microsoft Office PowerPoint</Application>
  <PresentationFormat>On-screen Show (16:9)</PresentationFormat>
  <Paragraphs>174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Wingdings</vt:lpstr>
      <vt:lpstr>NCStateU-horizontal-left-logo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Qualifier Exam Part-II</dc:title>
  <dc:creator>Liesler Romero Varela</dc:creator>
  <cp:lastModifiedBy>Liesler Romero Varela</cp:lastModifiedBy>
  <cp:revision>74</cp:revision>
  <dcterms:created xsi:type="dcterms:W3CDTF">2020-07-28T16:38:35Z</dcterms:created>
  <dcterms:modified xsi:type="dcterms:W3CDTF">2021-03-09T02:58:28Z</dcterms:modified>
</cp:coreProperties>
</file>