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  <p:sldId id="26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71" r:id="rId1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135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Plan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07190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I,Article</a:t>
            </a:r>
            <a:r>
              <a:rPr lang="en-US" dirty="0"/>
              <a:t> review</a:t>
            </a:r>
          </a:p>
          <a:p>
            <a:r>
              <a:rPr lang="en-US" dirty="0"/>
              <a:t>Main Idea of the article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0A359-2FB3-4847-9D97-3491754AA7F9}" type="datetimeFigureOut">
              <a:rPr lang="en-US"/>
              <a:pPr>
                <a:defRPr/>
              </a:pPr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4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1DDDF8-2656-445B-A592-A92CB94E66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3D </a:t>
            </a:r>
            <a:r>
              <a:rPr lang="fr-FR" dirty="0" err="1"/>
              <a:t>results</a:t>
            </a:r>
            <a:r>
              <a:rPr lang="fr-FR" dirty="0"/>
              <a:t> 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99171B6-EFFD-43C1-B1CA-B83B5E671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222B874-927F-46BE-98BD-2949C81F1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9B43FE6-50AD-47E4-8A08-DE1ED5D0D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F7D53D-272A-624E-BE3D-99D13E2B4193}" type="slidenum">
              <a:rPr lang="en-US" smtClean="0"/>
              <a:pPr>
                <a:defRPr/>
              </a:pPr>
              <a:t>‹N°›</a:t>
            </a:fld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CE185B0-D02B-42A3-97D9-603DFCFE62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2176185"/>
            <a:ext cx="8229600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673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Topic and approach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8603A-2399-D64A-8203-C8F297F981E8}" type="datetimeFigureOut">
              <a:rPr lang="en-US"/>
              <a:pPr>
                <a:defRPr/>
              </a:pPr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BFB8033-5934-4488-83AB-2D665EB8BB6D}"/>
              </a:ext>
            </a:extLst>
          </p:cNvPr>
          <p:cNvSpPr txBox="1"/>
          <p:nvPr userDrawn="1"/>
        </p:nvSpPr>
        <p:spPr>
          <a:xfrm>
            <a:off x="705394" y="2521131"/>
            <a:ext cx="79814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Simulation of nuclear reactor fuel performance: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800" b="0" dirty="0" err="1">
                <a:latin typeface="Arial" panose="020B0604020202020204" pitchFamily="34" charset="0"/>
                <a:cs typeface="Arial" panose="020B0604020202020204" pitchFamily="34" charset="0"/>
              </a:rPr>
              <a:t>thermomechanics</a:t>
            </a:r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 and diffusion within UO2.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a three dimensional thermomechanical model fully-coupled to an oxygen diffusion model.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8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Both steady state and transient results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1800" b="0" dirty="0">
                <a:latin typeface="Arial" panose="020B0604020202020204" pitchFamily="34" charset="0"/>
                <a:cs typeface="Arial" panose="020B0604020202020204" pitchFamily="34" charset="0"/>
              </a:rPr>
              <a:t>Approach: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fr-FR" b="0" dirty="0" err="1">
                <a:latin typeface="Arial" panose="020B0604020202020204" pitchFamily="34" charset="0"/>
                <a:cs typeface="Arial" panose="020B0604020202020204" pitchFamily="34" charset="0"/>
              </a:rPr>
              <a:t>Jacobian</a:t>
            </a:r>
            <a:r>
              <a:rPr lang="fr-FR" b="0" dirty="0">
                <a:latin typeface="Arial" panose="020B0604020202020204" pitchFamily="34" charset="0"/>
                <a:cs typeface="Arial" panose="020B0604020202020204" pitchFamily="34" charset="0"/>
              </a:rPr>
              <a:t>-free Newton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Krylov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Fully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implicit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BISON fuels performance code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l" rtl="0">
              <a:buFont typeface="Arial" panose="020B0604020202020204" pitchFamily="34" charset="0"/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5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83327"/>
            <a:ext cx="8229600" cy="88668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397726"/>
            <a:ext cx="4038600" cy="4728437"/>
          </a:xfrm>
        </p:spPr>
        <p:txBody>
          <a:bodyPr/>
          <a:lstStyle>
            <a:lvl1pPr>
              <a:defRPr sz="2800"/>
            </a:lvl1pPr>
            <a:lvl2pPr marL="457200" indent="0">
              <a:buNone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r>
              <a:rPr lang="en-US" dirty="0"/>
              <a:t>Pictorial of the conceptual model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7E973-E761-9943-801C-DE1E51E28431}" type="datetimeFigureOut">
              <a:rPr lang="en-US"/>
              <a:pPr>
                <a:defRPr/>
              </a:pPr>
              <a:t>3/8/2021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2FC93F5-6652-41D7-87F1-A4455BA66E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2331" y="3187337"/>
            <a:ext cx="2931288" cy="29388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6F78ED51-8B42-41CB-9E4E-EA02CFABA6F5}"/>
                  </a:ext>
                </a:extLst>
              </p:cNvPr>
              <p:cNvSpPr txBox="1"/>
              <p:nvPr userDrawn="1"/>
            </p:nvSpPr>
            <p:spPr>
              <a:xfrm>
                <a:off x="4572000" y="1397726"/>
                <a:ext cx="4114800" cy="44946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1800" dirty="0"/>
                  <a:t>Heat transfer equation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f>
                        <m:fPr>
                          <m:ctrlPr>
                            <a:rPr 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400" i="1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  <a:p>
                <a:pPr lvl="0"/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1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fr-FR" sz="1400" b="0" i="0" smtClean="0">
                        <a:latin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FR" sz="1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</m:oMath>
                </a14:m>
                <a:r>
                  <a:rPr lang="fr-FR" sz="1400" b="0" dirty="0"/>
                  <a:t> for T in the </a:t>
                </a:r>
                <a:r>
                  <a:rPr lang="fr-FR" sz="1400" b="0" dirty="0" err="1"/>
                  <a:t>cladding</a:t>
                </a:r>
                <a:r>
                  <a:rPr lang="fr-FR" sz="1400" b="0" dirty="0"/>
                  <a:t> </a:t>
                </a:r>
                <a:r>
                  <a:rPr lang="fr-FR" sz="1400" b="0" dirty="0" err="1"/>
                  <a:t>boundary</a:t>
                </a:r>
                <a:r>
                  <a:rPr lang="fr-FR" sz="1400" b="0" dirty="0"/>
                  <a:t> 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1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fr-FR" sz="1400" b="0" dirty="0"/>
                  <a:t> for T in the </a:t>
                </a:r>
                <a:r>
                  <a:rPr lang="fr-FR" sz="1400" b="0" dirty="0" err="1"/>
                  <a:t>upper</a:t>
                </a:r>
                <a:r>
                  <a:rPr lang="fr-FR" sz="1400" b="0" dirty="0"/>
                  <a:t> and </a:t>
                </a:r>
                <a:r>
                  <a:rPr lang="fr-FR" sz="1400" b="0" dirty="0" err="1"/>
                  <a:t>bottom</a:t>
                </a:r>
                <a:r>
                  <a:rPr lang="fr-FR" sz="1400" b="0" dirty="0"/>
                  <a:t> </a:t>
                </a:r>
                <a:r>
                  <a:rPr lang="fr-FR" sz="1400" b="0" dirty="0" err="1"/>
                  <a:t>boundary</a:t>
                </a:r>
                <a:r>
                  <a:rPr lang="fr-FR" sz="1400" b="0" dirty="0"/>
                  <a:t>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fr-FR" sz="1400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400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1400" dirty="0"/>
                  <a:t> for</a:t>
                </a:r>
                <a:r>
                  <a:rPr lang="fr-FR" sz="1400" baseline="0" dirty="0"/>
                  <a:t> T </a:t>
                </a:r>
                <a:r>
                  <a:rPr lang="fr-FR" sz="1400" baseline="0" dirty="0" err="1"/>
                  <a:t>inside</a:t>
                </a:r>
                <a:r>
                  <a:rPr lang="fr-FR" sz="1400" baseline="0" dirty="0"/>
                  <a:t> the </a:t>
                </a:r>
                <a:r>
                  <a:rPr lang="fr-FR" sz="1400" baseline="0" dirty="0" err="1"/>
                  <a:t>cladding</a:t>
                </a:r>
                <a:endParaRPr lang="fr-FR" sz="1400" baseline="0" dirty="0"/>
              </a:p>
              <a:p>
                <a:pPr lvl="0"/>
                <a:endParaRPr lang="fr-FR" sz="1400" dirty="0"/>
              </a:p>
              <a:p>
                <a:pPr lvl="0"/>
                <a:r>
                  <a:rPr lang="fr-FR" sz="1400" dirty="0"/>
                  <a:t>For the </a:t>
                </a:r>
                <a:r>
                  <a:rPr lang="fr-FR" sz="1400" dirty="0" err="1"/>
                  <a:t>clad</a:t>
                </a:r>
                <a:r>
                  <a:rPr lang="fr-FR" sz="1400" dirty="0"/>
                  <a:t> and the gap :</a:t>
                </a:r>
              </a:p>
              <a:p>
                <a:pPr lvl="0"/>
                <a:endParaRPr lang="fr-FR" sz="1400" i="0" dirty="0">
                  <a:latin typeface="Calibri" charset="0"/>
                </a:endParaRPr>
              </a:p>
              <a:p>
                <a:pPr lvl="0"/>
                <a:r>
                  <a:rPr lang="fr-FR" sz="1400" i="0" dirty="0">
                    <a:latin typeface="Calibri" charset="0"/>
                  </a:rPr>
                  <a:t>Within</a:t>
                </a:r>
                <a:r>
                  <a:rPr lang="fr-FR" sz="1400" i="0" baseline="0" dirty="0">
                    <a:latin typeface="Calibri" charset="0"/>
                  </a:rPr>
                  <a:t> the fuel : </a:t>
                </a:r>
                <a14:m>
                  <m:oMath xmlns:m="http://schemas.openxmlformats.org/officeDocument/2006/math">
                    <m:r>
                      <a:rPr lang="fr-FR" sz="140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fr-FR" sz="140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fr-FR" sz="140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fr-FR" sz="1400" i="1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fr-FR" sz="140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fr-FR" sz="140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fr-FR" sz="1400" i="1" strike="sngStrike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400" i="1" strike="sngStrike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fr-FR" sz="1400" i="1" strike="sngStrike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fr-FR" sz="1400" i="1" strike="sngStrike" smtClean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sty m:val="p"/>
                      </m:rPr>
                      <a:rPr lang="fr-FR" sz="1400" i="1" strike="sngStrike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fr-FR" sz="1400" i="1" strike="sngStrike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fr-FR" sz="1400" strike="sngStrike" dirty="0"/>
              </a:p>
              <a:p>
                <a:pPr lvl="0"/>
                <a:r>
                  <a:rPr lang="fr-FR" sz="1400" strike="noStrike" dirty="0" err="1"/>
                  <a:t>Oxygen</a:t>
                </a:r>
                <a:r>
                  <a:rPr lang="fr-FR" sz="1400" strike="noStrike" dirty="0"/>
                  <a:t> diffusion model 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 strike="noStrike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fr-FR" sz="1400" i="1" strike="noStrike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fr-FR" sz="1400" i="1" strike="noStrike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fr-FR" sz="1400" i="1" strike="noStrike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 strike="noStrike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sz="1400" i="1" strike="noStrike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fr-FR" sz="1400" i="1" strike="noStrike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fr-FR" sz="1400" i="1" strike="noStrike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FR" sz="1400" i="1" strike="noStrike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400" i="1" strike="noStrike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fr-FR" sz="1400" i="1" strike="noStrike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400" i="1" strike="noStrike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fr-FR" sz="1400" i="1" strike="noStrike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fr-FR" sz="1400" i="1" strike="noStrike" smtClean="0">
                                  <a:latin typeface="Cambria Math" panose="02040503050406030204" pitchFamily="18" charset="0"/>
                                </a:rPr>
                                <m:t>𝐹𝑅</m:t>
                              </m:r>
                              <m:sSup>
                                <m:sSupPr>
                                  <m:ctrlPr>
                                    <a:rPr lang="fr-FR" sz="1400" i="1" strike="noStrike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400" i="1" strike="noStrike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fr-FR" sz="1400" i="1" strike="noStrike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m:rPr>
                              <m:sty m:val="p"/>
                            </m:rPr>
                            <a:rPr lang="fr-FR" sz="1400" i="1" strike="noStrike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fr-FR" sz="1400" i="1" strike="noStrike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fr-FR" sz="1400" strike="noStrike" dirty="0"/>
              </a:p>
              <a:p>
                <a:pPr lvl="0"/>
                <a:endParaRPr lang="fr-FR" sz="1400" strike="noStrike" dirty="0"/>
              </a:p>
              <a:p>
                <a:pPr lvl="0"/>
                <a:endParaRPr lang="fr-FR" sz="1400" dirty="0"/>
              </a:p>
              <a:p>
                <a:pPr lvl="0"/>
                <a:endParaRPr lang="fr-FR" sz="1400" dirty="0"/>
              </a:p>
              <a:p>
                <a:pPr lvl="0"/>
                <a:endParaRPr lang="fr-FR" sz="1400" dirty="0"/>
              </a:p>
              <a:p>
                <a:pPr lvl="0"/>
                <a:endParaRPr lang="fr-FR" sz="1400" dirty="0"/>
              </a:p>
              <a:p>
                <a:pPr lvl="0"/>
                <a:endParaRPr lang="fr-FR" sz="1400" dirty="0"/>
              </a:p>
              <a:p>
                <a:pPr lvl="0"/>
                <a:endParaRPr lang="fr-FR" sz="1400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6F78ED51-8B42-41CB-9E4E-EA02CFABA6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4572000" y="1397726"/>
                <a:ext cx="4114800" cy="4494692"/>
              </a:xfrm>
              <a:prstGeom prst="rect">
                <a:avLst/>
              </a:prstGeom>
              <a:blipFill>
                <a:blip r:embed="rId3"/>
                <a:stretch>
                  <a:fillRect l="-1185" t="-6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age 11">
            <a:extLst>
              <a:ext uri="{FF2B5EF4-FFF2-40B4-BE49-F238E27FC236}">
                <a16:creationId xmlns:a16="http://schemas.microsoft.com/office/drawing/2014/main" id="{25F1F381-3C10-487A-8EDA-B45667BA208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775269" y="2756720"/>
            <a:ext cx="1371599" cy="596186"/>
          </a:xfrm>
          <a:prstGeom prst="rect">
            <a:avLst/>
          </a:prstGeom>
        </p:spPr>
      </p:pic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B736B229-B743-432F-BDC9-677F3ACEA35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721531" y="4336869"/>
            <a:ext cx="2006688" cy="158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26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Equation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CE534-2B3A-FA4B-B87A-8AC244117610}" type="datetimeFigureOut">
              <a:rPr lang="en-US"/>
              <a:pPr>
                <a:defRPr/>
              </a:pPr>
              <a:t>3/8/2021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8B49568-CF7E-4F7E-945A-AFE9489160B8}"/>
              </a:ext>
            </a:extLst>
          </p:cNvPr>
          <p:cNvSpPr txBox="1"/>
          <p:nvPr userDrawn="1"/>
        </p:nvSpPr>
        <p:spPr>
          <a:xfrm>
            <a:off x="457200" y="2174875"/>
            <a:ext cx="4114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Displacement</a:t>
            </a:r>
            <a:r>
              <a:rPr lang="fr-FR" dirty="0"/>
              <a:t> model: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078F4DA2-C58B-48A8-A772-F3AC808DEF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4175" y="2638697"/>
            <a:ext cx="3991882" cy="3319189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2C1C224-BB30-4BBA-B704-136CB619C8E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90257" y="2638697"/>
            <a:ext cx="3211286" cy="106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94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Finite element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DFFB5-C0BC-DE4D-9A38-E0EE75FC9E15}" type="datetimeFigureOut">
              <a:rPr lang="en-US"/>
              <a:pPr>
                <a:defRPr/>
              </a:pPr>
              <a:t>3/8/2021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B5254445-E898-4731-B372-2C9DDCF937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47445" y="2485893"/>
            <a:ext cx="5230958" cy="268699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D134ADC-2178-4BBE-BB39-1AF55C1AB263}"/>
              </a:ext>
            </a:extLst>
          </p:cNvPr>
          <p:cNvSpPr txBox="1"/>
          <p:nvPr userDrawn="1"/>
        </p:nvSpPr>
        <p:spPr>
          <a:xfrm>
            <a:off x="265597" y="2625634"/>
            <a:ext cx="30958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Finite</a:t>
            </a:r>
            <a:r>
              <a:rPr lang="fr-FR" dirty="0"/>
              <a:t> </a:t>
            </a:r>
            <a:r>
              <a:rPr lang="fr-FR" dirty="0" err="1"/>
              <a:t>element</a:t>
            </a:r>
            <a:r>
              <a:rPr lang="fr-FR" dirty="0"/>
              <a:t> </a:t>
            </a:r>
            <a:r>
              <a:rPr lang="fr-FR" dirty="0" err="1"/>
              <a:t>discretization</a:t>
            </a:r>
            <a:r>
              <a:rPr lang="fr-FR" dirty="0"/>
              <a:t> of time and </a:t>
            </a:r>
            <a:r>
              <a:rPr lang="fr-FR" dirty="0" err="1"/>
              <a:t>space</a:t>
            </a:r>
            <a:r>
              <a:rPr lang="fr-FR" dirty="0"/>
              <a:t>, S 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𝞿i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Linear</a:t>
            </a:r>
            <a:r>
              <a:rPr lang="fr-FR" dirty="0"/>
              <a:t> </a:t>
            </a:r>
            <a:r>
              <a:rPr lang="fr-FR" dirty="0" err="1"/>
              <a:t>lagrange</a:t>
            </a:r>
            <a:r>
              <a:rPr lang="fr-FR" dirty="0"/>
              <a:t> </a:t>
            </a:r>
            <a:r>
              <a:rPr lang="fr-FR" dirty="0" err="1"/>
              <a:t>Finite</a:t>
            </a:r>
            <a:r>
              <a:rPr lang="fr-FR" dirty="0"/>
              <a:t> </a:t>
            </a:r>
            <a:r>
              <a:rPr lang="fr-FR" dirty="0" err="1"/>
              <a:t>element</a:t>
            </a:r>
            <a:endParaRPr lang="fr-FR" dirty="0"/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fr-FR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 </a:t>
            </a:r>
            <a:r>
              <a:rPr lang="fr-FR" dirty="0"/>
              <a:t>=0 ,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fr-FR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fr-FR" dirty="0"/>
              <a:t>=0 ,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fr-FR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fr-FR" dirty="0"/>
              <a:t>=0</a:t>
            </a:r>
          </a:p>
          <a:p>
            <a:endParaRPr lang="fr-FR" dirty="0"/>
          </a:p>
          <a:p>
            <a:r>
              <a:rPr lang="fr-FR" dirty="0" err="1"/>
              <a:t>Integration</a:t>
            </a:r>
            <a:r>
              <a:rPr lang="fr-FR" dirty="0"/>
              <a:t> </a:t>
            </a:r>
            <a:r>
              <a:rPr lang="fr-FR" dirty="0" err="1"/>
              <a:t>through</a:t>
            </a:r>
            <a:r>
              <a:rPr lang="fr-FR" dirty="0"/>
              <a:t> time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6286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53D0DF-F8D3-4EE3-98A3-EA60245C2F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err="1"/>
              <a:t>Jacobian</a:t>
            </a:r>
            <a:r>
              <a:rPr lang="fr-FR" dirty="0"/>
              <a:t>-free Newton Krylov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AC38B74-2EFC-4BE4-8A5E-1F4995F15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FDCA78B-9407-4422-8B23-C2437D30F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354AC57-55A6-4F97-89BA-444924DC1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F7D53D-272A-624E-BE3D-99D13E2B4193}" type="slidenum">
              <a:rPr lang="en-US" smtClean="0"/>
              <a:pPr>
                <a:defRPr/>
              </a:pPr>
              <a:t>‹N°›</a:t>
            </a:fld>
            <a:endParaRPr lang="en-US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99E4609-77F9-45A1-A5F4-F37D62C99C30}"/>
              </a:ext>
            </a:extLst>
          </p:cNvPr>
          <p:cNvSpPr txBox="1"/>
          <p:nvPr userDrawn="1"/>
        </p:nvSpPr>
        <p:spPr>
          <a:xfrm>
            <a:off x="457200" y="2429691"/>
            <a:ext cx="48071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Finite element expressions, </a:t>
            </a:r>
          </a:p>
          <a:p>
            <a:r>
              <a:rPr lang="en-US" dirty="0"/>
              <a:t>2. Newton’s method is used,</a:t>
            </a:r>
          </a:p>
          <a:p>
            <a:r>
              <a:rPr lang="en-US" dirty="0"/>
              <a:t>3. The Jacobian-free approximation is used</a:t>
            </a:r>
          </a:p>
          <a:p>
            <a:r>
              <a:rPr lang="en-US" dirty="0"/>
              <a:t>The </a:t>
            </a:r>
            <a:r>
              <a:rPr lang="en-US" dirty="0" err="1"/>
              <a:t>jacobian</a:t>
            </a:r>
            <a:r>
              <a:rPr lang="en-US" dirty="0"/>
              <a:t> </a:t>
            </a:r>
            <a:r>
              <a:rPr lang="en-US" dirty="0" err="1"/>
              <a:t>matrice</a:t>
            </a:r>
            <a:endParaRPr lang="en-US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Newton </a:t>
            </a:r>
            <a:r>
              <a:rPr lang="fr-FR" dirty="0" err="1"/>
              <a:t>iteration</a:t>
            </a:r>
            <a:r>
              <a:rPr lang="fr-FR" dirty="0"/>
              <a:t>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Where</a:t>
            </a:r>
            <a:r>
              <a:rPr lang="fr-FR" dirty="0"/>
              <a:t>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23A20BC-106D-4460-8887-F3AE23DFBA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4325" y="3616294"/>
            <a:ext cx="1319349" cy="48911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0EED4A0-70E9-484E-A6AB-25DC6558F1E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4503874"/>
            <a:ext cx="2338251" cy="41563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F482818-EC73-43BA-AAC0-41B21F08528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57200" y="5292013"/>
            <a:ext cx="1907177" cy="665873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EB15D2EC-E8DC-42F8-9C3A-8B5BBBCAAEF1}"/>
              </a:ext>
            </a:extLst>
          </p:cNvPr>
          <p:cNvSpPr txBox="1"/>
          <p:nvPr userDrawn="1"/>
        </p:nvSpPr>
        <p:spPr>
          <a:xfrm>
            <a:off x="4898571" y="2429691"/>
            <a:ext cx="38883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Resolution</a:t>
            </a:r>
            <a:r>
              <a:rPr lang="fr-FR" dirty="0"/>
              <a:t>:</a:t>
            </a:r>
          </a:p>
          <a:p>
            <a:r>
              <a:rPr lang="fr-FR" dirty="0"/>
              <a:t> </a:t>
            </a:r>
            <a:r>
              <a:rPr lang="en-US" dirty="0"/>
              <a:t>1. Form the Jacobian matrix, </a:t>
            </a:r>
          </a:p>
          <a:p>
            <a:r>
              <a:rPr lang="en-US" dirty="0"/>
              <a:t>2. Solve the sparse linear system (newton iteration), </a:t>
            </a:r>
          </a:p>
          <a:p>
            <a:r>
              <a:rPr lang="en-US" dirty="0"/>
              <a:t>3. Apply the update to obtain 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fr-FR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(K+1)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dirty="0"/>
              <a:t>. </a:t>
            </a:r>
            <a:endParaRPr lang="fr-FR" dirty="0"/>
          </a:p>
        </p:txBody>
      </p:sp>
      <p:pic>
        <p:nvPicPr>
          <p:cNvPr id="17" name="Image 16" descr="Une image contenant texte&#10;&#10;Description générée automatiquement">
            <a:extLst>
              <a:ext uri="{FF2B5EF4-FFF2-40B4-BE49-F238E27FC236}">
                <a16:creationId xmlns:a16="http://schemas.microsoft.com/office/drawing/2014/main" id="{8EB56269-BF6A-42E5-9222-A30DE0E1D07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898571" y="4230974"/>
            <a:ext cx="2895600" cy="68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66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732549-1C5D-4D4F-B8D8-A18F8FADAE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err="1"/>
              <a:t>Precondition</a:t>
            </a:r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AB54F75-B3C3-42B6-B6EE-EAA708B4D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946E4DA-D642-4BD1-BC11-ED40C2A01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3AF69ED-3EB0-4D01-A5DD-1F86F2CF8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F7D53D-272A-624E-BE3D-99D13E2B4193}" type="slidenum">
              <a:rPr lang="en-US" smtClean="0"/>
              <a:pPr>
                <a:defRPr/>
              </a:pPr>
              <a:t>‹N°›</a:t>
            </a:fld>
            <a:endParaRPr lang="en-US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34AD4A4-4A35-4474-96E0-0C3B4F4110AE}"/>
              </a:ext>
            </a:extLst>
          </p:cNvPr>
          <p:cNvSpPr txBox="1"/>
          <p:nvPr userDrawn="1"/>
        </p:nvSpPr>
        <p:spPr>
          <a:xfrm>
            <a:off x="457200" y="2381835"/>
            <a:ext cx="774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The </a:t>
            </a:r>
            <a:r>
              <a:rPr lang="fr-FR" dirty="0" err="1"/>
              <a:t>jacobian</a:t>
            </a:r>
            <a:r>
              <a:rPr lang="fr-FR" dirty="0"/>
              <a:t> free </a:t>
            </a:r>
            <a:r>
              <a:rPr lang="fr-FR" dirty="0" err="1"/>
              <a:t>krylov</a:t>
            </a:r>
            <a:r>
              <a:rPr lang="fr-FR" dirty="0"/>
              <a:t> newton system </a:t>
            </a:r>
            <a:r>
              <a:rPr lang="fr-FR" dirty="0" err="1"/>
              <a:t>requires</a:t>
            </a:r>
            <a:r>
              <a:rPr lang="fr-FR" dirty="0"/>
              <a:t> </a:t>
            </a:r>
            <a:r>
              <a:rPr lang="fr-FR" dirty="0" err="1"/>
              <a:t>precondition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solved</a:t>
            </a:r>
            <a:r>
              <a:rPr lang="fr-FR" dirty="0"/>
              <a:t> </a:t>
            </a:r>
          </a:p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E51AE8F-E069-4F51-BBE9-E6747B59E9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7017" y="2962781"/>
            <a:ext cx="2895599" cy="535922"/>
          </a:xfrm>
          <a:prstGeom prst="rect">
            <a:avLst/>
          </a:prstGeom>
        </p:spPr>
      </p:pic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0D1CB841-4C5A-4467-BA97-9D8B8F9603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7017" y="3829835"/>
            <a:ext cx="4010296" cy="178694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8FB9A805-DFDC-4FF7-8123-1B64869C8D49}"/>
              </a:ext>
            </a:extLst>
          </p:cNvPr>
          <p:cNvSpPr txBox="1"/>
          <p:nvPr userDrawn="1"/>
        </p:nvSpPr>
        <p:spPr>
          <a:xfrm>
            <a:off x="5525589" y="3429000"/>
            <a:ext cx="289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Where</a:t>
            </a:r>
            <a:r>
              <a:rPr lang="fr-FR" dirty="0"/>
              <a:t> M=</a:t>
            </a:r>
            <a:r>
              <a:rPr lang="fr-FR" dirty="0" err="1"/>
              <a:t>diag</a:t>
            </a:r>
            <a:r>
              <a:rPr lang="fr-FR" dirty="0"/>
              <a:t>(M1,M2,M3)</a:t>
            </a:r>
          </a:p>
        </p:txBody>
      </p:sp>
    </p:spTree>
    <p:extLst>
      <p:ext uri="{BB962C8B-B14F-4D97-AF65-F5344CB8AC3E}">
        <p14:creationId xmlns:p14="http://schemas.microsoft.com/office/powerpoint/2010/main" val="2098367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E3E791-4E11-44E7-999F-16C24B0882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err="1"/>
              <a:t>Results</a:t>
            </a:r>
            <a:r>
              <a:rPr lang="fr-FR" dirty="0"/>
              <a:t>: </a:t>
            </a:r>
            <a:r>
              <a:rPr lang="fr-FR" dirty="0" err="1"/>
              <a:t>Steady</a:t>
            </a:r>
            <a:r>
              <a:rPr lang="fr-FR" dirty="0"/>
              <a:t> state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83ACFCD-004E-490B-B96D-B44F9CF7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9505DD-0796-40A7-B138-DE83F9744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3BC648-AA0F-4F09-AA34-3D41C505A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F7D53D-272A-624E-BE3D-99D13E2B4193}" type="slidenum">
              <a:rPr lang="en-US" smtClean="0"/>
              <a:pPr>
                <a:defRPr/>
              </a:pPr>
              <a:t>‹N°›</a:t>
            </a:fld>
            <a:endParaRPr lang="en-US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7E5AE15-759B-4191-BF3D-99B1AAE1D58F}"/>
              </a:ext>
            </a:extLst>
          </p:cNvPr>
          <p:cNvSpPr txBox="1"/>
          <p:nvPr userDrawn="1"/>
        </p:nvSpPr>
        <p:spPr>
          <a:xfrm>
            <a:off x="457200" y="2455817"/>
            <a:ext cx="4023360" cy="3696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B75DC7E-31A6-499D-A530-206EAC6413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2252073"/>
            <a:ext cx="3749040" cy="370581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B74DE32-ABB8-4B9D-AF3F-5D88E017949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32813" y="2252073"/>
            <a:ext cx="3892730" cy="370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084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79D79A-E732-413B-BB5C-3DD5FE848B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err="1"/>
              <a:t>Results</a:t>
            </a:r>
            <a:r>
              <a:rPr lang="fr-FR" dirty="0"/>
              <a:t>: Transient State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0CEEC95-7CD8-42A8-83BC-C57611832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EA5A12D-3A82-4BB6-9724-B5679DF5D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8BDB72F-A572-4991-B391-15407B1E2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F7D53D-272A-624E-BE3D-99D13E2B4193}" type="slidenum">
              <a:rPr lang="en-US" smtClean="0"/>
              <a:pPr>
                <a:defRPr/>
              </a:pPr>
              <a:t>‹N°›</a:t>
            </a:fld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5EA8908-E0C0-4A40-9BF8-3612D8D8BC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1703" y="2172033"/>
            <a:ext cx="7929153" cy="360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35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900113"/>
            <a:ext cx="8229600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NE591 Assignment:</a:t>
            </a:r>
            <a:br>
              <a:rPr lang="en-US" dirty="0"/>
            </a:br>
            <a:r>
              <a:rPr lang="en-US" dirty="0"/>
              <a:t>Review of a journal article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3022600"/>
            <a:ext cx="8229600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Three dimensional coupled simulation of </a:t>
            </a:r>
            <a:r>
              <a:rPr lang="en-US" dirty="0" err="1"/>
              <a:t>thermomechanics</a:t>
            </a:r>
            <a:r>
              <a:rPr lang="en-US" dirty="0"/>
              <a:t>, heat, and oxygen diffusion in UO2 nuclear fuel rods published in journal of nuclear materials,</a:t>
            </a:r>
          </a:p>
          <a:p>
            <a:pPr lvl="0"/>
            <a:r>
              <a:rPr lang="en-US" dirty="0"/>
              <a:t>Authors: Chris Newman, glen Hansen and Derek </a:t>
            </a:r>
            <a:r>
              <a:rPr lang="en-US" dirty="0" err="1"/>
              <a:t>gaston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EF7D53D-272A-624E-BE3D-99D13E2B4193}" type="slidenum">
              <a:rPr lang="en-US" smtClean="0"/>
              <a:pPr>
                <a:defRPr/>
              </a:pPr>
              <a:t>‹N°›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57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0" indent="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None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A9A76-0EA1-4D78-83F8-965FAFD51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018" y="805207"/>
            <a:ext cx="7772400" cy="1470025"/>
          </a:xfrm>
        </p:spPr>
        <p:txBody>
          <a:bodyPr/>
          <a:lstStyle/>
          <a:p>
            <a:r>
              <a:rPr lang="fr-FR" dirty="0"/>
              <a:t>NE 591 assignement :</a:t>
            </a:r>
            <a:br>
              <a:rPr lang="fr-FR" dirty="0"/>
            </a:br>
            <a:r>
              <a:rPr lang="fr-FR" dirty="0"/>
              <a:t>Journal article </a:t>
            </a:r>
            <a:r>
              <a:rPr lang="fr-FR" dirty="0" err="1"/>
              <a:t>review</a:t>
            </a:r>
            <a:r>
              <a:rPr lang="fr-FR" dirty="0"/>
              <a:t> and critique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B771844-648B-4E44-A731-9575167709DC}"/>
              </a:ext>
            </a:extLst>
          </p:cNvPr>
          <p:cNvSpPr txBox="1"/>
          <p:nvPr/>
        </p:nvSpPr>
        <p:spPr>
          <a:xfrm>
            <a:off x="487018" y="2703443"/>
            <a:ext cx="82064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Three dimensional coupled simulation of </a:t>
            </a:r>
            <a:r>
              <a:rPr lang="en-US" b="1" dirty="0" err="1"/>
              <a:t>thermomechanics</a:t>
            </a:r>
            <a:r>
              <a:rPr lang="en-US" b="1" dirty="0"/>
              <a:t>, heat, and oxygen diffusion in UO2 nuclear fuel rods </a:t>
            </a:r>
          </a:p>
          <a:p>
            <a:r>
              <a:rPr lang="en-US" dirty="0"/>
              <a:t>Authors: </a:t>
            </a:r>
            <a:r>
              <a:rPr lang="fr-FR" dirty="0"/>
              <a:t>Chris Newman , Glen Hansen And Derek Gaston </a:t>
            </a:r>
          </a:p>
          <a:p>
            <a:r>
              <a:rPr lang="fr-FR" dirty="0" err="1"/>
              <a:t>Published</a:t>
            </a:r>
            <a:r>
              <a:rPr lang="fr-FR" dirty="0"/>
              <a:t> in the journal of </a:t>
            </a:r>
            <a:r>
              <a:rPr lang="fr-FR" dirty="0" err="1"/>
              <a:t>nuclear</a:t>
            </a:r>
            <a:r>
              <a:rPr lang="fr-FR" dirty="0"/>
              <a:t> </a:t>
            </a:r>
            <a:r>
              <a:rPr lang="fr-FR" dirty="0" err="1"/>
              <a:t>materials</a:t>
            </a:r>
            <a:r>
              <a:rPr lang="fr-FR" dirty="0"/>
              <a:t> issue </a:t>
            </a:r>
            <a:r>
              <a:rPr lang="fr-FR" dirty="0" err="1"/>
              <a:t>number</a:t>
            </a:r>
            <a:r>
              <a:rPr lang="fr-FR" dirty="0"/>
              <a:t> 392 (2009) P6-15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0700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A31CB4-1674-4AB1-BE8B-38E23125B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3843" y="619677"/>
            <a:ext cx="4956313" cy="917575"/>
          </a:xfrm>
        </p:spPr>
        <p:txBody>
          <a:bodyPr/>
          <a:lstStyle/>
          <a:p>
            <a:r>
              <a:rPr lang="fr-FR" dirty="0"/>
              <a:t>Article Critique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A663D0A-AB6F-4912-BFDF-56A963081C9D}"/>
              </a:ext>
            </a:extLst>
          </p:cNvPr>
          <p:cNvSpPr txBox="1"/>
          <p:nvPr/>
        </p:nvSpPr>
        <p:spPr>
          <a:xfrm>
            <a:off x="437322" y="1942956"/>
            <a:ext cx="844163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Evaluating</a:t>
            </a:r>
            <a:r>
              <a:rPr lang="fr-FR" dirty="0"/>
              <a:t> the </a:t>
            </a:r>
            <a:r>
              <a:rPr lang="fr-FR" dirty="0" err="1"/>
              <a:t>effectiveness</a:t>
            </a:r>
            <a:r>
              <a:rPr lang="fr-FR" dirty="0"/>
              <a:t> of The JFNK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Comparing</a:t>
            </a:r>
            <a:r>
              <a:rPr lang="fr-FR" dirty="0"/>
              <a:t> </a:t>
            </a:r>
            <a:r>
              <a:rPr lang="fr-FR" dirty="0" err="1"/>
              <a:t>it’s</a:t>
            </a:r>
            <a:r>
              <a:rPr lang="fr-FR" dirty="0"/>
              <a:t> </a:t>
            </a:r>
            <a:r>
              <a:rPr lang="fr-FR" dirty="0" err="1"/>
              <a:t>result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literature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Well</a:t>
            </a:r>
            <a:r>
              <a:rPr lang="fr-FR" dirty="0"/>
              <a:t> </a:t>
            </a:r>
            <a:r>
              <a:rPr lang="fr-FR" dirty="0" err="1"/>
              <a:t>structured</a:t>
            </a:r>
            <a:r>
              <a:rPr lang="fr-FR" dirty="0"/>
              <a:t> and </a:t>
            </a:r>
            <a:r>
              <a:rPr lang="fr-FR" dirty="0" err="1"/>
              <a:t>presented</a:t>
            </a:r>
            <a:r>
              <a:rPr lang="fr-FR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assumptions</a:t>
            </a:r>
            <a:r>
              <a:rPr lang="fr-FR" dirty="0"/>
              <a:t> </a:t>
            </a:r>
            <a:r>
              <a:rPr lang="fr-FR" dirty="0" err="1"/>
              <a:t>were</a:t>
            </a:r>
            <a:r>
              <a:rPr lang="fr-FR" dirty="0"/>
              <a:t> made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Why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mesh</a:t>
            </a:r>
            <a:r>
              <a:rPr lang="fr-FR" dirty="0"/>
              <a:t>. The </a:t>
            </a:r>
            <a:r>
              <a:rPr lang="fr-FR" dirty="0" err="1"/>
              <a:t>effect</a:t>
            </a:r>
            <a:r>
              <a:rPr lang="fr-FR" dirty="0"/>
              <a:t> of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another</a:t>
            </a:r>
            <a:endParaRPr lang="fr-FR" dirty="0"/>
          </a:p>
          <a:p>
            <a:r>
              <a:rPr lang="fr-FR" dirty="0" err="1"/>
              <a:t>Pictorial</a:t>
            </a:r>
            <a:r>
              <a:rPr lang="fr-FR" dirty="0"/>
              <a:t> model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go </a:t>
            </a:r>
            <a:r>
              <a:rPr lang="fr-FR" dirty="0" err="1"/>
              <a:t>wrong</a:t>
            </a:r>
            <a:r>
              <a:rPr lang="fr-FR" dirty="0"/>
              <a:t>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 no </a:t>
            </a:r>
            <a:r>
              <a:rPr lang="fr-FR" dirty="0" err="1"/>
              <a:t>Comparison</a:t>
            </a:r>
            <a:r>
              <a:rPr lang="fr-FR" dirty="0"/>
              <a:t> of The JFNK </a:t>
            </a:r>
            <a:r>
              <a:rPr lang="fr-FR" dirty="0" err="1"/>
              <a:t>approach</a:t>
            </a:r>
            <a:r>
              <a:rPr lang="fr-FR" dirty="0"/>
              <a:t> to </a:t>
            </a:r>
            <a:r>
              <a:rPr lang="fr-FR" dirty="0" err="1"/>
              <a:t>other</a:t>
            </a:r>
            <a:r>
              <a:rPr lang="fr-FR" dirty="0"/>
              <a:t> </a:t>
            </a:r>
          </a:p>
          <a:p>
            <a:r>
              <a:rPr lang="fr-FR" dirty="0" err="1"/>
              <a:t>Algorithms</a:t>
            </a:r>
            <a:r>
              <a:rPr lang="fr-F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More of a </a:t>
            </a:r>
            <a:r>
              <a:rPr lang="fr-FR" dirty="0" err="1"/>
              <a:t>evaluation</a:t>
            </a:r>
            <a:r>
              <a:rPr lang="fr-FR" dirty="0"/>
              <a:t> of JFNK</a:t>
            </a:r>
          </a:p>
          <a:p>
            <a:endParaRPr lang="fr-FR" dirty="0"/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BFDCCA2-961F-4434-996F-F96A11222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838" y="2104071"/>
            <a:ext cx="3086531" cy="195289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0AF66FC-3857-4D6B-99BA-56F664B87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838" y="4056969"/>
            <a:ext cx="3086531" cy="218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693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3B7440-6E2E-45B6-90EF-EB07F7BAFB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Thank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for </a:t>
            </a:r>
            <a:r>
              <a:rPr lang="fr-FR" dirty="0" err="1"/>
              <a:t>listening</a:t>
            </a:r>
            <a:r>
              <a:rPr lang="fr-F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68373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56D6F9-7E71-450C-A569-02DDF9419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8946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43CD95-8B81-4ED5-BD3D-08552A321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Analytical</a:t>
            </a:r>
            <a:r>
              <a:rPr lang="fr-FR" dirty="0"/>
              <a:t> </a:t>
            </a:r>
            <a:r>
              <a:rPr lang="fr-FR" dirty="0" err="1"/>
              <a:t>coupled</a:t>
            </a:r>
            <a:r>
              <a:rPr lang="fr-FR" dirty="0"/>
              <a:t> </a:t>
            </a:r>
            <a:r>
              <a:rPr lang="fr-FR" dirty="0" err="1"/>
              <a:t>equations</a:t>
            </a:r>
            <a:endParaRPr lang="fr-FR" dirty="0"/>
          </a:p>
        </p:txBody>
      </p:sp>
      <p:pic>
        <p:nvPicPr>
          <p:cNvPr id="5" name="Espace réservé du contenu 4" descr="Symbole de colère contour">
            <a:extLst>
              <a:ext uri="{FF2B5EF4-FFF2-40B4-BE49-F238E27FC236}">
                <a16:creationId xmlns:a16="http://schemas.microsoft.com/office/drawing/2014/main" id="{6B1E0BCE-45DB-44C7-952E-ABE3B8481E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786848" y="836389"/>
            <a:ext cx="180561" cy="180561"/>
          </a:xfrm>
        </p:spPr>
      </p:pic>
    </p:spTree>
    <p:extLst>
      <p:ext uri="{BB962C8B-B14F-4D97-AF65-F5344CB8AC3E}">
        <p14:creationId xmlns:p14="http://schemas.microsoft.com/office/powerpoint/2010/main" val="1004803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94D637-C438-4920-8E50-F6FAA99C0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Analytical</a:t>
            </a:r>
            <a:r>
              <a:rPr lang="fr-FR" dirty="0"/>
              <a:t> </a:t>
            </a:r>
            <a:r>
              <a:rPr lang="fr-FR" dirty="0" err="1"/>
              <a:t>coupled</a:t>
            </a:r>
            <a:r>
              <a:rPr lang="fr-FR" dirty="0"/>
              <a:t> </a:t>
            </a:r>
            <a:r>
              <a:rPr lang="fr-FR" dirty="0" err="1"/>
              <a:t>equations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7208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E9F336-4F9E-4618-9262-B86927661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Numerical</a:t>
            </a:r>
            <a:r>
              <a:rPr lang="fr-FR" dirty="0"/>
              <a:t> </a:t>
            </a:r>
            <a:r>
              <a:rPr lang="fr-FR" dirty="0" err="1"/>
              <a:t>resolution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1027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1EDA6C-482F-4CF7-A0EF-28143A039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380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A96277-F3B5-4F83-BBAD-BA13AC48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376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F0458F-5B08-422E-8148-9F0EE864B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7127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EE110D-4C8E-403D-B056-A382F8432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377588"/>
      </p:ext>
    </p:extLst>
  </p:cSld>
  <p:clrMapOvr>
    <a:masterClrMapping/>
  </p:clrMapOvr>
</p:sld>
</file>

<file path=ppt/theme/theme1.xml><?xml version="1.0" encoding="utf-8"?>
<a:theme xmlns:a="http://schemas.openxmlformats.org/drawingml/2006/main" name="NCStateU-horizontal-center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E 591 Assignement" id="{E55B5489-9FA4-422E-A8ED-41FB83293AF9}" vid="{73B26D5E-70CD-4A01-9FE0-CF9C04043A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 591 Assignement</Template>
  <TotalTime>297</TotalTime>
  <Words>119</Words>
  <Application>Microsoft Office PowerPoint</Application>
  <PresentationFormat>Affichage à l'écran (4:3)</PresentationFormat>
  <Paragraphs>33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 Math</vt:lpstr>
      <vt:lpstr>NCStateU-horizontal-center-logo</vt:lpstr>
      <vt:lpstr>NE 591 assignement : Journal article review and critique</vt:lpstr>
      <vt:lpstr>Présentation PowerPoint</vt:lpstr>
      <vt:lpstr>Analytical coupled equations</vt:lpstr>
      <vt:lpstr>Analytical coupled equations</vt:lpstr>
      <vt:lpstr>Numerical resolution</vt:lpstr>
      <vt:lpstr>Présentation PowerPoint</vt:lpstr>
      <vt:lpstr>Présentation PowerPoint</vt:lpstr>
      <vt:lpstr>Présentation PowerPoint</vt:lpstr>
      <vt:lpstr>Présentation PowerPoint</vt:lpstr>
      <vt:lpstr>Article Critique</vt:lpstr>
      <vt:lpstr>Thank you for listening!</vt:lpstr>
    </vt:vector>
  </TitlesOfParts>
  <Company>NC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ASUS</dc:creator>
  <cp:lastModifiedBy>ASUS</cp:lastModifiedBy>
  <cp:revision>6</cp:revision>
  <dcterms:created xsi:type="dcterms:W3CDTF">2021-03-08T20:36:12Z</dcterms:created>
  <dcterms:modified xsi:type="dcterms:W3CDTF">2021-03-09T01:38:47Z</dcterms:modified>
</cp:coreProperties>
</file>