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85" r:id="rId2"/>
    <p:sldMasterId id="2147483672" r:id="rId3"/>
  </p:sldMasterIdLst>
  <p:notesMasterIdLst>
    <p:notesMasterId r:id="rId16"/>
  </p:notesMasterIdLst>
  <p:handoutMasterIdLst>
    <p:handoutMasterId r:id="rId17"/>
  </p:handoutMasterIdLst>
  <p:sldIdLst>
    <p:sldId id="486" r:id="rId4"/>
    <p:sldId id="500" r:id="rId5"/>
    <p:sldId id="501" r:id="rId6"/>
    <p:sldId id="516" r:id="rId7"/>
    <p:sldId id="517" r:id="rId8"/>
    <p:sldId id="519" r:id="rId9"/>
    <p:sldId id="523" r:id="rId10"/>
    <p:sldId id="525" r:id="rId11"/>
    <p:sldId id="526" r:id="rId12"/>
    <p:sldId id="521" r:id="rId13"/>
    <p:sldId id="520" r:id="rId14"/>
    <p:sldId id="514" r:id="rId15"/>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25" autoAdjust="0"/>
    <p:restoredTop sz="95788" autoAdjust="0"/>
  </p:normalViewPr>
  <p:slideViewPr>
    <p:cSldViewPr snapToGrid="0" showGuides="1">
      <p:cViewPr>
        <p:scale>
          <a:sx n="106" d="100"/>
          <a:sy n="106" d="100"/>
        </p:scale>
        <p:origin x="130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BD7DC1-B237-4496-A470-4920435EA6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A0CA9E-9C5F-448A-B119-15E82137D5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E47E65-329A-4315-9A72-E1E4B64329F8}" type="datetimeFigureOut">
              <a:rPr lang="en-US" smtClean="0"/>
              <a:t>3/1/21</a:t>
            </a:fld>
            <a:endParaRPr lang="en-US"/>
          </a:p>
        </p:txBody>
      </p:sp>
      <p:sp>
        <p:nvSpPr>
          <p:cNvPr id="4" name="Footer Placeholder 3">
            <a:extLst>
              <a:ext uri="{FF2B5EF4-FFF2-40B4-BE49-F238E27FC236}">
                <a16:creationId xmlns:a16="http://schemas.microsoft.com/office/drawing/2014/main" id="{C32BD814-A17B-4B26-9E4B-B4EC3AF150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FE6D04-73B2-4953-AC6E-411858862E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DF8F4B-6EEB-4A9F-8795-52403F8083F0}" type="slidenum">
              <a:rPr lang="en-US" smtClean="0"/>
              <a:t>‹#›</a:t>
            </a:fld>
            <a:endParaRPr lang="en-US"/>
          </a:p>
        </p:txBody>
      </p:sp>
    </p:spTree>
    <p:extLst>
      <p:ext uri="{BB962C8B-B14F-4D97-AF65-F5344CB8AC3E}">
        <p14:creationId xmlns:p14="http://schemas.microsoft.com/office/powerpoint/2010/main" val="2529349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D772F-C431-44DA-A2C4-71B8296B2E4B}" type="datetimeFigureOut">
              <a:rPr lang="en-US" smtClean="0"/>
              <a:t>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71914-6B9F-4C78-A785-BAA9FB622BE6}" type="slidenum">
              <a:rPr lang="en-US" smtClean="0"/>
              <a:t>‹#›</a:t>
            </a:fld>
            <a:endParaRPr lang="en-US"/>
          </a:p>
        </p:txBody>
      </p:sp>
    </p:spTree>
    <p:extLst>
      <p:ext uri="{BB962C8B-B14F-4D97-AF65-F5344CB8AC3E}">
        <p14:creationId xmlns:p14="http://schemas.microsoft.com/office/powerpoint/2010/main" val="9042656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71914-6B9F-4C78-A785-BAA9FB622BE6}" type="slidenum">
              <a:rPr lang="en-US" smtClean="0"/>
              <a:t>1</a:t>
            </a:fld>
            <a:endParaRPr lang="en-US"/>
          </a:p>
        </p:txBody>
      </p:sp>
    </p:spTree>
    <p:extLst>
      <p:ext uri="{BB962C8B-B14F-4D97-AF65-F5344CB8AC3E}">
        <p14:creationId xmlns:p14="http://schemas.microsoft.com/office/powerpoint/2010/main" val="97910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571914-6B9F-4C78-A785-BAA9FB622BE6}" type="slidenum">
              <a:rPr lang="en-US" smtClean="0"/>
              <a:t>9</a:t>
            </a:fld>
            <a:endParaRPr lang="en-US"/>
          </a:p>
        </p:txBody>
      </p:sp>
    </p:spTree>
    <p:extLst>
      <p:ext uri="{BB962C8B-B14F-4D97-AF65-F5344CB8AC3E}">
        <p14:creationId xmlns:p14="http://schemas.microsoft.com/office/powerpoint/2010/main" val="15217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TextBox 2">
            <a:extLst>
              <a:ext uri="{FF2B5EF4-FFF2-40B4-BE49-F238E27FC236}">
                <a16:creationId xmlns:a16="http://schemas.microsoft.com/office/drawing/2014/main" id="{8ECC53CC-9BFD-6549-A4F3-EEC76F95A3CE}"/>
              </a:ext>
            </a:extLst>
          </p:cNvPr>
          <p:cNvSpPr txBox="1"/>
          <p:nvPr userDrawn="1"/>
        </p:nvSpPr>
        <p:spPr>
          <a:xfrm>
            <a:off x="4663440" y="565785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1740A37D-BD6D-B54E-A486-7F73B38AAE33}"/>
              </a:ext>
            </a:extLst>
          </p:cNvPr>
          <p:cNvSpPr txBox="1"/>
          <p:nvPr userDrawn="1"/>
        </p:nvSpPr>
        <p:spPr>
          <a:xfrm>
            <a:off x="2914650" y="502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5696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E72CBA84-7909-4356-8CB2-9FC800EFA018}" type="datetime1">
              <a:rPr lang="en-US" smtClean="0"/>
              <a:t>3/1/21</a:t>
            </a:fld>
            <a:endParaRPr lang="en-US"/>
          </a:p>
        </p:txBody>
      </p:sp>
      <p:sp>
        <p:nvSpPr>
          <p:cNvPr id="6"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7"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74258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E148B6CE-41AA-47F9-8B44-708995119F48}" type="datetime1">
              <a:rPr lang="en-US" smtClean="0"/>
              <a:t>3/1/21</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62774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DF426AB0-E2AD-4692-93CE-491567EBF16D}" type="datetime1">
              <a:rPr lang="en-US" smtClean="0"/>
              <a:t>3/1/21</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0666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47CA7404-9B6D-44F0-9A97-16F3D9624A65}" type="datetime1">
              <a:rPr lang="en-US" smtClean="0"/>
              <a:t>3/1/21</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318521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14363"/>
            <a:ext cx="10972800" cy="1068387"/>
          </a:xfrm>
        </p:spPr>
        <p:txBody>
          <a:bodyPr/>
          <a:lstStyle/>
          <a:p>
            <a:r>
              <a:rPr lang="en-US" dirty="0"/>
              <a:t>Click to edit Master title style</a:t>
            </a:r>
          </a:p>
        </p:txBody>
      </p:sp>
      <p:sp>
        <p:nvSpPr>
          <p:cNvPr id="3" name="Content Placeholder 2"/>
          <p:cNvSpPr>
            <a:spLocks noGrp="1"/>
          </p:cNvSpPr>
          <p:nvPr>
            <p:ph idx="1"/>
          </p:nvPr>
        </p:nvSpPr>
        <p:spPr>
          <a:xfrm>
            <a:off x="609600" y="2137410"/>
            <a:ext cx="10972800" cy="39887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pPr/>
              <a:t>‹#›</a:t>
            </a:fld>
            <a:endParaRPr lang="en-US"/>
          </a:p>
        </p:txBody>
      </p:sp>
    </p:spTree>
    <p:extLst>
      <p:ext uri="{BB962C8B-B14F-4D97-AF65-F5344CB8AC3E}">
        <p14:creationId xmlns:p14="http://schemas.microsoft.com/office/powerpoint/2010/main" val="295294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9D7F58CA-7A31-44AA-9E8B-F6F4F20C4D75}" type="datetime1">
              <a:rPr lang="en-US" smtClean="0"/>
              <a:t>3/1/21</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249880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FF412B10-097B-4FBD-A614-0B5BDD8263C2}" type="datetime1">
              <a:rPr lang="en-US" smtClean="0"/>
              <a:t>3/1/21</a:t>
            </a:fld>
            <a:endParaRPr lang="en-US"/>
          </a:p>
        </p:txBody>
      </p:sp>
      <p:sp>
        <p:nvSpPr>
          <p:cNvPr id="6"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7"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79568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73B32DB5-E541-4F16-B971-77E03C17DB84}" type="datetime1">
              <a:rPr lang="en-US" smtClean="0"/>
              <a:t>3/1/21</a:t>
            </a:fld>
            <a:endParaRPr lang="en-US"/>
          </a:p>
        </p:txBody>
      </p:sp>
      <p:sp>
        <p:nvSpPr>
          <p:cNvPr id="8"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9" name="Slide Number Placeholder 5"/>
          <p:cNvSpPr>
            <a:spLocks noGrp="1"/>
          </p:cNvSpPr>
          <p:nvPr>
            <p:ph type="sldNum" sz="quarter" idx="12"/>
          </p:nvPr>
        </p:nvSpPr>
        <p:spPr/>
        <p:txBody>
          <a:bodyPr/>
          <a:lstStyle>
            <a:lvl1pPr>
              <a:defRPr/>
            </a:lvl1pPr>
          </a:lstStyle>
          <a:p>
            <a:fld id="{23C6260E-304F-4BA0-8E11-6E941ACC6DAE}" type="slidenum">
              <a:rPr lang="en-US" smtClean="0"/>
              <a:pPr/>
              <a:t>‹#›</a:t>
            </a:fld>
            <a:endParaRPr lang="en-US"/>
          </a:p>
        </p:txBody>
      </p:sp>
    </p:spTree>
    <p:extLst>
      <p:ext uri="{BB962C8B-B14F-4D97-AF65-F5344CB8AC3E}">
        <p14:creationId xmlns:p14="http://schemas.microsoft.com/office/powerpoint/2010/main" val="323856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1E142636-91EC-47D1-8D8E-9598D66775BE}" type="datetime1">
              <a:rPr lang="en-US" smtClean="0"/>
              <a:t>3/1/21</a:t>
            </a:fld>
            <a:endParaRPr lang="en-US"/>
          </a:p>
        </p:txBody>
      </p:sp>
      <p:sp>
        <p:nvSpPr>
          <p:cNvPr id="4"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5"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211158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C34519DA-E290-4BC6-95AD-2A4CCE53DF08}" type="datetime1">
              <a:rPr lang="en-US" smtClean="0"/>
              <a:t>3/1/21</a:t>
            </a:fld>
            <a:endParaRPr lang="en-US"/>
          </a:p>
        </p:txBody>
      </p:sp>
      <p:sp>
        <p:nvSpPr>
          <p:cNvPr id="3"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4"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8471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a:xfrm>
            <a:off x="609600" y="6356352"/>
            <a:ext cx="2844800" cy="365125"/>
          </a:xfrm>
          <a:prstGeom prst="rect">
            <a:avLst/>
          </a:prstGeom>
        </p:spPr>
        <p:txBody>
          <a:bodyPr/>
          <a:lstStyle>
            <a:lvl1pPr>
              <a:defRPr/>
            </a:lvl1pPr>
          </a:lstStyle>
          <a:p>
            <a:fld id="{2C61EC58-A5C0-42A4-AB54-1B4C14B752D4}" type="datetime1">
              <a:rPr lang="en-US" smtClean="0"/>
              <a:t>3/1/21</a:t>
            </a:fld>
            <a:endParaRPr lang="en-US"/>
          </a:p>
        </p:txBody>
      </p:sp>
      <p:sp>
        <p:nvSpPr>
          <p:cNvPr id="6" name="Footer Placeholder 4"/>
          <p:cNvSpPr>
            <a:spLocks noGrp="1"/>
          </p:cNvSpPr>
          <p:nvPr>
            <p:ph type="ftr" sz="quarter" idx="11"/>
          </p:nvPr>
        </p:nvSpPr>
        <p:spPr>
          <a:xfrm>
            <a:off x="4165600" y="6356352"/>
            <a:ext cx="3860800" cy="365125"/>
          </a:xfrm>
          <a:prstGeom prst="rect">
            <a:avLst/>
          </a:prstGeom>
        </p:spPr>
        <p:txBody>
          <a:bodyPr/>
          <a:lstStyle>
            <a:lvl1pPr>
              <a:defRPr/>
            </a:lvl1pPr>
          </a:lstStyle>
          <a:p>
            <a:r>
              <a:rPr lang="en-US"/>
              <a:t>CTFFuel - capabilities and developments</a:t>
            </a:r>
          </a:p>
        </p:txBody>
      </p:sp>
      <p:sp>
        <p:nvSpPr>
          <p:cNvPr id="7"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32618309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Title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pic>
        <p:nvPicPr>
          <p:cNvPr id="9" name="Picture 8">
            <a:extLst>
              <a:ext uri="{FF2B5EF4-FFF2-40B4-BE49-F238E27FC236}">
                <a16:creationId xmlns:a16="http://schemas.microsoft.com/office/drawing/2014/main" id="{44969DDF-63B0-4C48-9144-E5C404DFCB2D}"/>
              </a:ext>
            </a:extLst>
          </p:cNvPr>
          <p:cNvPicPr>
            <a:picLocks noChangeAspect="1"/>
          </p:cNvPicPr>
          <p:nvPr userDrawn="1"/>
        </p:nvPicPr>
        <p:blipFill rotWithShape="1">
          <a:blip r:embed="rId3"/>
          <a:srcRect b="21655"/>
          <a:stretch/>
        </p:blipFill>
        <p:spPr>
          <a:xfrm>
            <a:off x="0" y="3549838"/>
            <a:ext cx="12192000" cy="3308162"/>
          </a:xfrm>
          <a:prstGeom prst="rect">
            <a:avLst/>
          </a:prstGeom>
        </p:spPr>
      </p:pic>
    </p:spTree>
    <p:extLst>
      <p:ext uri="{BB962C8B-B14F-4D97-AF65-F5344CB8AC3E}">
        <p14:creationId xmlns:p14="http://schemas.microsoft.com/office/powerpoint/2010/main" val="487438955"/>
      </p:ext>
    </p:extLst>
  </p:cSld>
  <p:clrMap bg1="lt1" tx1="dk1" bg2="lt2" tx2="dk2" accent1="accent1" accent2="accent2" accent3="accent3" accent4="accent4" accent5="accent5" accent6="accent6" hlink="hlink" folHlink="folHlink"/>
  <p:hf hdr="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
        <p:nvSpPr>
          <p:cNvPr id="10" name="Title Placeholder 1"/>
          <p:cNvSpPr>
            <a:spLocks noGrp="1"/>
          </p:cNvSpPr>
          <p:nvPr>
            <p:ph type="title"/>
          </p:nvPr>
        </p:nvSpPr>
        <p:spPr bwMode="auto">
          <a:xfrm>
            <a:off x="609600" y="900113"/>
            <a:ext cx="10972800" cy="106838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Title</a:t>
            </a:r>
          </a:p>
        </p:txBody>
      </p:sp>
    </p:spTree>
    <p:extLst>
      <p:ext uri="{BB962C8B-B14F-4D97-AF65-F5344CB8AC3E}">
        <p14:creationId xmlns:p14="http://schemas.microsoft.com/office/powerpoint/2010/main" val="772619011"/>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fld id="{23C6260E-304F-4BA0-8E11-6E941ACC6DAE}" type="slidenum">
              <a:rPr lang="en-US" smtClean="0"/>
              <a:pPr/>
              <a:t>‹#›</a:t>
            </a:fld>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1286546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2400" kern="1200">
          <a:solidFill>
            <a:schemeClr val="tx1"/>
          </a:solidFill>
          <a:latin typeface="Times New Roman" panose="02020603050405020304" pitchFamily="18" charset="0"/>
          <a:ea typeface="ＭＳ Ｐゴシック" charset="0"/>
          <a:cs typeface="Times New Roman" panose="02020603050405020304" pitchFamily="18" charset="0"/>
        </a:defRPr>
      </a:lvl1pPr>
      <a:lvl2pPr marL="990575" indent="-380990" algn="l" defTabSz="609585" rtl="0" eaLnBrk="1" fontAlgn="base" hangingPunct="1">
        <a:spcBef>
          <a:spcPct val="20000"/>
        </a:spcBef>
        <a:spcAft>
          <a:spcPct val="0"/>
        </a:spcAft>
        <a:buFont typeface="Arial" charset="0"/>
        <a:buChar char="–"/>
        <a:defRPr sz="2400" kern="1200">
          <a:solidFill>
            <a:schemeClr val="tx1"/>
          </a:solidFill>
          <a:latin typeface="Times New Roman" panose="02020603050405020304" pitchFamily="18" charset="0"/>
          <a:ea typeface="ＭＳ Ｐゴシック" charset="0"/>
          <a:cs typeface="Times New Roman" panose="02020603050405020304" pitchFamily="18" charset="0"/>
        </a:defRPr>
      </a:lvl2pPr>
      <a:lvl3pPr marL="1523962" indent="-304792" algn="l" defTabSz="609585" rtl="0" eaLnBrk="1" fontAlgn="base" hangingPunct="1">
        <a:spcBef>
          <a:spcPct val="20000"/>
        </a:spcBef>
        <a:spcAft>
          <a:spcPct val="0"/>
        </a:spcAft>
        <a:buFont typeface="Arial" charset="0"/>
        <a:buChar char="•"/>
        <a:defRPr sz="2400" kern="1200">
          <a:solidFill>
            <a:schemeClr val="tx1"/>
          </a:solidFill>
          <a:latin typeface="Times New Roman" panose="02020603050405020304" pitchFamily="18" charset="0"/>
          <a:ea typeface="ＭＳ Ｐゴシック" charset="0"/>
          <a:cs typeface="Times New Roman" panose="02020603050405020304" pitchFamily="18" charset="0"/>
        </a:defRPr>
      </a:lvl3pPr>
      <a:lvl4pPr marL="2133547" indent="-304792" algn="l" defTabSz="609585" rtl="0" eaLnBrk="1" fontAlgn="base" hangingPunct="1">
        <a:spcBef>
          <a:spcPct val="20000"/>
        </a:spcBef>
        <a:spcAft>
          <a:spcPct val="0"/>
        </a:spcAft>
        <a:buFont typeface="Arial" charset="0"/>
        <a:buChar char="–"/>
        <a:defRPr sz="2400" kern="1200">
          <a:solidFill>
            <a:schemeClr val="tx1"/>
          </a:solidFill>
          <a:latin typeface="Times New Roman" panose="02020603050405020304" pitchFamily="18" charset="0"/>
          <a:ea typeface="ＭＳ Ｐゴシック" charset="0"/>
          <a:cs typeface="Times New Roman" panose="02020603050405020304" pitchFamily="18" charset="0"/>
        </a:defRPr>
      </a:lvl4pPr>
      <a:lvl5pPr marL="2743131" indent="-304792" algn="l" defTabSz="609585" rtl="0" eaLnBrk="1" fontAlgn="base" hangingPunct="1">
        <a:spcBef>
          <a:spcPct val="20000"/>
        </a:spcBef>
        <a:spcAft>
          <a:spcPct val="0"/>
        </a:spcAft>
        <a:buFont typeface="Arial" charset="0"/>
        <a:buChar char="»"/>
        <a:defRPr sz="2400" kern="1200">
          <a:solidFill>
            <a:schemeClr val="tx1"/>
          </a:solidFill>
          <a:latin typeface="Times New Roman" panose="02020603050405020304" pitchFamily="18" charset="0"/>
          <a:ea typeface="ＭＳ Ｐゴシック" charset="0"/>
          <a:cs typeface="Times New Roman" panose="02020603050405020304" pitchFamily="18"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30" y="1591139"/>
            <a:ext cx="11530940" cy="2082790"/>
          </a:xfrm>
        </p:spPr>
        <p:txBody>
          <a:bodyPr anchor="t"/>
          <a:lstStyle/>
          <a:p>
            <a:pPr>
              <a:lnSpc>
                <a:spcPct val="100000"/>
              </a:lnSpc>
            </a:pPr>
            <a:r>
              <a:rPr lang="en-US" sz="4400" b="1" dirty="0">
                <a:solidFill>
                  <a:srgbClr val="C00000"/>
                </a:solidFill>
                <a:cs typeface="Times New Roman" panose="02020603050405020304" pitchFamily="18" charset="0"/>
              </a:rPr>
              <a:t>Review: Neutronics and Fuel Performance Evolution of Accident Tolerant </a:t>
            </a:r>
            <a:r>
              <a:rPr lang="en-US" sz="4400" b="1" dirty="0" err="1">
                <a:solidFill>
                  <a:srgbClr val="C00000"/>
                </a:solidFill>
                <a:cs typeface="Times New Roman" panose="02020603050405020304" pitchFamily="18" charset="0"/>
              </a:rPr>
              <a:t>FeCrAl</a:t>
            </a:r>
            <a:r>
              <a:rPr lang="en-US" sz="4400" b="1" dirty="0">
                <a:solidFill>
                  <a:srgbClr val="C00000"/>
                </a:solidFill>
                <a:cs typeface="Times New Roman" panose="02020603050405020304" pitchFamily="18" charset="0"/>
              </a:rPr>
              <a:t> Cladding Under Normal Operation Conditions</a:t>
            </a:r>
            <a:br>
              <a:rPr lang="en-US" sz="4400" i="1" u="sng" dirty="0">
                <a:cs typeface="Times New Roman" panose="02020603050405020304" pitchFamily="18" charset="0"/>
              </a:rPr>
            </a:br>
            <a:endParaRPr lang="en-US" sz="3200" u="sng" dirty="0">
              <a:cs typeface="Times New Roman" panose="02020603050405020304" pitchFamily="18" charset="0"/>
            </a:endParaRPr>
          </a:p>
        </p:txBody>
      </p:sp>
      <p:sp>
        <p:nvSpPr>
          <p:cNvPr id="4" name="Title 1">
            <a:extLst>
              <a:ext uri="{FF2B5EF4-FFF2-40B4-BE49-F238E27FC236}">
                <a16:creationId xmlns:a16="http://schemas.microsoft.com/office/drawing/2014/main" id="{FEA4404F-88F0-134E-9A3D-15DB1FB0528E}"/>
              </a:ext>
            </a:extLst>
          </p:cNvPr>
          <p:cNvSpPr txBox="1">
            <a:spLocks/>
          </p:cNvSpPr>
          <p:nvPr/>
        </p:nvSpPr>
        <p:spPr bwMode="auto">
          <a:xfrm>
            <a:off x="330530" y="3429000"/>
            <a:ext cx="11861470" cy="3428999"/>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00000"/>
              </a:lnSpc>
              <a:spcAft>
                <a:spcPts val="0"/>
              </a:spcAft>
            </a:pPr>
            <a:endParaRPr lang="en-US" sz="2400" dirty="0">
              <a:solidFill>
                <a:srgbClr val="002060"/>
              </a:solidFill>
              <a:latin typeface="Calibri" panose="020F0502020204030204" pitchFamily="34" charset="0"/>
              <a:cs typeface="Calibri" panose="020F0502020204030204" pitchFamily="34" charset="0"/>
            </a:endParaRPr>
          </a:p>
          <a:p>
            <a:pPr fontAlgn="auto">
              <a:lnSpc>
                <a:spcPct val="100000"/>
              </a:lnSpc>
              <a:spcAft>
                <a:spcPts val="0"/>
              </a:spcAft>
            </a:pPr>
            <a:endParaRPr lang="en-US" sz="2400" dirty="0">
              <a:solidFill>
                <a:srgbClr val="002060"/>
              </a:solidFill>
              <a:latin typeface="Calibri" panose="020F0502020204030204" pitchFamily="34" charset="0"/>
              <a:cs typeface="Calibri" panose="020F0502020204030204" pitchFamily="34" charset="0"/>
            </a:endParaRPr>
          </a:p>
          <a:p>
            <a:pPr fontAlgn="auto">
              <a:lnSpc>
                <a:spcPct val="100000"/>
              </a:lnSpc>
              <a:spcAft>
                <a:spcPts val="0"/>
              </a:spcAft>
            </a:pPr>
            <a:r>
              <a:rPr lang="en-US" sz="2400" dirty="0">
                <a:solidFill>
                  <a:srgbClr val="002060"/>
                </a:solidFill>
                <a:latin typeface="Calibri" panose="020F0502020204030204" pitchFamily="34" charset="0"/>
                <a:cs typeface="Calibri" panose="020F0502020204030204" pitchFamily="34" charset="0"/>
              </a:rPr>
              <a:t>Quentin Faure</a:t>
            </a:r>
            <a:endParaRPr lang="en-US" sz="2400" i="1" dirty="0">
              <a:solidFill>
                <a:srgbClr val="002060"/>
              </a:solidFill>
              <a:latin typeface="Calibri" panose="020F0502020204030204" pitchFamily="34" charset="0"/>
              <a:cs typeface="Calibri" panose="020F0502020204030204" pitchFamily="34" charset="0"/>
            </a:endParaRPr>
          </a:p>
          <a:p>
            <a:pPr lvl="0" defTabSz="457200" fontAlgn="auto">
              <a:lnSpc>
                <a:spcPct val="100000"/>
              </a:lnSpc>
              <a:spcBef>
                <a:spcPts val="0"/>
              </a:spcBef>
              <a:spcAft>
                <a:spcPts val="0"/>
              </a:spcAft>
              <a:defRPr/>
            </a:pPr>
            <a:r>
              <a:rPr lang="en-US" sz="2400" dirty="0">
                <a:solidFill>
                  <a:srgbClr val="002060"/>
                </a:solidFill>
                <a:latin typeface="Calibri" panose="020F0502020204030204" pitchFamily="34" charset="0"/>
                <a:cs typeface="Calibri" panose="020F0502020204030204" pitchFamily="34" charset="0"/>
              </a:rPr>
              <a:t>NE 591 – 010:  Nuclear Fuel Performance</a:t>
            </a:r>
          </a:p>
          <a:p>
            <a:pPr lvl="0" defTabSz="457200" fontAlgn="auto">
              <a:lnSpc>
                <a:spcPct val="100000"/>
              </a:lnSpc>
              <a:spcBef>
                <a:spcPts val="0"/>
              </a:spcBef>
              <a:spcAft>
                <a:spcPts val="0"/>
              </a:spcAft>
              <a:defRPr/>
            </a:pPr>
            <a:r>
              <a:rPr lang="en-US" sz="2400">
                <a:solidFill>
                  <a:srgbClr val="002060"/>
                </a:solidFill>
                <a:latin typeface="Calibri" panose="020F0502020204030204" pitchFamily="34" charset="0"/>
                <a:cs typeface="Calibri" panose="020F0502020204030204" pitchFamily="34" charset="0"/>
              </a:rPr>
              <a:t>March 9</a:t>
            </a:r>
            <a:r>
              <a:rPr lang="en-US" sz="2400" baseline="30000">
                <a:solidFill>
                  <a:srgbClr val="002060"/>
                </a:solidFill>
                <a:latin typeface="Calibri" panose="020F0502020204030204" pitchFamily="34" charset="0"/>
                <a:cs typeface="Calibri" panose="020F0502020204030204" pitchFamily="34" charset="0"/>
              </a:rPr>
              <a:t>th</a:t>
            </a:r>
            <a:r>
              <a:rPr lang="en-US" sz="2400" dirty="0">
                <a:solidFill>
                  <a:srgbClr val="002060"/>
                </a:solidFill>
                <a:latin typeface="Calibri" panose="020F0502020204030204" pitchFamily="34" charset="0"/>
                <a:cs typeface="Calibri" panose="020F0502020204030204" pitchFamily="34" charset="0"/>
              </a:rPr>
              <a:t>, 2021</a:t>
            </a:r>
          </a:p>
        </p:txBody>
      </p:sp>
    </p:spTree>
    <p:extLst>
      <p:ext uri="{BB962C8B-B14F-4D97-AF65-F5344CB8AC3E}">
        <p14:creationId xmlns:p14="http://schemas.microsoft.com/office/powerpoint/2010/main" val="1540205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10</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115050" y="1456806"/>
            <a:ext cx="12076950" cy="5022914"/>
          </a:xfrm>
          <a:prstGeom prst="rect">
            <a:avLst/>
          </a:prstGeom>
          <a:noFill/>
        </p:spPr>
        <p:txBody>
          <a:bodyPr wrap="square">
            <a:spAutoFit/>
          </a:bodyPr>
          <a:lstStyle/>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Some assumptions made in the paper seems or are wrong.</a:t>
            </a:r>
          </a:p>
          <a:p>
            <a:pPr marL="350837" lvl="1" indent="-285750" defTabSz="609585">
              <a:spcBef>
                <a:spcPct val="20000"/>
              </a:spcBef>
              <a:buFont typeface="Wingdings" pitchFamily="2" charset="2"/>
              <a:buChar char="v"/>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Some models are not presented and can be very useful to understand the results found.</a:t>
            </a:r>
          </a:p>
          <a:p>
            <a:pPr marL="350837" lvl="1" indent="-285750" defTabSz="609585">
              <a:spcBef>
                <a:spcPct val="20000"/>
              </a:spcBef>
              <a:buFont typeface="Wingdings" pitchFamily="2" charset="2"/>
              <a:buChar char="v"/>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Some results are not explained correctly or are missing an explanation.</a:t>
            </a:r>
          </a:p>
          <a:p>
            <a:pPr marL="350837" lvl="1" indent="-285750" defTabSz="609585">
              <a:spcBef>
                <a:spcPct val="20000"/>
              </a:spcBef>
              <a:buFont typeface="Wingdings" pitchFamily="2" charset="2"/>
              <a:buChar char="v"/>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Little correlation between each graphics made (a lot of them can be made).</a:t>
            </a:r>
          </a:p>
          <a:p>
            <a:pPr marL="350837" lvl="1" indent="-285750" defTabSz="609585">
              <a:spcBef>
                <a:spcPct val="20000"/>
              </a:spcBef>
              <a:buFont typeface="Wingdings" pitchFamily="2" charset="2"/>
              <a:buChar char="v"/>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Try to fill the gap regarding the normal operation for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cladding fuel but does not really do it</a:t>
            </a:r>
          </a:p>
          <a:p>
            <a:pPr marL="350837" lvl="1" indent="-285750" defTabSz="609585">
              <a:spcBef>
                <a:spcPct val="20000"/>
              </a:spcBef>
              <a:buFont typeface="Wingdings" pitchFamily="2" charset="2"/>
              <a:buChar char="v"/>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Ideas:</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Model an entire core and analyze the impact of the new fuel on the peak powers, poison generations, ...</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Varied the cladding thickness and maybe enrichment to see what can be achieved</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Developed a model for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creep (or use one if that exist) and add it as a third model (guess model)</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Provide another transient analysis with a different software than what has been done </a:t>
            </a:r>
            <a:r>
              <a:rPr lang="en-US" dirty="0" err="1">
                <a:latin typeface="+mj-lt"/>
                <a:cs typeface="Times New Roman" panose="02020603050405020304" pitchFamily="18" charset="0"/>
              </a:rPr>
              <a:t>alrealdy</a:t>
            </a:r>
            <a:endParaRPr lang="en-US" dirty="0">
              <a:latin typeface="+mj-lt"/>
              <a:cs typeface="Times New Roman" panose="02020603050405020304" pitchFamily="18" charset="0"/>
            </a:endParaRP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Discussion</a:t>
            </a:r>
          </a:p>
        </p:txBody>
      </p:sp>
    </p:spTree>
    <p:extLst>
      <p:ext uri="{BB962C8B-B14F-4D97-AF65-F5344CB8AC3E}">
        <p14:creationId xmlns:p14="http://schemas.microsoft.com/office/powerpoint/2010/main" val="235568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11</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115050" y="1456806"/>
            <a:ext cx="12076950" cy="646331"/>
          </a:xfrm>
          <a:prstGeom prst="rect">
            <a:avLst/>
          </a:prstGeom>
          <a:noFill/>
        </p:spPr>
        <p:txBody>
          <a:bodyPr wrap="square">
            <a:spAutoFit/>
          </a:bodyPr>
          <a:lstStyle/>
          <a:p>
            <a:pPr marL="65087" lvl="1" defTabSz="609585">
              <a:spcBef>
                <a:spcPct val="20000"/>
              </a:spcBef>
              <a:defRPr/>
            </a:pPr>
            <a:r>
              <a:rPr lang="en-US" dirty="0">
                <a:latin typeface="+mj-lt"/>
                <a:cs typeface="Times New Roman" panose="02020603050405020304" pitchFamily="18" charset="0"/>
              </a:rPr>
              <a:t>X. Wu et al., Neutronics And Fuel Performance Evaluation Of Accident Tolerant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Cladding Under Normal Operation Conditions</a:t>
            </a:r>
            <a:r>
              <a:rPr lang="en-US" i="1" dirty="0">
                <a:latin typeface="+mj-lt"/>
                <a:cs typeface="Times New Roman" panose="02020603050405020304" pitchFamily="18" charset="0"/>
              </a:rPr>
              <a:t>, Annals of Nuclear Energy, Vol. 85</a:t>
            </a:r>
            <a:r>
              <a:rPr lang="en-US" dirty="0">
                <a:latin typeface="+mj-lt"/>
                <a:cs typeface="Times New Roman" panose="02020603050405020304" pitchFamily="18" charset="0"/>
              </a:rPr>
              <a:t> (2015), pp. 763 - 775</a:t>
            </a: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Reference</a:t>
            </a:r>
          </a:p>
        </p:txBody>
      </p:sp>
    </p:spTree>
    <p:extLst>
      <p:ext uri="{BB962C8B-B14F-4D97-AF65-F5344CB8AC3E}">
        <p14:creationId xmlns:p14="http://schemas.microsoft.com/office/powerpoint/2010/main" val="65302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DE86-A257-4641-B4B0-46CD5895BB30}"/>
              </a:ext>
            </a:extLst>
          </p:cNvPr>
          <p:cNvSpPr>
            <a:spLocks noGrp="1"/>
          </p:cNvSpPr>
          <p:nvPr>
            <p:ph type="ctrTitle"/>
          </p:nvPr>
        </p:nvSpPr>
        <p:spPr>
          <a:xfrm>
            <a:off x="1524000" y="1490472"/>
            <a:ext cx="9144000" cy="2387600"/>
          </a:xfrm>
        </p:spPr>
        <p:txBody>
          <a:bodyPr/>
          <a:lstStyle/>
          <a:p>
            <a:r>
              <a:rPr lang="en-US" dirty="0">
                <a:solidFill>
                  <a:srgbClr val="002060"/>
                </a:solidFill>
              </a:rPr>
              <a:t>Thank you!</a:t>
            </a:r>
          </a:p>
        </p:txBody>
      </p:sp>
    </p:spTree>
    <p:extLst>
      <p:ext uri="{BB962C8B-B14F-4D97-AF65-F5344CB8AC3E}">
        <p14:creationId xmlns:p14="http://schemas.microsoft.com/office/powerpoint/2010/main" val="98075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AD73-E478-794C-9E24-DDBDFCF711E3}"/>
              </a:ext>
            </a:extLst>
          </p:cNvPr>
          <p:cNvSpPr>
            <a:spLocks noGrp="1"/>
          </p:cNvSpPr>
          <p:nvPr>
            <p:ph type="title"/>
          </p:nvPr>
        </p:nvSpPr>
        <p:spPr>
          <a:xfrm>
            <a:off x="179614" y="731837"/>
            <a:ext cx="11402786" cy="1093590"/>
          </a:xfrm>
        </p:spPr>
        <p:txBody>
          <a:bodyPr/>
          <a:lstStyle/>
          <a:p>
            <a:pPr algn="l"/>
            <a:r>
              <a:rPr lang="en-US" sz="4000" dirty="0">
                <a:solidFill>
                  <a:srgbClr val="C00000"/>
                </a:solidFill>
                <a:latin typeface="+mj-lt"/>
              </a:rPr>
              <a:t>Outline</a:t>
            </a:r>
          </a:p>
        </p:txBody>
      </p:sp>
      <p:sp>
        <p:nvSpPr>
          <p:cNvPr id="3" name="Content Placeholder 2">
            <a:extLst>
              <a:ext uri="{FF2B5EF4-FFF2-40B4-BE49-F238E27FC236}">
                <a16:creationId xmlns:a16="http://schemas.microsoft.com/office/drawing/2014/main" id="{43BD8FDD-23AA-014F-A68B-93778E794D0D}"/>
              </a:ext>
            </a:extLst>
          </p:cNvPr>
          <p:cNvSpPr>
            <a:spLocks noGrp="1"/>
          </p:cNvSpPr>
          <p:nvPr>
            <p:ph idx="1"/>
          </p:nvPr>
        </p:nvSpPr>
        <p:spPr>
          <a:xfrm>
            <a:off x="179614" y="2137410"/>
            <a:ext cx="12012386" cy="3988753"/>
          </a:xfrm>
        </p:spPr>
        <p:txBody>
          <a:bodyPr/>
          <a:lstStyle/>
          <a:p>
            <a:pPr>
              <a:lnSpc>
                <a:spcPct val="150000"/>
              </a:lnSpc>
              <a:spcBef>
                <a:spcPts val="1200"/>
              </a:spcBef>
              <a:spcAft>
                <a:spcPts val="1200"/>
              </a:spcAft>
              <a:buFont typeface="Calibri" panose="020F0502020204030204" pitchFamily="34" charset="0"/>
              <a:buChar char="‒"/>
            </a:pPr>
            <a:r>
              <a:rPr lang="en-US" sz="2400" dirty="0">
                <a:solidFill>
                  <a:srgbClr val="002060"/>
                </a:solidFill>
                <a:latin typeface="+mj-lt"/>
              </a:rPr>
              <a:t>Introduction </a:t>
            </a:r>
          </a:p>
          <a:p>
            <a:pPr>
              <a:lnSpc>
                <a:spcPct val="150000"/>
              </a:lnSpc>
              <a:spcBef>
                <a:spcPts val="1200"/>
              </a:spcBef>
              <a:spcAft>
                <a:spcPts val="1200"/>
              </a:spcAft>
              <a:buFont typeface="Calibri" panose="020F0502020204030204" pitchFamily="34" charset="0"/>
              <a:buChar char="‒"/>
            </a:pPr>
            <a:r>
              <a:rPr lang="en-US" dirty="0">
                <a:solidFill>
                  <a:srgbClr val="002060"/>
                </a:solidFill>
                <a:latin typeface="+mj-lt"/>
              </a:rPr>
              <a:t>Neutronics Model and Fuel Performance Model</a:t>
            </a:r>
          </a:p>
          <a:p>
            <a:pPr>
              <a:lnSpc>
                <a:spcPct val="150000"/>
              </a:lnSpc>
              <a:spcBef>
                <a:spcPts val="1200"/>
              </a:spcBef>
              <a:spcAft>
                <a:spcPts val="1200"/>
              </a:spcAft>
              <a:buFont typeface="Calibri" panose="020F0502020204030204" pitchFamily="34" charset="0"/>
              <a:buChar char="‒"/>
            </a:pPr>
            <a:r>
              <a:rPr lang="en-US" dirty="0">
                <a:solidFill>
                  <a:srgbClr val="002060"/>
                </a:solidFill>
                <a:latin typeface="+mj-lt"/>
              </a:rPr>
              <a:t>Fuel Performance Results</a:t>
            </a:r>
          </a:p>
          <a:p>
            <a:pPr>
              <a:lnSpc>
                <a:spcPct val="150000"/>
              </a:lnSpc>
              <a:spcBef>
                <a:spcPts val="1200"/>
              </a:spcBef>
              <a:spcAft>
                <a:spcPts val="1200"/>
              </a:spcAft>
              <a:buFont typeface="Calibri" panose="020F0502020204030204" pitchFamily="34" charset="0"/>
              <a:buChar char="‒"/>
            </a:pPr>
            <a:r>
              <a:rPr lang="en-US" dirty="0">
                <a:solidFill>
                  <a:srgbClr val="002060"/>
                </a:solidFill>
                <a:latin typeface="+mj-lt"/>
              </a:rPr>
              <a:t>Discussion</a:t>
            </a:r>
          </a:p>
          <a:p>
            <a:pPr>
              <a:lnSpc>
                <a:spcPct val="150000"/>
              </a:lnSpc>
              <a:spcBef>
                <a:spcPts val="1200"/>
              </a:spcBef>
              <a:spcAft>
                <a:spcPts val="1200"/>
              </a:spcAft>
              <a:buFont typeface="Calibri" panose="020F0502020204030204" pitchFamily="34" charset="0"/>
              <a:buChar char="‒"/>
            </a:pPr>
            <a:endParaRPr lang="en-US" dirty="0">
              <a:solidFill>
                <a:srgbClr val="002060"/>
              </a:solidFill>
              <a:latin typeface="+mj-lt"/>
            </a:endParaRPr>
          </a:p>
          <a:p>
            <a:pPr>
              <a:lnSpc>
                <a:spcPct val="150000"/>
              </a:lnSpc>
              <a:spcBef>
                <a:spcPts val="1200"/>
              </a:spcBef>
              <a:spcAft>
                <a:spcPts val="1200"/>
              </a:spcAft>
              <a:buFont typeface="Calibri" panose="020F0502020204030204" pitchFamily="34" charset="0"/>
              <a:buChar char="‒"/>
            </a:pPr>
            <a:endParaRPr lang="en-US" dirty="0">
              <a:solidFill>
                <a:srgbClr val="002060"/>
              </a:solidFill>
              <a:latin typeface="+mj-lt"/>
            </a:endParaRPr>
          </a:p>
          <a:p>
            <a:pPr marL="0" indent="0">
              <a:lnSpc>
                <a:spcPct val="150000"/>
              </a:lnSpc>
              <a:spcBef>
                <a:spcPts val="1200"/>
              </a:spcBef>
              <a:spcAft>
                <a:spcPts val="1200"/>
              </a:spcAft>
              <a:buNone/>
            </a:pPr>
            <a:r>
              <a:rPr lang="en-US" dirty="0">
                <a:solidFill>
                  <a:srgbClr val="002060"/>
                </a:solidFill>
                <a:latin typeface="+mj-lt"/>
              </a:rPr>
              <a:t> </a:t>
            </a:r>
            <a:endParaRPr lang="en-US" sz="2400" dirty="0">
              <a:solidFill>
                <a:srgbClr val="002060"/>
              </a:solidFill>
              <a:latin typeface="+mj-lt"/>
            </a:endParaRPr>
          </a:p>
        </p:txBody>
      </p:sp>
      <p:sp>
        <p:nvSpPr>
          <p:cNvPr id="6" name="Slide Number Placeholder 5">
            <a:extLst>
              <a:ext uri="{FF2B5EF4-FFF2-40B4-BE49-F238E27FC236}">
                <a16:creationId xmlns:a16="http://schemas.microsoft.com/office/drawing/2014/main" id="{5CFAC066-EA3A-7042-ACB8-99D8F53DAF64}"/>
              </a:ext>
            </a:extLst>
          </p:cNvPr>
          <p:cNvSpPr>
            <a:spLocks noGrp="1"/>
          </p:cNvSpPr>
          <p:nvPr>
            <p:ph type="sldNum" sz="quarter" idx="12"/>
          </p:nvPr>
        </p:nvSpPr>
        <p:spPr>
          <a:xfrm>
            <a:off x="9347200" y="6492875"/>
            <a:ext cx="2844800" cy="365125"/>
          </a:xfrm>
        </p:spPr>
        <p:txBody>
          <a:bodyPr/>
          <a:lstStyle/>
          <a:p>
            <a:fld id="{23C6260E-304F-4BA0-8E11-6E941ACC6DAE}" type="slidenum">
              <a:rPr lang="en-US" smtClean="0"/>
              <a:pPr/>
              <a:t>2</a:t>
            </a:fld>
            <a:endParaRPr lang="en-US"/>
          </a:p>
        </p:txBody>
      </p:sp>
    </p:spTree>
    <p:extLst>
      <p:ext uri="{BB962C8B-B14F-4D97-AF65-F5344CB8AC3E}">
        <p14:creationId xmlns:p14="http://schemas.microsoft.com/office/powerpoint/2010/main" val="55988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2387-B9CA-FD46-BB8F-72E1BB6E18BB}"/>
              </a:ext>
            </a:extLst>
          </p:cNvPr>
          <p:cNvSpPr>
            <a:spLocks noGrp="1"/>
          </p:cNvSpPr>
          <p:nvPr>
            <p:ph type="title"/>
          </p:nvPr>
        </p:nvSpPr>
        <p:spPr>
          <a:xfrm>
            <a:off x="609600" y="614363"/>
            <a:ext cx="10972800" cy="691923"/>
          </a:xfrm>
        </p:spPr>
        <p:txBody>
          <a:bodyPr/>
          <a:lstStyle/>
          <a:p>
            <a:r>
              <a:rPr lang="en-US" sz="3600" dirty="0">
                <a:solidFill>
                  <a:srgbClr val="C00000"/>
                </a:solidFill>
                <a:latin typeface="+mj-lt"/>
              </a:rPr>
              <a:t>Introduction</a:t>
            </a:r>
          </a:p>
        </p:txBody>
      </p:sp>
      <p:sp>
        <p:nvSpPr>
          <p:cNvPr id="7" name="TextBox 6">
            <a:extLst>
              <a:ext uri="{FF2B5EF4-FFF2-40B4-BE49-F238E27FC236}">
                <a16:creationId xmlns:a16="http://schemas.microsoft.com/office/drawing/2014/main" id="{758D1163-8F8E-4271-B4AB-E6BEB59B139C}"/>
              </a:ext>
            </a:extLst>
          </p:cNvPr>
          <p:cNvSpPr txBox="1"/>
          <p:nvPr/>
        </p:nvSpPr>
        <p:spPr>
          <a:xfrm>
            <a:off x="115050" y="1456806"/>
            <a:ext cx="11867153" cy="6130909"/>
          </a:xfrm>
          <a:prstGeom prst="rect">
            <a:avLst/>
          </a:prstGeom>
          <a:noFill/>
        </p:spPr>
        <p:txBody>
          <a:bodyPr wrap="square">
            <a:spAutoFit/>
          </a:bodyPr>
          <a:lstStyle/>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r>
              <a:rPr lang="en-US" dirty="0">
                <a:solidFill>
                  <a:srgbClr val="002060"/>
                </a:solidFill>
                <a:latin typeface="+mj-lt"/>
                <a:cs typeface="Times New Roman" panose="02020603050405020304" pitchFamily="18" charset="0"/>
              </a:rPr>
              <a:t>General topic: new cladding (</a:t>
            </a: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for Accident Tolerant Fuel (ATF). Comparison of neutronics and fuel performance behaviors of fuel with </a:t>
            </a: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cladding compared to Zircaloy fuel during normal operation.</a:t>
            </a:r>
          </a:p>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r>
              <a:rPr lang="en-US" dirty="0">
                <a:solidFill>
                  <a:srgbClr val="002060"/>
                </a:solidFill>
                <a:latin typeface="+mj-lt"/>
                <a:cs typeface="Times New Roman" panose="02020603050405020304" pitchFamily="18" charset="0"/>
              </a:rPr>
              <a:t>Property of </a:t>
            </a: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compared to Zircaloy:</a:t>
            </a:r>
          </a:p>
          <a:p>
            <a:pPr marL="808037" lvl="2" indent="-285750" defTabSz="609585">
              <a:spcBef>
                <a:spcPct val="20000"/>
              </a:spcBef>
              <a:buFont typeface="Wingdings" pitchFamily="2" charset="2"/>
              <a:buChar char="ü"/>
              <a:defRPr/>
            </a:pPr>
            <a:r>
              <a:rPr lang="en-US" dirty="0">
                <a:solidFill>
                  <a:srgbClr val="002060"/>
                </a:solidFill>
                <a:latin typeface="+mj-lt"/>
                <a:cs typeface="Times New Roman" panose="02020603050405020304" pitchFamily="18" charset="0"/>
              </a:rPr>
              <a:t>  Similar thermal conductivity</a:t>
            </a:r>
          </a:p>
          <a:p>
            <a:pPr lvl="2" indent="-392113" defTabSz="609585">
              <a:spcBef>
                <a:spcPct val="20000"/>
              </a:spcBef>
              <a:buClr>
                <a:srgbClr val="00B050"/>
              </a:buClr>
              <a:buFont typeface="Wingdings" pitchFamily="2" charset="2"/>
              <a:buChar char="ü"/>
              <a:defRPr/>
            </a:pPr>
            <a:r>
              <a:rPr lang="en-US" dirty="0">
                <a:solidFill>
                  <a:srgbClr val="002060"/>
                </a:solidFill>
                <a:latin typeface="+mj-lt"/>
                <a:cs typeface="Times New Roman" panose="02020603050405020304" pitchFamily="18" charset="0"/>
              </a:rPr>
              <a:t>Increased creep resistance at high temperature</a:t>
            </a:r>
          </a:p>
          <a:p>
            <a:pPr lvl="2" indent="-392113" defTabSz="609585">
              <a:spcBef>
                <a:spcPct val="20000"/>
              </a:spcBef>
              <a:buClr>
                <a:srgbClr val="00B050"/>
              </a:buClr>
              <a:buFont typeface="Wingdings" pitchFamily="2" charset="2"/>
              <a:buChar char="ü"/>
              <a:defRPr/>
            </a:pPr>
            <a:r>
              <a:rPr lang="en-US" dirty="0">
                <a:solidFill>
                  <a:srgbClr val="002060"/>
                </a:solidFill>
                <a:latin typeface="+mj-lt"/>
                <a:cs typeface="Times New Roman" panose="02020603050405020304" pitchFamily="18" charset="0"/>
              </a:rPr>
              <a:t>Oxidation rate two to three orders of magnitude lower</a:t>
            </a:r>
          </a:p>
          <a:p>
            <a:pPr lvl="2" indent="-392113" defTabSz="609585">
              <a:spcBef>
                <a:spcPct val="20000"/>
              </a:spcBef>
              <a:buClr>
                <a:srgbClr val="00B050"/>
              </a:buClr>
              <a:buFont typeface="Wingdings" pitchFamily="2" charset="2"/>
              <a:buChar char="ü"/>
              <a:defRPr/>
            </a:pPr>
            <a:r>
              <a:rPr lang="en-US" dirty="0">
                <a:solidFill>
                  <a:srgbClr val="002060"/>
                </a:solidFill>
                <a:latin typeface="+mj-lt"/>
                <a:cs typeface="Times New Roman" panose="02020603050405020304" pitchFamily="18" charset="0"/>
              </a:rPr>
              <a:t>Smaller thermal and irradiation creeps (not known)</a:t>
            </a:r>
          </a:p>
          <a:p>
            <a:pPr lvl="2" indent="-392113" defTabSz="609585">
              <a:spcBef>
                <a:spcPct val="20000"/>
              </a:spcBef>
              <a:buClr>
                <a:srgbClr val="00B050"/>
              </a:buClr>
              <a:buFont typeface="Wingdings" pitchFamily="2" charset="2"/>
              <a:buChar char="ü"/>
              <a:defRPr/>
            </a:pPr>
            <a:r>
              <a:rPr lang="en-US" dirty="0">
                <a:solidFill>
                  <a:srgbClr val="002060"/>
                </a:solidFill>
                <a:latin typeface="+mj-lt"/>
                <a:cs typeface="Times New Roman" panose="02020603050405020304" pitchFamily="18" charset="0"/>
              </a:rPr>
              <a:t>Slower hydrogen generation </a:t>
            </a:r>
          </a:p>
          <a:p>
            <a:pPr lvl="2" indent="-392113" defTabSz="609585">
              <a:spcBef>
                <a:spcPct val="20000"/>
              </a:spcBef>
              <a:buClr>
                <a:srgbClr val="FF0000"/>
              </a:buClr>
              <a:buFont typeface="Zapf Dingbats"/>
              <a:buChar char="✕"/>
              <a:defRPr/>
            </a:pPr>
            <a:r>
              <a:rPr lang="en-US" dirty="0">
                <a:solidFill>
                  <a:srgbClr val="002060"/>
                </a:solidFill>
                <a:latin typeface="+mj-lt"/>
                <a:cs typeface="Times New Roman" panose="02020603050405020304" pitchFamily="18" charset="0"/>
              </a:rPr>
              <a:t>Thermal neutron absorption cross-section is 12 – 16 times higher</a:t>
            </a:r>
          </a:p>
          <a:p>
            <a:pPr lvl="2" indent="-392113" defTabSz="609585">
              <a:spcBef>
                <a:spcPct val="20000"/>
              </a:spcBef>
              <a:buClr>
                <a:schemeClr val="tx1"/>
              </a:buClr>
              <a:buFont typeface="Wingdings" pitchFamily="2" charset="2"/>
              <a:buChar char="Ø"/>
              <a:defRPr/>
            </a:pPr>
            <a:r>
              <a:rPr lang="en-US" dirty="0">
                <a:solidFill>
                  <a:srgbClr val="002060"/>
                </a:solidFill>
                <a:latin typeface="+mj-lt"/>
                <a:cs typeface="Times New Roman" panose="02020603050405020304" pitchFamily="18" charset="0"/>
              </a:rPr>
              <a:t>Higher specific heat capacity </a:t>
            </a:r>
          </a:p>
          <a:p>
            <a:pPr lvl="2" indent="-392113" defTabSz="609585">
              <a:spcBef>
                <a:spcPct val="20000"/>
              </a:spcBef>
              <a:buClr>
                <a:srgbClr val="00B050"/>
              </a:buClr>
              <a:buFont typeface="Wingdings" pitchFamily="2" charset="2"/>
              <a:buChar char="ü"/>
              <a:defRPr/>
            </a:pPr>
            <a:r>
              <a:rPr lang="en-US" dirty="0">
                <a:solidFill>
                  <a:srgbClr val="002060"/>
                </a:solidFill>
                <a:latin typeface="+mj-lt"/>
                <a:cs typeface="Times New Roman" panose="02020603050405020304" pitchFamily="18" charset="0"/>
              </a:rPr>
              <a:t>Increased time margin during accident (from one hour to a few hours)</a:t>
            </a:r>
          </a:p>
          <a:p>
            <a:pPr marL="407987" lvl="1" indent="-342900" defTabSz="609585">
              <a:spcBef>
                <a:spcPct val="20000"/>
              </a:spcBef>
              <a:buFont typeface="Wingdings" pitchFamily="2" charset="2"/>
              <a:buChar char="v"/>
              <a:defRPr/>
            </a:pPr>
            <a:r>
              <a:rPr lang="en-US" dirty="0">
                <a:solidFill>
                  <a:srgbClr val="002060"/>
                </a:solidFill>
                <a:latin typeface="+mj-lt"/>
                <a:cs typeface="Times New Roman" panose="02020603050405020304" pitchFamily="18" charset="0"/>
              </a:rPr>
              <a:t>Problem: </a:t>
            </a: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properties have not been fully implemented in neutronics and fuel performance software (for example: thermal conductivity as a function of neutron irradiation and burnup)</a:t>
            </a:r>
          </a:p>
          <a:p>
            <a:pPr marL="407987" lvl="1" indent="-342900" defTabSz="609585">
              <a:spcBef>
                <a:spcPct val="20000"/>
              </a:spcBef>
              <a:buFont typeface="Wingdings" pitchFamily="2" charset="2"/>
              <a:buChar char="v"/>
              <a:defRPr/>
            </a:pPr>
            <a:r>
              <a:rPr lang="en-US" dirty="0">
                <a:solidFill>
                  <a:srgbClr val="002060"/>
                </a:solidFill>
                <a:cs typeface="Times New Roman" panose="02020603050405020304" pitchFamily="18" charset="0"/>
              </a:rPr>
              <a:t>Fuel design based on another paper. This design gives satisfying fuel cycle length and allows small modifications the fuel conception for a 15% cost increase in fuel production (different enrichment but same cladding outer diameter so no need to change fuel assembly design and reactor core design)</a:t>
            </a:r>
          </a:p>
          <a:p>
            <a:pPr marL="407987" lvl="1" indent="-342900" defTabSz="609585">
              <a:spcBef>
                <a:spcPct val="20000"/>
              </a:spcBef>
              <a:buFont typeface="Wingdings" pitchFamily="2" charset="2"/>
              <a:buChar char="v"/>
              <a:defRPr/>
            </a:pPr>
            <a:endParaRPr lang="en-US" dirty="0">
              <a:solidFill>
                <a:srgbClr val="002060"/>
              </a:solidFill>
              <a:latin typeface="+mj-lt"/>
              <a:cs typeface="Times New Roman" panose="02020603050405020304" pitchFamily="18" charset="0"/>
            </a:endParaRPr>
          </a:p>
          <a:p>
            <a:pPr marL="407987" lvl="1" indent="-342900" defTabSz="609585">
              <a:spcBef>
                <a:spcPct val="20000"/>
              </a:spcBef>
              <a:buFont typeface="Wingdings" pitchFamily="2" charset="2"/>
              <a:buChar char="v"/>
              <a:defRPr/>
            </a:pPr>
            <a:endParaRPr lang="en-US" dirty="0">
              <a:solidFill>
                <a:srgbClr val="002060"/>
              </a:solidFill>
              <a:latin typeface="+mj-lt"/>
              <a:cs typeface="Times New Roman" panose="02020603050405020304" pitchFamily="18" charset="0"/>
            </a:endParaRPr>
          </a:p>
          <a:p>
            <a:pPr marR="0" lvl="1" indent="-392113" algn="l" defTabSz="609585" rtl="0" eaLnBrk="1" fontAlgn="base" latinLnBrk="0" hangingPunct="1">
              <a:lnSpc>
                <a:spcPct val="100000"/>
              </a:lnSpc>
              <a:spcBef>
                <a:spcPct val="20000"/>
              </a:spcBef>
              <a:spcAft>
                <a:spcPct val="0"/>
              </a:spcAft>
              <a:buClrTx/>
              <a:buSzTx/>
              <a:buFont typeface="Calibri" panose="020F0502020204030204" pitchFamily="34" charset="0"/>
              <a:buChar char="‒"/>
              <a:tabLst/>
              <a:defRPr/>
            </a:pPr>
            <a:endParaRPr kumimoji="0" lang="en-US" b="0" i="0" u="none" strike="noStrike" kern="1200" cap="none" spc="0" normalizeH="0" baseline="0" noProof="0" dirty="0">
              <a:ln>
                <a:noFill/>
              </a:ln>
              <a:solidFill>
                <a:srgbClr val="002060"/>
              </a:solidFill>
              <a:effectLst/>
              <a:uLnTx/>
              <a:uFillTx/>
              <a:latin typeface="+mj-lt"/>
              <a:ea typeface="ＭＳ Ｐゴシック" charset="0"/>
              <a:cs typeface="Times New Roman" panose="02020603050405020304" pitchFamily="18" charset="0"/>
            </a:endParaRPr>
          </a:p>
        </p:txBody>
      </p:sp>
    </p:spTree>
    <p:extLst>
      <p:ext uri="{BB962C8B-B14F-4D97-AF65-F5344CB8AC3E}">
        <p14:creationId xmlns:p14="http://schemas.microsoft.com/office/powerpoint/2010/main" val="317312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4</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115051" y="1456806"/>
            <a:ext cx="6723184" cy="4967514"/>
          </a:xfrm>
          <a:prstGeom prst="rect">
            <a:avLst/>
          </a:prstGeom>
          <a:noFill/>
        </p:spPr>
        <p:txBody>
          <a:bodyPr wrap="square">
            <a:spAutoFit/>
          </a:bodyPr>
          <a:lstStyle/>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r>
              <a:rPr lang="en-US" dirty="0">
                <a:solidFill>
                  <a:srgbClr val="002060"/>
                </a:solidFill>
                <a:latin typeface="+mj-lt"/>
                <a:cs typeface="Times New Roman" panose="02020603050405020304" pitchFamily="18" charset="0"/>
              </a:rPr>
              <a:t>Coolant temperature: 580 K</a:t>
            </a:r>
          </a:p>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r>
              <a:rPr lang="en-US" dirty="0">
                <a:solidFill>
                  <a:srgbClr val="002060"/>
                </a:solidFill>
                <a:latin typeface="+mj-lt"/>
                <a:cs typeface="Times New Roman" panose="02020603050405020304" pitchFamily="18" charset="0"/>
              </a:rPr>
              <a:t>Fuel Temperature: 900 K</a:t>
            </a:r>
          </a:p>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r>
              <a:rPr lang="en-US" dirty="0">
                <a:solidFill>
                  <a:srgbClr val="002060"/>
                </a:solidFill>
                <a:latin typeface="+mj-lt"/>
                <a:cs typeface="Times New Roman" panose="02020603050405020304" pitchFamily="18" charset="0"/>
              </a:rPr>
              <a:t>Cladding and gap temperature: 600 K </a:t>
            </a:r>
          </a:p>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r>
              <a:rPr lang="en-US" dirty="0">
                <a:solidFill>
                  <a:srgbClr val="002060"/>
                </a:solidFill>
                <a:latin typeface="+mj-lt"/>
                <a:cs typeface="Times New Roman" panose="02020603050405020304" pitchFamily="18" charset="0"/>
              </a:rPr>
              <a:t>Problem:</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Fuel centerline or fuel surface temperature?</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Why is the cladding and gap temperature the same? No spatial variation?</a:t>
            </a:r>
          </a:p>
          <a:p>
            <a:pPr marL="808037" lvl="2" indent="-285750" defTabSz="609585">
              <a:spcBef>
                <a:spcPct val="20000"/>
              </a:spcBef>
              <a:buFont typeface="Arial" panose="020B0604020202020204" pitchFamily="34" charset="0"/>
              <a:buChar char="•"/>
              <a:defRPr/>
            </a:pP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cladding is only 61 % of the thickness of Zircaloy</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Fuel radius is 5 % bigger for </a:t>
            </a: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cladding fuel</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Gap thicknesses are the same</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Thermal conductivity are very close</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Fuel temperature should be different:</a:t>
            </a:r>
          </a:p>
          <a:p>
            <a:pPr marL="1265237" lvl="3" indent="-285750" defTabSz="609585">
              <a:spcBef>
                <a:spcPct val="20000"/>
              </a:spcBef>
              <a:buFont typeface="Courier New" panose="02070309020205020404" pitchFamily="49" charset="0"/>
              <a:buChar char="o"/>
              <a:defRPr/>
            </a:pPr>
            <a:r>
              <a:rPr lang="en-US" dirty="0" err="1">
                <a:solidFill>
                  <a:srgbClr val="002060"/>
                </a:solidFill>
                <a:latin typeface="+mj-lt"/>
                <a:cs typeface="Times New Roman" panose="02020603050405020304" pitchFamily="18" charset="0"/>
              </a:rPr>
              <a:t>T</a:t>
            </a:r>
            <a:r>
              <a:rPr lang="en-US" baseline="-25000" dirty="0" err="1">
                <a:solidFill>
                  <a:srgbClr val="002060"/>
                </a:solidFill>
                <a:latin typeface="+mj-lt"/>
                <a:cs typeface="Times New Roman" panose="02020603050405020304" pitchFamily="18" charset="0"/>
              </a:rPr>
              <a:t>gap</a:t>
            </a:r>
            <a:r>
              <a:rPr lang="en-US" dirty="0">
                <a:solidFill>
                  <a:srgbClr val="002060"/>
                </a:solidFill>
                <a:latin typeface="+mj-lt"/>
                <a:cs typeface="Times New Roman" panose="02020603050405020304" pitchFamily="18" charset="0"/>
              </a:rPr>
              <a:t> – </a:t>
            </a:r>
            <a:r>
              <a:rPr lang="en-US" dirty="0" err="1">
                <a:solidFill>
                  <a:srgbClr val="002060"/>
                </a:solidFill>
                <a:latin typeface="+mj-lt"/>
                <a:cs typeface="Times New Roman" panose="02020603050405020304" pitchFamily="18" charset="0"/>
              </a:rPr>
              <a:t>T</a:t>
            </a:r>
            <a:r>
              <a:rPr lang="en-US" baseline="-25000" dirty="0" err="1">
                <a:solidFill>
                  <a:srgbClr val="002060"/>
                </a:solidFill>
                <a:latin typeface="+mj-lt"/>
                <a:cs typeface="Times New Roman" panose="02020603050405020304" pitchFamily="18" charset="0"/>
              </a:rPr>
              <a:t>clad</a:t>
            </a:r>
            <a:r>
              <a:rPr lang="en-US" dirty="0">
                <a:solidFill>
                  <a:srgbClr val="002060"/>
                </a:solidFill>
                <a:latin typeface="+mj-lt"/>
                <a:cs typeface="Times New Roman" panose="02020603050405020304" pitchFamily="18" charset="0"/>
              </a:rPr>
              <a:t> should varied by approximately 60 % </a:t>
            </a:r>
          </a:p>
          <a:p>
            <a:pPr marL="979487" lvl="3" defTabSz="609585">
              <a:spcBef>
                <a:spcPct val="20000"/>
              </a:spcBef>
              <a:defRPr/>
            </a:pPr>
            <a:r>
              <a:rPr lang="en-US" dirty="0">
                <a:solidFill>
                  <a:srgbClr val="002060"/>
                </a:solidFill>
                <a:latin typeface="+mj-lt"/>
                <a:cs typeface="Times New Roman" panose="02020603050405020304" pitchFamily="18" charset="0"/>
              </a:rPr>
              <a:t>for </a:t>
            </a:r>
            <a:r>
              <a:rPr kumimoji="0" lang="en-US" b="0" i="0" u="none" strike="noStrike" kern="1200" cap="none" spc="0" normalizeH="0" noProof="0" dirty="0" err="1">
                <a:ln>
                  <a:noFill/>
                </a:ln>
                <a:solidFill>
                  <a:srgbClr val="002060"/>
                </a:solidFill>
                <a:effectLst/>
                <a:uLnTx/>
                <a:uFillTx/>
                <a:latin typeface="+mj-lt"/>
                <a:ea typeface="ＭＳ Ｐゴシック" charset="0"/>
                <a:cs typeface="Times New Roman" panose="02020603050405020304" pitchFamily="18" charset="0"/>
              </a:rPr>
              <a:t>FeCrAl</a:t>
            </a:r>
            <a:r>
              <a:rPr kumimoji="0" lang="en-US" b="0" i="0" u="none" strike="noStrike" kern="1200" cap="none" spc="0" normalizeH="0" noProof="0" dirty="0">
                <a:ln>
                  <a:noFill/>
                </a:ln>
                <a:solidFill>
                  <a:srgbClr val="002060"/>
                </a:solidFill>
                <a:effectLst/>
                <a:uLnTx/>
                <a:uFillTx/>
                <a:latin typeface="+mj-lt"/>
                <a:ea typeface="ＭＳ Ｐゴシック" charset="0"/>
                <a:cs typeface="Times New Roman" panose="02020603050405020304" pitchFamily="18" charset="0"/>
              </a:rPr>
              <a:t> compared </a:t>
            </a:r>
            <a:r>
              <a:rPr lang="en-US" dirty="0">
                <a:solidFill>
                  <a:srgbClr val="002060"/>
                </a:solidFill>
                <a:latin typeface="+mj-lt"/>
                <a:cs typeface="Times New Roman" panose="02020603050405020304" pitchFamily="18" charset="0"/>
              </a:rPr>
              <a:t>to Zircaloy in s</a:t>
            </a:r>
            <a:r>
              <a:rPr kumimoji="0" lang="en-US" b="0" i="0" u="none" strike="noStrike" kern="1200" cap="none" spc="0" normalizeH="0" noProof="0" dirty="0" err="1">
                <a:ln>
                  <a:noFill/>
                </a:ln>
                <a:solidFill>
                  <a:srgbClr val="002060"/>
                </a:solidFill>
                <a:effectLst/>
                <a:uLnTx/>
                <a:uFillTx/>
                <a:latin typeface="+mj-lt"/>
                <a:ea typeface="ＭＳ Ｐゴシック" charset="0"/>
                <a:cs typeface="Times New Roman" panose="02020603050405020304" pitchFamily="18" charset="0"/>
              </a:rPr>
              <a:t>teady</a:t>
            </a:r>
            <a:r>
              <a:rPr kumimoji="0" lang="en-US" b="0" i="0" u="none" strike="noStrike" kern="1200" cap="none" spc="0" normalizeH="0" noProof="0" dirty="0">
                <a:ln>
                  <a:noFill/>
                </a:ln>
                <a:solidFill>
                  <a:srgbClr val="002060"/>
                </a:solidFill>
                <a:effectLst/>
                <a:uLnTx/>
                <a:uFillTx/>
                <a:latin typeface="+mj-lt"/>
                <a:ea typeface="ＭＳ Ｐゴシック" charset="0"/>
                <a:cs typeface="Times New Roman" panose="02020603050405020304" pitchFamily="18" charset="0"/>
              </a:rPr>
              <a:t>-state</a:t>
            </a:r>
          </a:p>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endParaRPr kumimoji="0" lang="en-US" b="0" i="0" u="none" strike="noStrike" kern="1200" cap="none" spc="0" normalizeH="0" baseline="0" noProof="0" dirty="0">
              <a:ln>
                <a:noFill/>
              </a:ln>
              <a:solidFill>
                <a:srgbClr val="002060"/>
              </a:solidFill>
              <a:effectLst/>
              <a:uLnTx/>
              <a:uFillTx/>
              <a:latin typeface="+mj-lt"/>
              <a:ea typeface="ＭＳ Ｐゴシック" charset="0"/>
              <a:cs typeface="Times New Roman" panose="02020603050405020304" pitchFamily="18" charset="0"/>
            </a:endParaRP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Serpent Neutronics Simulations Parameters</a:t>
            </a:r>
          </a:p>
        </p:txBody>
      </p:sp>
      <p:pic>
        <p:nvPicPr>
          <p:cNvPr id="3" name="Picture 2" descr="Chart&#10;&#10;Description automatically generated with medium confidence">
            <a:extLst>
              <a:ext uri="{FF2B5EF4-FFF2-40B4-BE49-F238E27FC236}">
                <a16:creationId xmlns:a16="http://schemas.microsoft.com/office/drawing/2014/main" id="{702A8CEE-0B62-3F4B-B3BF-87183D3F9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921" y="1306286"/>
            <a:ext cx="4225090" cy="3439027"/>
          </a:xfrm>
          <a:prstGeom prst="rect">
            <a:avLst/>
          </a:prstGeom>
        </p:spPr>
      </p:pic>
      <p:pic>
        <p:nvPicPr>
          <p:cNvPr id="7" name="Picture 6" descr="Text, letter&#10;&#10;Description automatically generated">
            <a:extLst>
              <a:ext uri="{FF2B5EF4-FFF2-40B4-BE49-F238E27FC236}">
                <a16:creationId xmlns:a16="http://schemas.microsoft.com/office/drawing/2014/main" id="{89FE0606-4D68-BE4A-AB92-58F160FD02A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50902" y="4438912"/>
            <a:ext cx="3643564" cy="2419088"/>
          </a:xfrm>
          <a:prstGeom prst="rect">
            <a:avLst/>
          </a:prstGeom>
        </p:spPr>
      </p:pic>
    </p:spTree>
    <p:extLst>
      <p:ext uri="{BB962C8B-B14F-4D97-AF65-F5344CB8AC3E}">
        <p14:creationId xmlns:p14="http://schemas.microsoft.com/office/powerpoint/2010/main" val="50360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5</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115050" y="1456806"/>
            <a:ext cx="7496343" cy="2806922"/>
          </a:xfrm>
          <a:prstGeom prst="rect">
            <a:avLst/>
          </a:prstGeom>
          <a:noFill/>
        </p:spPr>
        <p:txBody>
          <a:bodyPr wrap="square">
            <a:spAutoFit/>
          </a:bodyPr>
          <a:lstStyle/>
          <a:p>
            <a:pPr marL="350837" lvl="1" indent="-285750" defTabSz="609585">
              <a:spcBef>
                <a:spcPct val="20000"/>
              </a:spcBef>
              <a:buFont typeface="Wingdings" pitchFamily="2" charset="2"/>
              <a:buChar char="v"/>
              <a:defRPr/>
            </a:pPr>
            <a:r>
              <a:rPr lang="en-US" dirty="0">
                <a:solidFill>
                  <a:srgbClr val="002060"/>
                </a:solidFill>
                <a:latin typeface="+mj-lt"/>
                <a:cs typeface="Times New Roman" panose="02020603050405020304" pitchFamily="18" charset="0"/>
              </a:rPr>
              <a:t>Thermal expansion:</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Much higher thermal expansion than Zircaloy cladding</a:t>
            </a:r>
          </a:p>
          <a:p>
            <a:pPr marL="808037" lvl="2" indent="-285750" defTabSz="609585">
              <a:spcBef>
                <a:spcPct val="20000"/>
              </a:spcBef>
              <a:buFont typeface="Arial" panose="020B0604020202020204" pitchFamily="34" charset="0"/>
              <a:buChar char="•"/>
              <a:defRPr/>
            </a:pPr>
            <a:r>
              <a:rPr lang="en-US" dirty="0">
                <a:solidFill>
                  <a:srgbClr val="002060"/>
                </a:solidFill>
                <a:latin typeface="+mj-lt"/>
                <a:cs typeface="Times New Roman" panose="02020603050405020304" pitchFamily="18" charset="0"/>
              </a:rPr>
              <a:t>It would have been interesting to plot the thermal expansion as a function of temperature in mm rather than % since the cladding is thinner with </a:t>
            </a: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It would allow to compared the variation in thickness of the cladding.</a:t>
            </a:r>
          </a:p>
          <a:p>
            <a:pPr marL="350837" lvl="1" indent="-285750" defTabSz="609585">
              <a:spcBef>
                <a:spcPct val="20000"/>
              </a:spcBef>
              <a:buFont typeface="Arial" panose="020B0604020202020204" pitchFamily="34" charset="0"/>
              <a:buChar char="•"/>
              <a:defRPr/>
            </a:pPr>
            <a:endParaRPr lang="en-US" dirty="0">
              <a:solidFill>
                <a:srgbClr val="002060"/>
              </a:solidFill>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solidFill>
                  <a:srgbClr val="002060"/>
                </a:solidFill>
                <a:latin typeface="+mj-lt"/>
                <a:cs typeface="Times New Roman" panose="02020603050405020304" pitchFamily="18" charset="0"/>
              </a:rPr>
              <a:t>Melting point of </a:t>
            </a:r>
            <a:r>
              <a:rPr lang="en-US" dirty="0" err="1">
                <a:solidFill>
                  <a:srgbClr val="002060"/>
                </a:solidFill>
                <a:latin typeface="+mj-lt"/>
                <a:cs typeface="Times New Roman" panose="02020603050405020304" pitchFamily="18" charset="0"/>
              </a:rPr>
              <a:t>FeCrAl</a:t>
            </a:r>
            <a:r>
              <a:rPr lang="en-US" dirty="0">
                <a:solidFill>
                  <a:srgbClr val="002060"/>
                </a:solidFill>
                <a:latin typeface="+mj-lt"/>
                <a:cs typeface="Times New Roman" panose="02020603050405020304" pitchFamily="18" charset="0"/>
              </a:rPr>
              <a:t> not specified (not relevant to the paper but a good information to provide)</a:t>
            </a:r>
            <a:endParaRPr lang="en-US" dirty="0">
              <a:latin typeface="+mj-lt"/>
              <a:cs typeface="Times New Roman" panose="02020603050405020304" pitchFamily="18" charset="0"/>
            </a:endParaRP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Serpent Neutronics Simulations Parameters</a:t>
            </a:r>
          </a:p>
        </p:txBody>
      </p:sp>
      <p:pic>
        <p:nvPicPr>
          <p:cNvPr id="5" name="Picture 4" descr="Chart, line chart&#10;&#10;Description automatically generated">
            <a:extLst>
              <a:ext uri="{FF2B5EF4-FFF2-40B4-BE49-F238E27FC236}">
                <a16:creationId xmlns:a16="http://schemas.microsoft.com/office/drawing/2014/main" id="{7A0A2943-E27A-1D4A-A0C8-DC2CB140B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393" y="1638403"/>
            <a:ext cx="4155491" cy="3232049"/>
          </a:xfrm>
          <a:prstGeom prst="rect">
            <a:avLst/>
          </a:prstGeom>
        </p:spPr>
      </p:pic>
    </p:spTree>
    <p:extLst>
      <p:ext uri="{BB962C8B-B14F-4D97-AF65-F5344CB8AC3E}">
        <p14:creationId xmlns:p14="http://schemas.microsoft.com/office/powerpoint/2010/main" val="16428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6</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115050" y="1456806"/>
            <a:ext cx="7496343" cy="3637919"/>
          </a:xfrm>
          <a:prstGeom prst="rect">
            <a:avLst/>
          </a:prstGeom>
          <a:noFill/>
        </p:spPr>
        <p:txBody>
          <a:bodyPr wrap="square">
            <a:spAutoFit/>
          </a:bodyPr>
          <a:lstStyle/>
          <a:p>
            <a:pPr marL="522287" lvl="2" defTabSz="609585">
              <a:spcBef>
                <a:spcPct val="20000"/>
              </a:spcBef>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Creep model:</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Creep model for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is not available in BISON</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Creep is lower for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than for Zircaloy</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2 models: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with Zircaloy creep model and without creep</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Creep model is not presented in the paper but plays very important role in the model</a:t>
            </a:r>
          </a:p>
          <a:p>
            <a:pPr marL="808037" lvl="2" indent="-285750" defTabSz="609585">
              <a:spcBef>
                <a:spcPct val="20000"/>
              </a:spcBef>
              <a:buFont typeface="Arial" panose="020B0604020202020204" pitchFamily="34" charset="0"/>
              <a:buChar char="•"/>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Finite element model choice not explained</a:t>
            </a:r>
          </a:p>
          <a:p>
            <a:pPr marL="808037" lvl="2" indent="-285750" defTabSz="609585">
              <a:spcBef>
                <a:spcPct val="20000"/>
              </a:spcBef>
              <a:buFont typeface="Arial" panose="020B0604020202020204" pitchFamily="34" charset="0"/>
              <a:buChar char="•"/>
              <a:defRPr/>
            </a:pPr>
            <a:endParaRPr lang="en-US" dirty="0">
              <a:latin typeface="+mj-lt"/>
              <a:cs typeface="Times New Roman" panose="02020603050405020304" pitchFamily="18" charset="0"/>
            </a:endParaRPr>
          </a:p>
          <a:p>
            <a:pPr marL="350837" marR="0" lvl="1" indent="-285750" algn="l" defTabSz="609585" rtl="0" eaLnBrk="1" fontAlgn="base" latinLnBrk="0" hangingPunct="1">
              <a:lnSpc>
                <a:spcPct val="100000"/>
              </a:lnSpc>
              <a:spcBef>
                <a:spcPct val="20000"/>
              </a:spcBef>
              <a:spcAft>
                <a:spcPct val="0"/>
              </a:spcAft>
              <a:buClrTx/>
              <a:buSzTx/>
              <a:buFont typeface="Wingdings" pitchFamily="2" charset="2"/>
              <a:buChar char="v"/>
              <a:tabLst/>
              <a:defRPr/>
            </a:pPr>
            <a:endParaRPr lang="en-US" dirty="0">
              <a:latin typeface="+mj-lt"/>
              <a:cs typeface="Times New Roman" panose="02020603050405020304" pitchFamily="18" charset="0"/>
            </a:endParaRP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BISON Fuel Performance Simulations Parameters</a:t>
            </a:r>
          </a:p>
        </p:txBody>
      </p:sp>
      <p:pic>
        <p:nvPicPr>
          <p:cNvPr id="3" name="Picture 2" descr="Chart, line chart&#10;&#10;Description automatically generated">
            <a:extLst>
              <a:ext uri="{FF2B5EF4-FFF2-40B4-BE49-F238E27FC236}">
                <a16:creationId xmlns:a16="http://schemas.microsoft.com/office/drawing/2014/main" id="{CD6E7A2C-F9FC-6146-906C-5E3B3C92F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1638300"/>
            <a:ext cx="4724400" cy="3581400"/>
          </a:xfrm>
          <a:prstGeom prst="rect">
            <a:avLst/>
          </a:prstGeom>
        </p:spPr>
      </p:pic>
    </p:spTree>
    <p:extLst>
      <p:ext uri="{BB962C8B-B14F-4D97-AF65-F5344CB8AC3E}">
        <p14:creationId xmlns:p14="http://schemas.microsoft.com/office/powerpoint/2010/main" val="261092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7</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115050" y="1456806"/>
            <a:ext cx="12076950" cy="4579715"/>
          </a:xfrm>
          <a:prstGeom prst="rect">
            <a:avLst/>
          </a:prstGeom>
          <a:noFill/>
        </p:spPr>
        <p:txBody>
          <a:bodyPr wrap="square">
            <a:spAutoFit/>
          </a:bodyPr>
          <a:lstStyle/>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Fuel temperature evolution explanation:</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It is specified in the paper that the explanation is for a “nominal PWR core modeled by BISON”. Therefore, the time scale is not the same as in the figure. Why not giving an explanation directly of the simulations results?</a:t>
            </a:r>
          </a:p>
          <a:p>
            <a:pPr marL="808037" lvl="2" indent="-285750" defTabSz="609585">
              <a:spcBef>
                <a:spcPct val="20000"/>
              </a:spcBef>
              <a:buFont typeface="Arial" panose="020B0604020202020204" pitchFamily="34" charset="0"/>
              <a:buChar char="•"/>
              <a:defRPr/>
            </a:pPr>
            <a:endParaRPr lang="en-US" dirty="0">
              <a:latin typeface="+mj-lt"/>
              <a:cs typeface="Times New Roman" panose="02020603050405020304" pitchFamily="18" charset="0"/>
            </a:endParaRPr>
          </a:p>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Wrong explanation on the gap size evolutions phenomenon's:</a:t>
            </a:r>
          </a:p>
          <a:p>
            <a:pPr marL="865187" lvl="2" indent="-342900" defTabSz="609585">
              <a:spcBef>
                <a:spcPct val="20000"/>
              </a:spcBef>
              <a:buFont typeface="+mj-lt"/>
              <a:buAutoNum type="arabicPeriod"/>
              <a:defRPr/>
            </a:pPr>
            <a:r>
              <a:rPr lang="en-US" dirty="0">
                <a:latin typeface="+mj-lt"/>
                <a:cs typeface="Times New Roman" panose="02020603050405020304" pitchFamily="18" charset="0"/>
              </a:rPr>
              <a:t> “At the beginning of simulation (power ramp over 3 h), gap width rapidly decreased from 0.08 mm to 0.03–0.04 mm </a:t>
            </a:r>
            <a:r>
              <a:rPr lang="en-US" strike="sngStrike" dirty="0">
                <a:latin typeface="+mj-lt"/>
                <a:cs typeface="Times New Roman" panose="02020603050405020304" pitchFamily="18" charset="0"/>
              </a:rPr>
              <a:t>due to fuel densification</a:t>
            </a:r>
            <a:r>
              <a:rPr lang="en-US" dirty="0">
                <a:latin typeface="+mj-lt"/>
                <a:cs typeface="Times New Roman" panose="02020603050405020304" pitchFamily="18" charset="0"/>
              </a:rPr>
              <a:t>.” </a:t>
            </a:r>
            <a:r>
              <a:rPr lang="en-US" dirty="0">
                <a:solidFill>
                  <a:srgbClr val="FF0000"/>
                </a:solidFill>
                <a:latin typeface="+mj-lt"/>
                <a:cs typeface="Times New Roman" panose="02020603050405020304" pitchFamily="18" charset="0"/>
              </a:rPr>
              <a:t>Correct explanation: gap decreases due to thermal expansion</a:t>
            </a:r>
            <a:endParaRPr lang="en-US" dirty="0">
              <a:latin typeface="+mj-lt"/>
              <a:cs typeface="Times New Roman" panose="02020603050405020304" pitchFamily="18" charset="0"/>
            </a:endParaRPr>
          </a:p>
          <a:p>
            <a:pPr marL="865187" lvl="2" indent="-342900" defTabSz="609585">
              <a:spcBef>
                <a:spcPct val="20000"/>
              </a:spcBef>
              <a:buFont typeface="+mj-lt"/>
              <a:buAutoNum type="arabicPeriod"/>
              <a:defRPr/>
            </a:pPr>
            <a:r>
              <a:rPr lang="en-US" dirty="0">
                <a:latin typeface="+mj-lt"/>
                <a:cs typeface="Times New Roman" panose="02020603050405020304" pitchFamily="18" charset="0"/>
              </a:rPr>
              <a:t>“Gap will continue to decrease as a combination of fuel </a:t>
            </a:r>
            <a:r>
              <a:rPr lang="en-US" dirty="0" err="1">
                <a:latin typeface="+mj-lt"/>
                <a:cs typeface="Times New Roman" panose="02020603050405020304" pitchFamily="18" charset="0"/>
              </a:rPr>
              <a:t>densifi</a:t>
            </a:r>
            <a:r>
              <a:rPr lang="en-US" dirty="0">
                <a:latin typeface="+mj-lt"/>
                <a:cs typeface="Times New Roman" panose="02020603050405020304" pitchFamily="18" charset="0"/>
              </a:rPr>
              <a:t>- cation, fuel swelling, fuel thermal expansion and clad creep. But within the first 50 days of depletion,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case with no creep undergo a slight gap increase because there is no cladding </a:t>
            </a:r>
            <a:r>
              <a:rPr lang="en-US" strike="sngStrike" dirty="0">
                <a:latin typeface="+mj-lt"/>
                <a:cs typeface="Times New Roman" panose="02020603050405020304" pitchFamily="18" charset="0"/>
              </a:rPr>
              <a:t>creep inward to counteract the decrease in gap size</a:t>
            </a:r>
            <a:r>
              <a:rPr lang="en-US" dirty="0">
                <a:cs typeface="Times New Roman" panose="02020603050405020304" pitchFamily="18" charset="0"/>
              </a:rPr>
              <a:t>.” </a:t>
            </a:r>
            <a:r>
              <a:rPr lang="en-US" dirty="0">
                <a:solidFill>
                  <a:srgbClr val="FF0000"/>
                </a:solidFill>
                <a:cs typeface="Times New Roman" panose="02020603050405020304" pitchFamily="18" charset="0"/>
              </a:rPr>
              <a:t>Correct explanation: cladding creep does not counteract the decrease in gap size. The gap increase is likely to be due densification and no creep</a:t>
            </a:r>
            <a:endParaRPr lang="en-US" dirty="0">
              <a:latin typeface="+mj-lt"/>
              <a:cs typeface="Times New Roman" panose="02020603050405020304" pitchFamily="18" charset="0"/>
            </a:endParaRPr>
          </a:p>
          <a:p>
            <a:pPr marL="865187" lvl="2" indent="-342900" defTabSz="609585">
              <a:spcBef>
                <a:spcPct val="20000"/>
              </a:spcBef>
              <a:buFont typeface="+mj-lt"/>
              <a:buAutoNum type="arabicPeriod"/>
              <a:defRPr/>
            </a:pPr>
            <a:r>
              <a:rPr lang="en-US" dirty="0">
                <a:latin typeface="+mj-lt"/>
                <a:cs typeface="Times New Roman" panose="02020603050405020304" pitchFamily="18" charset="0"/>
              </a:rPr>
              <a:t>“</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clad with no creep shows that gap closure can be delayed greatly, by more than 400 days. This means Pellet-Cladding Mechanical Interaction (PCMI) is significantly delayed.”</a:t>
            </a:r>
            <a:r>
              <a:rPr lang="en-US" dirty="0">
                <a:solidFill>
                  <a:srgbClr val="FF0000"/>
                </a:solidFill>
                <a:latin typeface="+mj-lt"/>
                <a:cs typeface="Times New Roman" panose="02020603050405020304" pitchFamily="18" charset="0"/>
              </a:rPr>
              <a:t> It would have been wise to plot the closure difference in days between both fuels as a function of the axial positions rather than presenting at only 2 axial points showing that no general conclusion can be made.</a:t>
            </a:r>
            <a:endParaRPr lang="en-US" dirty="0">
              <a:latin typeface="+mj-lt"/>
              <a:cs typeface="Times New Roman" panose="02020603050405020304" pitchFamily="18" charset="0"/>
            </a:endParaRP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Results Fuel Performance</a:t>
            </a:r>
          </a:p>
        </p:txBody>
      </p:sp>
    </p:spTree>
    <p:extLst>
      <p:ext uri="{BB962C8B-B14F-4D97-AF65-F5344CB8AC3E}">
        <p14:creationId xmlns:p14="http://schemas.microsoft.com/office/powerpoint/2010/main" val="267975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8</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115050" y="1456806"/>
            <a:ext cx="7152649" cy="5299912"/>
          </a:xfrm>
          <a:prstGeom prst="rect">
            <a:avLst/>
          </a:prstGeom>
          <a:noFill/>
        </p:spPr>
        <p:txBody>
          <a:bodyPr wrap="square">
            <a:spAutoFit/>
          </a:bodyPr>
          <a:lstStyle/>
          <a:p>
            <a:pPr marL="350837" lvl="1" indent="-285750" defTabSz="609585">
              <a:spcBef>
                <a:spcPct val="20000"/>
              </a:spcBef>
              <a:buFont typeface="Wingdings" pitchFamily="2" charset="2"/>
              <a:buChar char="v"/>
              <a:defRPr/>
            </a:pPr>
            <a:r>
              <a:rPr lang="en-US" dirty="0">
                <a:latin typeface="+mj-lt"/>
                <a:cs typeface="Times New Roman" panose="02020603050405020304" pitchFamily="18" charset="0"/>
              </a:rPr>
              <a:t>Explanation on the average fuel temperature difference between both model:</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“When we look at Zircaloy and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with creep cases,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has a similar thermal conductivity but a much higher specific heat capacity compared with zircaloy. This explains the lower average fuel temperature for </a:t>
            </a:r>
            <a:r>
              <a:rPr lang="en-US" dirty="0" err="1">
                <a:latin typeface="+mj-lt"/>
                <a:cs typeface="Times New Roman" panose="02020603050405020304" pitchFamily="18" charset="0"/>
              </a:rPr>
              <a:t>FeCrAl</a:t>
            </a:r>
            <a:r>
              <a:rPr lang="en-US" dirty="0">
                <a:latin typeface="+mj-lt"/>
                <a:cs typeface="Times New Roman" panose="02020603050405020304" pitchFamily="18" charset="0"/>
              </a:rPr>
              <a:t> cladding with creep.” </a:t>
            </a:r>
            <a:r>
              <a:rPr lang="en-US" dirty="0">
                <a:solidFill>
                  <a:srgbClr val="FF0000"/>
                </a:solidFill>
                <a:latin typeface="+mj-lt"/>
                <a:cs typeface="Times New Roman" panose="02020603050405020304" pitchFamily="18" charset="0"/>
              </a:rPr>
              <a:t>Heat capacity impacts temporal variation. Higher specific heat capacity makes the evolution smoothers. More explanation are needed here.</a:t>
            </a:r>
          </a:p>
          <a:p>
            <a:pPr marL="808037" lvl="2"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No satisfactory explanation for the model without creep average temperature evolution (need an explanation of the creep model used to better understand the results):</a:t>
            </a:r>
          </a:p>
          <a:p>
            <a:pPr marL="1265237" lvl="3"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Thermal expansion is happening at the beginning so smaller gap, leading to lower temperature (explanation from the paper), not really seen here</a:t>
            </a:r>
          </a:p>
          <a:p>
            <a:pPr marL="1265237" lvl="3" indent="-285750" defTabSz="609585">
              <a:spcBef>
                <a:spcPct val="20000"/>
              </a:spcBef>
              <a:buFont typeface="Arial" panose="020B0604020202020204" pitchFamily="34" charset="0"/>
              <a:buChar char="•"/>
              <a:defRPr/>
            </a:pPr>
            <a:r>
              <a:rPr lang="en-US" dirty="0">
                <a:latin typeface="+mj-lt"/>
                <a:cs typeface="Times New Roman" panose="02020603050405020304" pitchFamily="18" charset="0"/>
              </a:rPr>
              <a:t>Then fission gas is released leading to a decrease of the thermal conductivity of the gap, meaning temperature increases </a:t>
            </a:r>
            <a:r>
              <a:rPr lang="en-US" dirty="0">
                <a:cs typeface="Times New Roman" panose="02020603050405020304" pitchFamily="18" charset="0"/>
              </a:rPr>
              <a:t>(explanation from the paper)</a:t>
            </a:r>
            <a:r>
              <a:rPr lang="en-US" dirty="0">
                <a:latin typeface="+mj-lt"/>
                <a:cs typeface="Times New Roman" panose="02020603050405020304" pitchFamily="18" charset="0"/>
              </a:rPr>
              <a:t>. Seems to happen at much later stage for the model without creep. Why?</a:t>
            </a: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Results Fuel Performance</a:t>
            </a:r>
          </a:p>
        </p:txBody>
      </p:sp>
      <p:pic>
        <p:nvPicPr>
          <p:cNvPr id="3" name="Picture 2" descr="Chart, line chart&#10;&#10;Description automatically generated">
            <a:extLst>
              <a:ext uri="{FF2B5EF4-FFF2-40B4-BE49-F238E27FC236}">
                <a16:creationId xmlns:a16="http://schemas.microsoft.com/office/drawing/2014/main" id="{7FF25BF4-5F06-974A-B186-BFA5008B9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699" y="1984199"/>
            <a:ext cx="4903398" cy="3938578"/>
          </a:xfrm>
          <a:prstGeom prst="rect">
            <a:avLst/>
          </a:prstGeom>
        </p:spPr>
      </p:pic>
    </p:spTree>
    <p:extLst>
      <p:ext uri="{BB962C8B-B14F-4D97-AF65-F5344CB8AC3E}">
        <p14:creationId xmlns:p14="http://schemas.microsoft.com/office/powerpoint/2010/main" val="1028510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424E84-5559-E446-89A2-5764612EE768}"/>
              </a:ext>
            </a:extLst>
          </p:cNvPr>
          <p:cNvSpPr>
            <a:spLocks noGrp="1"/>
          </p:cNvSpPr>
          <p:nvPr>
            <p:ph type="sldNum" sz="quarter" idx="12"/>
          </p:nvPr>
        </p:nvSpPr>
        <p:spPr/>
        <p:txBody>
          <a:bodyPr/>
          <a:lstStyle/>
          <a:p>
            <a:fld id="{23C6260E-304F-4BA0-8E11-6E941ACC6DAE}" type="slidenum">
              <a:rPr lang="en-US" smtClean="0"/>
              <a:pPr/>
              <a:t>9</a:t>
            </a:fld>
            <a:endParaRPr lang="en-US"/>
          </a:p>
        </p:txBody>
      </p:sp>
      <p:sp>
        <p:nvSpPr>
          <p:cNvPr id="6" name="TextBox 5">
            <a:extLst>
              <a:ext uri="{FF2B5EF4-FFF2-40B4-BE49-F238E27FC236}">
                <a16:creationId xmlns:a16="http://schemas.microsoft.com/office/drawing/2014/main" id="{D0F608FC-4F7E-EA43-AA10-F734AA296615}"/>
              </a:ext>
            </a:extLst>
          </p:cNvPr>
          <p:cNvSpPr txBox="1"/>
          <p:nvPr/>
        </p:nvSpPr>
        <p:spPr>
          <a:xfrm>
            <a:off x="-577516" y="218974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8870BCB7-BF14-2F46-A7C9-9C87F078A15F}"/>
              </a:ext>
            </a:extLst>
          </p:cNvPr>
          <p:cNvSpPr txBox="1"/>
          <p:nvPr/>
        </p:nvSpPr>
        <p:spPr>
          <a:xfrm>
            <a:off x="57525" y="1147571"/>
            <a:ext cx="12076950" cy="1588127"/>
          </a:xfrm>
          <a:prstGeom prst="rect">
            <a:avLst/>
          </a:prstGeom>
          <a:noFill/>
        </p:spPr>
        <p:txBody>
          <a:bodyPr wrap="square">
            <a:spAutoFit/>
          </a:bodyPr>
          <a:lstStyle/>
          <a:p>
            <a:pPr marL="350837" lvl="1" indent="-285750" defTabSz="609585">
              <a:spcBef>
                <a:spcPct val="20000"/>
              </a:spcBef>
              <a:buFont typeface="Wingdings" pitchFamily="2" charset="2"/>
              <a:buChar char="v"/>
              <a:defRPr/>
            </a:pPr>
            <a:r>
              <a:rPr lang="en-US" dirty="0">
                <a:cs typeface="Times New Roman" panose="02020603050405020304" pitchFamily="18" charset="0"/>
              </a:rPr>
              <a:t>Personal hypothesis for Temperature vs Radial Position: </a:t>
            </a:r>
          </a:p>
          <a:p>
            <a:pPr marL="808037" lvl="2" indent="-285750" defTabSz="609585">
              <a:spcBef>
                <a:spcPct val="20000"/>
              </a:spcBef>
              <a:buFont typeface="Arial" panose="020B0604020202020204" pitchFamily="34" charset="0"/>
              <a:buChar char="•"/>
              <a:defRPr/>
            </a:pPr>
            <a:r>
              <a:rPr lang="en-US" dirty="0">
                <a:cs typeface="Times New Roman" panose="02020603050405020304" pitchFamily="18" charset="0"/>
              </a:rPr>
              <a:t>Difference in gap thickness at the BOC (bigger gap for the model without creep) leads to higher temperature change in the gap compared to the Zircaloy cladding model, it can explain part of it.</a:t>
            </a:r>
          </a:p>
          <a:p>
            <a:pPr marL="808037" lvl="2" indent="-285750" defTabSz="609585">
              <a:spcBef>
                <a:spcPct val="20000"/>
              </a:spcBef>
              <a:buFont typeface="Arial" panose="020B0604020202020204" pitchFamily="34" charset="0"/>
              <a:buChar char="•"/>
              <a:defRPr/>
            </a:pPr>
            <a:r>
              <a:rPr lang="en-US" dirty="0">
                <a:cs typeface="Times New Roman" panose="02020603050405020304" pitchFamily="18" charset="0"/>
              </a:rPr>
              <a:t>There is almost no change in temperature in the gap at BOC for the model with creep and </a:t>
            </a:r>
            <a:r>
              <a:rPr lang="en-US" dirty="0" err="1">
                <a:cs typeface="Times New Roman" panose="02020603050405020304" pitchFamily="18" charset="0"/>
              </a:rPr>
              <a:t>FeCrAl</a:t>
            </a:r>
            <a:r>
              <a:rPr lang="en-US" dirty="0">
                <a:cs typeface="Times New Roman" panose="02020603050405020304" pitchFamily="18" charset="0"/>
              </a:rPr>
              <a:t> cladding but there is a much bigger change for the Zircaloy model while the gap size is approximatively the same. No explanation given here.</a:t>
            </a:r>
          </a:p>
        </p:txBody>
      </p:sp>
      <p:sp>
        <p:nvSpPr>
          <p:cNvPr id="12" name="Title 1">
            <a:extLst>
              <a:ext uri="{FF2B5EF4-FFF2-40B4-BE49-F238E27FC236}">
                <a16:creationId xmlns:a16="http://schemas.microsoft.com/office/drawing/2014/main" id="{17F94CC3-C85F-9A42-9D61-D3AB5A6FF93F}"/>
              </a:ext>
            </a:extLst>
          </p:cNvPr>
          <p:cNvSpPr txBox="1">
            <a:spLocks/>
          </p:cNvSpPr>
          <p:nvPr/>
        </p:nvSpPr>
        <p:spPr bwMode="auto">
          <a:xfrm>
            <a:off x="609600" y="614363"/>
            <a:ext cx="10972800" cy="69192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09585" rtl="0" eaLnBrk="1" fontAlgn="base" hangingPunct="1">
              <a:spcBef>
                <a:spcPct val="0"/>
              </a:spcBef>
              <a:spcAft>
                <a:spcPct val="0"/>
              </a:spcAft>
              <a:defRPr sz="4267" b="1" kern="1200">
                <a:solidFill>
                  <a:schemeClr val="tx1"/>
                </a:solidFill>
                <a:latin typeface="Times New Roman" panose="02020603050405020304" pitchFamily="18" charset="0"/>
                <a:ea typeface="ＭＳ Ｐゴシック" charset="0"/>
                <a:cs typeface="Times New Roman" panose="02020603050405020304" pitchFamily="18" charset="0"/>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a:lstStyle>
          <a:p>
            <a:r>
              <a:rPr lang="en-US" sz="3600" dirty="0">
                <a:solidFill>
                  <a:srgbClr val="C00000"/>
                </a:solidFill>
                <a:latin typeface="+mj-lt"/>
              </a:rPr>
              <a:t>Results Fuel Performance</a:t>
            </a:r>
          </a:p>
        </p:txBody>
      </p:sp>
      <p:pic>
        <p:nvPicPr>
          <p:cNvPr id="3" name="Picture 2" descr="Chart&#10;&#10;Description automatically generated">
            <a:extLst>
              <a:ext uri="{FF2B5EF4-FFF2-40B4-BE49-F238E27FC236}">
                <a16:creationId xmlns:a16="http://schemas.microsoft.com/office/drawing/2014/main" id="{47530BE8-B2EC-4343-A288-369A8421A93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3186380"/>
            <a:ext cx="4672061" cy="3671620"/>
          </a:xfrm>
          <a:prstGeom prst="rect">
            <a:avLst/>
          </a:prstGeom>
        </p:spPr>
      </p:pic>
      <p:pic>
        <p:nvPicPr>
          <p:cNvPr id="5" name="Picture 4" descr="Chart, line chart&#10;&#10;Description automatically generated">
            <a:extLst>
              <a:ext uri="{FF2B5EF4-FFF2-40B4-BE49-F238E27FC236}">
                <a16:creationId xmlns:a16="http://schemas.microsoft.com/office/drawing/2014/main" id="{D5926D9B-90DC-384B-9F97-11A82B9EF1A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4457" y="3186380"/>
            <a:ext cx="4382493" cy="3671620"/>
          </a:xfrm>
          <a:prstGeom prst="rect">
            <a:avLst/>
          </a:prstGeom>
        </p:spPr>
      </p:pic>
      <p:pic>
        <p:nvPicPr>
          <p:cNvPr id="10" name="Picture 9" descr="Chart&#10;&#10;Description automatically generated">
            <a:extLst>
              <a:ext uri="{FF2B5EF4-FFF2-40B4-BE49-F238E27FC236}">
                <a16:creationId xmlns:a16="http://schemas.microsoft.com/office/drawing/2014/main" id="{1F9CB4F7-8589-2244-ACDB-3D9F920E1DB8}"/>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0627" t="67862"/>
          <a:stretch/>
        </p:blipFill>
        <p:spPr>
          <a:xfrm>
            <a:off x="4741022" y="4293704"/>
            <a:ext cx="3190404" cy="2743200"/>
          </a:xfrm>
          <a:prstGeom prst="rect">
            <a:avLst/>
          </a:prstGeom>
        </p:spPr>
      </p:pic>
      <p:sp>
        <p:nvSpPr>
          <p:cNvPr id="8" name="Oval 7">
            <a:extLst>
              <a:ext uri="{FF2B5EF4-FFF2-40B4-BE49-F238E27FC236}">
                <a16:creationId xmlns:a16="http://schemas.microsoft.com/office/drawing/2014/main" id="{5B47BE11-3BF3-3849-B000-A41927CC6CA3}"/>
              </a:ext>
            </a:extLst>
          </p:cNvPr>
          <p:cNvSpPr/>
          <p:nvPr/>
        </p:nvSpPr>
        <p:spPr>
          <a:xfrm>
            <a:off x="3339548" y="5665304"/>
            <a:ext cx="1252330" cy="119269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6A1247D-D073-844B-A0A0-60CC1D321FA5}"/>
              </a:ext>
            </a:extLst>
          </p:cNvPr>
          <p:cNvCxnSpPr/>
          <p:nvPr/>
        </p:nvCxnSpPr>
        <p:spPr>
          <a:xfrm flipV="1">
            <a:off x="4556040" y="5923722"/>
            <a:ext cx="289567" cy="119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18257999"/>
      </p:ext>
    </p:extLst>
  </p:cSld>
  <p:clrMapOvr>
    <a:masterClrMapping/>
  </p:clrMapOvr>
</p:sld>
</file>

<file path=ppt/theme/theme1.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16145</TotalTime>
  <Words>1176</Words>
  <Application>Microsoft Macintosh PowerPoint</Application>
  <PresentationFormat>Widescreen</PresentationFormat>
  <Paragraphs>105</Paragraphs>
  <Slides>12</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Calibri Light</vt:lpstr>
      <vt:lpstr>Courier New</vt:lpstr>
      <vt:lpstr>Times New Roman</vt:lpstr>
      <vt:lpstr>Wingdings</vt:lpstr>
      <vt:lpstr>Zapf Dingbats</vt:lpstr>
      <vt:lpstr>1_NCStateU-horizontal-left-logo</vt:lpstr>
      <vt:lpstr>Custom Design</vt:lpstr>
      <vt:lpstr>NCStateU-horizontal-left-logo</vt:lpstr>
      <vt:lpstr>Review: Neutronics and Fuel Performance Evolution of Accident Tolerant FeCrAl Cladding Under Normal Operation Conditions </vt:lpstr>
      <vt:lpstr>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Gravley</dc:creator>
  <cp:lastModifiedBy>Quentin David Faure</cp:lastModifiedBy>
  <cp:revision>287</cp:revision>
  <dcterms:created xsi:type="dcterms:W3CDTF">2017-01-30T20:04:56Z</dcterms:created>
  <dcterms:modified xsi:type="dcterms:W3CDTF">2021-03-08T17:01:44Z</dcterms:modified>
</cp:coreProperties>
</file>