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256" r:id="rId2"/>
    <p:sldId id="485" r:id="rId3"/>
    <p:sldId id="486" r:id="rId4"/>
    <p:sldId id="487" r:id="rId5"/>
    <p:sldId id="495" r:id="rId6"/>
    <p:sldId id="488" r:id="rId7"/>
    <p:sldId id="489" r:id="rId8"/>
    <p:sldId id="496" r:id="rId9"/>
    <p:sldId id="497" r:id="rId10"/>
    <p:sldId id="498" r:id="rId11"/>
    <p:sldId id="491" r:id="rId12"/>
    <p:sldId id="499" r:id="rId13"/>
    <p:sldId id="500" r:id="rId14"/>
    <p:sldId id="493" r:id="rId15"/>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6046" autoAdjust="0"/>
  </p:normalViewPr>
  <p:slideViewPr>
    <p:cSldViewPr snapToGrid="0" showGuides="1">
      <p:cViewPr varScale="1">
        <p:scale>
          <a:sx n="110" d="100"/>
          <a:sy n="110" d="100"/>
        </p:scale>
        <p:origin x="606"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BD7DC1-B237-4496-A470-4920435EA6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8A0CA9E-9C5F-448A-B119-15E82137D5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E47E65-329A-4315-9A72-E1E4B64329F8}" type="datetimeFigureOut">
              <a:rPr lang="en-US" smtClean="0"/>
              <a:t>3/7/2021</a:t>
            </a:fld>
            <a:endParaRPr lang="en-US"/>
          </a:p>
        </p:txBody>
      </p:sp>
      <p:sp>
        <p:nvSpPr>
          <p:cNvPr id="4" name="Footer Placeholder 3">
            <a:extLst>
              <a:ext uri="{FF2B5EF4-FFF2-40B4-BE49-F238E27FC236}">
                <a16:creationId xmlns:a16="http://schemas.microsoft.com/office/drawing/2014/main" id="{C32BD814-A17B-4B26-9E4B-B4EC3AF150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FE6D04-73B2-4953-AC6E-411858862E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DF8F4B-6EEB-4A9F-8795-52403F8083F0}" type="slidenum">
              <a:rPr lang="en-US" smtClean="0"/>
              <a:t>‹#›</a:t>
            </a:fld>
            <a:endParaRPr lang="en-US"/>
          </a:p>
        </p:txBody>
      </p:sp>
    </p:spTree>
    <p:extLst>
      <p:ext uri="{BB962C8B-B14F-4D97-AF65-F5344CB8AC3E}">
        <p14:creationId xmlns:p14="http://schemas.microsoft.com/office/powerpoint/2010/main" val="25293493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D772F-C431-44DA-A2C4-71B8296B2E4B}" type="datetimeFigureOut">
              <a:rPr lang="en-US" smtClean="0"/>
              <a:t>3/7/2021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71914-6B9F-4C78-A785-BAA9FB622BE6}" type="slidenum">
              <a:rPr lang="en-US" smtClean="0"/>
              <a:t>‹#›</a:t>
            </a:fld>
            <a:endParaRPr lang="en-US"/>
          </a:p>
        </p:txBody>
      </p:sp>
    </p:spTree>
    <p:extLst>
      <p:ext uri="{BB962C8B-B14F-4D97-AF65-F5344CB8AC3E}">
        <p14:creationId xmlns:p14="http://schemas.microsoft.com/office/powerpoint/2010/main" val="9042656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a:p>
        </p:txBody>
      </p:sp>
    </p:spTree>
    <p:extLst>
      <p:ext uri="{BB962C8B-B14F-4D97-AF65-F5344CB8AC3E}">
        <p14:creationId xmlns:p14="http://schemas.microsoft.com/office/powerpoint/2010/main" val="89422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6D674C6C-7211-4EDD-B187-94CEAFAB9DA0}" type="datetime1">
              <a:rPr lang="en-US" smtClean="0"/>
              <a:t>3/7/2021</a:t>
            </a:fld>
            <a:endParaRPr lang="en-US"/>
          </a:p>
        </p:txBody>
      </p:sp>
      <p:sp>
        <p:nvSpPr>
          <p:cNvPr id="5" name="Footer Placeholder 4"/>
          <p:cNvSpPr>
            <a:spLocks noGrp="1"/>
          </p:cNvSpPr>
          <p:nvPr>
            <p:ph type="ftr" sz="quarter" idx="11"/>
          </p:nvPr>
        </p:nvSpPr>
        <p:spPr/>
        <p:txBody>
          <a:bodyPr/>
          <a:lstStyle>
            <a:lvl1pPr>
              <a:defRPr/>
            </a:lvl1pPr>
          </a:lstStyle>
          <a:p>
            <a:r>
              <a:rPr lang="en-US"/>
              <a:t>CTFFuel - capabilities and developments</a:t>
            </a:r>
          </a:p>
        </p:txBody>
      </p:sp>
      <p:sp>
        <p:nvSpPr>
          <p:cNvPr id="6"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318521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693C580-447E-4F54-BAAB-01F667BD04C0}" type="datetime1">
              <a:rPr lang="en-US" smtClean="0"/>
              <a:t>3/7/2021</a:t>
            </a:fld>
            <a:endParaRPr lang="en-US"/>
          </a:p>
        </p:txBody>
      </p:sp>
      <p:sp>
        <p:nvSpPr>
          <p:cNvPr id="5" name="Footer Placeholder 4"/>
          <p:cNvSpPr>
            <a:spLocks noGrp="1"/>
          </p:cNvSpPr>
          <p:nvPr>
            <p:ph type="ftr" sz="quarter" idx="11"/>
          </p:nvPr>
        </p:nvSpPr>
        <p:spPr/>
        <p:txBody>
          <a:bodyPr/>
          <a:lstStyle>
            <a:lvl1pPr>
              <a:defRPr/>
            </a:lvl1pPr>
          </a:lstStyle>
          <a:p>
            <a:r>
              <a:rPr lang="en-US"/>
              <a:t>CTFFuel - capabilities and developments</a:t>
            </a:r>
          </a:p>
        </p:txBody>
      </p:sp>
      <p:sp>
        <p:nvSpPr>
          <p:cNvPr id="6"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162774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E82C833-1ACC-4FBA-95B4-C9ED9206E3B8}" type="datetime1">
              <a:rPr lang="en-US" smtClean="0"/>
              <a:t>3/7/2021</a:t>
            </a:fld>
            <a:endParaRPr lang="en-US"/>
          </a:p>
        </p:txBody>
      </p:sp>
      <p:sp>
        <p:nvSpPr>
          <p:cNvPr id="5" name="Footer Placeholder 4"/>
          <p:cNvSpPr>
            <a:spLocks noGrp="1"/>
          </p:cNvSpPr>
          <p:nvPr>
            <p:ph type="ftr" sz="quarter" idx="11"/>
          </p:nvPr>
        </p:nvSpPr>
        <p:spPr/>
        <p:txBody>
          <a:bodyPr/>
          <a:lstStyle>
            <a:lvl1pPr>
              <a:defRPr/>
            </a:lvl1pPr>
          </a:lstStyle>
          <a:p>
            <a:r>
              <a:rPr lang="en-US"/>
              <a:t>CTFFuel - capabilities and developments</a:t>
            </a:r>
          </a:p>
        </p:txBody>
      </p:sp>
      <p:sp>
        <p:nvSpPr>
          <p:cNvPr id="6"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1066604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A490E9B9-3AD0-4521-A440-44FDE452AB76}" type="datetime1">
              <a:rPr lang="en-US" smtClean="0"/>
              <a:t>3/7/2021</a:t>
            </a:fld>
            <a:endParaRPr lang="en-US"/>
          </a:p>
        </p:txBody>
      </p:sp>
      <p:sp>
        <p:nvSpPr>
          <p:cNvPr id="5" name="Footer Placeholder 4"/>
          <p:cNvSpPr>
            <a:spLocks noGrp="1"/>
          </p:cNvSpPr>
          <p:nvPr>
            <p:ph type="ftr" sz="quarter" idx="11"/>
          </p:nvPr>
        </p:nvSpPr>
        <p:spPr/>
        <p:txBody>
          <a:bodyPr/>
          <a:lstStyle>
            <a:lvl1pPr>
              <a:defRPr/>
            </a:lvl1pPr>
          </a:lstStyle>
          <a:p>
            <a:r>
              <a:rPr lang="en-US"/>
              <a:t>CTFFuel - capabilities and developments</a:t>
            </a:r>
          </a:p>
        </p:txBody>
      </p:sp>
      <p:sp>
        <p:nvSpPr>
          <p:cNvPr id="6" name="Slide Number Placeholder 5"/>
          <p:cNvSpPr>
            <a:spLocks noGrp="1"/>
          </p:cNvSpPr>
          <p:nvPr>
            <p:ph type="sldNum" sz="quarter" idx="12"/>
          </p:nvPr>
        </p:nvSpPr>
        <p:spPr/>
        <p:txBody>
          <a:bodyPr/>
          <a:lstStyle>
            <a:lvl1pPr>
              <a:defRPr/>
            </a:lvl1pPr>
          </a:lstStyle>
          <a:p>
            <a:fld id="{23C6260E-304F-4BA0-8E11-6E941ACC6DAE}" type="slidenum">
              <a:rPr lang="en-US" smtClean="0"/>
              <a:pPr/>
              <a:t>‹#›</a:t>
            </a:fld>
            <a:endParaRPr lang="en-US"/>
          </a:p>
        </p:txBody>
      </p:sp>
    </p:spTree>
    <p:extLst>
      <p:ext uri="{BB962C8B-B14F-4D97-AF65-F5344CB8AC3E}">
        <p14:creationId xmlns:p14="http://schemas.microsoft.com/office/powerpoint/2010/main" val="2952942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8075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fld id="{BCB131EC-1A83-48A8-A39B-684CE7249818}" type="datetime1">
              <a:rPr lang="en-US" smtClean="0"/>
              <a:t>3/7/2021</a:t>
            </a:fld>
            <a:endParaRPr lang="en-US"/>
          </a:p>
        </p:txBody>
      </p:sp>
      <p:sp>
        <p:nvSpPr>
          <p:cNvPr id="5" name="Footer Placeholder 4"/>
          <p:cNvSpPr>
            <a:spLocks noGrp="1"/>
          </p:cNvSpPr>
          <p:nvPr>
            <p:ph type="ftr" sz="quarter" idx="11"/>
          </p:nvPr>
        </p:nvSpPr>
        <p:spPr/>
        <p:txBody>
          <a:bodyPr/>
          <a:lstStyle>
            <a:lvl1pPr>
              <a:defRPr/>
            </a:lvl1pPr>
          </a:lstStyle>
          <a:p>
            <a:r>
              <a:rPr lang="en-US"/>
              <a:t>CTFFuel - capabilities and developments</a:t>
            </a:r>
          </a:p>
        </p:txBody>
      </p:sp>
      <p:sp>
        <p:nvSpPr>
          <p:cNvPr id="6"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24988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829A54B2-5D66-4D55-9CD3-061E656188B4}" type="datetime1">
              <a:rPr lang="en-US" smtClean="0"/>
              <a:t>3/7/2021</a:t>
            </a:fld>
            <a:endParaRPr lang="en-US"/>
          </a:p>
        </p:txBody>
      </p:sp>
      <p:sp>
        <p:nvSpPr>
          <p:cNvPr id="6" name="Footer Placeholder 4"/>
          <p:cNvSpPr>
            <a:spLocks noGrp="1"/>
          </p:cNvSpPr>
          <p:nvPr>
            <p:ph type="ftr" sz="quarter" idx="11"/>
          </p:nvPr>
        </p:nvSpPr>
        <p:spPr/>
        <p:txBody>
          <a:bodyPr/>
          <a:lstStyle>
            <a:lvl1pPr>
              <a:defRPr/>
            </a:lvl1pPr>
          </a:lstStyle>
          <a:p>
            <a:r>
              <a:rPr lang="en-US"/>
              <a:t>CTFFuel - capabilities and developments</a:t>
            </a:r>
          </a:p>
        </p:txBody>
      </p:sp>
      <p:sp>
        <p:nvSpPr>
          <p:cNvPr id="7"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179568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4" y="867339"/>
            <a:ext cx="10972800" cy="1068387"/>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CC2E726C-4EB0-4DB5-AF11-588355C08818}" type="datetime1">
              <a:rPr lang="en-US" smtClean="0"/>
              <a:t>3/7/2021</a:t>
            </a:fld>
            <a:endParaRPr lang="en-US"/>
          </a:p>
        </p:txBody>
      </p:sp>
      <p:sp>
        <p:nvSpPr>
          <p:cNvPr id="8" name="Footer Placeholder 4"/>
          <p:cNvSpPr>
            <a:spLocks noGrp="1"/>
          </p:cNvSpPr>
          <p:nvPr>
            <p:ph type="ftr" sz="quarter" idx="11"/>
          </p:nvPr>
        </p:nvSpPr>
        <p:spPr/>
        <p:txBody>
          <a:bodyPr/>
          <a:lstStyle>
            <a:lvl1pPr>
              <a:defRPr/>
            </a:lvl1pPr>
          </a:lstStyle>
          <a:p>
            <a:r>
              <a:rPr lang="en-US"/>
              <a:t>CTFFuel - capabilities and developments</a:t>
            </a:r>
          </a:p>
        </p:txBody>
      </p:sp>
      <p:sp>
        <p:nvSpPr>
          <p:cNvPr id="9" name="Slide Number Placeholder 5"/>
          <p:cNvSpPr>
            <a:spLocks noGrp="1"/>
          </p:cNvSpPr>
          <p:nvPr>
            <p:ph type="sldNum" sz="quarter" idx="12"/>
          </p:nvPr>
        </p:nvSpPr>
        <p:spPr/>
        <p:txBody>
          <a:bodyPr/>
          <a:lstStyle>
            <a:lvl1pPr>
              <a:defRPr/>
            </a:lvl1pPr>
          </a:lstStyle>
          <a:p>
            <a:fld id="{23C6260E-304F-4BA0-8E11-6E941ACC6DAE}" type="slidenum">
              <a:rPr lang="en-US" smtClean="0"/>
              <a:pPr/>
              <a:t>‹#›</a:t>
            </a:fld>
            <a:endParaRPr lang="en-US"/>
          </a:p>
        </p:txBody>
      </p:sp>
    </p:spTree>
    <p:extLst>
      <p:ext uri="{BB962C8B-B14F-4D97-AF65-F5344CB8AC3E}">
        <p14:creationId xmlns:p14="http://schemas.microsoft.com/office/powerpoint/2010/main" val="3238561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F755BDF-0A7F-4278-BDE5-4CDF1B96BF01}" type="datetime1">
              <a:rPr lang="en-US" smtClean="0"/>
              <a:t>3/7/2021</a:t>
            </a:fld>
            <a:endParaRPr lang="en-US"/>
          </a:p>
        </p:txBody>
      </p:sp>
      <p:sp>
        <p:nvSpPr>
          <p:cNvPr id="4" name="Footer Placeholder 4"/>
          <p:cNvSpPr>
            <a:spLocks noGrp="1"/>
          </p:cNvSpPr>
          <p:nvPr>
            <p:ph type="ftr" sz="quarter" idx="11"/>
          </p:nvPr>
        </p:nvSpPr>
        <p:spPr/>
        <p:txBody>
          <a:bodyPr/>
          <a:lstStyle>
            <a:lvl1pPr>
              <a:defRPr/>
            </a:lvl1pPr>
          </a:lstStyle>
          <a:p>
            <a:r>
              <a:rPr lang="en-US"/>
              <a:t>CTFFuel - capabilities and developments</a:t>
            </a:r>
          </a:p>
        </p:txBody>
      </p:sp>
      <p:sp>
        <p:nvSpPr>
          <p:cNvPr id="5"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211158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1723C071-BA5B-4E50-88DB-C394DF7DAA13}" type="datetime1">
              <a:rPr lang="en-US" smtClean="0"/>
              <a:t>3/7/2021</a:t>
            </a:fld>
            <a:endParaRPr lang="en-US"/>
          </a:p>
        </p:txBody>
      </p:sp>
      <p:sp>
        <p:nvSpPr>
          <p:cNvPr id="3" name="Footer Placeholder 4"/>
          <p:cNvSpPr>
            <a:spLocks noGrp="1"/>
          </p:cNvSpPr>
          <p:nvPr>
            <p:ph type="ftr" sz="quarter" idx="11"/>
          </p:nvPr>
        </p:nvSpPr>
        <p:spPr/>
        <p:txBody>
          <a:bodyPr/>
          <a:lstStyle>
            <a:lvl1pPr>
              <a:defRPr/>
            </a:lvl1pPr>
          </a:lstStyle>
          <a:p>
            <a:r>
              <a:rPr lang="en-US"/>
              <a:t>CTFFuel - capabilities and developments</a:t>
            </a:r>
          </a:p>
        </p:txBody>
      </p:sp>
      <p:sp>
        <p:nvSpPr>
          <p:cNvPr id="4"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184718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4F4C865D-7846-46E5-AC60-1B7732968F16}" type="datetime1">
              <a:rPr lang="en-US" smtClean="0"/>
              <a:t>3/7/2021</a:t>
            </a:fld>
            <a:endParaRPr lang="en-US"/>
          </a:p>
        </p:txBody>
      </p:sp>
      <p:sp>
        <p:nvSpPr>
          <p:cNvPr id="6" name="Footer Placeholder 4"/>
          <p:cNvSpPr>
            <a:spLocks noGrp="1"/>
          </p:cNvSpPr>
          <p:nvPr>
            <p:ph type="ftr" sz="quarter" idx="11"/>
          </p:nvPr>
        </p:nvSpPr>
        <p:spPr/>
        <p:txBody>
          <a:bodyPr/>
          <a:lstStyle>
            <a:lvl1pPr>
              <a:defRPr/>
            </a:lvl1pPr>
          </a:lstStyle>
          <a:p>
            <a:r>
              <a:rPr lang="en-US"/>
              <a:t>CTFFuel - capabilities and developments</a:t>
            </a:r>
          </a:p>
        </p:txBody>
      </p:sp>
      <p:sp>
        <p:nvSpPr>
          <p:cNvPr id="7"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32618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fld id="{B12AF7DA-C39A-44CF-A94B-6E26C38D6CCC}" type="datetime1">
              <a:rPr lang="en-US" smtClean="0"/>
              <a:t>3/7/2021</a:t>
            </a:fld>
            <a:endParaRPr lang="en-US"/>
          </a:p>
        </p:txBody>
      </p:sp>
      <p:sp>
        <p:nvSpPr>
          <p:cNvPr id="6" name="Footer Placeholder 4"/>
          <p:cNvSpPr>
            <a:spLocks noGrp="1"/>
          </p:cNvSpPr>
          <p:nvPr>
            <p:ph type="ftr" sz="quarter" idx="11"/>
          </p:nvPr>
        </p:nvSpPr>
        <p:spPr/>
        <p:txBody>
          <a:bodyPr/>
          <a:lstStyle>
            <a:lvl1pPr>
              <a:defRPr/>
            </a:lvl1pPr>
          </a:lstStyle>
          <a:p>
            <a:r>
              <a:rPr lang="en-US"/>
              <a:t>CTFFuel - capabilities and developments</a:t>
            </a:r>
          </a:p>
        </p:txBody>
      </p:sp>
      <p:sp>
        <p:nvSpPr>
          <p:cNvPr id="7" name="Slide Number Placeholder 5"/>
          <p:cNvSpPr>
            <a:spLocks noGrp="1"/>
          </p:cNvSpPr>
          <p:nvPr>
            <p:ph type="sldNum" sz="quarter" idx="12"/>
          </p:nvPr>
        </p:nvSpPr>
        <p:spPr/>
        <p:txBody>
          <a:bodyPr/>
          <a:lstStyle>
            <a:lvl1pPr>
              <a:defRPr/>
            </a:lvl1pPr>
          </a:lstStyle>
          <a:p>
            <a:fld id="{23C6260E-304F-4BA0-8E11-6E941ACC6DAE}" type="slidenum">
              <a:rPr lang="en-US" smtClean="0"/>
              <a:t>‹#›</a:t>
            </a:fld>
            <a:endParaRPr lang="en-US"/>
          </a:p>
        </p:txBody>
      </p:sp>
    </p:spTree>
    <p:extLst>
      <p:ext uri="{BB962C8B-B14F-4D97-AF65-F5344CB8AC3E}">
        <p14:creationId xmlns:p14="http://schemas.microsoft.com/office/powerpoint/2010/main" val="174258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3"/>
            <a:ext cx="10972800" cy="1068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0"/>
            <a:ext cx="10972800" cy="310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Arial" panose="020B0604020202020204" pitchFamily="34" charset="0"/>
                <a:ea typeface="+mn-ea"/>
                <a:cs typeface="Arial" panose="020B0604020202020204" pitchFamily="34" charset="0"/>
              </a:defRPr>
            </a:lvl1pPr>
          </a:lstStyle>
          <a:p>
            <a:fld id="{B8DE1271-1A04-43BE-9C6A-151EAEF86883}" type="datetime1">
              <a:rPr lang="en-US" smtClean="0"/>
              <a:t>3/7/2021</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Arial" panose="020B0604020202020204" pitchFamily="34" charset="0"/>
                <a:ea typeface="+mn-ea"/>
                <a:cs typeface="Arial" panose="020B0604020202020204" pitchFamily="34" charset="0"/>
              </a:defRPr>
            </a:lvl1pPr>
          </a:lstStyle>
          <a:p>
            <a:r>
              <a:rPr lang="en-US"/>
              <a:t>CTFFuel - capabilities and developments</a:t>
            </a:r>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fontAlgn="auto">
              <a:spcBef>
                <a:spcPts val="0"/>
              </a:spcBef>
              <a:spcAft>
                <a:spcPts val="0"/>
              </a:spcAft>
              <a:defRPr sz="1600" smtClean="0">
                <a:solidFill>
                  <a:schemeClr val="tx1">
                    <a:tint val="75000"/>
                  </a:schemeClr>
                </a:solidFill>
                <a:latin typeface="+mn-lt"/>
                <a:ea typeface="+mn-ea"/>
                <a:cs typeface="+mn-cs"/>
              </a:defRPr>
            </a:lvl1pPr>
          </a:lstStyle>
          <a:p>
            <a:fld id="{23C6260E-304F-4BA0-8E11-6E941ACC6DAE}" type="slidenum">
              <a:rPr lang="en-US" smtClean="0"/>
              <a:pPr/>
              <a:t>‹#›</a:t>
            </a:fld>
            <a:endParaRPr lang="en-US"/>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 y="0"/>
            <a:ext cx="12202925" cy="609600"/>
          </a:xfrm>
          <a:prstGeom prst="rect">
            <a:avLst/>
          </a:prstGeom>
        </p:spPr>
      </p:pic>
    </p:spTree>
    <p:extLst>
      <p:ext uri="{BB962C8B-B14F-4D97-AF65-F5344CB8AC3E}">
        <p14:creationId xmlns:p14="http://schemas.microsoft.com/office/powerpoint/2010/main" val="1286546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609585" rtl="0" eaLnBrk="1" fontAlgn="base" hangingPunct="1">
        <a:spcBef>
          <a:spcPct val="0"/>
        </a:spcBef>
        <a:spcAft>
          <a:spcPct val="0"/>
        </a:spcAft>
        <a:defRPr sz="4267" b="1" kern="1200">
          <a:solidFill>
            <a:schemeClr val="tx1"/>
          </a:solidFill>
          <a:latin typeface="Arial"/>
          <a:ea typeface="ＭＳ Ｐゴシック" charset="0"/>
          <a:cs typeface="Arial"/>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1pPr>
      <a:lvl2pPr marL="990575" indent="-380990"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2pPr>
      <a:lvl3pPr marL="1523962" indent="-304792" algn="l" defTabSz="609585"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2133547" indent="-304792" algn="l" defTabSz="609585" rtl="0" eaLnBrk="1" fontAlgn="base" hangingPunct="1">
        <a:spcBef>
          <a:spcPct val="20000"/>
        </a:spcBef>
        <a:spcAft>
          <a:spcPct val="0"/>
        </a:spcAft>
        <a:buFont typeface="Arial" charset="0"/>
        <a:buChar char="–"/>
        <a:defRPr sz="1867" kern="1200">
          <a:solidFill>
            <a:schemeClr val="tx1"/>
          </a:solidFill>
          <a:latin typeface="Arial"/>
          <a:ea typeface="ＭＳ Ｐゴシック" charset="0"/>
          <a:cs typeface="Arial"/>
        </a:defRPr>
      </a:lvl4pPr>
      <a:lvl5pPr marL="2743131" indent="-304792" algn="l" defTabSz="609585" rtl="0" eaLnBrk="1" fontAlgn="base" hangingPunct="1">
        <a:spcBef>
          <a:spcPct val="20000"/>
        </a:spcBef>
        <a:spcAft>
          <a:spcPct val="0"/>
        </a:spcAft>
        <a:buFont typeface="Arial" charset="0"/>
        <a:buChar char="»"/>
        <a:defRPr sz="1333"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313D30-7516-4A12-94BD-6D0715CBD85D}"/>
              </a:ext>
            </a:extLst>
          </p:cNvPr>
          <p:cNvSpPr/>
          <p:nvPr/>
        </p:nvSpPr>
        <p:spPr>
          <a:xfrm>
            <a:off x="1641339" y="1327711"/>
            <a:ext cx="8909321" cy="4031873"/>
          </a:xfrm>
          <a:prstGeom prst="rect">
            <a:avLst/>
          </a:prstGeom>
          <a:noFill/>
        </p:spPr>
        <p:txBody>
          <a:bodyPr wrap="square" lIns="91440" tIns="45720" rIns="91440" bIns="45720">
            <a:spAutoFit/>
          </a:bodyPr>
          <a:lstStyle/>
          <a:p>
            <a:pPr algn="ctr"/>
            <a:r>
              <a:rPr lang="en-US" sz="4000" b="1" dirty="0">
                <a:ln w="9525">
                  <a:solidFill>
                    <a:schemeClr val="bg1"/>
                  </a:solidFill>
                  <a:prstDash val="solid"/>
                </a:ln>
                <a:latin typeface="+mn-lt"/>
                <a:cs typeface="Aharoni" panose="02010803020104030203" pitchFamily="2" charset="-79"/>
              </a:rPr>
              <a:t>“Modeling and Simulation of Oxygen Transport in High Burnup LWR Fuel”</a:t>
            </a:r>
          </a:p>
          <a:p>
            <a:pPr algn="ctr"/>
            <a:endParaRPr lang="en-US" sz="4000" b="1" dirty="0">
              <a:ln w="9525">
                <a:solidFill>
                  <a:schemeClr val="bg1"/>
                </a:solidFill>
                <a:prstDash val="solid"/>
              </a:ln>
              <a:latin typeface="+mn-lt"/>
              <a:cs typeface="Aharoni" panose="02010803020104030203" pitchFamily="2" charset="-79"/>
            </a:endParaRPr>
          </a:p>
          <a:p>
            <a:pPr algn="ctr"/>
            <a:r>
              <a:rPr lang="en-US" sz="2000" b="1" i="1" dirty="0">
                <a:ln w="9525">
                  <a:solidFill>
                    <a:schemeClr val="bg1"/>
                  </a:solidFill>
                  <a:prstDash val="solid"/>
                </a:ln>
                <a:latin typeface="+mn-lt"/>
                <a:cs typeface="Aharoni" panose="02010803020104030203" pitchFamily="2" charset="-79"/>
              </a:rPr>
              <a:t>Simunovic, S., </a:t>
            </a:r>
            <a:r>
              <a:rPr lang="en-US" sz="2000" b="1" i="1" dirty="0" err="1">
                <a:ln w="9525">
                  <a:solidFill>
                    <a:schemeClr val="bg1"/>
                  </a:solidFill>
                  <a:prstDash val="solid"/>
                </a:ln>
                <a:latin typeface="+mn-lt"/>
                <a:cs typeface="Aharoni" panose="02010803020104030203" pitchFamily="2" charset="-79"/>
              </a:rPr>
              <a:t>Besmann</a:t>
            </a:r>
            <a:r>
              <a:rPr lang="en-US" sz="2000" b="1" i="1" dirty="0">
                <a:ln w="9525">
                  <a:solidFill>
                    <a:schemeClr val="bg1"/>
                  </a:solidFill>
                  <a:prstDash val="solid"/>
                </a:ln>
                <a:latin typeface="+mn-lt"/>
                <a:cs typeface="Aharoni" panose="02010803020104030203" pitchFamily="2" charset="-79"/>
              </a:rPr>
              <a:t>, T. M., Moore, E., </a:t>
            </a:r>
            <a:r>
              <a:rPr lang="en-US" sz="2000" b="1" i="1" dirty="0" err="1">
                <a:ln w="9525">
                  <a:solidFill>
                    <a:schemeClr val="bg1"/>
                  </a:solidFill>
                  <a:prstDash val="solid"/>
                </a:ln>
                <a:latin typeface="+mn-lt"/>
                <a:cs typeface="Aharoni" panose="02010803020104030203" pitchFamily="2" charset="-79"/>
              </a:rPr>
              <a:t>Poschmann</a:t>
            </a:r>
            <a:r>
              <a:rPr lang="en-US" sz="2000" b="1" i="1" dirty="0">
                <a:ln w="9525">
                  <a:solidFill>
                    <a:schemeClr val="bg1"/>
                  </a:solidFill>
                  <a:prstDash val="solid"/>
                </a:ln>
                <a:latin typeface="+mn-lt"/>
                <a:cs typeface="Aharoni" panose="02010803020104030203" pitchFamily="2" charset="-79"/>
              </a:rPr>
              <a:t>, M., </a:t>
            </a:r>
            <a:br>
              <a:rPr lang="en-US" sz="2000" b="1" i="1" dirty="0">
                <a:ln w="9525">
                  <a:solidFill>
                    <a:schemeClr val="bg1"/>
                  </a:solidFill>
                  <a:prstDash val="solid"/>
                </a:ln>
                <a:latin typeface="+mn-lt"/>
                <a:cs typeface="Aharoni" panose="02010803020104030203" pitchFamily="2" charset="-79"/>
              </a:rPr>
            </a:br>
            <a:r>
              <a:rPr lang="en-US" sz="2000" b="1" i="1" dirty="0" err="1">
                <a:ln w="9525">
                  <a:solidFill>
                    <a:schemeClr val="bg1"/>
                  </a:solidFill>
                  <a:prstDash val="solid"/>
                </a:ln>
                <a:latin typeface="+mn-lt"/>
                <a:cs typeface="Aharoni" panose="02010803020104030203" pitchFamily="2" charset="-79"/>
              </a:rPr>
              <a:t>Piro</a:t>
            </a:r>
            <a:r>
              <a:rPr lang="en-US" sz="2000" b="1" i="1" dirty="0">
                <a:ln w="9525">
                  <a:solidFill>
                    <a:schemeClr val="bg1"/>
                  </a:solidFill>
                  <a:prstDash val="solid"/>
                </a:ln>
                <a:latin typeface="+mn-lt"/>
                <a:cs typeface="Aharoni" panose="02010803020104030203" pitchFamily="2" charset="-79"/>
              </a:rPr>
              <a:t>, M. H.A., et al., J. </a:t>
            </a:r>
            <a:r>
              <a:rPr lang="en-US" sz="2000" b="1" i="1" dirty="0" err="1">
                <a:ln w="9525">
                  <a:solidFill>
                    <a:schemeClr val="bg1"/>
                  </a:solidFill>
                  <a:prstDash val="solid"/>
                </a:ln>
                <a:latin typeface="+mn-lt"/>
                <a:cs typeface="Aharoni" panose="02010803020104030203" pitchFamily="2" charset="-79"/>
              </a:rPr>
              <a:t>Nucl</a:t>
            </a:r>
            <a:r>
              <a:rPr lang="en-US" sz="2000" b="1" i="1" dirty="0">
                <a:ln w="9525">
                  <a:solidFill>
                    <a:schemeClr val="bg1"/>
                  </a:solidFill>
                  <a:prstDash val="solid"/>
                </a:ln>
                <a:latin typeface="+mn-lt"/>
                <a:cs typeface="Aharoni" panose="02010803020104030203" pitchFamily="2" charset="-79"/>
              </a:rPr>
              <a:t>. Mat. 538 (2020) 152194.</a:t>
            </a:r>
          </a:p>
          <a:p>
            <a:pPr algn="ctr"/>
            <a:endParaRPr lang="en-US" sz="3200" b="1" dirty="0">
              <a:ln w="9525">
                <a:solidFill>
                  <a:schemeClr val="bg1"/>
                </a:solidFill>
                <a:prstDash val="solid"/>
              </a:ln>
              <a:latin typeface="+mn-lt"/>
              <a:cs typeface="Aharoni" panose="02010803020104030203" pitchFamily="2" charset="-79"/>
            </a:endParaRPr>
          </a:p>
          <a:p>
            <a:pPr algn="ctr"/>
            <a:endParaRPr lang="en-US" sz="3200" b="1" dirty="0">
              <a:ln w="9525">
                <a:solidFill>
                  <a:schemeClr val="bg1"/>
                </a:solidFill>
                <a:prstDash val="solid"/>
              </a:ln>
              <a:latin typeface="+mn-lt"/>
              <a:cs typeface="Aharoni" panose="02010803020104030203" pitchFamily="2" charset="-79"/>
            </a:endParaRPr>
          </a:p>
          <a:p>
            <a:pPr algn="ctr"/>
            <a:r>
              <a:rPr lang="en-US" sz="3200" b="1" dirty="0">
                <a:ln w="9525">
                  <a:solidFill>
                    <a:schemeClr val="bg1"/>
                  </a:solidFill>
                  <a:prstDash val="solid"/>
                </a:ln>
                <a:latin typeface="+mn-lt"/>
                <a:cs typeface="Aharoni" panose="02010803020104030203" pitchFamily="2" charset="-79"/>
              </a:rPr>
              <a:t>Presented by: Cole Takasugi</a:t>
            </a:r>
            <a:endParaRPr lang="en-US" sz="3200" b="1" cap="none" spc="0" dirty="0">
              <a:ln w="9525">
                <a:solidFill>
                  <a:schemeClr val="bg1"/>
                </a:solidFill>
                <a:prstDash val="solid"/>
              </a:ln>
              <a:latin typeface="+mn-lt"/>
              <a:cs typeface="Aharoni" panose="02010803020104030203" pitchFamily="2" charset="-79"/>
            </a:endParaRPr>
          </a:p>
        </p:txBody>
      </p:sp>
      <p:sp>
        <p:nvSpPr>
          <p:cNvPr id="5" name="Slide Number Placeholder 5">
            <a:extLst>
              <a:ext uri="{FF2B5EF4-FFF2-40B4-BE49-F238E27FC236}">
                <a16:creationId xmlns:a16="http://schemas.microsoft.com/office/drawing/2014/main" id="{6D79DD9E-866B-4FA2-954E-52216EF32890}"/>
              </a:ext>
            </a:extLst>
          </p:cNvPr>
          <p:cNvSpPr>
            <a:spLocks noGrp="1"/>
          </p:cNvSpPr>
          <p:nvPr>
            <p:ph type="sldNum" sz="quarter" idx="12"/>
          </p:nvPr>
        </p:nvSpPr>
        <p:spPr>
          <a:xfrm>
            <a:off x="9199418" y="6364982"/>
            <a:ext cx="2844800" cy="365125"/>
          </a:xfrm>
        </p:spPr>
        <p:txBody>
          <a:bodyPr/>
          <a:lstStyle/>
          <a:p>
            <a:fld id="{23C6260E-304F-4BA0-8E11-6E941ACC6DAE}" type="slidenum">
              <a:rPr lang="en-US" smtClean="0"/>
              <a:t>1</a:t>
            </a:fld>
            <a:endParaRPr lang="en-US" dirty="0"/>
          </a:p>
        </p:txBody>
      </p:sp>
    </p:spTree>
    <p:extLst>
      <p:ext uri="{BB962C8B-B14F-4D97-AF65-F5344CB8AC3E}">
        <p14:creationId xmlns:p14="http://schemas.microsoft.com/office/powerpoint/2010/main" val="4083143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id="{768508EE-C0B6-46E6-819E-41A2FAA29F56}"/>
              </a:ext>
            </a:extLst>
          </p:cNvPr>
          <p:cNvSpPr txBox="1">
            <a:spLocks noChangeArrowheads="1"/>
          </p:cNvSpPr>
          <p:nvPr/>
        </p:nvSpPr>
        <p:spPr>
          <a:xfrm>
            <a:off x="4086225" y="-26379"/>
            <a:ext cx="8105775" cy="6254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rtl="0" eaLnBrk="0" fontAlgn="base" hangingPunct="0">
              <a:spcBef>
                <a:spcPct val="0"/>
              </a:spcBef>
              <a:spcAft>
                <a:spcPct val="0"/>
              </a:spcAft>
              <a:buClr>
                <a:srgbClr val="CC0001"/>
              </a:buClr>
              <a:buFont typeface="Wingdings" panose="05000000000000000000" pitchFamily="2" charset="2"/>
              <a:buChar char="q"/>
              <a:tabLst>
                <a:tab pos="7534275" algn="l"/>
              </a:tabLst>
              <a:defRPr sz="2400" b="0">
                <a:solidFill>
                  <a:srgbClr val="9DB62A"/>
                </a:solidFill>
                <a:latin typeface="Calibri" panose="020F0502020204030204" pitchFamily="34" charset="0"/>
                <a:ea typeface="+mj-ea"/>
                <a:cs typeface="+mj-cs"/>
              </a:defRPr>
            </a:lvl1pPr>
            <a:lvl2pPr algn="r" rtl="0" eaLnBrk="0" fontAlgn="base" hangingPunct="0">
              <a:spcBef>
                <a:spcPct val="0"/>
              </a:spcBef>
              <a:spcAft>
                <a:spcPct val="0"/>
              </a:spcAft>
              <a:tabLst>
                <a:tab pos="7534275" algn="l"/>
              </a:tabLst>
              <a:defRPr sz="2800" b="1">
                <a:solidFill>
                  <a:srgbClr val="9DB62A"/>
                </a:solidFill>
                <a:latin typeface="Calibri" pitchFamily="34" charset="0"/>
              </a:defRPr>
            </a:lvl2pPr>
            <a:lvl3pPr algn="r" rtl="0" eaLnBrk="0" fontAlgn="base" hangingPunct="0">
              <a:spcBef>
                <a:spcPct val="0"/>
              </a:spcBef>
              <a:spcAft>
                <a:spcPct val="0"/>
              </a:spcAft>
              <a:tabLst>
                <a:tab pos="7534275" algn="l"/>
              </a:tabLst>
              <a:defRPr sz="2800" b="1">
                <a:solidFill>
                  <a:srgbClr val="9DB62A"/>
                </a:solidFill>
                <a:latin typeface="Calibri" pitchFamily="34" charset="0"/>
              </a:defRPr>
            </a:lvl3pPr>
            <a:lvl4pPr algn="r" rtl="0" eaLnBrk="0" fontAlgn="base" hangingPunct="0">
              <a:spcBef>
                <a:spcPct val="0"/>
              </a:spcBef>
              <a:spcAft>
                <a:spcPct val="0"/>
              </a:spcAft>
              <a:tabLst>
                <a:tab pos="7534275" algn="l"/>
              </a:tabLst>
              <a:defRPr sz="2800" b="1">
                <a:solidFill>
                  <a:srgbClr val="9DB62A"/>
                </a:solidFill>
                <a:latin typeface="Calibri" pitchFamily="34" charset="0"/>
              </a:defRPr>
            </a:lvl4pPr>
            <a:lvl5pPr algn="r" rtl="0" eaLnBrk="0" fontAlgn="base" hangingPunct="0">
              <a:spcBef>
                <a:spcPct val="0"/>
              </a:spcBef>
              <a:spcAft>
                <a:spcPct val="0"/>
              </a:spcAft>
              <a:tabLst>
                <a:tab pos="7534275" algn="l"/>
              </a:tabLst>
              <a:defRPr sz="2800" b="1">
                <a:solidFill>
                  <a:srgbClr val="9DB62A"/>
                </a:solidFill>
                <a:latin typeface="Calibri" pitchFamily="34" charset="0"/>
              </a:defRPr>
            </a:lvl5pPr>
            <a:lvl6pPr marL="457200" algn="ctr" rtl="0" eaLnBrk="1" fontAlgn="base" hangingPunct="1">
              <a:spcBef>
                <a:spcPct val="0"/>
              </a:spcBef>
              <a:spcAft>
                <a:spcPct val="0"/>
              </a:spcAft>
              <a:defRPr sz="2800">
                <a:solidFill>
                  <a:srgbClr val="FF0000"/>
                </a:solidFill>
                <a:latin typeface="Tahoma" pitchFamily="34" charset="0"/>
              </a:defRPr>
            </a:lvl6pPr>
            <a:lvl7pPr marL="914400" algn="ctr" rtl="0" eaLnBrk="1" fontAlgn="base" hangingPunct="1">
              <a:spcBef>
                <a:spcPct val="0"/>
              </a:spcBef>
              <a:spcAft>
                <a:spcPct val="0"/>
              </a:spcAft>
              <a:defRPr sz="2800">
                <a:solidFill>
                  <a:srgbClr val="FF0000"/>
                </a:solidFill>
                <a:latin typeface="Tahoma" pitchFamily="34" charset="0"/>
              </a:defRPr>
            </a:lvl7pPr>
            <a:lvl8pPr marL="1371600" algn="ctr" rtl="0" eaLnBrk="1" fontAlgn="base" hangingPunct="1">
              <a:spcBef>
                <a:spcPct val="0"/>
              </a:spcBef>
              <a:spcAft>
                <a:spcPct val="0"/>
              </a:spcAft>
              <a:defRPr sz="2800">
                <a:solidFill>
                  <a:srgbClr val="FF0000"/>
                </a:solidFill>
                <a:latin typeface="Tahoma" pitchFamily="34" charset="0"/>
              </a:defRPr>
            </a:lvl8pPr>
            <a:lvl9pPr marL="1828800" algn="ctr" rtl="0" eaLnBrk="1" fontAlgn="base" hangingPunct="1">
              <a:spcBef>
                <a:spcPct val="0"/>
              </a:spcBef>
              <a:spcAft>
                <a:spcPct val="0"/>
              </a:spcAft>
              <a:defRPr sz="2800">
                <a:solidFill>
                  <a:srgbClr val="FF0000"/>
                </a:solidFill>
                <a:latin typeface="Tahoma" pitchFamily="34" charset="0"/>
              </a:defRPr>
            </a:lvl9pPr>
          </a:lstStyle>
          <a:p>
            <a:pPr marL="0" indent="0" algn="r">
              <a:spcBef>
                <a:spcPct val="50000"/>
              </a:spcBef>
              <a:buNone/>
              <a:defRPr/>
            </a:pPr>
            <a:r>
              <a:rPr lang="en-US" altLang="it-IT" sz="3200" b="1" dirty="0">
                <a:solidFill>
                  <a:schemeClr val="bg1"/>
                </a:solidFill>
                <a:latin typeface="Arial"/>
                <a:ea typeface="ＭＳ Ｐゴシック" charset="0"/>
                <a:cs typeface="Arial"/>
              </a:rPr>
              <a:t>Demonstration Problems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E99E4F0-DDDB-4DCF-B5CB-CEED8F46A793}"/>
                  </a:ext>
                </a:extLst>
              </p:cNvPr>
              <p:cNvSpPr txBox="1"/>
              <p:nvPr/>
            </p:nvSpPr>
            <p:spPr>
              <a:xfrm>
                <a:off x="705125" y="802844"/>
                <a:ext cx="10964361" cy="5358390"/>
              </a:xfrm>
              <a:prstGeom prst="rect">
                <a:avLst/>
              </a:prstGeom>
              <a:noFill/>
            </p:spPr>
            <p:txBody>
              <a:bodyPr wrap="square">
                <a:spAutoFit/>
              </a:bodyPr>
              <a:lstStyle/>
              <a:p>
                <a:endParaRPr lang="en-US" dirty="0"/>
              </a:p>
              <a:p>
                <a:r>
                  <a:rPr lang="en-US" b="1" u="sng" dirty="0"/>
                  <a:t>Thermodynamic Model</a:t>
                </a:r>
              </a:p>
              <a:p>
                <a:endParaRPr lang="en-US" b="1" u="sng" dirty="0"/>
              </a:p>
              <a:p>
                <a:r>
                  <a:rPr lang="en-US" dirty="0"/>
                  <a:t>For the following demonstration examples, UO</a:t>
                </a:r>
                <a:r>
                  <a:rPr lang="en-US" baseline="-25000" dirty="0"/>
                  <a:t>2±x</a:t>
                </a:r>
                <a:r>
                  <a:rPr lang="en-US" dirty="0"/>
                  <a:t> is represented in the fluorite phase as three sublattices: normal cation site (U</a:t>
                </a:r>
                <a:r>
                  <a:rPr lang="en-US" baseline="30000" dirty="0"/>
                  <a:t>3+</a:t>
                </a:r>
                <a:r>
                  <a:rPr lang="en-US" dirty="0"/>
                  <a:t>,U</a:t>
                </a:r>
                <a:r>
                  <a:rPr lang="en-US" baseline="30000" dirty="0"/>
                  <a:t>4+</a:t>
                </a:r>
                <a:r>
                  <a:rPr lang="en-US" dirty="0"/>
                  <a:t>,U</a:t>
                </a:r>
                <a:r>
                  <a:rPr lang="en-US" baseline="30000" dirty="0"/>
                  <a:t>5+</a:t>
                </a:r>
                <a:r>
                  <a:rPr lang="en-US" dirty="0"/>
                  <a:t>), normal anion site (O</a:t>
                </a:r>
                <a:r>
                  <a:rPr lang="en-US" baseline="30000" dirty="0"/>
                  <a:t>2-</a:t>
                </a:r>
                <a:r>
                  <a:rPr lang="en-US" dirty="0"/>
                  <a:t>,Va) and interstitial site (O</a:t>
                </a:r>
                <a:r>
                  <a:rPr lang="en-US" baseline="30000" dirty="0"/>
                  <a:t>2-</a:t>
                </a:r>
                <a:r>
                  <a:rPr lang="en-US" dirty="0"/>
                  <a:t>,Va)</a:t>
                </a:r>
              </a:p>
              <a:p>
                <a:endParaRPr lang="en-US" dirty="0"/>
              </a:p>
              <a:p>
                <a:r>
                  <a:rPr lang="en-US" dirty="0"/>
                  <a:t>Elements present in greater than trace amounts were considered. Those which did not have sufficient phase information were aggregated with those having similar chemical behavior. The extended 3-sublattice representation is given by:</a:t>
                </a:r>
              </a:p>
              <a:p>
                <a:endParaRPr lang="en-US" dirty="0"/>
              </a:p>
              <a:p>
                <a14:m>
                  <m:oMath xmlns:m="http://schemas.openxmlformats.org/officeDocument/2006/math">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+3,4,5,6</m:t>
                                </m:r>
                              </m:sup>
                            </m:sSup>
                            <m:r>
                              <a:rPr lang="en-US" b="0" i="1" smtClean="0">
                                <a:latin typeface="Cambria Math" panose="02040503050406030204" pitchFamily="18" charset="0"/>
                              </a:rPr>
                              <m:t>,</m:t>
                            </m:r>
                            <m:r>
                              <a:rPr lang="en-US" b="0" i="1" smtClean="0">
                                <a:latin typeface="Cambria Math" panose="02040503050406030204" pitchFamily="18" charset="0"/>
                              </a:rPr>
                              <m:t>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+3,4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𝑁</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𝐿</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+3,4</m:t>
                                </m:r>
                              </m:sup>
                            </m:sSup>
                            <m:r>
                              <a:rPr lang="en-US" b="0" i="1" smtClean="0">
                                <a:latin typeface="Cambria Math" panose="02040503050406030204" pitchFamily="18" charset="0"/>
                              </a:rPr>
                              <m:t>,</m:t>
                            </m:r>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+3,4</m:t>
                                </m:r>
                              </m:sup>
                            </m:sSup>
                            <m:r>
                              <a:rPr lang="en-US" b="0" i="1" smtClean="0">
                                <a:latin typeface="Cambria Math" panose="02040503050406030204" pitchFamily="18" charset="0"/>
                              </a:rPr>
                              <m:t>,</m:t>
                            </m:r>
                            <m:r>
                              <a:rPr lang="en-US" b="0" i="1" smtClean="0">
                                <a:latin typeface="Cambria Math" panose="02040503050406030204" pitchFamily="18" charset="0"/>
                              </a:rPr>
                              <m:t>𝑇</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𝑀</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𝑜</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𝑍</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+2,4</m:t>
                                </m:r>
                              </m:sup>
                            </m:sSup>
                          </m:e>
                        </m:d>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𝑂</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𝑉𝑎</m:t>
                            </m:r>
                          </m:e>
                        </m:d>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𝑂</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𝑉𝑎</m:t>
                            </m:r>
                          </m:e>
                        </m:d>
                      </m:e>
                      <m:sub>
                        <m:r>
                          <a:rPr lang="en-US" b="0" i="1" smtClean="0">
                            <a:latin typeface="Cambria Math" panose="02040503050406030204" pitchFamily="18" charset="0"/>
                          </a:rPr>
                          <m:t>1</m:t>
                        </m:r>
                      </m:sub>
                    </m:sSub>
                  </m:oMath>
                </a14:m>
                <a:r>
                  <a:rPr lang="en-US" i="1" dirty="0"/>
                  <a:t> </a:t>
                </a:r>
              </a:p>
              <a:p>
                <a:endParaRPr lang="en-US" i="1" dirty="0"/>
              </a:p>
              <a:p>
                <a:r>
                  <a:rPr lang="en-US" dirty="0"/>
                  <a:t>An addition three sublattice model was included for secondary phases:</a:t>
                </a:r>
              </a:p>
              <a:p>
                <a:endParaRPr lang="en-US" dirty="0"/>
              </a:p>
              <a:p>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𝐵</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𝑆</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e>
                    </m:d>
                    <m:d>
                      <m:dPr>
                        <m:ctrlPr>
                          <a:rPr lang="en-US" b="0" i="1" smtClean="0">
                            <a:latin typeface="Cambria Math" panose="02040503050406030204" pitchFamily="18" charset="0"/>
                          </a:rPr>
                        </m:ctrlPr>
                      </m:dPr>
                      <m:e>
                        <m:r>
                          <a:rPr lang="en-US" b="0" i="1" smtClean="0">
                            <a:latin typeface="Cambria Math" panose="02040503050406030204" pitchFamily="18" charset="0"/>
                          </a:rPr>
                          <m:t>𝐵</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𝑀</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𝑜</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6+</m:t>
                            </m:r>
                          </m:sup>
                        </m:sSup>
                        <m:r>
                          <a:rPr lang="en-US" b="0" i="1" smtClean="0">
                            <a:latin typeface="Cambria Math" panose="02040503050406030204" pitchFamily="18" charset="0"/>
                          </a:rPr>
                          <m:t>,</m:t>
                        </m:r>
                        <m:r>
                          <a:rPr lang="en-US" b="0" i="1" smtClean="0">
                            <a:latin typeface="Cambria Math" panose="02040503050406030204" pitchFamily="18" charset="0"/>
                          </a:rPr>
                          <m:t>𝑍</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4+</m:t>
                            </m:r>
                          </m:sup>
                        </m:sSup>
                      </m:e>
                    </m:d>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𝑂</m:t>
                                </m:r>
                              </m:e>
                              <m:sup>
                                <m:r>
                                  <a:rPr lang="en-US" b="0" i="1" smtClean="0">
                                    <a:latin typeface="Cambria Math" panose="02040503050406030204" pitchFamily="18" charset="0"/>
                                  </a:rPr>
                                  <m:t>2−</m:t>
                                </m:r>
                              </m:sup>
                            </m:sSup>
                          </m:e>
                        </m:d>
                      </m:e>
                      <m:sub>
                        <m:r>
                          <a:rPr lang="en-US" b="0" i="1" smtClean="0">
                            <a:latin typeface="Cambria Math" panose="02040503050406030204" pitchFamily="18" charset="0"/>
                          </a:rPr>
                          <m:t>3</m:t>
                        </m:r>
                      </m:sub>
                    </m:sSub>
                  </m:oMath>
                </a14:m>
                <a:r>
                  <a:rPr lang="en-US" dirty="0"/>
                  <a:t> </a:t>
                </a:r>
              </a:p>
              <a:p>
                <a:endParaRPr lang="en-US" dirty="0"/>
              </a:p>
              <a:p>
                <a:r>
                  <a:rPr lang="en-US" dirty="0"/>
                  <a:t>as well as ideal solutions </a:t>
                </a:r>
                <a14:m>
                  <m:oMath xmlns:m="http://schemas.openxmlformats.org/officeDocument/2006/math">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r>
                              <a:rPr lang="en-US" b="0" i="1" smtClean="0">
                                <a:latin typeface="Cambria Math" panose="02040503050406030204" pitchFamily="18" charset="0"/>
                              </a:rPr>
                              <m:t>𝑅𝑏</m:t>
                            </m:r>
                            <m:r>
                              <a:rPr lang="en-US" b="0" i="1" smtClean="0">
                                <a:latin typeface="Cambria Math" panose="02040503050406030204" pitchFamily="18" charset="0"/>
                              </a:rPr>
                              <m:t>,</m:t>
                            </m:r>
                            <m:r>
                              <a:rPr lang="en-US" b="0" i="1" smtClean="0">
                                <a:latin typeface="Cambria Math" panose="02040503050406030204" pitchFamily="18" charset="0"/>
                              </a:rPr>
                              <m:t>𝐶𝑠</m:t>
                            </m:r>
                          </m:e>
                        </m:d>
                      </m:e>
                      <m:sub>
                        <m:r>
                          <a:rPr lang="en-US" b="0" i="1" smtClean="0">
                            <a:latin typeface="Cambria Math" panose="02040503050406030204" pitchFamily="18" charset="0"/>
                          </a:rPr>
                          <m:t>2</m:t>
                        </m:r>
                      </m:sub>
                    </m:sSub>
                    <m:r>
                      <a:rPr lang="en-US" b="0" i="1" smtClean="0">
                        <a:latin typeface="Cambria Math" panose="02040503050406030204" pitchFamily="18" charset="0"/>
                      </a:rPr>
                      <m:t>𝑈</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4</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𝑅𝑏</m:t>
                        </m:r>
                        <m:r>
                          <a:rPr lang="en-US" b="0" i="1" smtClean="0">
                            <a:latin typeface="Cambria Math" panose="02040503050406030204" pitchFamily="18" charset="0"/>
                          </a:rPr>
                          <m:t>,</m:t>
                        </m:r>
                        <m:r>
                          <a:rPr lang="en-US" b="0" i="1" smtClean="0">
                            <a:latin typeface="Cambria Math" panose="02040503050406030204" pitchFamily="18" charset="0"/>
                          </a:rPr>
                          <m:t>𝐶𝑠</m:t>
                        </m:r>
                      </m:e>
                    </m:d>
                    <m:r>
                      <a:rPr lang="en-US" b="0" i="1" smtClean="0">
                        <a:latin typeface="Cambria Math" panose="02040503050406030204" pitchFamily="18" charset="0"/>
                      </a:rPr>
                      <m:t>𝑀𝑜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4</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r>
                              <a:rPr lang="en-US" b="0" i="1" smtClean="0">
                                <a:latin typeface="Cambria Math" panose="02040503050406030204" pitchFamily="18" charset="0"/>
                              </a:rPr>
                              <m:t>𝑅𝑏</m:t>
                            </m:r>
                            <m:r>
                              <a:rPr lang="en-US" b="0" i="1" smtClean="0">
                                <a:latin typeface="Cambria Math" panose="02040503050406030204" pitchFamily="18" charset="0"/>
                              </a:rPr>
                              <m:t>,</m:t>
                            </m:r>
                            <m:r>
                              <a:rPr lang="en-US" b="0" i="1" smtClean="0">
                                <a:latin typeface="Cambria Math" panose="02040503050406030204" pitchFamily="18" charset="0"/>
                              </a:rPr>
                              <m:t>𝐶𝑠</m:t>
                            </m:r>
                          </m:e>
                        </m:d>
                      </m:e>
                      <m:sub>
                        <m:r>
                          <a:rPr lang="en-US" b="0" i="1" smtClean="0">
                            <a:latin typeface="Cambria Math" panose="02040503050406030204" pitchFamily="18" charset="0"/>
                          </a:rPr>
                          <m:t>2</m:t>
                        </m:r>
                      </m:sub>
                    </m:sSub>
                    <m:r>
                      <a:rPr lang="en-US" b="0" i="1" smtClean="0">
                        <a:latin typeface="Cambria Math" panose="02040503050406030204" pitchFamily="18" charset="0"/>
                      </a:rPr>
                      <m:t>𝑍𝑟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3</m:t>
                        </m:r>
                      </m:sub>
                    </m:sSub>
                  </m:oMath>
                </a14:m>
                <a:r>
                  <a:rPr lang="en-US" dirty="0"/>
                  <a:t> were included (</a:t>
                </a:r>
                <a:r>
                  <a:rPr lang="en-US" dirty="0" err="1"/>
                  <a:t>FactPS</a:t>
                </a:r>
                <a:r>
                  <a:rPr lang="en-US" dirty="0"/>
                  <a:t> database) and further phases described in another document were modeled as ideal solutions.</a:t>
                </a:r>
              </a:p>
              <a:p>
                <a:endParaRPr lang="en-US" dirty="0"/>
              </a:p>
            </p:txBody>
          </p:sp>
        </mc:Choice>
        <mc:Fallback xmlns="">
          <p:sp>
            <p:nvSpPr>
              <p:cNvPr id="7" name="TextBox 6">
                <a:extLst>
                  <a:ext uri="{FF2B5EF4-FFF2-40B4-BE49-F238E27FC236}">
                    <a16:creationId xmlns:a16="http://schemas.microsoft.com/office/drawing/2014/main" id="{5E99E4F0-DDDB-4DCF-B5CB-CEED8F46A793}"/>
                  </a:ext>
                </a:extLst>
              </p:cNvPr>
              <p:cNvSpPr txBox="1">
                <a:spLocks noRot="1" noChangeAspect="1" noMove="1" noResize="1" noEditPoints="1" noAdjustHandles="1" noChangeArrowheads="1" noChangeShapeType="1" noTextEdit="1"/>
              </p:cNvSpPr>
              <p:nvPr/>
            </p:nvSpPr>
            <p:spPr>
              <a:xfrm>
                <a:off x="705125" y="802844"/>
                <a:ext cx="10964361" cy="5358390"/>
              </a:xfrm>
              <a:prstGeom prst="rect">
                <a:avLst/>
              </a:prstGeom>
              <a:blipFill>
                <a:blip r:embed="rId2"/>
                <a:stretch>
                  <a:fillRect l="-501" r="-667"/>
                </a:stretch>
              </a:blipFill>
            </p:spPr>
            <p:txBody>
              <a:bodyPr/>
              <a:lstStyle/>
              <a:p>
                <a:r>
                  <a:rPr lang="en-US">
                    <a:noFill/>
                  </a:rPr>
                  <a:t> </a:t>
                </a:r>
              </a:p>
            </p:txBody>
          </p:sp>
        </mc:Fallback>
      </mc:AlternateContent>
      <p:sp>
        <p:nvSpPr>
          <p:cNvPr id="9" name="Slide Number Placeholder 5">
            <a:extLst>
              <a:ext uri="{FF2B5EF4-FFF2-40B4-BE49-F238E27FC236}">
                <a16:creationId xmlns:a16="http://schemas.microsoft.com/office/drawing/2014/main" id="{60E986B9-7A8B-4B25-8655-1B63395F00B2}"/>
              </a:ext>
            </a:extLst>
          </p:cNvPr>
          <p:cNvSpPr txBox="1">
            <a:spLocks/>
          </p:cNvSpPr>
          <p:nvPr/>
        </p:nvSpPr>
        <p:spPr>
          <a:xfrm>
            <a:off x="9199418" y="6364982"/>
            <a:ext cx="2844800"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16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fld id="{23C6260E-304F-4BA0-8E11-6E941ACC6DAE}" type="slidenum">
              <a:rPr lang="en-US" smtClean="0"/>
              <a:pPr/>
              <a:t>10</a:t>
            </a:fld>
            <a:endParaRPr lang="en-US" dirty="0"/>
          </a:p>
        </p:txBody>
      </p:sp>
    </p:spTree>
    <p:extLst>
      <p:ext uri="{BB962C8B-B14F-4D97-AF65-F5344CB8AC3E}">
        <p14:creationId xmlns:p14="http://schemas.microsoft.com/office/powerpoint/2010/main" val="312471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id="{768508EE-C0B6-46E6-819E-41A2FAA29F56}"/>
              </a:ext>
            </a:extLst>
          </p:cNvPr>
          <p:cNvSpPr txBox="1">
            <a:spLocks noChangeArrowheads="1"/>
          </p:cNvSpPr>
          <p:nvPr/>
        </p:nvSpPr>
        <p:spPr>
          <a:xfrm>
            <a:off x="4086225" y="-26379"/>
            <a:ext cx="8105775" cy="6254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rtl="0" eaLnBrk="0" fontAlgn="base" hangingPunct="0">
              <a:spcBef>
                <a:spcPct val="0"/>
              </a:spcBef>
              <a:spcAft>
                <a:spcPct val="0"/>
              </a:spcAft>
              <a:buClr>
                <a:srgbClr val="CC0001"/>
              </a:buClr>
              <a:buFont typeface="Wingdings" panose="05000000000000000000" pitchFamily="2" charset="2"/>
              <a:buChar char="q"/>
              <a:tabLst>
                <a:tab pos="7534275" algn="l"/>
              </a:tabLst>
              <a:defRPr sz="2400" b="0">
                <a:solidFill>
                  <a:srgbClr val="9DB62A"/>
                </a:solidFill>
                <a:latin typeface="Calibri" panose="020F0502020204030204" pitchFamily="34" charset="0"/>
                <a:ea typeface="+mj-ea"/>
                <a:cs typeface="+mj-cs"/>
              </a:defRPr>
            </a:lvl1pPr>
            <a:lvl2pPr algn="r" rtl="0" eaLnBrk="0" fontAlgn="base" hangingPunct="0">
              <a:spcBef>
                <a:spcPct val="0"/>
              </a:spcBef>
              <a:spcAft>
                <a:spcPct val="0"/>
              </a:spcAft>
              <a:tabLst>
                <a:tab pos="7534275" algn="l"/>
              </a:tabLst>
              <a:defRPr sz="2800" b="1">
                <a:solidFill>
                  <a:srgbClr val="9DB62A"/>
                </a:solidFill>
                <a:latin typeface="Calibri" pitchFamily="34" charset="0"/>
              </a:defRPr>
            </a:lvl2pPr>
            <a:lvl3pPr algn="r" rtl="0" eaLnBrk="0" fontAlgn="base" hangingPunct="0">
              <a:spcBef>
                <a:spcPct val="0"/>
              </a:spcBef>
              <a:spcAft>
                <a:spcPct val="0"/>
              </a:spcAft>
              <a:tabLst>
                <a:tab pos="7534275" algn="l"/>
              </a:tabLst>
              <a:defRPr sz="2800" b="1">
                <a:solidFill>
                  <a:srgbClr val="9DB62A"/>
                </a:solidFill>
                <a:latin typeface="Calibri" pitchFamily="34" charset="0"/>
              </a:defRPr>
            </a:lvl3pPr>
            <a:lvl4pPr algn="r" rtl="0" eaLnBrk="0" fontAlgn="base" hangingPunct="0">
              <a:spcBef>
                <a:spcPct val="0"/>
              </a:spcBef>
              <a:spcAft>
                <a:spcPct val="0"/>
              </a:spcAft>
              <a:tabLst>
                <a:tab pos="7534275" algn="l"/>
              </a:tabLst>
              <a:defRPr sz="2800" b="1">
                <a:solidFill>
                  <a:srgbClr val="9DB62A"/>
                </a:solidFill>
                <a:latin typeface="Calibri" pitchFamily="34" charset="0"/>
              </a:defRPr>
            </a:lvl4pPr>
            <a:lvl5pPr algn="r" rtl="0" eaLnBrk="0" fontAlgn="base" hangingPunct="0">
              <a:spcBef>
                <a:spcPct val="0"/>
              </a:spcBef>
              <a:spcAft>
                <a:spcPct val="0"/>
              </a:spcAft>
              <a:tabLst>
                <a:tab pos="7534275" algn="l"/>
              </a:tabLst>
              <a:defRPr sz="2800" b="1">
                <a:solidFill>
                  <a:srgbClr val="9DB62A"/>
                </a:solidFill>
                <a:latin typeface="Calibri" pitchFamily="34" charset="0"/>
              </a:defRPr>
            </a:lvl5pPr>
            <a:lvl6pPr marL="457200" algn="ctr" rtl="0" eaLnBrk="1" fontAlgn="base" hangingPunct="1">
              <a:spcBef>
                <a:spcPct val="0"/>
              </a:spcBef>
              <a:spcAft>
                <a:spcPct val="0"/>
              </a:spcAft>
              <a:defRPr sz="2800">
                <a:solidFill>
                  <a:srgbClr val="FF0000"/>
                </a:solidFill>
                <a:latin typeface="Tahoma" pitchFamily="34" charset="0"/>
              </a:defRPr>
            </a:lvl6pPr>
            <a:lvl7pPr marL="914400" algn="ctr" rtl="0" eaLnBrk="1" fontAlgn="base" hangingPunct="1">
              <a:spcBef>
                <a:spcPct val="0"/>
              </a:spcBef>
              <a:spcAft>
                <a:spcPct val="0"/>
              </a:spcAft>
              <a:defRPr sz="2800">
                <a:solidFill>
                  <a:srgbClr val="FF0000"/>
                </a:solidFill>
                <a:latin typeface="Tahoma" pitchFamily="34" charset="0"/>
              </a:defRPr>
            </a:lvl7pPr>
            <a:lvl8pPr marL="1371600" algn="ctr" rtl="0" eaLnBrk="1" fontAlgn="base" hangingPunct="1">
              <a:spcBef>
                <a:spcPct val="0"/>
              </a:spcBef>
              <a:spcAft>
                <a:spcPct val="0"/>
              </a:spcAft>
              <a:defRPr sz="2800">
                <a:solidFill>
                  <a:srgbClr val="FF0000"/>
                </a:solidFill>
                <a:latin typeface="Tahoma" pitchFamily="34" charset="0"/>
              </a:defRPr>
            </a:lvl8pPr>
            <a:lvl9pPr marL="1828800" algn="ctr" rtl="0" eaLnBrk="1" fontAlgn="base" hangingPunct="1">
              <a:spcBef>
                <a:spcPct val="0"/>
              </a:spcBef>
              <a:spcAft>
                <a:spcPct val="0"/>
              </a:spcAft>
              <a:defRPr sz="2800">
                <a:solidFill>
                  <a:srgbClr val="FF0000"/>
                </a:solidFill>
                <a:latin typeface="Tahoma" pitchFamily="34" charset="0"/>
              </a:defRPr>
            </a:lvl9pPr>
          </a:lstStyle>
          <a:p>
            <a:pPr marL="0" indent="0" algn="r">
              <a:spcBef>
                <a:spcPct val="50000"/>
              </a:spcBef>
              <a:buNone/>
              <a:defRPr/>
            </a:pPr>
            <a:r>
              <a:rPr lang="en-US" altLang="it-IT" sz="3200" b="1" dirty="0">
                <a:solidFill>
                  <a:schemeClr val="bg1"/>
                </a:solidFill>
                <a:latin typeface="Arial"/>
                <a:ea typeface="ＭＳ Ｐゴシック" charset="0"/>
                <a:cs typeface="Arial"/>
              </a:rPr>
              <a:t>Demonstration Problems</a:t>
            </a:r>
          </a:p>
        </p:txBody>
      </p:sp>
      <p:sp>
        <p:nvSpPr>
          <p:cNvPr id="4" name="Slide Number Placeholder 5">
            <a:extLst>
              <a:ext uri="{FF2B5EF4-FFF2-40B4-BE49-F238E27FC236}">
                <a16:creationId xmlns:a16="http://schemas.microsoft.com/office/drawing/2014/main" id="{0340CDCB-4F5D-48E8-A960-A3E10B2C732D}"/>
              </a:ext>
            </a:extLst>
          </p:cNvPr>
          <p:cNvSpPr>
            <a:spLocks noGrp="1"/>
          </p:cNvSpPr>
          <p:nvPr>
            <p:ph type="sldNum" sz="quarter" idx="12"/>
          </p:nvPr>
        </p:nvSpPr>
        <p:spPr>
          <a:xfrm>
            <a:off x="9199418" y="6364982"/>
            <a:ext cx="2844800" cy="365125"/>
          </a:xfrm>
        </p:spPr>
        <p:txBody>
          <a:bodyPr/>
          <a:lstStyle/>
          <a:p>
            <a:fld id="{23C6260E-304F-4BA0-8E11-6E941ACC6DAE}" type="slidenum">
              <a:rPr lang="en-US" smtClean="0"/>
              <a:t>11</a:t>
            </a:fld>
            <a:endParaRPr lang="en-US" dirty="0"/>
          </a:p>
        </p:txBody>
      </p:sp>
      <p:pic>
        <p:nvPicPr>
          <p:cNvPr id="3" name="Picture 2">
            <a:extLst>
              <a:ext uri="{FF2B5EF4-FFF2-40B4-BE49-F238E27FC236}">
                <a16:creationId xmlns:a16="http://schemas.microsoft.com/office/drawing/2014/main" id="{143A2D8A-2DA7-4297-A6E8-2A9EF7D74092}"/>
              </a:ext>
            </a:extLst>
          </p:cNvPr>
          <p:cNvPicPr>
            <a:picLocks noChangeAspect="1"/>
          </p:cNvPicPr>
          <p:nvPr/>
        </p:nvPicPr>
        <p:blipFill>
          <a:blip r:embed="rId2"/>
          <a:stretch>
            <a:fillRect/>
          </a:stretch>
        </p:blipFill>
        <p:spPr>
          <a:xfrm>
            <a:off x="356729" y="1818911"/>
            <a:ext cx="5253974" cy="3220177"/>
          </a:xfrm>
          <a:prstGeom prst="rect">
            <a:avLst/>
          </a:prstGeom>
        </p:spPr>
      </p:pic>
      <p:pic>
        <p:nvPicPr>
          <p:cNvPr id="7" name="Picture 6">
            <a:extLst>
              <a:ext uri="{FF2B5EF4-FFF2-40B4-BE49-F238E27FC236}">
                <a16:creationId xmlns:a16="http://schemas.microsoft.com/office/drawing/2014/main" id="{441D6010-CA76-49F5-A7E5-CC42A5E3F864}"/>
              </a:ext>
            </a:extLst>
          </p:cNvPr>
          <p:cNvPicPr>
            <a:picLocks noChangeAspect="1"/>
          </p:cNvPicPr>
          <p:nvPr/>
        </p:nvPicPr>
        <p:blipFill>
          <a:blip r:embed="rId3"/>
          <a:stretch>
            <a:fillRect/>
          </a:stretch>
        </p:blipFill>
        <p:spPr>
          <a:xfrm>
            <a:off x="6044585" y="1818911"/>
            <a:ext cx="5360580" cy="3322149"/>
          </a:xfrm>
          <a:prstGeom prst="rect">
            <a:avLst/>
          </a:prstGeom>
        </p:spPr>
      </p:pic>
      <p:sp>
        <p:nvSpPr>
          <p:cNvPr id="10" name="TextBox 9">
            <a:extLst>
              <a:ext uri="{FF2B5EF4-FFF2-40B4-BE49-F238E27FC236}">
                <a16:creationId xmlns:a16="http://schemas.microsoft.com/office/drawing/2014/main" id="{996C7927-25A4-42FB-86E4-B25A45670994}"/>
              </a:ext>
            </a:extLst>
          </p:cNvPr>
          <p:cNvSpPr txBox="1"/>
          <p:nvPr/>
        </p:nvSpPr>
        <p:spPr>
          <a:xfrm>
            <a:off x="430148" y="830075"/>
            <a:ext cx="8399815" cy="369332"/>
          </a:xfrm>
          <a:prstGeom prst="rect">
            <a:avLst/>
          </a:prstGeom>
          <a:noFill/>
        </p:spPr>
        <p:txBody>
          <a:bodyPr wrap="square">
            <a:spAutoFit/>
          </a:bodyPr>
          <a:lstStyle/>
          <a:p>
            <a:r>
              <a:rPr lang="en-US" b="1" u="sng" dirty="0"/>
              <a:t>Demonstration Problem 1: Oxygen Diffusion Only</a:t>
            </a:r>
            <a:endParaRPr lang="en-US" dirty="0"/>
          </a:p>
        </p:txBody>
      </p:sp>
      <p:sp>
        <p:nvSpPr>
          <p:cNvPr id="8" name="TextBox 7">
            <a:extLst>
              <a:ext uri="{FF2B5EF4-FFF2-40B4-BE49-F238E27FC236}">
                <a16:creationId xmlns:a16="http://schemas.microsoft.com/office/drawing/2014/main" id="{87FF447A-842C-483C-90D7-22D3AF803C41}"/>
              </a:ext>
            </a:extLst>
          </p:cNvPr>
          <p:cNvSpPr txBox="1"/>
          <p:nvPr/>
        </p:nvSpPr>
        <p:spPr>
          <a:xfrm>
            <a:off x="346870" y="5437398"/>
            <a:ext cx="11395429" cy="923330"/>
          </a:xfrm>
          <a:prstGeom prst="rect">
            <a:avLst/>
          </a:prstGeom>
          <a:noFill/>
        </p:spPr>
        <p:txBody>
          <a:bodyPr wrap="square">
            <a:spAutoFit/>
          </a:bodyPr>
          <a:lstStyle/>
          <a:p>
            <a:r>
              <a:rPr lang="en-US" dirty="0"/>
              <a:t>The temperature profile is responsible for oxygen diffusion in this case, and oxygen slightly migrates down the chemical potential gradient. The O/M ratio and oxygen potentials both approach near-equilibrium values, except at the rod edge where the lower temperature causes low mobility.</a:t>
            </a:r>
          </a:p>
        </p:txBody>
      </p:sp>
    </p:spTree>
    <p:extLst>
      <p:ext uri="{BB962C8B-B14F-4D97-AF65-F5344CB8AC3E}">
        <p14:creationId xmlns:p14="http://schemas.microsoft.com/office/powerpoint/2010/main" val="97159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id="{768508EE-C0B6-46E6-819E-41A2FAA29F56}"/>
              </a:ext>
            </a:extLst>
          </p:cNvPr>
          <p:cNvSpPr txBox="1">
            <a:spLocks noChangeArrowheads="1"/>
          </p:cNvSpPr>
          <p:nvPr/>
        </p:nvSpPr>
        <p:spPr>
          <a:xfrm>
            <a:off x="4086225" y="-26379"/>
            <a:ext cx="8105775" cy="6254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rtl="0" eaLnBrk="0" fontAlgn="base" hangingPunct="0">
              <a:spcBef>
                <a:spcPct val="0"/>
              </a:spcBef>
              <a:spcAft>
                <a:spcPct val="0"/>
              </a:spcAft>
              <a:buClr>
                <a:srgbClr val="CC0001"/>
              </a:buClr>
              <a:buFont typeface="Wingdings" panose="05000000000000000000" pitchFamily="2" charset="2"/>
              <a:buChar char="q"/>
              <a:tabLst>
                <a:tab pos="7534275" algn="l"/>
              </a:tabLst>
              <a:defRPr sz="2400" b="0">
                <a:solidFill>
                  <a:srgbClr val="9DB62A"/>
                </a:solidFill>
                <a:latin typeface="Calibri" panose="020F0502020204030204" pitchFamily="34" charset="0"/>
                <a:ea typeface="+mj-ea"/>
                <a:cs typeface="+mj-cs"/>
              </a:defRPr>
            </a:lvl1pPr>
            <a:lvl2pPr algn="r" rtl="0" eaLnBrk="0" fontAlgn="base" hangingPunct="0">
              <a:spcBef>
                <a:spcPct val="0"/>
              </a:spcBef>
              <a:spcAft>
                <a:spcPct val="0"/>
              </a:spcAft>
              <a:tabLst>
                <a:tab pos="7534275" algn="l"/>
              </a:tabLst>
              <a:defRPr sz="2800" b="1">
                <a:solidFill>
                  <a:srgbClr val="9DB62A"/>
                </a:solidFill>
                <a:latin typeface="Calibri" pitchFamily="34" charset="0"/>
              </a:defRPr>
            </a:lvl2pPr>
            <a:lvl3pPr algn="r" rtl="0" eaLnBrk="0" fontAlgn="base" hangingPunct="0">
              <a:spcBef>
                <a:spcPct val="0"/>
              </a:spcBef>
              <a:spcAft>
                <a:spcPct val="0"/>
              </a:spcAft>
              <a:tabLst>
                <a:tab pos="7534275" algn="l"/>
              </a:tabLst>
              <a:defRPr sz="2800" b="1">
                <a:solidFill>
                  <a:srgbClr val="9DB62A"/>
                </a:solidFill>
                <a:latin typeface="Calibri" pitchFamily="34" charset="0"/>
              </a:defRPr>
            </a:lvl3pPr>
            <a:lvl4pPr algn="r" rtl="0" eaLnBrk="0" fontAlgn="base" hangingPunct="0">
              <a:spcBef>
                <a:spcPct val="0"/>
              </a:spcBef>
              <a:spcAft>
                <a:spcPct val="0"/>
              </a:spcAft>
              <a:tabLst>
                <a:tab pos="7534275" algn="l"/>
              </a:tabLst>
              <a:defRPr sz="2800" b="1">
                <a:solidFill>
                  <a:srgbClr val="9DB62A"/>
                </a:solidFill>
                <a:latin typeface="Calibri" pitchFamily="34" charset="0"/>
              </a:defRPr>
            </a:lvl4pPr>
            <a:lvl5pPr algn="r" rtl="0" eaLnBrk="0" fontAlgn="base" hangingPunct="0">
              <a:spcBef>
                <a:spcPct val="0"/>
              </a:spcBef>
              <a:spcAft>
                <a:spcPct val="0"/>
              </a:spcAft>
              <a:tabLst>
                <a:tab pos="7534275" algn="l"/>
              </a:tabLst>
              <a:defRPr sz="2800" b="1">
                <a:solidFill>
                  <a:srgbClr val="9DB62A"/>
                </a:solidFill>
                <a:latin typeface="Calibri" pitchFamily="34" charset="0"/>
              </a:defRPr>
            </a:lvl5pPr>
            <a:lvl6pPr marL="457200" algn="ctr" rtl="0" eaLnBrk="1" fontAlgn="base" hangingPunct="1">
              <a:spcBef>
                <a:spcPct val="0"/>
              </a:spcBef>
              <a:spcAft>
                <a:spcPct val="0"/>
              </a:spcAft>
              <a:defRPr sz="2800">
                <a:solidFill>
                  <a:srgbClr val="FF0000"/>
                </a:solidFill>
                <a:latin typeface="Tahoma" pitchFamily="34" charset="0"/>
              </a:defRPr>
            </a:lvl6pPr>
            <a:lvl7pPr marL="914400" algn="ctr" rtl="0" eaLnBrk="1" fontAlgn="base" hangingPunct="1">
              <a:spcBef>
                <a:spcPct val="0"/>
              </a:spcBef>
              <a:spcAft>
                <a:spcPct val="0"/>
              </a:spcAft>
              <a:defRPr sz="2800">
                <a:solidFill>
                  <a:srgbClr val="FF0000"/>
                </a:solidFill>
                <a:latin typeface="Tahoma" pitchFamily="34" charset="0"/>
              </a:defRPr>
            </a:lvl7pPr>
            <a:lvl8pPr marL="1371600" algn="ctr" rtl="0" eaLnBrk="1" fontAlgn="base" hangingPunct="1">
              <a:spcBef>
                <a:spcPct val="0"/>
              </a:spcBef>
              <a:spcAft>
                <a:spcPct val="0"/>
              </a:spcAft>
              <a:defRPr sz="2800">
                <a:solidFill>
                  <a:srgbClr val="FF0000"/>
                </a:solidFill>
                <a:latin typeface="Tahoma" pitchFamily="34" charset="0"/>
              </a:defRPr>
            </a:lvl8pPr>
            <a:lvl9pPr marL="1828800" algn="ctr" rtl="0" eaLnBrk="1" fontAlgn="base" hangingPunct="1">
              <a:spcBef>
                <a:spcPct val="0"/>
              </a:spcBef>
              <a:spcAft>
                <a:spcPct val="0"/>
              </a:spcAft>
              <a:defRPr sz="2800">
                <a:solidFill>
                  <a:srgbClr val="FF0000"/>
                </a:solidFill>
                <a:latin typeface="Tahoma" pitchFamily="34" charset="0"/>
              </a:defRPr>
            </a:lvl9pPr>
          </a:lstStyle>
          <a:p>
            <a:pPr marL="0" indent="0" algn="r">
              <a:spcBef>
                <a:spcPct val="50000"/>
              </a:spcBef>
              <a:buNone/>
              <a:defRPr/>
            </a:pPr>
            <a:r>
              <a:rPr lang="en-US" altLang="it-IT" sz="3200" b="1" dirty="0">
                <a:solidFill>
                  <a:schemeClr val="bg1"/>
                </a:solidFill>
                <a:latin typeface="Arial"/>
                <a:ea typeface="ＭＳ Ｐゴシック" charset="0"/>
                <a:cs typeface="Arial"/>
              </a:rPr>
              <a:t>Demonstration Problems</a:t>
            </a:r>
          </a:p>
        </p:txBody>
      </p:sp>
      <p:sp>
        <p:nvSpPr>
          <p:cNvPr id="4" name="Slide Number Placeholder 5">
            <a:extLst>
              <a:ext uri="{FF2B5EF4-FFF2-40B4-BE49-F238E27FC236}">
                <a16:creationId xmlns:a16="http://schemas.microsoft.com/office/drawing/2014/main" id="{0340CDCB-4F5D-48E8-A960-A3E10B2C732D}"/>
              </a:ext>
            </a:extLst>
          </p:cNvPr>
          <p:cNvSpPr>
            <a:spLocks noGrp="1"/>
          </p:cNvSpPr>
          <p:nvPr>
            <p:ph type="sldNum" sz="quarter" idx="12"/>
          </p:nvPr>
        </p:nvSpPr>
        <p:spPr>
          <a:xfrm>
            <a:off x="9199418" y="6364982"/>
            <a:ext cx="2844800" cy="365125"/>
          </a:xfrm>
        </p:spPr>
        <p:txBody>
          <a:bodyPr/>
          <a:lstStyle/>
          <a:p>
            <a:fld id="{23C6260E-304F-4BA0-8E11-6E941ACC6DAE}" type="slidenum">
              <a:rPr lang="en-US" smtClean="0"/>
              <a:t>12</a:t>
            </a:fld>
            <a:endParaRPr lang="en-US" dirty="0"/>
          </a:p>
        </p:txBody>
      </p:sp>
      <p:sp>
        <p:nvSpPr>
          <p:cNvPr id="10" name="TextBox 9">
            <a:extLst>
              <a:ext uri="{FF2B5EF4-FFF2-40B4-BE49-F238E27FC236}">
                <a16:creationId xmlns:a16="http://schemas.microsoft.com/office/drawing/2014/main" id="{996C7927-25A4-42FB-86E4-B25A45670994}"/>
              </a:ext>
            </a:extLst>
          </p:cNvPr>
          <p:cNvSpPr txBox="1"/>
          <p:nvPr/>
        </p:nvSpPr>
        <p:spPr>
          <a:xfrm>
            <a:off x="430148" y="830075"/>
            <a:ext cx="8399815" cy="369332"/>
          </a:xfrm>
          <a:prstGeom prst="rect">
            <a:avLst/>
          </a:prstGeom>
          <a:noFill/>
        </p:spPr>
        <p:txBody>
          <a:bodyPr wrap="square">
            <a:spAutoFit/>
          </a:bodyPr>
          <a:lstStyle/>
          <a:p>
            <a:r>
              <a:rPr lang="en-US" b="1" u="sng" dirty="0"/>
              <a:t>Demonstration Problem 2: Oxygen Diffusion with Burnup</a:t>
            </a:r>
            <a:endParaRPr lang="en-US" dirty="0"/>
          </a:p>
        </p:txBody>
      </p:sp>
      <p:pic>
        <p:nvPicPr>
          <p:cNvPr id="5" name="Picture 4">
            <a:extLst>
              <a:ext uri="{FF2B5EF4-FFF2-40B4-BE49-F238E27FC236}">
                <a16:creationId xmlns:a16="http://schemas.microsoft.com/office/drawing/2014/main" id="{2A61AA00-C2AC-4442-96F7-5CF1FA232E36}"/>
              </a:ext>
            </a:extLst>
          </p:cNvPr>
          <p:cNvPicPr>
            <a:picLocks noChangeAspect="1"/>
          </p:cNvPicPr>
          <p:nvPr/>
        </p:nvPicPr>
        <p:blipFill>
          <a:blip r:embed="rId2"/>
          <a:stretch>
            <a:fillRect/>
          </a:stretch>
        </p:blipFill>
        <p:spPr>
          <a:xfrm>
            <a:off x="1022368" y="1273632"/>
            <a:ext cx="4827424" cy="2916465"/>
          </a:xfrm>
          <a:prstGeom prst="rect">
            <a:avLst/>
          </a:prstGeom>
        </p:spPr>
      </p:pic>
      <p:pic>
        <p:nvPicPr>
          <p:cNvPr id="8" name="Picture 7">
            <a:extLst>
              <a:ext uri="{FF2B5EF4-FFF2-40B4-BE49-F238E27FC236}">
                <a16:creationId xmlns:a16="http://schemas.microsoft.com/office/drawing/2014/main" id="{25BDF8C3-2CD8-42D7-BB95-1C42E7885A86}"/>
              </a:ext>
            </a:extLst>
          </p:cNvPr>
          <p:cNvPicPr>
            <a:picLocks noChangeAspect="1"/>
          </p:cNvPicPr>
          <p:nvPr/>
        </p:nvPicPr>
        <p:blipFill>
          <a:blip r:embed="rId3"/>
          <a:stretch>
            <a:fillRect/>
          </a:stretch>
        </p:blipFill>
        <p:spPr>
          <a:xfrm>
            <a:off x="6724379" y="830075"/>
            <a:ext cx="4827424" cy="3001987"/>
          </a:xfrm>
          <a:prstGeom prst="rect">
            <a:avLst/>
          </a:prstGeom>
        </p:spPr>
      </p:pic>
      <p:pic>
        <p:nvPicPr>
          <p:cNvPr id="11" name="Picture 10">
            <a:extLst>
              <a:ext uri="{FF2B5EF4-FFF2-40B4-BE49-F238E27FC236}">
                <a16:creationId xmlns:a16="http://schemas.microsoft.com/office/drawing/2014/main" id="{A2DD23D5-626B-48C2-8ED6-EB3A9D84E056}"/>
              </a:ext>
            </a:extLst>
          </p:cNvPr>
          <p:cNvPicPr>
            <a:picLocks noChangeAspect="1"/>
          </p:cNvPicPr>
          <p:nvPr/>
        </p:nvPicPr>
        <p:blipFill>
          <a:blip r:embed="rId4"/>
          <a:stretch>
            <a:fillRect/>
          </a:stretch>
        </p:blipFill>
        <p:spPr>
          <a:xfrm>
            <a:off x="6756728" y="3780999"/>
            <a:ext cx="4703817" cy="2834526"/>
          </a:xfrm>
          <a:prstGeom prst="rect">
            <a:avLst/>
          </a:prstGeom>
        </p:spPr>
      </p:pic>
      <p:sp>
        <p:nvSpPr>
          <p:cNvPr id="9" name="TextBox 8">
            <a:extLst>
              <a:ext uri="{FF2B5EF4-FFF2-40B4-BE49-F238E27FC236}">
                <a16:creationId xmlns:a16="http://schemas.microsoft.com/office/drawing/2014/main" id="{FBF57C24-339C-4659-B505-E8096B8EC2C2}"/>
              </a:ext>
            </a:extLst>
          </p:cNvPr>
          <p:cNvSpPr txBox="1"/>
          <p:nvPr/>
        </p:nvSpPr>
        <p:spPr>
          <a:xfrm>
            <a:off x="147782" y="4333657"/>
            <a:ext cx="6576597" cy="2031325"/>
          </a:xfrm>
          <a:prstGeom prst="rect">
            <a:avLst/>
          </a:prstGeom>
          <a:noFill/>
        </p:spPr>
        <p:txBody>
          <a:bodyPr wrap="square">
            <a:spAutoFit/>
          </a:bodyPr>
          <a:lstStyle/>
          <a:p>
            <a:r>
              <a:rPr lang="en-US" dirty="0"/>
              <a:t>Fission product compositions are provided to BISON as a function of time and position, which sends composition information to </a:t>
            </a:r>
            <a:r>
              <a:rPr lang="en-US" dirty="0" err="1"/>
              <a:t>Thermochimica</a:t>
            </a:r>
            <a:r>
              <a:rPr lang="en-US" dirty="0"/>
              <a:t> for coupled fuel performance/thermochemical calculations. </a:t>
            </a:r>
          </a:p>
          <a:p>
            <a:r>
              <a:rPr lang="en-US" dirty="0"/>
              <a:t>A downward trend in oxygen-uranium ratio is observed (net effect of fission product oxidation states and uranium losses). Similar to the previous case, oxygen potential is driving toward uniformity.</a:t>
            </a:r>
          </a:p>
        </p:txBody>
      </p:sp>
    </p:spTree>
    <p:extLst>
      <p:ext uri="{BB962C8B-B14F-4D97-AF65-F5344CB8AC3E}">
        <p14:creationId xmlns:p14="http://schemas.microsoft.com/office/powerpoint/2010/main" val="362579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id="{768508EE-C0B6-46E6-819E-41A2FAA29F56}"/>
              </a:ext>
            </a:extLst>
          </p:cNvPr>
          <p:cNvSpPr txBox="1">
            <a:spLocks noChangeArrowheads="1"/>
          </p:cNvSpPr>
          <p:nvPr/>
        </p:nvSpPr>
        <p:spPr>
          <a:xfrm>
            <a:off x="4086225" y="-26379"/>
            <a:ext cx="8105775" cy="6254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rtl="0" eaLnBrk="0" fontAlgn="base" hangingPunct="0">
              <a:spcBef>
                <a:spcPct val="0"/>
              </a:spcBef>
              <a:spcAft>
                <a:spcPct val="0"/>
              </a:spcAft>
              <a:buClr>
                <a:srgbClr val="CC0001"/>
              </a:buClr>
              <a:buFont typeface="Wingdings" panose="05000000000000000000" pitchFamily="2" charset="2"/>
              <a:buChar char="q"/>
              <a:tabLst>
                <a:tab pos="7534275" algn="l"/>
              </a:tabLst>
              <a:defRPr sz="2400" b="0">
                <a:solidFill>
                  <a:srgbClr val="9DB62A"/>
                </a:solidFill>
                <a:latin typeface="Calibri" panose="020F0502020204030204" pitchFamily="34" charset="0"/>
                <a:ea typeface="+mj-ea"/>
                <a:cs typeface="+mj-cs"/>
              </a:defRPr>
            </a:lvl1pPr>
            <a:lvl2pPr algn="r" rtl="0" eaLnBrk="0" fontAlgn="base" hangingPunct="0">
              <a:spcBef>
                <a:spcPct val="0"/>
              </a:spcBef>
              <a:spcAft>
                <a:spcPct val="0"/>
              </a:spcAft>
              <a:tabLst>
                <a:tab pos="7534275" algn="l"/>
              </a:tabLst>
              <a:defRPr sz="2800" b="1">
                <a:solidFill>
                  <a:srgbClr val="9DB62A"/>
                </a:solidFill>
                <a:latin typeface="Calibri" pitchFamily="34" charset="0"/>
              </a:defRPr>
            </a:lvl2pPr>
            <a:lvl3pPr algn="r" rtl="0" eaLnBrk="0" fontAlgn="base" hangingPunct="0">
              <a:spcBef>
                <a:spcPct val="0"/>
              </a:spcBef>
              <a:spcAft>
                <a:spcPct val="0"/>
              </a:spcAft>
              <a:tabLst>
                <a:tab pos="7534275" algn="l"/>
              </a:tabLst>
              <a:defRPr sz="2800" b="1">
                <a:solidFill>
                  <a:srgbClr val="9DB62A"/>
                </a:solidFill>
                <a:latin typeface="Calibri" pitchFamily="34" charset="0"/>
              </a:defRPr>
            </a:lvl3pPr>
            <a:lvl4pPr algn="r" rtl="0" eaLnBrk="0" fontAlgn="base" hangingPunct="0">
              <a:spcBef>
                <a:spcPct val="0"/>
              </a:spcBef>
              <a:spcAft>
                <a:spcPct val="0"/>
              </a:spcAft>
              <a:tabLst>
                <a:tab pos="7534275" algn="l"/>
              </a:tabLst>
              <a:defRPr sz="2800" b="1">
                <a:solidFill>
                  <a:srgbClr val="9DB62A"/>
                </a:solidFill>
                <a:latin typeface="Calibri" pitchFamily="34" charset="0"/>
              </a:defRPr>
            </a:lvl4pPr>
            <a:lvl5pPr algn="r" rtl="0" eaLnBrk="0" fontAlgn="base" hangingPunct="0">
              <a:spcBef>
                <a:spcPct val="0"/>
              </a:spcBef>
              <a:spcAft>
                <a:spcPct val="0"/>
              </a:spcAft>
              <a:tabLst>
                <a:tab pos="7534275" algn="l"/>
              </a:tabLst>
              <a:defRPr sz="2800" b="1">
                <a:solidFill>
                  <a:srgbClr val="9DB62A"/>
                </a:solidFill>
                <a:latin typeface="Calibri" pitchFamily="34" charset="0"/>
              </a:defRPr>
            </a:lvl5pPr>
            <a:lvl6pPr marL="457200" algn="ctr" rtl="0" eaLnBrk="1" fontAlgn="base" hangingPunct="1">
              <a:spcBef>
                <a:spcPct val="0"/>
              </a:spcBef>
              <a:spcAft>
                <a:spcPct val="0"/>
              </a:spcAft>
              <a:defRPr sz="2800">
                <a:solidFill>
                  <a:srgbClr val="FF0000"/>
                </a:solidFill>
                <a:latin typeface="Tahoma" pitchFamily="34" charset="0"/>
              </a:defRPr>
            </a:lvl6pPr>
            <a:lvl7pPr marL="914400" algn="ctr" rtl="0" eaLnBrk="1" fontAlgn="base" hangingPunct="1">
              <a:spcBef>
                <a:spcPct val="0"/>
              </a:spcBef>
              <a:spcAft>
                <a:spcPct val="0"/>
              </a:spcAft>
              <a:defRPr sz="2800">
                <a:solidFill>
                  <a:srgbClr val="FF0000"/>
                </a:solidFill>
                <a:latin typeface="Tahoma" pitchFamily="34" charset="0"/>
              </a:defRPr>
            </a:lvl7pPr>
            <a:lvl8pPr marL="1371600" algn="ctr" rtl="0" eaLnBrk="1" fontAlgn="base" hangingPunct="1">
              <a:spcBef>
                <a:spcPct val="0"/>
              </a:spcBef>
              <a:spcAft>
                <a:spcPct val="0"/>
              </a:spcAft>
              <a:defRPr sz="2800">
                <a:solidFill>
                  <a:srgbClr val="FF0000"/>
                </a:solidFill>
                <a:latin typeface="Tahoma" pitchFamily="34" charset="0"/>
              </a:defRPr>
            </a:lvl8pPr>
            <a:lvl9pPr marL="1828800" algn="ctr" rtl="0" eaLnBrk="1" fontAlgn="base" hangingPunct="1">
              <a:spcBef>
                <a:spcPct val="0"/>
              </a:spcBef>
              <a:spcAft>
                <a:spcPct val="0"/>
              </a:spcAft>
              <a:defRPr sz="2800">
                <a:solidFill>
                  <a:srgbClr val="FF0000"/>
                </a:solidFill>
                <a:latin typeface="Tahoma" pitchFamily="34" charset="0"/>
              </a:defRPr>
            </a:lvl9pPr>
          </a:lstStyle>
          <a:p>
            <a:pPr marL="0" indent="0" algn="r">
              <a:spcBef>
                <a:spcPct val="50000"/>
              </a:spcBef>
              <a:buNone/>
              <a:defRPr/>
            </a:pPr>
            <a:r>
              <a:rPr lang="en-US" altLang="it-IT" sz="3200" b="1" dirty="0">
                <a:solidFill>
                  <a:schemeClr val="bg1"/>
                </a:solidFill>
                <a:latin typeface="Arial"/>
                <a:ea typeface="ＭＳ Ｐゴシック" charset="0"/>
                <a:cs typeface="Arial"/>
              </a:rPr>
              <a:t>Discussion and Conclusions</a:t>
            </a:r>
          </a:p>
        </p:txBody>
      </p:sp>
      <p:sp>
        <p:nvSpPr>
          <p:cNvPr id="4" name="Slide Number Placeholder 5">
            <a:extLst>
              <a:ext uri="{FF2B5EF4-FFF2-40B4-BE49-F238E27FC236}">
                <a16:creationId xmlns:a16="http://schemas.microsoft.com/office/drawing/2014/main" id="{D0F00EE8-A24E-444E-AD1E-439E62EE712C}"/>
              </a:ext>
            </a:extLst>
          </p:cNvPr>
          <p:cNvSpPr>
            <a:spLocks noGrp="1"/>
          </p:cNvSpPr>
          <p:nvPr>
            <p:ph type="sldNum" sz="quarter" idx="12"/>
          </p:nvPr>
        </p:nvSpPr>
        <p:spPr>
          <a:xfrm>
            <a:off x="9199418" y="6364982"/>
            <a:ext cx="2844800" cy="365125"/>
          </a:xfrm>
        </p:spPr>
        <p:txBody>
          <a:bodyPr/>
          <a:lstStyle/>
          <a:p>
            <a:fld id="{23C6260E-304F-4BA0-8E11-6E941ACC6DAE}" type="slidenum">
              <a:rPr lang="en-US" smtClean="0"/>
              <a:t>13</a:t>
            </a:fld>
            <a:endParaRPr lang="en-US" dirty="0"/>
          </a:p>
        </p:txBody>
      </p:sp>
      <p:pic>
        <p:nvPicPr>
          <p:cNvPr id="3" name="Picture 2">
            <a:extLst>
              <a:ext uri="{FF2B5EF4-FFF2-40B4-BE49-F238E27FC236}">
                <a16:creationId xmlns:a16="http://schemas.microsoft.com/office/drawing/2014/main" id="{88FC9941-AC03-4BDA-8752-E319ABC4FB1C}"/>
              </a:ext>
            </a:extLst>
          </p:cNvPr>
          <p:cNvPicPr>
            <a:picLocks noChangeAspect="1"/>
          </p:cNvPicPr>
          <p:nvPr/>
        </p:nvPicPr>
        <p:blipFill>
          <a:blip r:embed="rId2"/>
          <a:stretch>
            <a:fillRect/>
          </a:stretch>
        </p:blipFill>
        <p:spPr>
          <a:xfrm>
            <a:off x="8456024" y="640531"/>
            <a:ext cx="2604486" cy="1741925"/>
          </a:xfrm>
          <a:prstGeom prst="rect">
            <a:avLst/>
          </a:prstGeom>
        </p:spPr>
      </p:pic>
      <p:sp>
        <p:nvSpPr>
          <p:cNvPr id="8" name="TextBox 7">
            <a:extLst>
              <a:ext uri="{FF2B5EF4-FFF2-40B4-BE49-F238E27FC236}">
                <a16:creationId xmlns:a16="http://schemas.microsoft.com/office/drawing/2014/main" id="{508BAF76-6A2F-4A8F-850B-841EEEBEEDF2}"/>
              </a:ext>
            </a:extLst>
          </p:cNvPr>
          <p:cNvSpPr txBox="1"/>
          <p:nvPr/>
        </p:nvSpPr>
        <p:spPr>
          <a:xfrm>
            <a:off x="454922" y="1066697"/>
            <a:ext cx="7550642" cy="4801314"/>
          </a:xfrm>
          <a:prstGeom prst="rect">
            <a:avLst/>
          </a:prstGeom>
          <a:noFill/>
        </p:spPr>
        <p:txBody>
          <a:bodyPr wrap="square">
            <a:spAutoFit/>
          </a:bodyPr>
          <a:lstStyle/>
          <a:p>
            <a:r>
              <a:rPr lang="en-US" b="1" u="sng" dirty="0"/>
              <a:t>General Critiques</a:t>
            </a:r>
          </a:p>
          <a:p>
            <a:endParaRPr lang="en-US" b="1" u="sng" dirty="0"/>
          </a:p>
          <a:p>
            <a:pPr marL="285750" indent="-285750">
              <a:buFont typeface="Arial" panose="020B0604020202020204" pitchFamily="34" charset="0"/>
              <a:buChar char="•"/>
            </a:pPr>
            <a:r>
              <a:rPr lang="en-US" dirty="0"/>
              <a:t>The paper included extensive details on methods/formulations which were not used. E.g., other irreversible thermodynamics entropy production rate densities, discontinuous volumes in equilibrium FEM implementation (as opposed to continuum).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Complex behavior of oxygen potential in demonstration 2 could be further explained (change in direction). Month lines in this plot are also disordered due to this behavior and cannot be understood.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 important information is left as references to other papers, such as the demonstration problem specifications, but could be condensed and reproduced in this paper (keeping references) for problem completeness.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A88146BA-AF6F-4889-8B33-74BC35A4FE3D}"/>
              </a:ext>
            </a:extLst>
          </p:cNvPr>
          <p:cNvPicPr>
            <a:picLocks noChangeAspect="1"/>
          </p:cNvPicPr>
          <p:nvPr/>
        </p:nvPicPr>
        <p:blipFill>
          <a:blip r:embed="rId3"/>
          <a:stretch>
            <a:fillRect/>
          </a:stretch>
        </p:blipFill>
        <p:spPr>
          <a:xfrm>
            <a:off x="8354987" y="4549820"/>
            <a:ext cx="3078946" cy="1717430"/>
          </a:xfrm>
          <a:prstGeom prst="rect">
            <a:avLst/>
          </a:prstGeom>
        </p:spPr>
      </p:pic>
      <p:pic>
        <p:nvPicPr>
          <p:cNvPr id="9" name="Picture 8">
            <a:extLst>
              <a:ext uri="{FF2B5EF4-FFF2-40B4-BE49-F238E27FC236}">
                <a16:creationId xmlns:a16="http://schemas.microsoft.com/office/drawing/2014/main" id="{A2E60097-9119-43FC-9AD1-47E8A6A17176}"/>
              </a:ext>
            </a:extLst>
          </p:cNvPr>
          <p:cNvPicPr>
            <a:picLocks noChangeAspect="1"/>
          </p:cNvPicPr>
          <p:nvPr/>
        </p:nvPicPr>
        <p:blipFill>
          <a:blip r:embed="rId4"/>
          <a:stretch>
            <a:fillRect/>
          </a:stretch>
        </p:blipFill>
        <p:spPr>
          <a:xfrm>
            <a:off x="8139112" y="2536357"/>
            <a:ext cx="3314077" cy="1997067"/>
          </a:xfrm>
          <a:prstGeom prst="rect">
            <a:avLst/>
          </a:prstGeom>
        </p:spPr>
      </p:pic>
      <p:sp>
        <p:nvSpPr>
          <p:cNvPr id="11" name="TextBox 10">
            <a:extLst>
              <a:ext uri="{FF2B5EF4-FFF2-40B4-BE49-F238E27FC236}">
                <a16:creationId xmlns:a16="http://schemas.microsoft.com/office/drawing/2014/main" id="{459108B2-EDC2-468B-AF0A-9FB36589D14C}"/>
              </a:ext>
            </a:extLst>
          </p:cNvPr>
          <p:cNvSpPr txBox="1"/>
          <p:nvPr/>
        </p:nvSpPr>
        <p:spPr>
          <a:xfrm>
            <a:off x="7942215" y="6267250"/>
            <a:ext cx="3904489" cy="400110"/>
          </a:xfrm>
          <a:prstGeom prst="rect">
            <a:avLst/>
          </a:prstGeom>
          <a:noFill/>
        </p:spPr>
        <p:txBody>
          <a:bodyPr wrap="square" rtlCol="0">
            <a:spAutoFit/>
          </a:bodyPr>
          <a:lstStyle/>
          <a:p>
            <a:r>
              <a:rPr lang="en-US" sz="1000" dirty="0"/>
              <a:t>Walker, C.T., et al., “On the oxidation state of UO</a:t>
            </a:r>
            <a:r>
              <a:rPr lang="en-US" sz="1000" baseline="-25000" dirty="0"/>
              <a:t>2</a:t>
            </a:r>
            <a:r>
              <a:rPr lang="en-US" sz="1000" dirty="0"/>
              <a:t> nuclear fuel at a burn-up of around 100 </a:t>
            </a:r>
            <a:r>
              <a:rPr lang="en-US" sz="1000" dirty="0" err="1"/>
              <a:t>MWd</a:t>
            </a:r>
            <a:r>
              <a:rPr lang="en-US" sz="1000" dirty="0"/>
              <a:t>/</a:t>
            </a:r>
            <a:r>
              <a:rPr lang="en-US" sz="1000" dirty="0" err="1"/>
              <a:t>kgHM</a:t>
            </a:r>
            <a:r>
              <a:rPr lang="en-US" sz="1000" dirty="0"/>
              <a:t>”, J. </a:t>
            </a:r>
            <a:r>
              <a:rPr lang="en-US" sz="1000" dirty="0" err="1"/>
              <a:t>Nucl</a:t>
            </a:r>
            <a:r>
              <a:rPr lang="en-US" sz="1000" dirty="0"/>
              <a:t>. Mat. </a:t>
            </a:r>
            <a:r>
              <a:rPr lang="en-US" sz="1000" b="1" dirty="0"/>
              <a:t>345</a:t>
            </a:r>
            <a:r>
              <a:rPr lang="en-US" sz="1000" dirty="0"/>
              <a:t> (2005) 192, 205.</a:t>
            </a:r>
          </a:p>
        </p:txBody>
      </p:sp>
    </p:spTree>
    <p:extLst>
      <p:ext uri="{BB962C8B-B14F-4D97-AF65-F5344CB8AC3E}">
        <p14:creationId xmlns:p14="http://schemas.microsoft.com/office/powerpoint/2010/main" val="2984780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id="{768508EE-C0B6-46E6-819E-41A2FAA29F56}"/>
              </a:ext>
            </a:extLst>
          </p:cNvPr>
          <p:cNvSpPr txBox="1">
            <a:spLocks noChangeArrowheads="1"/>
          </p:cNvSpPr>
          <p:nvPr/>
        </p:nvSpPr>
        <p:spPr>
          <a:xfrm>
            <a:off x="4086225" y="-26379"/>
            <a:ext cx="8105775" cy="6254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rtl="0" eaLnBrk="0" fontAlgn="base" hangingPunct="0">
              <a:spcBef>
                <a:spcPct val="0"/>
              </a:spcBef>
              <a:spcAft>
                <a:spcPct val="0"/>
              </a:spcAft>
              <a:buClr>
                <a:srgbClr val="CC0001"/>
              </a:buClr>
              <a:buFont typeface="Wingdings" panose="05000000000000000000" pitchFamily="2" charset="2"/>
              <a:buChar char="q"/>
              <a:tabLst>
                <a:tab pos="7534275" algn="l"/>
              </a:tabLst>
              <a:defRPr sz="2400" b="0">
                <a:solidFill>
                  <a:srgbClr val="9DB62A"/>
                </a:solidFill>
                <a:latin typeface="Calibri" panose="020F0502020204030204" pitchFamily="34" charset="0"/>
                <a:ea typeface="+mj-ea"/>
                <a:cs typeface="+mj-cs"/>
              </a:defRPr>
            </a:lvl1pPr>
            <a:lvl2pPr algn="r" rtl="0" eaLnBrk="0" fontAlgn="base" hangingPunct="0">
              <a:spcBef>
                <a:spcPct val="0"/>
              </a:spcBef>
              <a:spcAft>
                <a:spcPct val="0"/>
              </a:spcAft>
              <a:tabLst>
                <a:tab pos="7534275" algn="l"/>
              </a:tabLst>
              <a:defRPr sz="2800" b="1">
                <a:solidFill>
                  <a:srgbClr val="9DB62A"/>
                </a:solidFill>
                <a:latin typeface="Calibri" pitchFamily="34" charset="0"/>
              </a:defRPr>
            </a:lvl2pPr>
            <a:lvl3pPr algn="r" rtl="0" eaLnBrk="0" fontAlgn="base" hangingPunct="0">
              <a:spcBef>
                <a:spcPct val="0"/>
              </a:spcBef>
              <a:spcAft>
                <a:spcPct val="0"/>
              </a:spcAft>
              <a:tabLst>
                <a:tab pos="7534275" algn="l"/>
              </a:tabLst>
              <a:defRPr sz="2800" b="1">
                <a:solidFill>
                  <a:srgbClr val="9DB62A"/>
                </a:solidFill>
                <a:latin typeface="Calibri" pitchFamily="34" charset="0"/>
              </a:defRPr>
            </a:lvl3pPr>
            <a:lvl4pPr algn="r" rtl="0" eaLnBrk="0" fontAlgn="base" hangingPunct="0">
              <a:spcBef>
                <a:spcPct val="0"/>
              </a:spcBef>
              <a:spcAft>
                <a:spcPct val="0"/>
              </a:spcAft>
              <a:tabLst>
                <a:tab pos="7534275" algn="l"/>
              </a:tabLst>
              <a:defRPr sz="2800" b="1">
                <a:solidFill>
                  <a:srgbClr val="9DB62A"/>
                </a:solidFill>
                <a:latin typeface="Calibri" pitchFamily="34" charset="0"/>
              </a:defRPr>
            </a:lvl4pPr>
            <a:lvl5pPr algn="r" rtl="0" eaLnBrk="0" fontAlgn="base" hangingPunct="0">
              <a:spcBef>
                <a:spcPct val="0"/>
              </a:spcBef>
              <a:spcAft>
                <a:spcPct val="0"/>
              </a:spcAft>
              <a:tabLst>
                <a:tab pos="7534275" algn="l"/>
              </a:tabLst>
              <a:defRPr sz="2800" b="1">
                <a:solidFill>
                  <a:srgbClr val="9DB62A"/>
                </a:solidFill>
                <a:latin typeface="Calibri" pitchFamily="34" charset="0"/>
              </a:defRPr>
            </a:lvl5pPr>
            <a:lvl6pPr marL="457200" algn="ctr" rtl="0" eaLnBrk="1" fontAlgn="base" hangingPunct="1">
              <a:spcBef>
                <a:spcPct val="0"/>
              </a:spcBef>
              <a:spcAft>
                <a:spcPct val="0"/>
              </a:spcAft>
              <a:defRPr sz="2800">
                <a:solidFill>
                  <a:srgbClr val="FF0000"/>
                </a:solidFill>
                <a:latin typeface="Tahoma" pitchFamily="34" charset="0"/>
              </a:defRPr>
            </a:lvl6pPr>
            <a:lvl7pPr marL="914400" algn="ctr" rtl="0" eaLnBrk="1" fontAlgn="base" hangingPunct="1">
              <a:spcBef>
                <a:spcPct val="0"/>
              </a:spcBef>
              <a:spcAft>
                <a:spcPct val="0"/>
              </a:spcAft>
              <a:defRPr sz="2800">
                <a:solidFill>
                  <a:srgbClr val="FF0000"/>
                </a:solidFill>
                <a:latin typeface="Tahoma" pitchFamily="34" charset="0"/>
              </a:defRPr>
            </a:lvl7pPr>
            <a:lvl8pPr marL="1371600" algn="ctr" rtl="0" eaLnBrk="1" fontAlgn="base" hangingPunct="1">
              <a:spcBef>
                <a:spcPct val="0"/>
              </a:spcBef>
              <a:spcAft>
                <a:spcPct val="0"/>
              </a:spcAft>
              <a:defRPr sz="2800">
                <a:solidFill>
                  <a:srgbClr val="FF0000"/>
                </a:solidFill>
                <a:latin typeface="Tahoma" pitchFamily="34" charset="0"/>
              </a:defRPr>
            </a:lvl8pPr>
            <a:lvl9pPr marL="1828800" algn="ctr" rtl="0" eaLnBrk="1" fontAlgn="base" hangingPunct="1">
              <a:spcBef>
                <a:spcPct val="0"/>
              </a:spcBef>
              <a:spcAft>
                <a:spcPct val="0"/>
              </a:spcAft>
              <a:defRPr sz="2800">
                <a:solidFill>
                  <a:srgbClr val="FF0000"/>
                </a:solidFill>
                <a:latin typeface="Tahoma" pitchFamily="34" charset="0"/>
              </a:defRPr>
            </a:lvl9pPr>
          </a:lstStyle>
          <a:p>
            <a:pPr marL="0" indent="0" algn="r">
              <a:spcBef>
                <a:spcPct val="50000"/>
              </a:spcBef>
              <a:buNone/>
              <a:defRPr/>
            </a:pPr>
            <a:r>
              <a:rPr lang="en-US" altLang="it-IT" sz="3200" b="1" dirty="0">
                <a:solidFill>
                  <a:schemeClr val="bg1"/>
                </a:solidFill>
                <a:latin typeface="Arial"/>
                <a:ea typeface="ＭＳ Ｐゴシック" charset="0"/>
                <a:cs typeface="Arial"/>
              </a:rPr>
              <a:t>Discussion and Conclusions</a:t>
            </a:r>
          </a:p>
        </p:txBody>
      </p:sp>
      <p:sp>
        <p:nvSpPr>
          <p:cNvPr id="4" name="Slide Number Placeholder 5">
            <a:extLst>
              <a:ext uri="{FF2B5EF4-FFF2-40B4-BE49-F238E27FC236}">
                <a16:creationId xmlns:a16="http://schemas.microsoft.com/office/drawing/2014/main" id="{D0F00EE8-A24E-444E-AD1E-439E62EE712C}"/>
              </a:ext>
            </a:extLst>
          </p:cNvPr>
          <p:cNvSpPr>
            <a:spLocks noGrp="1"/>
          </p:cNvSpPr>
          <p:nvPr>
            <p:ph type="sldNum" sz="quarter" idx="12"/>
          </p:nvPr>
        </p:nvSpPr>
        <p:spPr>
          <a:xfrm>
            <a:off x="9199418" y="6364982"/>
            <a:ext cx="2844800" cy="365125"/>
          </a:xfrm>
        </p:spPr>
        <p:txBody>
          <a:bodyPr/>
          <a:lstStyle/>
          <a:p>
            <a:fld id="{23C6260E-304F-4BA0-8E11-6E941ACC6DAE}" type="slidenum">
              <a:rPr lang="en-US" smtClean="0"/>
              <a:t>14</a:t>
            </a:fld>
            <a:endParaRPr lang="en-US" dirty="0"/>
          </a:p>
        </p:txBody>
      </p:sp>
      <p:sp>
        <p:nvSpPr>
          <p:cNvPr id="5" name="TextBox 4">
            <a:extLst>
              <a:ext uri="{FF2B5EF4-FFF2-40B4-BE49-F238E27FC236}">
                <a16:creationId xmlns:a16="http://schemas.microsoft.com/office/drawing/2014/main" id="{899E1B38-5EC1-4E0C-A262-5F81F664FBD8}"/>
              </a:ext>
            </a:extLst>
          </p:cNvPr>
          <p:cNvSpPr txBox="1"/>
          <p:nvPr/>
        </p:nvSpPr>
        <p:spPr>
          <a:xfrm>
            <a:off x="1074148" y="1268671"/>
            <a:ext cx="10142492" cy="4801314"/>
          </a:xfrm>
          <a:prstGeom prst="rect">
            <a:avLst/>
          </a:prstGeom>
          <a:noFill/>
        </p:spPr>
        <p:txBody>
          <a:bodyPr wrap="square">
            <a:spAutoFit/>
          </a:bodyPr>
          <a:lstStyle/>
          <a:p>
            <a:r>
              <a:rPr lang="en-US" b="1" u="sng" dirty="0"/>
              <a:t>Conclusions</a:t>
            </a:r>
          </a:p>
          <a:p>
            <a:endParaRPr lang="en-US" b="1" u="sng" dirty="0"/>
          </a:p>
          <a:p>
            <a:pPr marL="285750" indent="-285750">
              <a:buFont typeface="Arial" panose="020B0604020202020204" pitchFamily="34" charset="0"/>
              <a:buChar char="•"/>
            </a:pPr>
            <a:r>
              <a:rPr lang="en-US" dirty="0"/>
              <a:t>The demonstration cases presented the use of </a:t>
            </a:r>
            <a:r>
              <a:rPr lang="en-US" dirty="0" err="1"/>
              <a:t>Thermochimica</a:t>
            </a:r>
            <a:r>
              <a:rPr lang="en-US" dirty="0"/>
              <a:t> coupling to BISON to perform oxygen diffusion calculations. By supplying compositions of irradiated fuel as evaluated by ORIGEN-S, effects of burnup on oxygen diffusion were also observed.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Differences between the two cases demonstrate the importance of performing detailed thermochemical calculations in determining the oxidation state of fuel.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this study, a fixed temperature distribution was applied with a focus on thermochemistry and diffusion coupling as development of a capability for coupled BISON-</a:t>
            </a:r>
            <a:r>
              <a:rPr lang="en-US" dirty="0" err="1"/>
              <a:t>Thermochimica</a:t>
            </a:r>
            <a:r>
              <a:rPr lang="en-US" dirty="0"/>
              <a:t>. Time-dependent temperature profiles and other steps toward more complete modelling capabilities are clear next steps.</a:t>
            </a:r>
          </a:p>
          <a:p>
            <a:endParaRPr lang="en-US" dirty="0"/>
          </a:p>
          <a:p>
            <a:pPr marL="285750" indent="-285750">
              <a:buFont typeface="Arial" panose="020B0604020202020204" pitchFamily="34" charset="0"/>
              <a:buChar char="•"/>
            </a:pPr>
            <a:r>
              <a:rPr lang="en-US" dirty="0"/>
              <a:t>Applications of work such as this could include further development of the coupled code to study fuel design failure susceptibility, for example to simulate irradiated fuel chemistry and better understand the impact of oxygen transport on stress corrosion cracking or other failure mechanisms.</a:t>
            </a:r>
          </a:p>
          <a:p>
            <a:endParaRPr lang="en-US" dirty="0"/>
          </a:p>
        </p:txBody>
      </p:sp>
    </p:spTree>
    <p:extLst>
      <p:ext uri="{BB962C8B-B14F-4D97-AF65-F5344CB8AC3E}">
        <p14:creationId xmlns:p14="http://schemas.microsoft.com/office/powerpoint/2010/main" val="239598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26175" y="1765146"/>
            <a:ext cx="9488979" cy="3157788"/>
          </a:xfrm>
          <a:prstGeom prst="rect">
            <a:avLst/>
          </a:prstGeom>
          <a:noFill/>
        </p:spPr>
        <p:txBody>
          <a:bodyPr wrap="square" rtlCol="0">
            <a:spAutoFit/>
          </a:bodyPr>
          <a:lstStyle/>
          <a:p>
            <a:pPr defTabSz="609585">
              <a:spcBef>
                <a:spcPct val="20000"/>
              </a:spcBef>
            </a:pPr>
            <a:r>
              <a:rPr lang="en-US" altLang="en-US" sz="2400" b="1" u="sng" dirty="0"/>
              <a:t>Outline</a:t>
            </a:r>
          </a:p>
          <a:p>
            <a:pPr defTabSz="609585">
              <a:spcBef>
                <a:spcPct val="20000"/>
              </a:spcBef>
            </a:pPr>
            <a:endParaRPr lang="en-US" altLang="en-US" sz="2000" b="1" u="sng" dirty="0"/>
          </a:p>
          <a:p>
            <a:pPr marL="457200" indent="-457200" defTabSz="609585">
              <a:spcBef>
                <a:spcPct val="20000"/>
              </a:spcBef>
              <a:buFont typeface="Arial" panose="020B0604020202020204" pitchFamily="34" charset="0"/>
              <a:buChar char="•"/>
            </a:pPr>
            <a:r>
              <a:rPr lang="en-US" altLang="en-US" sz="2000" dirty="0"/>
              <a:t>Background</a:t>
            </a:r>
          </a:p>
          <a:p>
            <a:pPr marL="457200" indent="-457200" defTabSz="609585">
              <a:spcBef>
                <a:spcPct val="20000"/>
              </a:spcBef>
              <a:buFont typeface="Arial" panose="020B0604020202020204" pitchFamily="34" charset="0"/>
              <a:buChar char="•"/>
            </a:pPr>
            <a:r>
              <a:rPr lang="en-US" altLang="en-US" sz="2000" dirty="0"/>
              <a:t>Model Development</a:t>
            </a:r>
          </a:p>
          <a:p>
            <a:pPr marL="457200" indent="-457200" defTabSz="609585">
              <a:spcBef>
                <a:spcPct val="20000"/>
              </a:spcBef>
              <a:buFont typeface="Arial" panose="020B0604020202020204" pitchFamily="34" charset="0"/>
              <a:buChar char="•"/>
            </a:pPr>
            <a:r>
              <a:rPr lang="en-US" altLang="en-US" sz="2000" dirty="0"/>
              <a:t>Demonstration Problems</a:t>
            </a:r>
          </a:p>
          <a:p>
            <a:pPr marL="457200" indent="-457200" defTabSz="609585">
              <a:spcBef>
                <a:spcPct val="20000"/>
              </a:spcBef>
              <a:buFont typeface="Arial" panose="020B0604020202020204" pitchFamily="34" charset="0"/>
              <a:buChar char="•"/>
            </a:pPr>
            <a:r>
              <a:rPr lang="en-US" altLang="en-US" sz="2000" dirty="0"/>
              <a:t>Discussion and Conclusions</a:t>
            </a:r>
          </a:p>
          <a:p>
            <a:pPr marL="457200" indent="-457200" defTabSz="609585">
              <a:spcBef>
                <a:spcPct val="20000"/>
              </a:spcBef>
              <a:buFont typeface="Arial" panose="020B0604020202020204" pitchFamily="34" charset="0"/>
              <a:buChar char="•"/>
            </a:pPr>
            <a:endParaRPr lang="en-US" altLang="en-US" sz="2000" dirty="0"/>
          </a:p>
          <a:p>
            <a:pPr marL="457200" indent="-457200" defTabSz="609585">
              <a:spcBef>
                <a:spcPct val="20000"/>
              </a:spcBef>
              <a:buFont typeface="Arial" panose="020B0604020202020204" pitchFamily="34" charset="0"/>
              <a:buChar char="•"/>
            </a:pPr>
            <a:endParaRPr lang="en-US" sz="2600" dirty="0">
              <a:latin typeface="Arial"/>
              <a:cs typeface="Arial"/>
            </a:endParaRPr>
          </a:p>
        </p:txBody>
      </p:sp>
      <p:sp>
        <p:nvSpPr>
          <p:cNvPr id="4" name="Rectangle 4">
            <a:extLst>
              <a:ext uri="{FF2B5EF4-FFF2-40B4-BE49-F238E27FC236}">
                <a16:creationId xmlns:a16="http://schemas.microsoft.com/office/drawing/2014/main" id="{C2DEABD2-BBD8-481C-A690-02F654105209}"/>
              </a:ext>
            </a:extLst>
          </p:cNvPr>
          <p:cNvSpPr txBox="1">
            <a:spLocks noChangeArrowheads="1"/>
          </p:cNvSpPr>
          <p:nvPr/>
        </p:nvSpPr>
        <p:spPr>
          <a:xfrm>
            <a:off x="4086225" y="-26379"/>
            <a:ext cx="8105775" cy="6254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rtl="0" eaLnBrk="0" fontAlgn="base" hangingPunct="0">
              <a:spcBef>
                <a:spcPct val="0"/>
              </a:spcBef>
              <a:spcAft>
                <a:spcPct val="0"/>
              </a:spcAft>
              <a:buClr>
                <a:srgbClr val="CC0001"/>
              </a:buClr>
              <a:buFont typeface="Wingdings" panose="05000000000000000000" pitchFamily="2" charset="2"/>
              <a:buChar char="q"/>
              <a:tabLst>
                <a:tab pos="7534275" algn="l"/>
              </a:tabLst>
              <a:defRPr sz="2400" b="0">
                <a:solidFill>
                  <a:srgbClr val="9DB62A"/>
                </a:solidFill>
                <a:latin typeface="Calibri" panose="020F0502020204030204" pitchFamily="34" charset="0"/>
                <a:ea typeface="+mj-ea"/>
                <a:cs typeface="+mj-cs"/>
              </a:defRPr>
            </a:lvl1pPr>
            <a:lvl2pPr algn="r" rtl="0" eaLnBrk="0" fontAlgn="base" hangingPunct="0">
              <a:spcBef>
                <a:spcPct val="0"/>
              </a:spcBef>
              <a:spcAft>
                <a:spcPct val="0"/>
              </a:spcAft>
              <a:tabLst>
                <a:tab pos="7534275" algn="l"/>
              </a:tabLst>
              <a:defRPr sz="2800" b="1">
                <a:solidFill>
                  <a:srgbClr val="9DB62A"/>
                </a:solidFill>
                <a:latin typeface="Calibri" pitchFamily="34" charset="0"/>
              </a:defRPr>
            </a:lvl2pPr>
            <a:lvl3pPr algn="r" rtl="0" eaLnBrk="0" fontAlgn="base" hangingPunct="0">
              <a:spcBef>
                <a:spcPct val="0"/>
              </a:spcBef>
              <a:spcAft>
                <a:spcPct val="0"/>
              </a:spcAft>
              <a:tabLst>
                <a:tab pos="7534275" algn="l"/>
              </a:tabLst>
              <a:defRPr sz="2800" b="1">
                <a:solidFill>
                  <a:srgbClr val="9DB62A"/>
                </a:solidFill>
                <a:latin typeface="Calibri" pitchFamily="34" charset="0"/>
              </a:defRPr>
            </a:lvl3pPr>
            <a:lvl4pPr algn="r" rtl="0" eaLnBrk="0" fontAlgn="base" hangingPunct="0">
              <a:spcBef>
                <a:spcPct val="0"/>
              </a:spcBef>
              <a:spcAft>
                <a:spcPct val="0"/>
              </a:spcAft>
              <a:tabLst>
                <a:tab pos="7534275" algn="l"/>
              </a:tabLst>
              <a:defRPr sz="2800" b="1">
                <a:solidFill>
                  <a:srgbClr val="9DB62A"/>
                </a:solidFill>
                <a:latin typeface="Calibri" pitchFamily="34" charset="0"/>
              </a:defRPr>
            </a:lvl4pPr>
            <a:lvl5pPr algn="r" rtl="0" eaLnBrk="0" fontAlgn="base" hangingPunct="0">
              <a:spcBef>
                <a:spcPct val="0"/>
              </a:spcBef>
              <a:spcAft>
                <a:spcPct val="0"/>
              </a:spcAft>
              <a:tabLst>
                <a:tab pos="7534275" algn="l"/>
              </a:tabLst>
              <a:defRPr sz="2800" b="1">
                <a:solidFill>
                  <a:srgbClr val="9DB62A"/>
                </a:solidFill>
                <a:latin typeface="Calibri" pitchFamily="34" charset="0"/>
              </a:defRPr>
            </a:lvl5pPr>
            <a:lvl6pPr marL="457200" algn="ctr" rtl="0" eaLnBrk="1" fontAlgn="base" hangingPunct="1">
              <a:spcBef>
                <a:spcPct val="0"/>
              </a:spcBef>
              <a:spcAft>
                <a:spcPct val="0"/>
              </a:spcAft>
              <a:defRPr sz="2800">
                <a:solidFill>
                  <a:srgbClr val="FF0000"/>
                </a:solidFill>
                <a:latin typeface="Tahoma" pitchFamily="34" charset="0"/>
              </a:defRPr>
            </a:lvl6pPr>
            <a:lvl7pPr marL="914400" algn="ctr" rtl="0" eaLnBrk="1" fontAlgn="base" hangingPunct="1">
              <a:spcBef>
                <a:spcPct val="0"/>
              </a:spcBef>
              <a:spcAft>
                <a:spcPct val="0"/>
              </a:spcAft>
              <a:defRPr sz="2800">
                <a:solidFill>
                  <a:srgbClr val="FF0000"/>
                </a:solidFill>
                <a:latin typeface="Tahoma" pitchFamily="34" charset="0"/>
              </a:defRPr>
            </a:lvl7pPr>
            <a:lvl8pPr marL="1371600" algn="ctr" rtl="0" eaLnBrk="1" fontAlgn="base" hangingPunct="1">
              <a:spcBef>
                <a:spcPct val="0"/>
              </a:spcBef>
              <a:spcAft>
                <a:spcPct val="0"/>
              </a:spcAft>
              <a:defRPr sz="2800">
                <a:solidFill>
                  <a:srgbClr val="FF0000"/>
                </a:solidFill>
                <a:latin typeface="Tahoma" pitchFamily="34" charset="0"/>
              </a:defRPr>
            </a:lvl8pPr>
            <a:lvl9pPr marL="1828800" algn="ctr" rtl="0" eaLnBrk="1" fontAlgn="base" hangingPunct="1">
              <a:spcBef>
                <a:spcPct val="0"/>
              </a:spcBef>
              <a:spcAft>
                <a:spcPct val="0"/>
              </a:spcAft>
              <a:defRPr sz="2800">
                <a:solidFill>
                  <a:srgbClr val="FF0000"/>
                </a:solidFill>
                <a:latin typeface="Tahoma" pitchFamily="34" charset="0"/>
              </a:defRPr>
            </a:lvl9pPr>
          </a:lstStyle>
          <a:p>
            <a:pPr marL="0" indent="0" algn="r">
              <a:spcBef>
                <a:spcPct val="50000"/>
              </a:spcBef>
              <a:buNone/>
              <a:defRPr/>
            </a:pPr>
            <a:r>
              <a:rPr lang="en-US" altLang="it-IT" sz="3200" b="1" dirty="0">
                <a:solidFill>
                  <a:schemeClr val="bg1"/>
                </a:solidFill>
                <a:latin typeface="Arial"/>
                <a:ea typeface="ＭＳ Ｐゴシック" charset="0"/>
                <a:cs typeface="Arial"/>
              </a:rPr>
              <a:t>Outline</a:t>
            </a:r>
          </a:p>
        </p:txBody>
      </p:sp>
      <p:sp>
        <p:nvSpPr>
          <p:cNvPr id="6" name="Slide Number Placeholder 5">
            <a:extLst>
              <a:ext uri="{FF2B5EF4-FFF2-40B4-BE49-F238E27FC236}">
                <a16:creationId xmlns:a16="http://schemas.microsoft.com/office/drawing/2014/main" id="{853E5261-17AF-4A69-A50B-9A3F25D7EFFE}"/>
              </a:ext>
            </a:extLst>
          </p:cNvPr>
          <p:cNvSpPr>
            <a:spLocks noGrp="1"/>
          </p:cNvSpPr>
          <p:nvPr>
            <p:ph type="sldNum" sz="quarter" idx="12"/>
          </p:nvPr>
        </p:nvSpPr>
        <p:spPr>
          <a:xfrm>
            <a:off x="9199418" y="6364982"/>
            <a:ext cx="2844800" cy="365125"/>
          </a:xfrm>
        </p:spPr>
        <p:txBody>
          <a:bodyPr/>
          <a:lstStyle/>
          <a:p>
            <a:fld id="{23C6260E-304F-4BA0-8E11-6E941ACC6DAE}" type="slidenum">
              <a:rPr lang="en-US" smtClean="0"/>
              <a:t>2</a:t>
            </a:fld>
            <a:endParaRPr lang="en-US" dirty="0"/>
          </a:p>
        </p:txBody>
      </p:sp>
    </p:spTree>
    <p:extLst>
      <p:ext uri="{BB962C8B-B14F-4D97-AF65-F5344CB8AC3E}">
        <p14:creationId xmlns:p14="http://schemas.microsoft.com/office/powerpoint/2010/main" val="180237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4">
            <a:extLst>
              <a:ext uri="{FF2B5EF4-FFF2-40B4-BE49-F238E27FC236}">
                <a16:creationId xmlns:a16="http://schemas.microsoft.com/office/drawing/2014/main" id="{61775290-5B0A-4B0C-AD7C-307083F2DF13}"/>
              </a:ext>
            </a:extLst>
          </p:cNvPr>
          <p:cNvSpPr txBox="1"/>
          <p:nvPr/>
        </p:nvSpPr>
        <p:spPr>
          <a:xfrm>
            <a:off x="1048391" y="1485229"/>
            <a:ext cx="9924409" cy="4290405"/>
          </a:xfrm>
          <a:prstGeom prst="rect">
            <a:avLst/>
          </a:prstGeom>
          <a:noFill/>
        </p:spPr>
        <p:txBody>
          <a:bodyPr wrap="square" rtlCol="0">
            <a:spAutoFit/>
          </a:bodyPr>
          <a:lstStyle/>
          <a:p>
            <a:pPr defTabSz="609585">
              <a:spcBef>
                <a:spcPct val="20000"/>
              </a:spcBef>
            </a:pPr>
            <a:r>
              <a:rPr lang="en-US" altLang="en-US" sz="2000" dirty="0"/>
              <a:t>Oxidation state and composition of Light Water Reactor (LWR) nuclear fuel has a strong influence on performance and safety. </a:t>
            </a:r>
          </a:p>
          <a:p>
            <a:pPr defTabSz="609585">
              <a:spcBef>
                <a:spcPct val="20000"/>
              </a:spcBef>
            </a:pPr>
            <a:endParaRPr lang="en-US" altLang="en-US" sz="2000" dirty="0"/>
          </a:p>
          <a:p>
            <a:pPr defTabSz="609585">
              <a:spcBef>
                <a:spcPct val="20000"/>
              </a:spcBef>
            </a:pPr>
            <a:r>
              <a:rPr lang="en-US" altLang="en-US" sz="2000" dirty="0"/>
              <a:t>Oxygen chemical potential may affect the oxygen to uranium (O/M) ratio, phase of fuel materials and fission products, whether as metals, oxides, new phases, etc.; these in turn determine the thermal and mechanical properties of the fuel.</a:t>
            </a:r>
          </a:p>
          <a:p>
            <a:pPr defTabSz="609585">
              <a:spcBef>
                <a:spcPct val="20000"/>
              </a:spcBef>
            </a:pPr>
            <a:endParaRPr lang="en-US" altLang="en-US" sz="2000" dirty="0"/>
          </a:p>
          <a:p>
            <a:pPr defTabSz="609585">
              <a:spcBef>
                <a:spcPct val="20000"/>
              </a:spcBef>
            </a:pPr>
            <a:r>
              <a:rPr lang="en-US" altLang="en-US" sz="2000" dirty="0"/>
              <a:t>Oxygen transport in fuel is driven by a gradient in oxygen chemical potential gradients resulting from two competing factors – temperature and burnup.</a:t>
            </a:r>
          </a:p>
          <a:p>
            <a:pPr marL="342900" indent="-342900" defTabSz="609585">
              <a:spcBef>
                <a:spcPct val="20000"/>
              </a:spcBef>
              <a:buFont typeface="Arial" panose="020B0604020202020204" pitchFamily="34" charset="0"/>
              <a:buChar char="•"/>
            </a:pPr>
            <a:r>
              <a:rPr lang="en-US" altLang="en-US" sz="2000" dirty="0"/>
              <a:t>Temperature is parabolic with a maximum in the center of fuel</a:t>
            </a:r>
          </a:p>
          <a:p>
            <a:pPr marL="342900" indent="-342900" defTabSz="609585">
              <a:spcBef>
                <a:spcPct val="20000"/>
              </a:spcBef>
              <a:buFont typeface="Arial" panose="020B0604020202020204" pitchFamily="34" charset="0"/>
              <a:buChar char="•"/>
            </a:pPr>
            <a:r>
              <a:rPr lang="en-US" altLang="en-US" sz="2000" dirty="0"/>
              <a:t>Burnup is exponential with a minimum from the center of fuel</a:t>
            </a:r>
            <a:endParaRPr lang="en-US" altLang="en-US" dirty="0"/>
          </a:p>
          <a:p>
            <a:pPr marL="457200" indent="-457200" defTabSz="609585">
              <a:spcBef>
                <a:spcPct val="20000"/>
              </a:spcBef>
              <a:buFont typeface="Arial" panose="020B0604020202020204" pitchFamily="34" charset="0"/>
              <a:buChar char="•"/>
            </a:pPr>
            <a:endParaRPr lang="en-US" sz="2400" dirty="0">
              <a:latin typeface="Arial"/>
              <a:cs typeface="Arial"/>
            </a:endParaRPr>
          </a:p>
        </p:txBody>
      </p:sp>
      <p:sp>
        <p:nvSpPr>
          <p:cNvPr id="12" name="Rectangle 4">
            <a:extLst>
              <a:ext uri="{FF2B5EF4-FFF2-40B4-BE49-F238E27FC236}">
                <a16:creationId xmlns:a16="http://schemas.microsoft.com/office/drawing/2014/main" id="{768508EE-C0B6-46E6-819E-41A2FAA29F56}"/>
              </a:ext>
            </a:extLst>
          </p:cNvPr>
          <p:cNvSpPr txBox="1">
            <a:spLocks noChangeArrowheads="1"/>
          </p:cNvSpPr>
          <p:nvPr/>
        </p:nvSpPr>
        <p:spPr>
          <a:xfrm>
            <a:off x="4086225" y="-26379"/>
            <a:ext cx="8105775" cy="6254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rtl="0" eaLnBrk="0" fontAlgn="base" hangingPunct="0">
              <a:spcBef>
                <a:spcPct val="0"/>
              </a:spcBef>
              <a:spcAft>
                <a:spcPct val="0"/>
              </a:spcAft>
              <a:buClr>
                <a:srgbClr val="CC0001"/>
              </a:buClr>
              <a:buFont typeface="Wingdings" panose="05000000000000000000" pitchFamily="2" charset="2"/>
              <a:buChar char="q"/>
              <a:tabLst>
                <a:tab pos="7534275" algn="l"/>
              </a:tabLst>
              <a:defRPr sz="2400" b="0">
                <a:solidFill>
                  <a:srgbClr val="9DB62A"/>
                </a:solidFill>
                <a:latin typeface="Calibri" panose="020F0502020204030204" pitchFamily="34" charset="0"/>
                <a:ea typeface="+mj-ea"/>
                <a:cs typeface="+mj-cs"/>
              </a:defRPr>
            </a:lvl1pPr>
            <a:lvl2pPr algn="r" rtl="0" eaLnBrk="0" fontAlgn="base" hangingPunct="0">
              <a:spcBef>
                <a:spcPct val="0"/>
              </a:spcBef>
              <a:spcAft>
                <a:spcPct val="0"/>
              </a:spcAft>
              <a:tabLst>
                <a:tab pos="7534275" algn="l"/>
              </a:tabLst>
              <a:defRPr sz="2800" b="1">
                <a:solidFill>
                  <a:srgbClr val="9DB62A"/>
                </a:solidFill>
                <a:latin typeface="Calibri" pitchFamily="34" charset="0"/>
              </a:defRPr>
            </a:lvl2pPr>
            <a:lvl3pPr algn="r" rtl="0" eaLnBrk="0" fontAlgn="base" hangingPunct="0">
              <a:spcBef>
                <a:spcPct val="0"/>
              </a:spcBef>
              <a:spcAft>
                <a:spcPct val="0"/>
              </a:spcAft>
              <a:tabLst>
                <a:tab pos="7534275" algn="l"/>
              </a:tabLst>
              <a:defRPr sz="2800" b="1">
                <a:solidFill>
                  <a:srgbClr val="9DB62A"/>
                </a:solidFill>
                <a:latin typeface="Calibri" pitchFamily="34" charset="0"/>
              </a:defRPr>
            </a:lvl3pPr>
            <a:lvl4pPr algn="r" rtl="0" eaLnBrk="0" fontAlgn="base" hangingPunct="0">
              <a:spcBef>
                <a:spcPct val="0"/>
              </a:spcBef>
              <a:spcAft>
                <a:spcPct val="0"/>
              </a:spcAft>
              <a:tabLst>
                <a:tab pos="7534275" algn="l"/>
              </a:tabLst>
              <a:defRPr sz="2800" b="1">
                <a:solidFill>
                  <a:srgbClr val="9DB62A"/>
                </a:solidFill>
                <a:latin typeface="Calibri" pitchFamily="34" charset="0"/>
              </a:defRPr>
            </a:lvl4pPr>
            <a:lvl5pPr algn="r" rtl="0" eaLnBrk="0" fontAlgn="base" hangingPunct="0">
              <a:spcBef>
                <a:spcPct val="0"/>
              </a:spcBef>
              <a:spcAft>
                <a:spcPct val="0"/>
              </a:spcAft>
              <a:tabLst>
                <a:tab pos="7534275" algn="l"/>
              </a:tabLst>
              <a:defRPr sz="2800" b="1">
                <a:solidFill>
                  <a:srgbClr val="9DB62A"/>
                </a:solidFill>
                <a:latin typeface="Calibri" pitchFamily="34" charset="0"/>
              </a:defRPr>
            </a:lvl5pPr>
            <a:lvl6pPr marL="457200" algn="ctr" rtl="0" eaLnBrk="1" fontAlgn="base" hangingPunct="1">
              <a:spcBef>
                <a:spcPct val="0"/>
              </a:spcBef>
              <a:spcAft>
                <a:spcPct val="0"/>
              </a:spcAft>
              <a:defRPr sz="2800">
                <a:solidFill>
                  <a:srgbClr val="FF0000"/>
                </a:solidFill>
                <a:latin typeface="Tahoma" pitchFamily="34" charset="0"/>
              </a:defRPr>
            </a:lvl6pPr>
            <a:lvl7pPr marL="914400" algn="ctr" rtl="0" eaLnBrk="1" fontAlgn="base" hangingPunct="1">
              <a:spcBef>
                <a:spcPct val="0"/>
              </a:spcBef>
              <a:spcAft>
                <a:spcPct val="0"/>
              </a:spcAft>
              <a:defRPr sz="2800">
                <a:solidFill>
                  <a:srgbClr val="FF0000"/>
                </a:solidFill>
                <a:latin typeface="Tahoma" pitchFamily="34" charset="0"/>
              </a:defRPr>
            </a:lvl7pPr>
            <a:lvl8pPr marL="1371600" algn="ctr" rtl="0" eaLnBrk="1" fontAlgn="base" hangingPunct="1">
              <a:spcBef>
                <a:spcPct val="0"/>
              </a:spcBef>
              <a:spcAft>
                <a:spcPct val="0"/>
              </a:spcAft>
              <a:defRPr sz="2800">
                <a:solidFill>
                  <a:srgbClr val="FF0000"/>
                </a:solidFill>
                <a:latin typeface="Tahoma" pitchFamily="34" charset="0"/>
              </a:defRPr>
            </a:lvl8pPr>
            <a:lvl9pPr marL="1828800" algn="ctr" rtl="0" eaLnBrk="1" fontAlgn="base" hangingPunct="1">
              <a:spcBef>
                <a:spcPct val="0"/>
              </a:spcBef>
              <a:spcAft>
                <a:spcPct val="0"/>
              </a:spcAft>
              <a:defRPr sz="2800">
                <a:solidFill>
                  <a:srgbClr val="FF0000"/>
                </a:solidFill>
                <a:latin typeface="Tahoma" pitchFamily="34" charset="0"/>
              </a:defRPr>
            </a:lvl9pPr>
          </a:lstStyle>
          <a:p>
            <a:pPr marL="0" indent="0" algn="r">
              <a:spcBef>
                <a:spcPct val="50000"/>
              </a:spcBef>
              <a:buNone/>
              <a:defRPr/>
            </a:pPr>
            <a:r>
              <a:rPr lang="en-US" altLang="it-IT" sz="3200" b="1" dirty="0">
                <a:solidFill>
                  <a:schemeClr val="bg1"/>
                </a:solidFill>
                <a:latin typeface="Arial"/>
                <a:ea typeface="ＭＳ Ｐゴシック" charset="0"/>
                <a:cs typeface="Arial"/>
              </a:rPr>
              <a:t>Background</a:t>
            </a:r>
          </a:p>
        </p:txBody>
      </p:sp>
      <p:sp>
        <p:nvSpPr>
          <p:cNvPr id="7" name="Slide Number Placeholder 5">
            <a:extLst>
              <a:ext uri="{FF2B5EF4-FFF2-40B4-BE49-F238E27FC236}">
                <a16:creationId xmlns:a16="http://schemas.microsoft.com/office/drawing/2014/main" id="{708EA8CC-F549-4A81-BD27-70C0F94387DA}"/>
              </a:ext>
            </a:extLst>
          </p:cNvPr>
          <p:cNvSpPr>
            <a:spLocks noGrp="1"/>
          </p:cNvSpPr>
          <p:nvPr>
            <p:ph type="sldNum" sz="quarter" idx="12"/>
          </p:nvPr>
        </p:nvSpPr>
        <p:spPr>
          <a:xfrm>
            <a:off x="9199418" y="6364982"/>
            <a:ext cx="2844800" cy="365125"/>
          </a:xfrm>
        </p:spPr>
        <p:txBody>
          <a:bodyPr/>
          <a:lstStyle/>
          <a:p>
            <a:fld id="{23C6260E-304F-4BA0-8E11-6E941ACC6DAE}" type="slidenum">
              <a:rPr lang="en-US" smtClean="0"/>
              <a:t>3</a:t>
            </a:fld>
            <a:endParaRPr lang="en-US" dirty="0"/>
          </a:p>
        </p:txBody>
      </p:sp>
    </p:spTree>
    <p:extLst>
      <p:ext uri="{BB962C8B-B14F-4D97-AF65-F5344CB8AC3E}">
        <p14:creationId xmlns:p14="http://schemas.microsoft.com/office/powerpoint/2010/main" val="280052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A635718-34CF-46A9-B8C3-662DC32CF298}"/>
              </a:ext>
            </a:extLst>
          </p:cNvPr>
          <p:cNvSpPr/>
          <p:nvPr/>
        </p:nvSpPr>
        <p:spPr>
          <a:xfrm>
            <a:off x="8957718" y="1498226"/>
            <a:ext cx="2948619" cy="3578871"/>
          </a:xfrm>
          <a:prstGeom prst="round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Rectangle 4">
            <a:extLst>
              <a:ext uri="{FF2B5EF4-FFF2-40B4-BE49-F238E27FC236}">
                <a16:creationId xmlns:a16="http://schemas.microsoft.com/office/drawing/2014/main" id="{768508EE-C0B6-46E6-819E-41A2FAA29F56}"/>
              </a:ext>
            </a:extLst>
          </p:cNvPr>
          <p:cNvSpPr txBox="1">
            <a:spLocks noChangeArrowheads="1"/>
          </p:cNvSpPr>
          <p:nvPr/>
        </p:nvSpPr>
        <p:spPr>
          <a:xfrm>
            <a:off x="4086225" y="-26379"/>
            <a:ext cx="8105775" cy="6254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rtl="0" eaLnBrk="0" fontAlgn="base" hangingPunct="0">
              <a:spcBef>
                <a:spcPct val="0"/>
              </a:spcBef>
              <a:spcAft>
                <a:spcPct val="0"/>
              </a:spcAft>
              <a:buClr>
                <a:srgbClr val="CC0001"/>
              </a:buClr>
              <a:buFont typeface="Wingdings" panose="05000000000000000000" pitchFamily="2" charset="2"/>
              <a:buChar char="q"/>
              <a:tabLst>
                <a:tab pos="7534275" algn="l"/>
              </a:tabLst>
              <a:defRPr sz="2400" b="0">
                <a:solidFill>
                  <a:srgbClr val="9DB62A"/>
                </a:solidFill>
                <a:latin typeface="Calibri" panose="020F0502020204030204" pitchFamily="34" charset="0"/>
                <a:ea typeface="+mj-ea"/>
                <a:cs typeface="+mj-cs"/>
              </a:defRPr>
            </a:lvl1pPr>
            <a:lvl2pPr algn="r" rtl="0" eaLnBrk="0" fontAlgn="base" hangingPunct="0">
              <a:spcBef>
                <a:spcPct val="0"/>
              </a:spcBef>
              <a:spcAft>
                <a:spcPct val="0"/>
              </a:spcAft>
              <a:tabLst>
                <a:tab pos="7534275" algn="l"/>
              </a:tabLst>
              <a:defRPr sz="2800" b="1">
                <a:solidFill>
                  <a:srgbClr val="9DB62A"/>
                </a:solidFill>
                <a:latin typeface="Calibri" pitchFamily="34" charset="0"/>
              </a:defRPr>
            </a:lvl2pPr>
            <a:lvl3pPr algn="r" rtl="0" eaLnBrk="0" fontAlgn="base" hangingPunct="0">
              <a:spcBef>
                <a:spcPct val="0"/>
              </a:spcBef>
              <a:spcAft>
                <a:spcPct val="0"/>
              </a:spcAft>
              <a:tabLst>
                <a:tab pos="7534275" algn="l"/>
              </a:tabLst>
              <a:defRPr sz="2800" b="1">
                <a:solidFill>
                  <a:srgbClr val="9DB62A"/>
                </a:solidFill>
                <a:latin typeface="Calibri" pitchFamily="34" charset="0"/>
              </a:defRPr>
            </a:lvl3pPr>
            <a:lvl4pPr algn="r" rtl="0" eaLnBrk="0" fontAlgn="base" hangingPunct="0">
              <a:spcBef>
                <a:spcPct val="0"/>
              </a:spcBef>
              <a:spcAft>
                <a:spcPct val="0"/>
              </a:spcAft>
              <a:tabLst>
                <a:tab pos="7534275" algn="l"/>
              </a:tabLst>
              <a:defRPr sz="2800" b="1">
                <a:solidFill>
                  <a:srgbClr val="9DB62A"/>
                </a:solidFill>
                <a:latin typeface="Calibri" pitchFamily="34" charset="0"/>
              </a:defRPr>
            </a:lvl4pPr>
            <a:lvl5pPr algn="r" rtl="0" eaLnBrk="0" fontAlgn="base" hangingPunct="0">
              <a:spcBef>
                <a:spcPct val="0"/>
              </a:spcBef>
              <a:spcAft>
                <a:spcPct val="0"/>
              </a:spcAft>
              <a:tabLst>
                <a:tab pos="7534275" algn="l"/>
              </a:tabLst>
              <a:defRPr sz="2800" b="1">
                <a:solidFill>
                  <a:srgbClr val="9DB62A"/>
                </a:solidFill>
                <a:latin typeface="Calibri" pitchFamily="34" charset="0"/>
              </a:defRPr>
            </a:lvl5pPr>
            <a:lvl6pPr marL="457200" algn="ctr" rtl="0" eaLnBrk="1" fontAlgn="base" hangingPunct="1">
              <a:spcBef>
                <a:spcPct val="0"/>
              </a:spcBef>
              <a:spcAft>
                <a:spcPct val="0"/>
              </a:spcAft>
              <a:defRPr sz="2800">
                <a:solidFill>
                  <a:srgbClr val="FF0000"/>
                </a:solidFill>
                <a:latin typeface="Tahoma" pitchFamily="34" charset="0"/>
              </a:defRPr>
            </a:lvl6pPr>
            <a:lvl7pPr marL="914400" algn="ctr" rtl="0" eaLnBrk="1" fontAlgn="base" hangingPunct="1">
              <a:spcBef>
                <a:spcPct val="0"/>
              </a:spcBef>
              <a:spcAft>
                <a:spcPct val="0"/>
              </a:spcAft>
              <a:defRPr sz="2800">
                <a:solidFill>
                  <a:srgbClr val="FF0000"/>
                </a:solidFill>
                <a:latin typeface="Tahoma" pitchFamily="34" charset="0"/>
              </a:defRPr>
            </a:lvl7pPr>
            <a:lvl8pPr marL="1371600" algn="ctr" rtl="0" eaLnBrk="1" fontAlgn="base" hangingPunct="1">
              <a:spcBef>
                <a:spcPct val="0"/>
              </a:spcBef>
              <a:spcAft>
                <a:spcPct val="0"/>
              </a:spcAft>
              <a:defRPr sz="2800">
                <a:solidFill>
                  <a:srgbClr val="FF0000"/>
                </a:solidFill>
                <a:latin typeface="Tahoma" pitchFamily="34" charset="0"/>
              </a:defRPr>
            </a:lvl8pPr>
            <a:lvl9pPr marL="1828800" algn="ctr" rtl="0" eaLnBrk="1" fontAlgn="base" hangingPunct="1">
              <a:spcBef>
                <a:spcPct val="0"/>
              </a:spcBef>
              <a:spcAft>
                <a:spcPct val="0"/>
              </a:spcAft>
              <a:defRPr sz="2800">
                <a:solidFill>
                  <a:srgbClr val="FF0000"/>
                </a:solidFill>
                <a:latin typeface="Tahoma" pitchFamily="34" charset="0"/>
              </a:defRPr>
            </a:lvl9pPr>
          </a:lstStyle>
          <a:p>
            <a:pPr marL="0" indent="0" algn="r">
              <a:spcBef>
                <a:spcPct val="50000"/>
              </a:spcBef>
              <a:buNone/>
              <a:defRPr/>
            </a:pPr>
            <a:r>
              <a:rPr lang="en-US" altLang="it-IT" sz="3200" b="1" dirty="0">
                <a:solidFill>
                  <a:schemeClr val="bg1"/>
                </a:solidFill>
                <a:latin typeface="Arial"/>
                <a:ea typeface="ＭＳ Ｐゴシック" charset="0"/>
                <a:cs typeface="Arial"/>
              </a:rPr>
              <a:t>Background</a:t>
            </a:r>
          </a:p>
        </p:txBody>
      </p:sp>
      <p:sp>
        <p:nvSpPr>
          <p:cNvPr id="4" name="CuadroTexto 4">
            <a:extLst>
              <a:ext uri="{FF2B5EF4-FFF2-40B4-BE49-F238E27FC236}">
                <a16:creationId xmlns:a16="http://schemas.microsoft.com/office/drawing/2014/main" id="{4E24A9E5-F08D-4F42-B50C-C21C8DF1B697}"/>
              </a:ext>
            </a:extLst>
          </p:cNvPr>
          <p:cNvSpPr txBox="1"/>
          <p:nvPr/>
        </p:nvSpPr>
        <p:spPr>
          <a:xfrm>
            <a:off x="439015" y="1429169"/>
            <a:ext cx="5656985" cy="4475071"/>
          </a:xfrm>
          <a:prstGeom prst="rect">
            <a:avLst/>
          </a:prstGeom>
          <a:noFill/>
        </p:spPr>
        <p:txBody>
          <a:bodyPr wrap="square" rtlCol="0">
            <a:spAutoFit/>
          </a:bodyPr>
          <a:lstStyle/>
          <a:p>
            <a:pPr defTabSz="609585">
              <a:spcBef>
                <a:spcPct val="20000"/>
              </a:spcBef>
            </a:pPr>
            <a:r>
              <a:rPr lang="en-US" altLang="en-US" sz="2000" dirty="0"/>
              <a:t>In this study, a Finite Element Method (FEM) was utilized to develop a computational model for oxygen transport in LWR fuel. </a:t>
            </a:r>
          </a:p>
          <a:p>
            <a:pPr defTabSz="609585">
              <a:spcBef>
                <a:spcPct val="20000"/>
              </a:spcBef>
            </a:pPr>
            <a:endParaRPr lang="en-US" altLang="en-US" sz="2000" dirty="0"/>
          </a:p>
          <a:p>
            <a:pPr marL="342900" indent="-342900" defTabSz="609585">
              <a:spcBef>
                <a:spcPct val="20000"/>
              </a:spcBef>
              <a:buFont typeface="Arial" panose="020B0604020202020204" pitchFamily="34" charset="0"/>
              <a:buChar char="•"/>
            </a:pPr>
            <a:r>
              <a:rPr lang="en-US" altLang="en-US" sz="2000" dirty="0"/>
              <a:t>Elemental composition of the fuel as a function of burnup (time and space dependent) was calculated with ORIGEN-S.</a:t>
            </a:r>
          </a:p>
          <a:p>
            <a:pPr marL="342900" indent="-342900" defTabSz="609585">
              <a:spcBef>
                <a:spcPct val="20000"/>
              </a:spcBef>
              <a:buFont typeface="Arial" panose="020B0604020202020204" pitchFamily="34" charset="0"/>
              <a:buChar char="•"/>
            </a:pPr>
            <a:r>
              <a:rPr lang="en-US" altLang="en-US" sz="2000" dirty="0"/>
              <a:t>These compositions were implemented in an oxygen transport model for the BISON fuel performance code. </a:t>
            </a:r>
          </a:p>
          <a:p>
            <a:pPr marL="342900" indent="-342900" defTabSz="609585">
              <a:spcBef>
                <a:spcPct val="20000"/>
              </a:spcBef>
              <a:buFont typeface="Arial" panose="020B0604020202020204" pitchFamily="34" charset="0"/>
              <a:buChar char="•"/>
            </a:pPr>
            <a:r>
              <a:rPr lang="en-US" altLang="en-US" sz="2000" dirty="0"/>
              <a:t>Supporting thermochemical simulations were performed by </a:t>
            </a:r>
            <a:r>
              <a:rPr lang="en-US" altLang="en-US" sz="2000" dirty="0" err="1"/>
              <a:t>Thermochimica</a:t>
            </a:r>
            <a:r>
              <a:rPr lang="en-US" altLang="en-US" sz="2000" dirty="0"/>
              <a:t>, coupled to BISON.</a:t>
            </a:r>
            <a:endParaRPr lang="en-US" altLang="en-US" dirty="0"/>
          </a:p>
          <a:p>
            <a:pPr marL="457200" indent="-457200" defTabSz="609585">
              <a:spcBef>
                <a:spcPct val="20000"/>
              </a:spcBef>
              <a:buFont typeface="Arial" panose="020B0604020202020204" pitchFamily="34" charset="0"/>
              <a:buChar char="•"/>
            </a:pPr>
            <a:endParaRPr lang="en-US" sz="2400" dirty="0">
              <a:latin typeface="Arial"/>
              <a:cs typeface="Arial"/>
            </a:endParaRPr>
          </a:p>
        </p:txBody>
      </p:sp>
      <p:sp>
        <p:nvSpPr>
          <p:cNvPr id="5" name="Slide Number Placeholder 5">
            <a:extLst>
              <a:ext uri="{FF2B5EF4-FFF2-40B4-BE49-F238E27FC236}">
                <a16:creationId xmlns:a16="http://schemas.microsoft.com/office/drawing/2014/main" id="{14B6DA0E-45C3-4873-B532-B9148C3BF79E}"/>
              </a:ext>
            </a:extLst>
          </p:cNvPr>
          <p:cNvSpPr>
            <a:spLocks noGrp="1"/>
          </p:cNvSpPr>
          <p:nvPr>
            <p:ph type="sldNum" sz="quarter" idx="12"/>
          </p:nvPr>
        </p:nvSpPr>
        <p:spPr>
          <a:xfrm>
            <a:off x="9199418" y="6364982"/>
            <a:ext cx="2844800" cy="365125"/>
          </a:xfrm>
        </p:spPr>
        <p:txBody>
          <a:bodyPr/>
          <a:lstStyle/>
          <a:p>
            <a:fld id="{23C6260E-304F-4BA0-8E11-6E941ACC6DAE}" type="slidenum">
              <a:rPr lang="en-US" smtClean="0"/>
              <a:t>4</a:t>
            </a:fld>
            <a:endParaRPr lang="en-US" dirty="0"/>
          </a:p>
        </p:txBody>
      </p:sp>
      <p:sp>
        <p:nvSpPr>
          <p:cNvPr id="2" name="Rectangle: Rounded Corners 1">
            <a:extLst>
              <a:ext uri="{FF2B5EF4-FFF2-40B4-BE49-F238E27FC236}">
                <a16:creationId xmlns:a16="http://schemas.microsoft.com/office/drawing/2014/main" id="{C4D64631-DA59-4D63-A947-9282B5FDF1D7}"/>
              </a:ext>
            </a:extLst>
          </p:cNvPr>
          <p:cNvSpPr/>
          <p:nvPr/>
        </p:nvSpPr>
        <p:spPr>
          <a:xfrm>
            <a:off x="6519318" y="1891635"/>
            <a:ext cx="2015082" cy="1060269"/>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ysClr val="windowText" lastClr="000000"/>
                </a:solidFill>
              </a:rPr>
              <a:t>ORIGEN-S</a:t>
            </a:r>
          </a:p>
          <a:p>
            <a:pPr algn="ctr"/>
            <a:r>
              <a:rPr lang="en-US" dirty="0">
                <a:solidFill>
                  <a:sysClr val="windowText" lastClr="000000"/>
                </a:solidFill>
              </a:rPr>
              <a:t>Composition (</a:t>
            </a:r>
            <a:r>
              <a:rPr lang="en-US" dirty="0" err="1">
                <a:solidFill>
                  <a:sysClr val="windowText" lastClr="000000"/>
                </a:solidFill>
              </a:rPr>
              <a:t>r,t</a:t>
            </a:r>
            <a:r>
              <a:rPr lang="en-US" dirty="0">
                <a:solidFill>
                  <a:sysClr val="windowText" lastClr="000000"/>
                </a:solidFill>
              </a:rPr>
              <a:t>)</a:t>
            </a:r>
          </a:p>
        </p:txBody>
      </p:sp>
      <p:sp>
        <p:nvSpPr>
          <p:cNvPr id="6" name="Rectangle: Rounded Corners 5">
            <a:extLst>
              <a:ext uri="{FF2B5EF4-FFF2-40B4-BE49-F238E27FC236}">
                <a16:creationId xmlns:a16="http://schemas.microsoft.com/office/drawing/2014/main" id="{3EEC7FF1-6D5D-48BC-8597-B85CFA10305E}"/>
              </a:ext>
            </a:extLst>
          </p:cNvPr>
          <p:cNvSpPr/>
          <p:nvPr/>
        </p:nvSpPr>
        <p:spPr>
          <a:xfrm>
            <a:off x="9440105" y="1891635"/>
            <a:ext cx="2015082" cy="1060269"/>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ysClr val="windowText" lastClr="000000"/>
                </a:solidFill>
              </a:rPr>
              <a:t>BISON</a:t>
            </a:r>
          </a:p>
          <a:p>
            <a:pPr algn="ctr"/>
            <a:r>
              <a:rPr lang="en-US" dirty="0">
                <a:solidFill>
                  <a:sysClr val="windowText" lastClr="000000"/>
                </a:solidFill>
              </a:rPr>
              <a:t>Fuel Performance</a:t>
            </a:r>
          </a:p>
        </p:txBody>
      </p:sp>
      <p:sp>
        <p:nvSpPr>
          <p:cNvPr id="7" name="Rectangle: Rounded Corners 6">
            <a:extLst>
              <a:ext uri="{FF2B5EF4-FFF2-40B4-BE49-F238E27FC236}">
                <a16:creationId xmlns:a16="http://schemas.microsoft.com/office/drawing/2014/main" id="{1E09A0C0-7787-42DD-8596-CB35EB8FBE4A}"/>
              </a:ext>
            </a:extLst>
          </p:cNvPr>
          <p:cNvSpPr/>
          <p:nvPr/>
        </p:nvSpPr>
        <p:spPr>
          <a:xfrm>
            <a:off x="9440105" y="3598174"/>
            <a:ext cx="2015082" cy="1060269"/>
          </a:xfrm>
          <a:prstGeom prst="round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err="1">
                <a:solidFill>
                  <a:sysClr val="windowText" lastClr="000000"/>
                </a:solidFill>
              </a:rPr>
              <a:t>Thermochimica</a:t>
            </a:r>
            <a:endParaRPr lang="en-US" dirty="0">
              <a:solidFill>
                <a:sysClr val="windowText" lastClr="000000"/>
              </a:solidFill>
            </a:endParaRPr>
          </a:p>
          <a:p>
            <a:pPr algn="ctr"/>
            <a:r>
              <a:rPr lang="en-US" dirty="0">
                <a:solidFill>
                  <a:sysClr val="windowText" lastClr="000000"/>
                </a:solidFill>
              </a:rPr>
              <a:t>Thermochemistry</a:t>
            </a:r>
          </a:p>
        </p:txBody>
      </p:sp>
      <p:cxnSp>
        <p:nvCxnSpPr>
          <p:cNvPr id="9" name="Straight Arrow Connector 8">
            <a:extLst>
              <a:ext uri="{FF2B5EF4-FFF2-40B4-BE49-F238E27FC236}">
                <a16:creationId xmlns:a16="http://schemas.microsoft.com/office/drawing/2014/main" id="{DBB6C5F9-44AB-45EA-9966-0E139136D49D}"/>
              </a:ext>
            </a:extLst>
          </p:cNvPr>
          <p:cNvCxnSpPr>
            <a:stCxn id="2" idx="3"/>
            <a:endCxn id="6" idx="1"/>
          </p:cNvCxnSpPr>
          <p:nvPr/>
        </p:nvCxnSpPr>
        <p:spPr>
          <a:xfrm>
            <a:off x="8534400" y="2421770"/>
            <a:ext cx="905705"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319652B-F8A8-4A88-A7F5-05F524606516}"/>
              </a:ext>
            </a:extLst>
          </p:cNvPr>
          <p:cNvCxnSpPr>
            <a:cxnSpLocks/>
          </p:cNvCxnSpPr>
          <p:nvPr/>
        </p:nvCxnSpPr>
        <p:spPr>
          <a:xfrm>
            <a:off x="11033760" y="2934486"/>
            <a:ext cx="0" cy="646270"/>
          </a:xfrm>
          <a:prstGeom prst="straightConnector1">
            <a:avLst/>
          </a:prstGeom>
          <a:ln w="76200">
            <a:tailEnd type="triangle"/>
          </a:ln>
        </p:spPr>
        <p:style>
          <a:lnRef idx="2">
            <a:schemeClr val="accent6"/>
          </a:lnRef>
          <a:fillRef idx="0">
            <a:schemeClr val="accent6"/>
          </a:fillRef>
          <a:effectRef idx="1">
            <a:schemeClr val="accent6"/>
          </a:effectRef>
          <a:fontRef idx="minor">
            <a:schemeClr val="tx1"/>
          </a:fontRef>
        </p:style>
      </p:cxnSp>
      <p:cxnSp>
        <p:nvCxnSpPr>
          <p:cNvPr id="16" name="Straight Arrow Connector 15">
            <a:extLst>
              <a:ext uri="{FF2B5EF4-FFF2-40B4-BE49-F238E27FC236}">
                <a16:creationId xmlns:a16="http://schemas.microsoft.com/office/drawing/2014/main" id="{A944CD9B-DC72-4111-80C9-B1DD9D8CBAA6}"/>
              </a:ext>
            </a:extLst>
          </p:cNvPr>
          <p:cNvCxnSpPr>
            <a:cxnSpLocks/>
          </p:cNvCxnSpPr>
          <p:nvPr/>
        </p:nvCxnSpPr>
        <p:spPr>
          <a:xfrm flipV="1">
            <a:off x="9831975" y="2951904"/>
            <a:ext cx="1" cy="646270"/>
          </a:xfrm>
          <a:prstGeom prst="straightConnector1">
            <a:avLst/>
          </a:prstGeom>
          <a:ln w="76200">
            <a:tailEnd type="triangle"/>
          </a:ln>
        </p:spPr>
        <p:style>
          <a:lnRef idx="2">
            <a:schemeClr val="accent3"/>
          </a:lnRef>
          <a:fillRef idx="0">
            <a:schemeClr val="accent3"/>
          </a:fillRef>
          <a:effectRef idx="1">
            <a:schemeClr val="accent3"/>
          </a:effectRef>
          <a:fontRef idx="minor">
            <a:schemeClr val="tx1"/>
          </a:fontRef>
        </p:style>
      </p:cxnSp>
      <p:sp>
        <p:nvSpPr>
          <p:cNvPr id="13" name="Rectangle: Rounded Corners 12">
            <a:extLst>
              <a:ext uri="{FF2B5EF4-FFF2-40B4-BE49-F238E27FC236}">
                <a16:creationId xmlns:a16="http://schemas.microsoft.com/office/drawing/2014/main" id="{060A3A31-BCFE-4667-8AF4-2794FC378359}"/>
              </a:ext>
            </a:extLst>
          </p:cNvPr>
          <p:cNvSpPr/>
          <p:nvPr/>
        </p:nvSpPr>
        <p:spPr>
          <a:xfrm rot="10800000" flipV="1">
            <a:off x="8957717" y="1028770"/>
            <a:ext cx="2948619" cy="493870"/>
          </a:xfrm>
          <a:prstGeom prst="roundRect">
            <a:avLst/>
          </a:prstGeom>
          <a:noFill/>
          <a:ln w="571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en-US" dirty="0"/>
              <a:t>Coupled Code</a:t>
            </a:r>
          </a:p>
        </p:txBody>
      </p:sp>
    </p:spTree>
    <p:extLst>
      <p:ext uri="{BB962C8B-B14F-4D97-AF65-F5344CB8AC3E}">
        <p14:creationId xmlns:p14="http://schemas.microsoft.com/office/powerpoint/2010/main" val="5088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id="{768508EE-C0B6-46E6-819E-41A2FAA29F56}"/>
              </a:ext>
            </a:extLst>
          </p:cNvPr>
          <p:cNvSpPr txBox="1">
            <a:spLocks noChangeArrowheads="1"/>
          </p:cNvSpPr>
          <p:nvPr/>
        </p:nvSpPr>
        <p:spPr>
          <a:xfrm>
            <a:off x="4086225" y="-26379"/>
            <a:ext cx="8105775" cy="6254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rtl="0" eaLnBrk="0" fontAlgn="base" hangingPunct="0">
              <a:spcBef>
                <a:spcPct val="0"/>
              </a:spcBef>
              <a:spcAft>
                <a:spcPct val="0"/>
              </a:spcAft>
              <a:buClr>
                <a:srgbClr val="CC0001"/>
              </a:buClr>
              <a:buFont typeface="Wingdings" panose="05000000000000000000" pitchFamily="2" charset="2"/>
              <a:buChar char="q"/>
              <a:tabLst>
                <a:tab pos="7534275" algn="l"/>
              </a:tabLst>
              <a:defRPr sz="2400" b="0">
                <a:solidFill>
                  <a:srgbClr val="9DB62A"/>
                </a:solidFill>
                <a:latin typeface="Calibri" panose="020F0502020204030204" pitchFamily="34" charset="0"/>
                <a:ea typeface="+mj-ea"/>
                <a:cs typeface="+mj-cs"/>
              </a:defRPr>
            </a:lvl1pPr>
            <a:lvl2pPr algn="r" rtl="0" eaLnBrk="0" fontAlgn="base" hangingPunct="0">
              <a:spcBef>
                <a:spcPct val="0"/>
              </a:spcBef>
              <a:spcAft>
                <a:spcPct val="0"/>
              </a:spcAft>
              <a:tabLst>
                <a:tab pos="7534275" algn="l"/>
              </a:tabLst>
              <a:defRPr sz="2800" b="1">
                <a:solidFill>
                  <a:srgbClr val="9DB62A"/>
                </a:solidFill>
                <a:latin typeface="Calibri" pitchFamily="34" charset="0"/>
              </a:defRPr>
            </a:lvl2pPr>
            <a:lvl3pPr algn="r" rtl="0" eaLnBrk="0" fontAlgn="base" hangingPunct="0">
              <a:spcBef>
                <a:spcPct val="0"/>
              </a:spcBef>
              <a:spcAft>
                <a:spcPct val="0"/>
              </a:spcAft>
              <a:tabLst>
                <a:tab pos="7534275" algn="l"/>
              </a:tabLst>
              <a:defRPr sz="2800" b="1">
                <a:solidFill>
                  <a:srgbClr val="9DB62A"/>
                </a:solidFill>
                <a:latin typeface="Calibri" pitchFamily="34" charset="0"/>
              </a:defRPr>
            </a:lvl3pPr>
            <a:lvl4pPr algn="r" rtl="0" eaLnBrk="0" fontAlgn="base" hangingPunct="0">
              <a:spcBef>
                <a:spcPct val="0"/>
              </a:spcBef>
              <a:spcAft>
                <a:spcPct val="0"/>
              </a:spcAft>
              <a:tabLst>
                <a:tab pos="7534275" algn="l"/>
              </a:tabLst>
              <a:defRPr sz="2800" b="1">
                <a:solidFill>
                  <a:srgbClr val="9DB62A"/>
                </a:solidFill>
                <a:latin typeface="Calibri" pitchFamily="34" charset="0"/>
              </a:defRPr>
            </a:lvl4pPr>
            <a:lvl5pPr algn="r" rtl="0" eaLnBrk="0" fontAlgn="base" hangingPunct="0">
              <a:spcBef>
                <a:spcPct val="0"/>
              </a:spcBef>
              <a:spcAft>
                <a:spcPct val="0"/>
              </a:spcAft>
              <a:tabLst>
                <a:tab pos="7534275" algn="l"/>
              </a:tabLst>
              <a:defRPr sz="2800" b="1">
                <a:solidFill>
                  <a:srgbClr val="9DB62A"/>
                </a:solidFill>
                <a:latin typeface="Calibri" pitchFamily="34" charset="0"/>
              </a:defRPr>
            </a:lvl5pPr>
            <a:lvl6pPr marL="457200" algn="ctr" rtl="0" eaLnBrk="1" fontAlgn="base" hangingPunct="1">
              <a:spcBef>
                <a:spcPct val="0"/>
              </a:spcBef>
              <a:spcAft>
                <a:spcPct val="0"/>
              </a:spcAft>
              <a:defRPr sz="2800">
                <a:solidFill>
                  <a:srgbClr val="FF0000"/>
                </a:solidFill>
                <a:latin typeface="Tahoma" pitchFamily="34" charset="0"/>
              </a:defRPr>
            </a:lvl6pPr>
            <a:lvl7pPr marL="914400" algn="ctr" rtl="0" eaLnBrk="1" fontAlgn="base" hangingPunct="1">
              <a:spcBef>
                <a:spcPct val="0"/>
              </a:spcBef>
              <a:spcAft>
                <a:spcPct val="0"/>
              </a:spcAft>
              <a:defRPr sz="2800">
                <a:solidFill>
                  <a:srgbClr val="FF0000"/>
                </a:solidFill>
                <a:latin typeface="Tahoma" pitchFamily="34" charset="0"/>
              </a:defRPr>
            </a:lvl7pPr>
            <a:lvl8pPr marL="1371600" algn="ctr" rtl="0" eaLnBrk="1" fontAlgn="base" hangingPunct="1">
              <a:spcBef>
                <a:spcPct val="0"/>
              </a:spcBef>
              <a:spcAft>
                <a:spcPct val="0"/>
              </a:spcAft>
              <a:defRPr sz="2800">
                <a:solidFill>
                  <a:srgbClr val="FF0000"/>
                </a:solidFill>
                <a:latin typeface="Tahoma" pitchFamily="34" charset="0"/>
              </a:defRPr>
            </a:lvl8pPr>
            <a:lvl9pPr marL="1828800" algn="ctr" rtl="0" eaLnBrk="1" fontAlgn="base" hangingPunct="1">
              <a:spcBef>
                <a:spcPct val="0"/>
              </a:spcBef>
              <a:spcAft>
                <a:spcPct val="0"/>
              </a:spcAft>
              <a:defRPr sz="2800">
                <a:solidFill>
                  <a:srgbClr val="FF0000"/>
                </a:solidFill>
                <a:latin typeface="Tahoma" pitchFamily="34" charset="0"/>
              </a:defRPr>
            </a:lvl9pPr>
          </a:lstStyle>
          <a:p>
            <a:pPr marL="0" indent="0" algn="r">
              <a:spcBef>
                <a:spcPct val="50000"/>
              </a:spcBef>
              <a:buNone/>
              <a:defRPr/>
            </a:pPr>
            <a:r>
              <a:rPr lang="en-US" altLang="it-IT" sz="3200" b="1" dirty="0">
                <a:solidFill>
                  <a:schemeClr val="bg1"/>
                </a:solidFill>
                <a:latin typeface="Arial"/>
                <a:ea typeface="ＭＳ Ｐゴシック" charset="0"/>
                <a:cs typeface="Arial"/>
              </a:rPr>
              <a:t>Model Development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53DC16B-CE5F-4A2D-8555-A7588B858835}"/>
                  </a:ext>
                </a:extLst>
              </p:cNvPr>
              <p:cNvSpPr txBox="1"/>
              <p:nvPr/>
            </p:nvSpPr>
            <p:spPr>
              <a:xfrm>
                <a:off x="1650862" y="870599"/>
                <a:ext cx="9754465" cy="5349478"/>
              </a:xfrm>
              <a:prstGeom prst="rect">
                <a:avLst/>
              </a:prstGeom>
              <a:noFill/>
            </p:spPr>
            <p:txBody>
              <a:bodyPr wrap="square">
                <a:spAutoFit/>
              </a:bodyPr>
              <a:lstStyle/>
              <a:p>
                <a:r>
                  <a:rPr lang="en-US" b="1" u="sng" dirty="0"/>
                  <a:t>Transport Model based on Irreversible Thermodynamics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Local equilibrium in volumes</a:t>
                </a:r>
              </a:p>
              <a:p>
                <a:pPr marL="285750" indent="-285750">
                  <a:buFont typeface="Arial" panose="020B0604020202020204" pitchFamily="34" charset="0"/>
                  <a:buChar char="•"/>
                </a:pPr>
                <a:r>
                  <a:rPr lang="en-US" dirty="0"/>
                  <a:t>Conservation of system energy and mass</a:t>
                </a:r>
              </a:p>
              <a:p>
                <a:pPr marL="285750" indent="-285750">
                  <a:buFont typeface="Arial" panose="020B0604020202020204" pitchFamily="34" charset="0"/>
                  <a:buChar char="•"/>
                </a:pPr>
                <a:r>
                  <a:rPr lang="en-US" dirty="0"/>
                  <a:t>System is an assembly of volume elements at local equilibrium</a:t>
                </a:r>
              </a:p>
              <a:p>
                <a:pPr marL="285750" indent="-285750">
                  <a:buFont typeface="Arial" panose="020B0604020202020204" pitchFamily="34" charset="0"/>
                  <a:buChar char="•"/>
                </a:pPr>
                <a:endParaRPr lang="en-US" dirty="0"/>
              </a:p>
              <a:p>
                <a:r>
                  <a:rPr lang="en-US" dirty="0"/>
                  <a:t>Additionally assume chemical reactions occur fast (relative to the time scale) due to the high temperature and the resulting forces and energy dissipation are therefore neglected.</a:t>
                </a:r>
              </a:p>
              <a:p>
                <a:r>
                  <a:rPr lang="en-US" dirty="0"/>
                  <a:t>Three forms of internal e</a:t>
                </a:r>
                <a:r>
                  <a:rPr lang="en-US" b="0" dirty="0"/>
                  <a:t>ntropy production rate for simultaneous heat and mass transport:</a:t>
                </a:r>
              </a:p>
              <a:p>
                <a:endParaRPr lang="en-US" b="0" dirty="0"/>
              </a:p>
              <a:p>
                <a:pPr algn="ctr"/>
                <a14:m>
                  <m:oMath xmlns:m="http://schemas.openxmlformats.org/officeDocument/2006/math">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𝑞</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e>
                    </m:d>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𝑘</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𝑘</m:t>
                                    </m:r>
                                  </m:sub>
                                </m:sSub>
                              </m:num>
                              <m:den>
                                <m:r>
                                  <a:rPr lang="en-US" b="0" i="1" smtClean="0">
                                    <a:latin typeface="Cambria Math" panose="02040503050406030204" pitchFamily="18" charset="0"/>
                                    <a:ea typeface="Cambria Math" panose="02040503050406030204" pitchFamily="18" charset="0"/>
                                  </a:rPr>
                                  <m:t>𝑇</m:t>
                                </m:r>
                              </m:den>
                            </m:f>
                          </m:e>
                        </m:d>
                      </m:e>
                    </m:nary>
                  </m:oMath>
                </a14:m>
                <a:r>
                  <a:rPr lang="en-US" b="0" i="1" dirty="0">
                    <a:latin typeface="Cambria Math" panose="02040503050406030204" pitchFamily="18" charset="0"/>
                    <a:ea typeface="Cambria Math" panose="02040503050406030204" pitchFamily="18" charset="0"/>
                  </a:rPr>
                  <a:t>            </a:t>
                </a:r>
                <a:r>
                  <a:rPr lang="en-US" b="0" dirty="0">
                    <a:latin typeface="Cambria Math" panose="02040503050406030204" pitchFamily="18" charset="0"/>
                    <a:ea typeface="Cambria Math" panose="02040503050406030204" pitchFamily="18" charset="0"/>
                  </a:rPr>
                  <a:t>(1)</a:t>
                </a:r>
                <a:br>
                  <a:rPr lang="en-US" b="0" i="1" dirty="0">
                    <a:latin typeface="Cambria Math" panose="02040503050406030204" pitchFamily="18" charset="0"/>
                    <a:ea typeface="Cambria Math" panose="02040503050406030204" pitchFamily="18" charset="0"/>
                  </a:rPr>
                </a:br>
                <a14:m>
                  <m:oMath xmlns:m="http://schemas.openxmlformats.org/officeDocument/2006/math">
                    <m:r>
                      <a:rPr lang="en-US" b="0" i="1" smtClean="0">
                        <a:latin typeface="Cambria Math" panose="02040503050406030204" pitchFamily="18" charset="0"/>
                        <a:ea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𝑞</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r>
                      <a:rPr lang="en-US" b="0" i="1" smtClean="0">
                        <a:latin typeface="Cambria Math" panose="02040503050406030204" pitchFamily="18" charset="0"/>
                        <a:ea typeface="Cambria Math" panose="02040503050406030204" pitchFamily="18" charset="0"/>
                      </a:rPr>
                      <m:t> </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𝑘</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𝑘</m:t>
                                    </m:r>
                                  </m:sub>
                                </m:sSub>
                              </m:e>
                            </m:d>
                          </m:e>
                          <m:sub>
                            <m:r>
                              <a:rPr lang="en-US" b="0" i="1" smtClean="0">
                                <a:latin typeface="Cambria Math" panose="02040503050406030204" pitchFamily="18" charset="0"/>
                                <a:ea typeface="Cambria Math" panose="02040503050406030204" pitchFamily="18" charset="0"/>
                              </a:rPr>
                              <m:t>𝑇</m:t>
                            </m:r>
                          </m:sub>
                        </m:sSub>
                      </m:e>
                    </m:nary>
                  </m:oMath>
                </a14:m>
                <a:r>
                  <a:rPr lang="en-US" b="0" i="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(2)</a:t>
                </a:r>
                <a:br>
                  <a:rPr lang="en-US" b="0" i="1" dirty="0">
                    <a:latin typeface="Cambria Math" panose="02040503050406030204" pitchFamily="18" charset="0"/>
                    <a:ea typeface="Cambria Math" panose="02040503050406030204" pitchFamily="18" charset="0"/>
                  </a:rPr>
                </a:b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𝑘</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𝑘</m:t>
                            </m:r>
                          </m:sub>
                        </m:sSub>
                      </m:e>
                    </m:nary>
                    <m:r>
                      <a:rPr lang="en-US" b="0" i="1"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          (3)</a:t>
                </a:r>
              </a:p>
              <a:p>
                <a:pPr algn="ctr"/>
                <a:endParaRPr lang="en-US" dirty="0">
                  <a:latin typeface="Cambria Math" panose="02040503050406030204" pitchFamily="18" charset="0"/>
                  <a:ea typeface="Cambria Math" panose="02040503050406030204" pitchFamily="18" charset="0"/>
                </a:endParaRPr>
              </a:p>
              <a:p>
                <a:pPr algn="ctr"/>
                <a14:m>
                  <m:oMath xmlns:m="http://schemas.openxmlformats.org/officeDocument/2006/math">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𝑞</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𝑞</m:t>
                        </m:r>
                      </m:sub>
                    </m:sSub>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𝑘</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𝑘</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𝑘</m:t>
                            </m:r>
                          </m:sub>
                        </m:sSub>
                      </m:e>
                    </m:nary>
                  </m:oMath>
                </a14:m>
                <a:r>
                  <a:rPr lang="en-US" dirty="0">
                    <a:latin typeface="Cambria Math" panose="02040503050406030204" pitchFamily="18" charset="0"/>
                    <a:ea typeface="Cambria Math" panose="02040503050406030204" pitchFamily="18" charset="0"/>
                  </a:rPr>
                  <a:t>                                  (4)</a:t>
                </a:r>
              </a:p>
              <a:p>
                <a:pPr algn="ct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𝑞</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𝑘</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𝑘</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𝑘</m:t>
                            </m:r>
                          </m:sub>
                        </m:sSub>
                      </m:e>
                    </m:nary>
                  </m:oMath>
                </a14:m>
                <a:r>
                  <a:rPr lang="en-US" dirty="0">
                    <a:latin typeface="Cambria Math" panose="02040503050406030204" pitchFamily="18" charset="0"/>
                    <a:ea typeface="Cambria Math" panose="02040503050406030204" pitchFamily="18" charset="0"/>
                  </a:rPr>
                  <a:t>                                (5)</a:t>
                </a:r>
              </a:p>
              <a:p>
                <a:endParaRPr lang="en-US" dirty="0"/>
              </a:p>
            </p:txBody>
          </p:sp>
        </mc:Choice>
        <mc:Fallback xmlns="">
          <p:sp>
            <p:nvSpPr>
              <p:cNvPr id="15" name="TextBox 14">
                <a:extLst>
                  <a:ext uri="{FF2B5EF4-FFF2-40B4-BE49-F238E27FC236}">
                    <a16:creationId xmlns:a16="http://schemas.microsoft.com/office/drawing/2014/main" id="{E53DC16B-CE5F-4A2D-8555-A7588B858835}"/>
                  </a:ext>
                </a:extLst>
              </p:cNvPr>
              <p:cNvSpPr txBox="1">
                <a:spLocks noRot="1" noChangeAspect="1" noMove="1" noResize="1" noEditPoints="1" noAdjustHandles="1" noChangeArrowheads="1" noChangeShapeType="1" noTextEdit="1"/>
              </p:cNvSpPr>
              <p:nvPr/>
            </p:nvSpPr>
            <p:spPr>
              <a:xfrm>
                <a:off x="1650862" y="870599"/>
                <a:ext cx="9754465" cy="5349478"/>
              </a:xfrm>
              <a:prstGeom prst="rect">
                <a:avLst/>
              </a:prstGeom>
              <a:blipFill>
                <a:blip r:embed="rId2"/>
                <a:stretch>
                  <a:fillRect l="-563" t="-684" b="-58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05FC14A-CBDE-4473-BA5C-D937E3D27535}"/>
                  </a:ext>
                </a:extLst>
              </p:cNvPr>
              <p:cNvSpPr txBox="1"/>
              <p:nvPr/>
            </p:nvSpPr>
            <p:spPr>
              <a:xfrm>
                <a:off x="322407" y="6093479"/>
                <a:ext cx="10844357" cy="636628"/>
              </a:xfrm>
              <a:prstGeom prst="roundRect">
                <a:avLst/>
              </a:prstGeom>
              <a:solidFill>
                <a:schemeClr val="accent2">
                  <a:lumMod val="40000"/>
                  <a:lumOff val="60000"/>
                </a:schemeClr>
              </a:solid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𝑇</m:t>
                    </m:r>
                  </m:oMath>
                </a14:m>
                <a:r>
                  <a:rPr lang="en-US" b="0" dirty="0">
                    <a:latin typeface="+mn-lt"/>
                  </a:rPr>
                  <a:t> - Temperature</a:t>
                </a:r>
                <a:r>
                  <a:rPr lang="en-US" dirty="0">
                    <a:latin typeface="+mn-lt"/>
                  </a:rPr>
                  <a:t>    </a:t>
                </a:r>
                <a14:m>
                  <m:oMath xmlns:m="http://schemas.openxmlformats.org/officeDocument/2006/math">
                    <m:r>
                      <a:rPr lang="en-US" b="0" i="1" smtClean="0">
                        <a:latin typeface="Cambria Math" panose="02040503050406030204" pitchFamily="18" charset="0"/>
                      </a:rPr>
                      <m:t>𝑃</m:t>
                    </m:r>
                  </m:oMath>
                </a14:m>
                <a:r>
                  <a:rPr lang="en-US" b="0" i="1" dirty="0">
                    <a:latin typeface="+mn-lt"/>
                  </a:rPr>
                  <a:t> - </a:t>
                </a:r>
                <a:r>
                  <a:rPr lang="en-US" b="0" dirty="0">
                    <a:latin typeface="+mn-lt"/>
                  </a:rPr>
                  <a:t>Pressure</a:t>
                </a:r>
                <a:r>
                  <a:rPr lang="en-US" i="1" dirty="0">
                    <a:latin typeface="+mn-lt"/>
                  </a:rPr>
                  <a:t>     </a:t>
                </a:r>
                <a14:m>
                  <m:oMath xmlns:m="http://schemas.openxmlformats.org/officeDocument/2006/math">
                    <m:r>
                      <a:rPr lang="en-US" b="0" i="1" smtClean="0">
                        <a:latin typeface="Cambria Math" panose="02040503050406030204" pitchFamily="18" charset="0"/>
                      </a:rPr>
                      <m:t>𝜇</m:t>
                    </m:r>
                  </m:oMath>
                </a14:m>
                <a:r>
                  <a:rPr lang="en-US" b="0" dirty="0">
                    <a:latin typeface="+mn-lt"/>
                  </a:rPr>
                  <a:t> - Chemical Potential    </a:t>
                </a:r>
                <a14:m>
                  <m:oMath xmlns:m="http://schemas.openxmlformats.org/officeDocument/2006/math">
                    <m:r>
                      <a:rPr lang="en-US" b="0" i="1" smtClean="0">
                        <a:latin typeface="Cambria Math" panose="02040503050406030204" pitchFamily="18" charset="0"/>
                      </a:rPr>
                      <m:t>𝑘</m:t>
                    </m:r>
                  </m:oMath>
                </a14:m>
                <a:r>
                  <a:rPr lang="en-US" b="0" dirty="0">
                    <a:latin typeface="+mn-lt"/>
                  </a:rPr>
                  <a:t> - Component Index    </a:t>
                </a:r>
                <a14:m>
                  <m:oMath xmlns:m="http://schemas.openxmlformats.org/officeDocument/2006/math">
                    <m:r>
                      <a:rPr lang="en-US" b="0" i="1" smtClean="0">
                        <a:latin typeface="Cambria Math" panose="02040503050406030204" pitchFamily="18" charset="0"/>
                      </a:rPr>
                      <m:t>𝑠</m:t>
                    </m:r>
                  </m:oMath>
                </a14:m>
                <a:r>
                  <a:rPr lang="en-US" b="0" dirty="0">
                    <a:latin typeface="+mn-lt"/>
                  </a:rPr>
                  <a:t> - Entropy</a:t>
                </a:r>
                <a:r>
                  <a:rPr lang="en-US" dirty="0">
                    <a:latin typeface="+mn-lt"/>
                  </a:rPr>
                  <a:t>     </a:t>
                </a:r>
                <a14:m>
                  <m:oMath xmlns:m="http://schemas.openxmlformats.org/officeDocument/2006/math">
                    <m:r>
                      <a:rPr lang="en-US" b="0" i="1" smtClean="0">
                        <a:latin typeface="Cambria Math" panose="02040503050406030204" pitchFamily="18" charset="0"/>
                      </a:rPr>
                      <m:t>h</m:t>
                    </m:r>
                  </m:oMath>
                </a14:m>
                <a:r>
                  <a:rPr lang="en-US" b="0" i="1" dirty="0">
                    <a:latin typeface="+mn-lt"/>
                  </a:rPr>
                  <a:t> -</a:t>
                </a:r>
                <a:r>
                  <a:rPr lang="en-US" b="0" dirty="0">
                    <a:latin typeface="+mn-lt"/>
                  </a:rPr>
                  <a:t> Enthalpy</a:t>
                </a:r>
                <a:r>
                  <a:rPr lang="en-US" i="1" dirty="0">
                    <a:latin typeface="+mn-lt"/>
                  </a:rPr>
                  <a:t>     </a:t>
                </a:r>
              </a:p>
              <a:p>
                <a14:m>
                  <m:oMath xmlns:m="http://schemas.openxmlformats.org/officeDocument/2006/math">
                    <m:r>
                      <a:rPr lang="en-US" b="0" i="1" smtClean="0">
                        <a:latin typeface="Cambria Math" panose="02040503050406030204" pitchFamily="18" charset="0"/>
                      </a:rPr>
                      <m:t>𝑛</m:t>
                    </m:r>
                  </m:oMath>
                </a14:m>
                <a:r>
                  <a:rPr lang="en-US" dirty="0">
                    <a:latin typeface="+mn-lt"/>
                  </a:rPr>
                  <a:t> - Number Density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𝑞</m:t>
                        </m:r>
                      </m:sub>
                    </m:sSub>
                  </m:oMath>
                </a14:m>
                <a:r>
                  <a:rPr lang="en-US" b="0" dirty="0">
                    <a:latin typeface="+mn-lt"/>
                  </a:rPr>
                  <a:t> - Heat Flux (total)</a:t>
                </a:r>
                <a:r>
                  <a:rPr lang="en-US" dirty="0">
                    <a:latin typeface="+mn-lt"/>
                  </a:rPr>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𝐽</m:t>
                        </m:r>
                      </m:e>
                      <m:sub>
                        <m:r>
                          <a:rPr lang="en-US" b="0" i="1" smtClean="0">
                            <a:latin typeface="Cambria Math" panose="02040503050406030204" pitchFamily="18" charset="0"/>
                          </a:rPr>
                          <m:t>𝑞</m:t>
                        </m:r>
                      </m:sub>
                      <m:sup>
                        <m:r>
                          <a:rPr lang="en-US" b="0" i="1" smtClean="0">
                            <a:latin typeface="Cambria Math" panose="02040503050406030204" pitchFamily="18" charset="0"/>
                          </a:rPr>
                          <m:t>′</m:t>
                        </m:r>
                      </m:sup>
                    </m:sSubSup>
                  </m:oMath>
                </a14:m>
                <a:r>
                  <a:rPr lang="en-US" b="0" i="1" dirty="0">
                    <a:latin typeface="+mn-lt"/>
                  </a:rPr>
                  <a:t> - </a:t>
                </a:r>
                <a:r>
                  <a:rPr lang="en-US" b="0" dirty="0">
                    <a:latin typeface="+mn-lt"/>
                  </a:rPr>
                  <a:t>Heat Conduction</a:t>
                </a:r>
                <a:r>
                  <a:rPr lang="en-US" i="1" dirty="0">
                    <a:latin typeface="+mn-lt"/>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sub>
                    </m:sSub>
                  </m:oMath>
                </a14:m>
                <a:r>
                  <a:rPr lang="en-US" dirty="0">
                    <a:latin typeface="+mn-lt"/>
                  </a:rPr>
                  <a:t> - Entropy Flux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𝑘</m:t>
                        </m:r>
                      </m:sub>
                    </m:sSub>
                  </m:oMath>
                </a14:m>
                <a:r>
                  <a:rPr lang="en-US" dirty="0">
                    <a:latin typeface="+mn-lt"/>
                  </a:rPr>
                  <a:t> - Flux of Component k</a:t>
                </a:r>
              </a:p>
            </p:txBody>
          </p:sp>
        </mc:Choice>
        <mc:Fallback xmlns="">
          <p:sp>
            <p:nvSpPr>
              <p:cNvPr id="10" name="TextBox 9">
                <a:extLst>
                  <a:ext uri="{FF2B5EF4-FFF2-40B4-BE49-F238E27FC236}">
                    <a16:creationId xmlns:a16="http://schemas.microsoft.com/office/drawing/2014/main" id="{E05FC14A-CBDE-4473-BA5C-D937E3D27535}"/>
                  </a:ext>
                </a:extLst>
              </p:cNvPr>
              <p:cNvSpPr txBox="1">
                <a:spLocks noRot="1" noChangeAspect="1" noMove="1" noResize="1" noEditPoints="1" noAdjustHandles="1" noChangeArrowheads="1" noChangeShapeType="1" noTextEdit="1"/>
              </p:cNvSpPr>
              <p:nvPr/>
            </p:nvSpPr>
            <p:spPr>
              <a:xfrm>
                <a:off x="322407" y="6093479"/>
                <a:ext cx="10844357" cy="636628"/>
              </a:xfrm>
              <a:prstGeom prst="roundRect">
                <a:avLst/>
              </a:prstGeom>
              <a:blipFill>
                <a:blip r:embed="rId3"/>
                <a:stretch>
                  <a:fillRect l="-506" t="-7692" b="-14423"/>
                </a:stretch>
              </a:blipFill>
            </p:spPr>
            <p:txBody>
              <a:bodyPr/>
              <a:lstStyle/>
              <a:p>
                <a:r>
                  <a:rPr lang="en-US">
                    <a:noFill/>
                  </a:rPr>
                  <a:t> </a:t>
                </a:r>
              </a:p>
            </p:txBody>
          </p:sp>
        </mc:Fallback>
      </mc:AlternateContent>
      <p:sp>
        <p:nvSpPr>
          <p:cNvPr id="11" name="Slide Number Placeholder 5">
            <a:extLst>
              <a:ext uri="{FF2B5EF4-FFF2-40B4-BE49-F238E27FC236}">
                <a16:creationId xmlns:a16="http://schemas.microsoft.com/office/drawing/2014/main" id="{74B66D4A-F0A7-4258-BA06-1CB0F217C254}"/>
              </a:ext>
            </a:extLst>
          </p:cNvPr>
          <p:cNvSpPr>
            <a:spLocks noGrp="1"/>
          </p:cNvSpPr>
          <p:nvPr>
            <p:ph type="sldNum" sz="quarter" idx="12"/>
          </p:nvPr>
        </p:nvSpPr>
        <p:spPr>
          <a:xfrm>
            <a:off x="9199418" y="6364982"/>
            <a:ext cx="2844800" cy="365125"/>
          </a:xfrm>
        </p:spPr>
        <p:txBody>
          <a:bodyPr/>
          <a:lstStyle/>
          <a:p>
            <a:fld id="{23C6260E-304F-4BA0-8E11-6E941ACC6DAE}" type="slidenum">
              <a:rPr lang="en-US" smtClean="0"/>
              <a:t>5</a:t>
            </a:fld>
            <a:endParaRPr lang="en-US" dirty="0"/>
          </a:p>
        </p:txBody>
      </p:sp>
    </p:spTree>
    <p:extLst>
      <p:ext uri="{BB962C8B-B14F-4D97-AF65-F5344CB8AC3E}">
        <p14:creationId xmlns:p14="http://schemas.microsoft.com/office/powerpoint/2010/main" val="92993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id="{768508EE-C0B6-46E6-819E-41A2FAA29F56}"/>
              </a:ext>
            </a:extLst>
          </p:cNvPr>
          <p:cNvSpPr txBox="1">
            <a:spLocks noChangeArrowheads="1"/>
          </p:cNvSpPr>
          <p:nvPr/>
        </p:nvSpPr>
        <p:spPr>
          <a:xfrm>
            <a:off x="4086225" y="-26379"/>
            <a:ext cx="8105775" cy="6254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rtl="0" eaLnBrk="0" fontAlgn="base" hangingPunct="0">
              <a:spcBef>
                <a:spcPct val="0"/>
              </a:spcBef>
              <a:spcAft>
                <a:spcPct val="0"/>
              </a:spcAft>
              <a:buClr>
                <a:srgbClr val="CC0001"/>
              </a:buClr>
              <a:buFont typeface="Wingdings" panose="05000000000000000000" pitchFamily="2" charset="2"/>
              <a:buChar char="q"/>
              <a:tabLst>
                <a:tab pos="7534275" algn="l"/>
              </a:tabLst>
              <a:defRPr sz="2400" b="0">
                <a:solidFill>
                  <a:srgbClr val="9DB62A"/>
                </a:solidFill>
                <a:latin typeface="Calibri" panose="020F0502020204030204" pitchFamily="34" charset="0"/>
                <a:ea typeface="+mj-ea"/>
                <a:cs typeface="+mj-cs"/>
              </a:defRPr>
            </a:lvl1pPr>
            <a:lvl2pPr algn="r" rtl="0" eaLnBrk="0" fontAlgn="base" hangingPunct="0">
              <a:spcBef>
                <a:spcPct val="0"/>
              </a:spcBef>
              <a:spcAft>
                <a:spcPct val="0"/>
              </a:spcAft>
              <a:tabLst>
                <a:tab pos="7534275" algn="l"/>
              </a:tabLst>
              <a:defRPr sz="2800" b="1">
                <a:solidFill>
                  <a:srgbClr val="9DB62A"/>
                </a:solidFill>
                <a:latin typeface="Calibri" pitchFamily="34" charset="0"/>
              </a:defRPr>
            </a:lvl2pPr>
            <a:lvl3pPr algn="r" rtl="0" eaLnBrk="0" fontAlgn="base" hangingPunct="0">
              <a:spcBef>
                <a:spcPct val="0"/>
              </a:spcBef>
              <a:spcAft>
                <a:spcPct val="0"/>
              </a:spcAft>
              <a:tabLst>
                <a:tab pos="7534275" algn="l"/>
              </a:tabLst>
              <a:defRPr sz="2800" b="1">
                <a:solidFill>
                  <a:srgbClr val="9DB62A"/>
                </a:solidFill>
                <a:latin typeface="Calibri" pitchFamily="34" charset="0"/>
              </a:defRPr>
            </a:lvl3pPr>
            <a:lvl4pPr algn="r" rtl="0" eaLnBrk="0" fontAlgn="base" hangingPunct="0">
              <a:spcBef>
                <a:spcPct val="0"/>
              </a:spcBef>
              <a:spcAft>
                <a:spcPct val="0"/>
              </a:spcAft>
              <a:tabLst>
                <a:tab pos="7534275" algn="l"/>
              </a:tabLst>
              <a:defRPr sz="2800" b="1">
                <a:solidFill>
                  <a:srgbClr val="9DB62A"/>
                </a:solidFill>
                <a:latin typeface="Calibri" pitchFamily="34" charset="0"/>
              </a:defRPr>
            </a:lvl4pPr>
            <a:lvl5pPr algn="r" rtl="0" eaLnBrk="0" fontAlgn="base" hangingPunct="0">
              <a:spcBef>
                <a:spcPct val="0"/>
              </a:spcBef>
              <a:spcAft>
                <a:spcPct val="0"/>
              </a:spcAft>
              <a:tabLst>
                <a:tab pos="7534275" algn="l"/>
              </a:tabLst>
              <a:defRPr sz="2800" b="1">
                <a:solidFill>
                  <a:srgbClr val="9DB62A"/>
                </a:solidFill>
                <a:latin typeface="Calibri" pitchFamily="34" charset="0"/>
              </a:defRPr>
            </a:lvl5pPr>
            <a:lvl6pPr marL="457200" algn="ctr" rtl="0" eaLnBrk="1" fontAlgn="base" hangingPunct="1">
              <a:spcBef>
                <a:spcPct val="0"/>
              </a:spcBef>
              <a:spcAft>
                <a:spcPct val="0"/>
              </a:spcAft>
              <a:defRPr sz="2800">
                <a:solidFill>
                  <a:srgbClr val="FF0000"/>
                </a:solidFill>
                <a:latin typeface="Tahoma" pitchFamily="34" charset="0"/>
              </a:defRPr>
            </a:lvl6pPr>
            <a:lvl7pPr marL="914400" algn="ctr" rtl="0" eaLnBrk="1" fontAlgn="base" hangingPunct="1">
              <a:spcBef>
                <a:spcPct val="0"/>
              </a:spcBef>
              <a:spcAft>
                <a:spcPct val="0"/>
              </a:spcAft>
              <a:defRPr sz="2800">
                <a:solidFill>
                  <a:srgbClr val="FF0000"/>
                </a:solidFill>
                <a:latin typeface="Tahoma" pitchFamily="34" charset="0"/>
              </a:defRPr>
            </a:lvl7pPr>
            <a:lvl8pPr marL="1371600" algn="ctr" rtl="0" eaLnBrk="1" fontAlgn="base" hangingPunct="1">
              <a:spcBef>
                <a:spcPct val="0"/>
              </a:spcBef>
              <a:spcAft>
                <a:spcPct val="0"/>
              </a:spcAft>
              <a:defRPr sz="2800">
                <a:solidFill>
                  <a:srgbClr val="FF0000"/>
                </a:solidFill>
                <a:latin typeface="Tahoma" pitchFamily="34" charset="0"/>
              </a:defRPr>
            </a:lvl8pPr>
            <a:lvl9pPr marL="1828800" algn="ctr" rtl="0" eaLnBrk="1" fontAlgn="base" hangingPunct="1">
              <a:spcBef>
                <a:spcPct val="0"/>
              </a:spcBef>
              <a:spcAft>
                <a:spcPct val="0"/>
              </a:spcAft>
              <a:defRPr sz="2800">
                <a:solidFill>
                  <a:srgbClr val="FF0000"/>
                </a:solidFill>
                <a:latin typeface="Tahoma" pitchFamily="34" charset="0"/>
              </a:defRPr>
            </a:lvl9pPr>
          </a:lstStyle>
          <a:p>
            <a:pPr marL="0" indent="0" algn="r">
              <a:spcBef>
                <a:spcPct val="50000"/>
              </a:spcBef>
              <a:buNone/>
              <a:defRPr/>
            </a:pPr>
            <a:r>
              <a:rPr lang="en-US" altLang="it-IT" sz="3200" b="1" dirty="0">
                <a:solidFill>
                  <a:schemeClr val="bg1"/>
                </a:solidFill>
                <a:latin typeface="Arial"/>
                <a:ea typeface="ＭＳ Ｐゴシック" charset="0"/>
                <a:cs typeface="Arial"/>
              </a:rPr>
              <a:t>Model Development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5BFBB40-96B6-43E6-BADF-F424B608686F}"/>
                  </a:ext>
                </a:extLst>
              </p:cNvPr>
              <p:cNvSpPr txBox="1"/>
              <p:nvPr/>
            </p:nvSpPr>
            <p:spPr>
              <a:xfrm>
                <a:off x="373657" y="1545954"/>
                <a:ext cx="6957959" cy="4762907"/>
              </a:xfrm>
              <a:prstGeom prst="rect">
                <a:avLst/>
              </a:prstGeom>
              <a:noFill/>
            </p:spPr>
            <p:txBody>
              <a:bodyPr wrap="square" lIns="0" tIns="0" rIns="0" bIns="0" rtlCol="0">
                <a:spAutoFit/>
              </a:bodyPr>
              <a:lstStyle/>
              <a:p>
                <a:r>
                  <a:rPr lang="en-US" dirty="0">
                    <a:latin typeface="+mn-lt"/>
                  </a:rPr>
                  <a:t>Fluxes are linearly proportional to driving forces with phenomenological proportionality factors. The general form is given by:</a:t>
                </a:r>
              </a:p>
              <a:p>
                <a:endParaRPr lang="en-US" b="0" dirty="0">
                  <a:latin typeface="+mn-lt"/>
                </a:endParaRPr>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subHide m:val="on"/>
                        <m:supHide m:val="on"/>
                        <m:ctrlPr>
                          <a:rPr lang="en-US" b="0" i="1" smtClean="0">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𝑖𝑗</m:t>
                            </m:r>
                          </m:sub>
                        </m:sSub>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𝑗</m:t>
                            </m:r>
                          </m:sub>
                        </m:sSub>
                      </m:e>
                    </m:nary>
                    <m:r>
                      <a:rPr lang="en-US" b="0" i="1" smtClean="0">
                        <a:latin typeface="Cambria Math" panose="02040503050406030204" pitchFamily="18" charset="0"/>
                      </a:rPr>
                      <m:t>=</m:t>
                    </m:r>
                    <m:r>
                      <a:rPr lang="en-US" b="1" i="1" smtClean="0">
                        <a:latin typeface="Cambria Math" panose="02040503050406030204" pitchFamily="18" charset="0"/>
                      </a:rPr>
                      <m:t>𝑳</m:t>
                    </m:r>
                    <m:r>
                      <a:rPr lang="en-US" b="1" i="1" smtClean="0">
                        <a:latin typeface="Cambria Math" panose="02040503050406030204" pitchFamily="18" charset="0"/>
                      </a:rPr>
                      <m:t>⋅</m:t>
                    </m:r>
                    <m:r>
                      <a:rPr lang="en-US" b="1" i="1" smtClean="0">
                        <a:latin typeface="Cambria Math" panose="02040503050406030204" pitchFamily="18" charset="0"/>
                      </a:rPr>
                      <m:t>𝑭</m:t>
                    </m:r>
                  </m:oMath>
                </a14:m>
                <a:r>
                  <a:rPr lang="en-US" dirty="0">
                    <a:latin typeface="+mn-lt"/>
                  </a:rPr>
                  <a:t>            </a:t>
                </a:r>
                <a:r>
                  <a:rPr lang="en-US" dirty="0">
                    <a:latin typeface="Cambria Math" panose="02040503050406030204" pitchFamily="18" charset="0"/>
                    <a:ea typeface="Cambria Math" panose="02040503050406030204" pitchFamily="18" charset="0"/>
                  </a:rPr>
                  <a:t> (6)</a:t>
                </a:r>
              </a:p>
              <a:p>
                <a:endParaRPr lang="en-US" dirty="0">
                  <a:latin typeface="+mn-lt"/>
                  <a:ea typeface="Cambria Math" panose="02040503050406030204" pitchFamily="18" charset="0"/>
                </a:endParaRPr>
              </a:p>
              <a:p>
                <a:r>
                  <a:rPr lang="en-US" dirty="0">
                    <a:latin typeface="+mn-lt"/>
                    <a:ea typeface="Cambria Math" panose="02040503050406030204" pitchFamily="18" charset="0"/>
                  </a:rPr>
                  <a:t>where </a:t>
                </a:r>
                <a:r>
                  <a:rPr lang="en-US" b="1" i="1" dirty="0">
                    <a:latin typeface="+mn-lt"/>
                    <a:ea typeface="Cambria Math" panose="02040503050406030204" pitchFamily="18" charset="0"/>
                  </a:rPr>
                  <a:t>L </a:t>
                </a:r>
                <a:r>
                  <a:rPr lang="en-US" dirty="0">
                    <a:latin typeface="+mn-lt"/>
                    <a:ea typeface="Cambria Math" panose="02040503050406030204" pitchFamily="18" charset="0"/>
                  </a:rPr>
                  <a:t>is the Onsager coefficient matrix and </a:t>
                </a:r>
                <a:r>
                  <a:rPr lang="en-US" b="1" i="1" dirty="0">
                    <a:latin typeface="+mn-lt"/>
                    <a:ea typeface="Cambria Math" panose="02040503050406030204" pitchFamily="18" charset="0"/>
                  </a:rPr>
                  <a:t>F</a:t>
                </a:r>
                <a:r>
                  <a:rPr lang="en-US" dirty="0">
                    <a:latin typeface="+mn-lt"/>
                    <a:ea typeface="Cambria Math" panose="02040503050406030204" pitchFamily="18" charset="0"/>
                  </a:rPr>
                  <a:t> is the driving force vector.</a:t>
                </a:r>
              </a:p>
              <a:p>
                <a:r>
                  <a:rPr lang="en-US" dirty="0">
                    <a:latin typeface="+mn-lt"/>
                    <a:ea typeface="Cambria Math" panose="02040503050406030204" pitchFamily="18" charset="0"/>
                  </a:rPr>
                  <a:t>Previous transport models utilize form of Eq. (2). However separation of chemical potential into isothermal and temperature-dependent parts is not well-defined for complex behavior.</a:t>
                </a:r>
              </a:p>
              <a:p>
                <a:endParaRPr lang="en-US" dirty="0">
                  <a:latin typeface="+mn-lt"/>
                  <a:ea typeface="Cambria Math" panose="02040503050406030204" pitchFamily="18" charset="0"/>
                </a:endParaRPr>
              </a:p>
              <a:p>
                <a:r>
                  <a:rPr lang="en-US" b="0" dirty="0">
                    <a:latin typeface="+mn-lt"/>
                  </a:rPr>
                  <a:t>To simplify formulation, (3) is used with some assumptions:</a:t>
                </a:r>
              </a:p>
              <a:p>
                <a:pPr marL="285750" indent="-285750">
                  <a:buFont typeface="Arial" panose="020B0604020202020204" pitchFamily="34" charset="0"/>
                  <a:buChar char="•"/>
                </a:pPr>
                <a:r>
                  <a:rPr lang="en-US" b="0" dirty="0">
                    <a:latin typeface="+mn-lt"/>
                  </a:rPr>
                  <a:t>cross correlation of thermodynamic forces (composition/temperature) is low</a:t>
                </a:r>
                <a:r>
                  <a:rPr lang="en-US" dirty="0"/>
                  <a:t>, cross terms set to zero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𝑖𝑗</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=0</m:t>
                    </m:r>
                  </m:oMath>
                </a14:m>
                <a:r>
                  <a:rPr lang="en-US" dirty="0">
                    <a:latin typeface="+mn-lt"/>
                  </a:rPr>
                  <a:t>.</a:t>
                </a:r>
                <a:r>
                  <a:rPr lang="en-US" b="1" dirty="0">
                    <a:latin typeface="+mn-lt"/>
                  </a:rPr>
                  <a:t> </a:t>
                </a:r>
              </a:p>
              <a:p>
                <a:pPr marL="285750" indent="-285750">
                  <a:buFont typeface="Arial" panose="020B0604020202020204" pitchFamily="34" charset="0"/>
                  <a:buChar char="•"/>
                </a:pPr>
                <a:r>
                  <a:rPr lang="en-US" dirty="0">
                    <a:latin typeface="+mn-lt"/>
                  </a:rPr>
                  <a:t>heat flux inside the fuel is dominated by conduction, so that </a:t>
                </a:r>
                <a14:m>
                  <m:oMath xmlns:m="http://schemas.openxmlformats.org/officeDocument/2006/math">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𝑘</m:t>
                            </m:r>
                          </m:sub>
                        </m:sSub>
                      </m:e>
                    </m:nary>
                  </m:oMath>
                </a14:m>
                <a:r>
                  <a:rPr lang="en-US" dirty="0">
                    <a:latin typeface="+mn-lt"/>
                  </a:rPr>
                  <a:t> in (5) can be removed.</a:t>
                </a:r>
              </a:p>
              <a:p>
                <a:endParaRPr lang="en-US" dirty="0">
                  <a:latin typeface="+mn-lt"/>
                  <a:ea typeface="Cambria Math" panose="02040503050406030204" pitchFamily="18" charset="0"/>
                </a:endParaRPr>
              </a:p>
              <a:p>
                <a:endParaRPr lang="en-US" dirty="0">
                  <a:latin typeface="+mn-lt"/>
                </a:endParaRPr>
              </a:p>
            </p:txBody>
          </p:sp>
        </mc:Choice>
        <mc:Fallback xmlns="">
          <p:sp>
            <p:nvSpPr>
              <p:cNvPr id="8" name="TextBox 7">
                <a:extLst>
                  <a:ext uri="{FF2B5EF4-FFF2-40B4-BE49-F238E27FC236}">
                    <a16:creationId xmlns:a16="http://schemas.microsoft.com/office/drawing/2014/main" id="{F5BFBB40-96B6-43E6-BADF-F424B608686F}"/>
                  </a:ext>
                </a:extLst>
              </p:cNvPr>
              <p:cNvSpPr txBox="1">
                <a:spLocks noRot="1" noChangeAspect="1" noMove="1" noResize="1" noEditPoints="1" noAdjustHandles="1" noChangeArrowheads="1" noChangeShapeType="1" noTextEdit="1"/>
              </p:cNvSpPr>
              <p:nvPr/>
            </p:nvSpPr>
            <p:spPr>
              <a:xfrm>
                <a:off x="373657" y="1545954"/>
                <a:ext cx="6957959" cy="4762907"/>
              </a:xfrm>
              <a:prstGeom prst="rect">
                <a:avLst/>
              </a:prstGeom>
              <a:blipFill>
                <a:blip r:embed="rId2"/>
                <a:stretch>
                  <a:fillRect l="-2014" t="-1665" r="-1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D9B17F5-455A-43AC-A4D7-06D232C3762D}"/>
                  </a:ext>
                </a:extLst>
              </p:cNvPr>
              <p:cNvSpPr txBox="1"/>
              <p:nvPr/>
            </p:nvSpPr>
            <p:spPr>
              <a:xfrm>
                <a:off x="322407" y="6093479"/>
                <a:ext cx="10844357" cy="636628"/>
              </a:xfrm>
              <a:prstGeom prst="roundRect">
                <a:avLst/>
              </a:prstGeom>
              <a:solidFill>
                <a:schemeClr val="accent2">
                  <a:lumMod val="40000"/>
                  <a:lumOff val="60000"/>
                </a:schemeClr>
              </a:solid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𝑇</m:t>
                    </m:r>
                  </m:oMath>
                </a14:m>
                <a:r>
                  <a:rPr lang="en-US" b="0" dirty="0">
                    <a:latin typeface="+mn-lt"/>
                  </a:rPr>
                  <a:t> - Temperature</a:t>
                </a:r>
                <a:r>
                  <a:rPr lang="en-US" dirty="0">
                    <a:latin typeface="+mn-lt"/>
                  </a:rPr>
                  <a:t>    </a:t>
                </a:r>
                <a14:m>
                  <m:oMath xmlns:m="http://schemas.openxmlformats.org/officeDocument/2006/math">
                    <m:r>
                      <a:rPr lang="en-US" b="0" i="1" smtClean="0">
                        <a:latin typeface="Cambria Math" panose="02040503050406030204" pitchFamily="18" charset="0"/>
                      </a:rPr>
                      <m:t>𝑃</m:t>
                    </m:r>
                  </m:oMath>
                </a14:m>
                <a:r>
                  <a:rPr lang="en-US" b="0" i="1" dirty="0">
                    <a:latin typeface="+mn-lt"/>
                  </a:rPr>
                  <a:t> - </a:t>
                </a:r>
                <a:r>
                  <a:rPr lang="en-US" b="0" dirty="0">
                    <a:latin typeface="+mn-lt"/>
                  </a:rPr>
                  <a:t>Pressure</a:t>
                </a:r>
                <a:r>
                  <a:rPr lang="en-US" i="1" dirty="0">
                    <a:latin typeface="+mn-lt"/>
                  </a:rPr>
                  <a:t>     </a:t>
                </a:r>
                <a14:m>
                  <m:oMath xmlns:m="http://schemas.openxmlformats.org/officeDocument/2006/math">
                    <m:r>
                      <a:rPr lang="en-US" b="0" i="1" smtClean="0">
                        <a:latin typeface="Cambria Math" panose="02040503050406030204" pitchFamily="18" charset="0"/>
                      </a:rPr>
                      <m:t>𝜇</m:t>
                    </m:r>
                  </m:oMath>
                </a14:m>
                <a:r>
                  <a:rPr lang="en-US" b="0" dirty="0">
                    <a:latin typeface="+mn-lt"/>
                  </a:rPr>
                  <a:t> - Chemical Potential    </a:t>
                </a:r>
                <a14:m>
                  <m:oMath xmlns:m="http://schemas.openxmlformats.org/officeDocument/2006/math">
                    <m:r>
                      <a:rPr lang="en-US" b="0" i="1" smtClean="0">
                        <a:latin typeface="Cambria Math" panose="02040503050406030204" pitchFamily="18" charset="0"/>
                      </a:rPr>
                      <m:t>𝑘</m:t>
                    </m:r>
                  </m:oMath>
                </a14:m>
                <a:r>
                  <a:rPr lang="en-US" b="0" dirty="0">
                    <a:latin typeface="+mn-lt"/>
                  </a:rPr>
                  <a:t> - Component Index    </a:t>
                </a:r>
                <a14:m>
                  <m:oMath xmlns:m="http://schemas.openxmlformats.org/officeDocument/2006/math">
                    <m:r>
                      <a:rPr lang="en-US" b="0" i="1" smtClean="0">
                        <a:latin typeface="Cambria Math" panose="02040503050406030204" pitchFamily="18" charset="0"/>
                      </a:rPr>
                      <m:t>𝑠</m:t>
                    </m:r>
                  </m:oMath>
                </a14:m>
                <a:r>
                  <a:rPr lang="en-US" b="0" dirty="0">
                    <a:latin typeface="+mn-lt"/>
                  </a:rPr>
                  <a:t> - Entropy</a:t>
                </a:r>
                <a:r>
                  <a:rPr lang="en-US" dirty="0">
                    <a:latin typeface="+mn-lt"/>
                  </a:rPr>
                  <a:t>     </a:t>
                </a:r>
                <a14:m>
                  <m:oMath xmlns:m="http://schemas.openxmlformats.org/officeDocument/2006/math">
                    <m:r>
                      <a:rPr lang="en-US" b="0" i="1" smtClean="0">
                        <a:latin typeface="Cambria Math" panose="02040503050406030204" pitchFamily="18" charset="0"/>
                      </a:rPr>
                      <m:t>h</m:t>
                    </m:r>
                  </m:oMath>
                </a14:m>
                <a:r>
                  <a:rPr lang="en-US" b="0" i="1" dirty="0">
                    <a:latin typeface="+mn-lt"/>
                  </a:rPr>
                  <a:t> -</a:t>
                </a:r>
                <a:r>
                  <a:rPr lang="en-US" b="0" dirty="0">
                    <a:latin typeface="+mn-lt"/>
                  </a:rPr>
                  <a:t> Enthalpy</a:t>
                </a:r>
                <a:r>
                  <a:rPr lang="en-US" i="1" dirty="0">
                    <a:latin typeface="+mn-lt"/>
                  </a:rPr>
                  <a:t>     </a:t>
                </a:r>
              </a:p>
              <a:p>
                <a14:m>
                  <m:oMath xmlns:m="http://schemas.openxmlformats.org/officeDocument/2006/math">
                    <m:r>
                      <a:rPr lang="en-US" b="0" i="1" smtClean="0">
                        <a:latin typeface="Cambria Math" panose="02040503050406030204" pitchFamily="18" charset="0"/>
                      </a:rPr>
                      <m:t>𝑛</m:t>
                    </m:r>
                  </m:oMath>
                </a14:m>
                <a:r>
                  <a:rPr lang="en-US" dirty="0">
                    <a:latin typeface="+mn-lt"/>
                  </a:rPr>
                  <a:t> - Number Density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𝑞</m:t>
                        </m:r>
                      </m:sub>
                    </m:sSub>
                  </m:oMath>
                </a14:m>
                <a:r>
                  <a:rPr lang="en-US" b="0" dirty="0">
                    <a:latin typeface="+mn-lt"/>
                  </a:rPr>
                  <a:t> - Heat Flux (total)</a:t>
                </a:r>
                <a:r>
                  <a:rPr lang="en-US" dirty="0">
                    <a:latin typeface="+mn-lt"/>
                  </a:rPr>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𝐽</m:t>
                        </m:r>
                      </m:e>
                      <m:sub>
                        <m:r>
                          <a:rPr lang="en-US" b="0" i="1" smtClean="0">
                            <a:latin typeface="Cambria Math" panose="02040503050406030204" pitchFamily="18" charset="0"/>
                          </a:rPr>
                          <m:t>𝑞</m:t>
                        </m:r>
                      </m:sub>
                      <m:sup>
                        <m:r>
                          <a:rPr lang="en-US" b="0" i="1" smtClean="0">
                            <a:latin typeface="Cambria Math" panose="02040503050406030204" pitchFamily="18" charset="0"/>
                          </a:rPr>
                          <m:t>′</m:t>
                        </m:r>
                      </m:sup>
                    </m:sSubSup>
                  </m:oMath>
                </a14:m>
                <a:r>
                  <a:rPr lang="en-US" b="0" i="1" dirty="0">
                    <a:latin typeface="+mn-lt"/>
                  </a:rPr>
                  <a:t> - </a:t>
                </a:r>
                <a:r>
                  <a:rPr lang="en-US" b="0" dirty="0">
                    <a:latin typeface="+mn-lt"/>
                  </a:rPr>
                  <a:t>Heat Conduction</a:t>
                </a:r>
                <a:r>
                  <a:rPr lang="en-US" i="1" dirty="0">
                    <a:latin typeface="+mn-lt"/>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sub>
                    </m:sSub>
                  </m:oMath>
                </a14:m>
                <a:r>
                  <a:rPr lang="en-US" dirty="0">
                    <a:latin typeface="+mn-lt"/>
                  </a:rPr>
                  <a:t> - Entropy Flux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𝑘</m:t>
                        </m:r>
                      </m:sub>
                    </m:sSub>
                  </m:oMath>
                </a14:m>
                <a:r>
                  <a:rPr lang="en-US" dirty="0">
                    <a:latin typeface="+mn-lt"/>
                  </a:rPr>
                  <a:t> - Flux of Component k</a:t>
                </a:r>
              </a:p>
            </p:txBody>
          </p:sp>
        </mc:Choice>
        <mc:Fallback xmlns="">
          <p:sp>
            <p:nvSpPr>
              <p:cNvPr id="14" name="TextBox 13">
                <a:extLst>
                  <a:ext uri="{FF2B5EF4-FFF2-40B4-BE49-F238E27FC236}">
                    <a16:creationId xmlns:a16="http://schemas.microsoft.com/office/drawing/2014/main" id="{0D9B17F5-455A-43AC-A4D7-06D232C3762D}"/>
                  </a:ext>
                </a:extLst>
              </p:cNvPr>
              <p:cNvSpPr txBox="1">
                <a:spLocks noRot="1" noChangeAspect="1" noMove="1" noResize="1" noEditPoints="1" noAdjustHandles="1" noChangeArrowheads="1" noChangeShapeType="1" noTextEdit="1"/>
              </p:cNvSpPr>
              <p:nvPr/>
            </p:nvSpPr>
            <p:spPr>
              <a:xfrm>
                <a:off x="322407" y="6093479"/>
                <a:ext cx="10844357" cy="636628"/>
              </a:xfrm>
              <a:prstGeom prst="roundRect">
                <a:avLst/>
              </a:prstGeom>
              <a:blipFill>
                <a:blip r:embed="rId3"/>
                <a:stretch>
                  <a:fillRect l="-506" t="-7692" b="-144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E4B0991-2A87-49A2-8569-5B7C714B8382}"/>
                  </a:ext>
                </a:extLst>
              </p:cNvPr>
              <p:cNvSpPr txBox="1"/>
              <p:nvPr/>
            </p:nvSpPr>
            <p:spPr>
              <a:xfrm>
                <a:off x="7573819" y="1514825"/>
                <a:ext cx="4498109" cy="2065104"/>
              </a:xfrm>
              <a:prstGeom prst="roundRect">
                <a:avLst/>
              </a:prstGeom>
              <a:solidFill>
                <a:schemeClr val="tx2">
                  <a:lumMod val="20000"/>
                  <a:lumOff val="80000"/>
                </a:schemeClr>
              </a:solidFill>
            </p:spPr>
            <p:txBody>
              <a:bodyPr wrap="square">
                <a:spAutoFit/>
              </a:bodyPr>
              <a:lstStyle/>
              <a:p>
                <a:pPr algn="ctr"/>
                <a:r>
                  <a:rPr lang="en-US" b="0" i="1" u="sng" dirty="0">
                    <a:latin typeface="Cambria Math" panose="02040503050406030204" pitchFamily="18" charset="0"/>
                    <a:ea typeface="Cambria Math" panose="02040503050406030204" pitchFamily="18" charset="0"/>
                  </a:rPr>
                  <a:t>Select equations from previous slide</a:t>
                </a:r>
              </a:p>
              <a:p>
                <a:pPr algn="ctr"/>
                <a:endParaRPr lang="en-US" b="0" i="1" u="sng" dirty="0">
                  <a:latin typeface="Cambria Math" panose="02040503050406030204" pitchFamily="18" charset="0"/>
                  <a:ea typeface="Cambria Math" panose="02040503050406030204" pitchFamily="18" charset="0"/>
                </a:endParaRPr>
              </a:p>
              <a:p>
                <a:pPr algn="ctr"/>
                <a14:m>
                  <m:oMath xmlns:m="http://schemas.openxmlformats.org/officeDocument/2006/math">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𝑞</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r>
                      <a:rPr lang="en-US" b="0" i="1" smtClean="0">
                        <a:latin typeface="Cambria Math" panose="02040503050406030204" pitchFamily="18" charset="0"/>
                        <a:ea typeface="Cambria Math" panose="02040503050406030204" pitchFamily="18" charset="0"/>
                      </a:rPr>
                      <m:t> </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𝑘</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𝑘</m:t>
                                    </m:r>
                                  </m:sub>
                                </m:sSub>
                              </m:e>
                            </m:d>
                          </m:e>
                          <m:sub>
                            <m:r>
                              <a:rPr lang="en-US" b="0" i="1" smtClean="0">
                                <a:latin typeface="Cambria Math" panose="02040503050406030204" pitchFamily="18" charset="0"/>
                                <a:ea typeface="Cambria Math" panose="02040503050406030204" pitchFamily="18" charset="0"/>
                              </a:rPr>
                              <m:t>𝑇</m:t>
                            </m:r>
                          </m:sub>
                        </m:sSub>
                      </m:e>
                    </m:nary>
                  </m:oMath>
                </a14:m>
                <a:r>
                  <a:rPr lang="en-US" b="0" i="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(2)</a:t>
                </a:r>
                <a:br>
                  <a:rPr lang="en-US" b="0" i="1" dirty="0">
                    <a:latin typeface="Cambria Math" panose="02040503050406030204" pitchFamily="18" charset="0"/>
                    <a:ea typeface="Cambria Math" panose="02040503050406030204" pitchFamily="18" charset="0"/>
                  </a:rPr>
                </a:b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𝑘</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𝑘</m:t>
                            </m:r>
                          </m:sub>
                        </m:sSub>
                      </m:e>
                    </m:nary>
                    <m:r>
                      <a:rPr lang="en-US" b="0" i="1"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          (3)</a:t>
                </a:r>
              </a:p>
              <a:p>
                <a:pPr algn="ct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𝑞</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𝑘</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𝑘</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𝑘</m:t>
                            </m:r>
                          </m:sub>
                        </m:sSub>
                      </m:e>
                    </m:nary>
                  </m:oMath>
                </a14:m>
                <a:r>
                  <a:rPr lang="en-US" dirty="0">
                    <a:latin typeface="Cambria Math" panose="02040503050406030204" pitchFamily="18" charset="0"/>
                    <a:ea typeface="Cambria Math" panose="02040503050406030204" pitchFamily="18" charset="0"/>
                  </a:rPr>
                  <a:t>                                (5)</a:t>
                </a:r>
              </a:p>
            </p:txBody>
          </p:sp>
        </mc:Choice>
        <mc:Fallback xmlns="">
          <p:sp>
            <p:nvSpPr>
              <p:cNvPr id="16" name="TextBox 15">
                <a:extLst>
                  <a:ext uri="{FF2B5EF4-FFF2-40B4-BE49-F238E27FC236}">
                    <a16:creationId xmlns:a16="http://schemas.microsoft.com/office/drawing/2014/main" id="{AE4B0991-2A87-49A2-8569-5B7C714B8382}"/>
                  </a:ext>
                </a:extLst>
              </p:cNvPr>
              <p:cNvSpPr txBox="1">
                <a:spLocks noRot="1" noChangeAspect="1" noMove="1" noResize="1" noEditPoints="1" noAdjustHandles="1" noChangeArrowheads="1" noChangeShapeType="1" noTextEdit="1"/>
              </p:cNvSpPr>
              <p:nvPr/>
            </p:nvSpPr>
            <p:spPr>
              <a:xfrm>
                <a:off x="7573819" y="1514825"/>
                <a:ext cx="4498109" cy="2065104"/>
              </a:xfrm>
              <a:prstGeom prst="roundRect">
                <a:avLst/>
              </a:prstGeom>
              <a:blipFill>
                <a:blip r:embed="rId4"/>
                <a:stretch>
                  <a:fillRect b="-25074"/>
                </a:stretch>
              </a:blipFill>
            </p:spPr>
            <p:txBody>
              <a:bodyPr/>
              <a:lstStyle/>
              <a:p>
                <a:r>
                  <a:rPr lang="en-US">
                    <a:noFill/>
                  </a:rPr>
                  <a:t> </a:t>
                </a:r>
              </a:p>
            </p:txBody>
          </p:sp>
        </mc:Fallback>
      </mc:AlternateContent>
      <p:sp>
        <p:nvSpPr>
          <p:cNvPr id="17" name="Slide Number Placeholder 5">
            <a:extLst>
              <a:ext uri="{FF2B5EF4-FFF2-40B4-BE49-F238E27FC236}">
                <a16:creationId xmlns:a16="http://schemas.microsoft.com/office/drawing/2014/main" id="{9CF3E59B-2FF8-4FC5-AE92-C9DE95168002}"/>
              </a:ext>
            </a:extLst>
          </p:cNvPr>
          <p:cNvSpPr>
            <a:spLocks noGrp="1"/>
          </p:cNvSpPr>
          <p:nvPr>
            <p:ph type="sldNum" sz="quarter" idx="12"/>
          </p:nvPr>
        </p:nvSpPr>
        <p:spPr>
          <a:xfrm>
            <a:off x="9199418" y="6364982"/>
            <a:ext cx="2844800" cy="365125"/>
          </a:xfrm>
        </p:spPr>
        <p:txBody>
          <a:bodyPr/>
          <a:lstStyle/>
          <a:p>
            <a:fld id="{23C6260E-304F-4BA0-8E11-6E941ACC6DAE}" type="slidenum">
              <a:rPr lang="en-US" smtClean="0"/>
              <a:t>6</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7A58A11-F765-44FC-B905-F4AAF88A0678}"/>
                  </a:ext>
                </a:extLst>
              </p:cNvPr>
              <p:cNvSpPr txBox="1"/>
              <p:nvPr/>
            </p:nvSpPr>
            <p:spPr>
              <a:xfrm>
                <a:off x="7827402" y="4061446"/>
                <a:ext cx="3990941" cy="1515167"/>
              </a:xfrm>
              <a:prstGeom prst="roundRect">
                <a:avLst/>
              </a:prstGeom>
              <a:solidFill>
                <a:schemeClr val="accent3">
                  <a:lumMod val="40000"/>
                  <a:lumOff val="60000"/>
                </a:schemeClr>
              </a:solidFill>
            </p:spPr>
            <p:txBody>
              <a:bodyPr wrap="square">
                <a:spAutoFit/>
              </a:bodyPr>
              <a:lstStyle/>
              <a:p>
                <a:pPr algn="ctr"/>
                <a:r>
                  <a:rPr lang="en-US" i="1" u="sng" dirty="0">
                    <a:latin typeface="Cambria Math" panose="02040503050406030204" pitchFamily="18" charset="0"/>
                    <a:ea typeface="Cambria Math" panose="02040503050406030204" pitchFamily="18" charset="0"/>
                  </a:rPr>
                  <a:t>Simplified result</a:t>
                </a:r>
              </a:p>
              <a:p>
                <a:pPr algn="ctr"/>
                <a:br>
                  <a:rPr lang="en-US" b="0" i="1" dirty="0">
                    <a:latin typeface="Cambria Math" panose="02040503050406030204" pitchFamily="18" charset="0"/>
                    <a:ea typeface="Cambria Math" panose="02040503050406030204" pitchFamily="18" charset="0"/>
                  </a:rPr>
                </a:b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𝑞</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𝑇</m:t>
                        </m:r>
                      </m:den>
                    </m:f>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𝑘</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𝑘</m:t>
                            </m:r>
                          </m:sub>
                        </m:sSub>
                      </m:e>
                    </m:nary>
                    <m:r>
                      <a:rPr lang="en-US" b="0" i="1"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    (3*)</a:t>
                </a:r>
              </a:p>
              <a:p>
                <a:pPr algn="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r>
                      <a:rPr lang="en-US" b="1" i="1" smtClean="0">
                        <a:latin typeface="Cambria Math" panose="02040503050406030204" pitchFamily="18" charset="0"/>
                      </a:rPr>
                      <m:t>∙</m:t>
                    </m:r>
                    <m:r>
                      <a:rPr lang="en-US" b="1" i="1" smtClean="0">
                        <a:latin typeface="Cambria Math" panose="02040503050406030204" pitchFamily="18" charset="0"/>
                      </a:rPr>
                      <m:t>𝑭</m:t>
                    </m:r>
                  </m:oMath>
                </a14:m>
                <a:r>
                  <a:rPr lang="en-US" dirty="0">
                    <a:latin typeface="Cambria Math" panose="02040503050406030204" pitchFamily="18" charset="0"/>
                    <a:ea typeface="Cambria Math" panose="02040503050406030204" pitchFamily="18" charset="0"/>
                  </a:rPr>
                  <a:t>		 (6*) </a:t>
                </a:r>
              </a:p>
            </p:txBody>
          </p:sp>
        </mc:Choice>
        <mc:Fallback xmlns="">
          <p:sp>
            <p:nvSpPr>
              <p:cNvPr id="7" name="TextBox 6">
                <a:extLst>
                  <a:ext uri="{FF2B5EF4-FFF2-40B4-BE49-F238E27FC236}">
                    <a16:creationId xmlns:a16="http://schemas.microsoft.com/office/drawing/2014/main" id="{E7A58A11-F765-44FC-B905-F4AAF88A0678}"/>
                  </a:ext>
                </a:extLst>
              </p:cNvPr>
              <p:cNvSpPr txBox="1">
                <a:spLocks noRot="1" noChangeAspect="1" noMove="1" noResize="1" noEditPoints="1" noAdjustHandles="1" noChangeArrowheads="1" noChangeShapeType="1" noTextEdit="1"/>
              </p:cNvSpPr>
              <p:nvPr/>
            </p:nvSpPr>
            <p:spPr>
              <a:xfrm>
                <a:off x="7827402" y="4061446"/>
                <a:ext cx="3990941" cy="1515167"/>
              </a:xfrm>
              <a:prstGeom prst="roundRect">
                <a:avLst/>
              </a:prstGeom>
              <a:blipFill>
                <a:blip r:embed="rId5"/>
                <a:stretch>
                  <a:fillRect r="-611" b="-1526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8EFC9AD-53E5-438A-92E9-40E51B67465F}"/>
              </a:ext>
            </a:extLst>
          </p:cNvPr>
          <p:cNvSpPr txBox="1"/>
          <p:nvPr/>
        </p:nvSpPr>
        <p:spPr>
          <a:xfrm>
            <a:off x="373657" y="961734"/>
            <a:ext cx="6174376" cy="369332"/>
          </a:xfrm>
          <a:prstGeom prst="rect">
            <a:avLst/>
          </a:prstGeom>
          <a:noFill/>
        </p:spPr>
        <p:txBody>
          <a:bodyPr wrap="square">
            <a:spAutoFit/>
          </a:bodyPr>
          <a:lstStyle/>
          <a:p>
            <a:r>
              <a:rPr lang="en-US" b="1" u="sng" dirty="0"/>
              <a:t>Transport Model based on Irreversible Thermodynamics (cont.)</a:t>
            </a:r>
          </a:p>
        </p:txBody>
      </p:sp>
    </p:spTree>
    <p:extLst>
      <p:ext uri="{BB962C8B-B14F-4D97-AF65-F5344CB8AC3E}">
        <p14:creationId xmlns:p14="http://schemas.microsoft.com/office/powerpoint/2010/main" val="338546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252F775-1F26-4AC7-B1D8-11FD72D40A0D}"/>
              </a:ext>
            </a:extLst>
          </p:cNvPr>
          <p:cNvSpPr>
            <a:spLocks noGrp="1"/>
          </p:cNvSpPr>
          <p:nvPr>
            <p:ph type="sldNum" sz="quarter" idx="12"/>
          </p:nvPr>
        </p:nvSpPr>
        <p:spPr/>
        <p:txBody>
          <a:bodyPr/>
          <a:lstStyle/>
          <a:p>
            <a:fld id="{23C6260E-304F-4BA0-8E11-6E941ACC6DAE}" type="slidenum">
              <a:rPr lang="en-US" smtClean="0"/>
              <a:t>7</a:t>
            </a:fld>
            <a:endParaRPr lang="en-US" dirty="0"/>
          </a:p>
        </p:txBody>
      </p:sp>
      <p:sp>
        <p:nvSpPr>
          <p:cNvPr id="12" name="Rectangle 4">
            <a:extLst>
              <a:ext uri="{FF2B5EF4-FFF2-40B4-BE49-F238E27FC236}">
                <a16:creationId xmlns:a16="http://schemas.microsoft.com/office/drawing/2014/main" id="{768508EE-C0B6-46E6-819E-41A2FAA29F56}"/>
              </a:ext>
            </a:extLst>
          </p:cNvPr>
          <p:cNvSpPr txBox="1">
            <a:spLocks noChangeArrowheads="1"/>
          </p:cNvSpPr>
          <p:nvPr/>
        </p:nvSpPr>
        <p:spPr>
          <a:xfrm>
            <a:off x="4086225" y="-26379"/>
            <a:ext cx="8105775" cy="6254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rtl="0" eaLnBrk="0" fontAlgn="base" hangingPunct="0">
              <a:spcBef>
                <a:spcPct val="0"/>
              </a:spcBef>
              <a:spcAft>
                <a:spcPct val="0"/>
              </a:spcAft>
              <a:buClr>
                <a:srgbClr val="CC0001"/>
              </a:buClr>
              <a:buFont typeface="Wingdings" panose="05000000000000000000" pitchFamily="2" charset="2"/>
              <a:buChar char="q"/>
              <a:tabLst>
                <a:tab pos="7534275" algn="l"/>
              </a:tabLst>
              <a:defRPr sz="2400" b="0">
                <a:solidFill>
                  <a:srgbClr val="9DB62A"/>
                </a:solidFill>
                <a:latin typeface="Calibri" panose="020F0502020204030204" pitchFamily="34" charset="0"/>
                <a:ea typeface="+mj-ea"/>
                <a:cs typeface="+mj-cs"/>
              </a:defRPr>
            </a:lvl1pPr>
            <a:lvl2pPr algn="r" rtl="0" eaLnBrk="0" fontAlgn="base" hangingPunct="0">
              <a:spcBef>
                <a:spcPct val="0"/>
              </a:spcBef>
              <a:spcAft>
                <a:spcPct val="0"/>
              </a:spcAft>
              <a:tabLst>
                <a:tab pos="7534275" algn="l"/>
              </a:tabLst>
              <a:defRPr sz="2800" b="1">
                <a:solidFill>
                  <a:srgbClr val="9DB62A"/>
                </a:solidFill>
                <a:latin typeface="Calibri" pitchFamily="34" charset="0"/>
              </a:defRPr>
            </a:lvl2pPr>
            <a:lvl3pPr algn="r" rtl="0" eaLnBrk="0" fontAlgn="base" hangingPunct="0">
              <a:spcBef>
                <a:spcPct val="0"/>
              </a:spcBef>
              <a:spcAft>
                <a:spcPct val="0"/>
              </a:spcAft>
              <a:tabLst>
                <a:tab pos="7534275" algn="l"/>
              </a:tabLst>
              <a:defRPr sz="2800" b="1">
                <a:solidFill>
                  <a:srgbClr val="9DB62A"/>
                </a:solidFill>
                <a:latin typeface="Calibri" pitchFamily="34" charset="0"/>
              </a:defRPr>
            </a:lvl3pPr>
            <a:lvl4pPr algn="r" rtl="0" eaLnBrk="0" fontAlgn="base" hangingPunct="0">
              <a:spcBef>
                <a:spcPct val="0"/>
              </a:spcBef>
              <a:spcAft>
                <a:spcPct val="0"/>
              </a:spcAft>
              <a:tabLst>
                <a:tab pos="7534275" algn="l"/>
              </a:tabLst>
              <a:defRPr sz="2800" b="1">
                <a:solidFill>
                  <a:srgbClr val="9DB62A"/>
                </a:solidFill>
                <a:latin typeface="Calibri" pitchFamily="34" charset="0"/>
              </a:defRPr>
            </a:lvl4pPr>
            <a:lvl5pPr algn="r" rtl="0" eaLnBrk="0" fontAlgn="base" hangingPunct="0">
              <a:spcBef>
                <a:spcPct val="0"/>
              </a:spcBef>
              <a:spcAft>
                <a:spcPct val="0"/>
              </a:spcAft>
              <a:tabLst>
                <a:tab pos="7534275" algn="l"/>
              </a:tabLst>
              <a:defRPr sz="2800" b="1">
                <a:solidFill>
                  <a:srgbClr val="9DB62A"/>
                </a:solidFill>
                <a:latin typeface="Calibri" pitchFamily="34" charset="0"/>
              </a:defRPr>
            </a:lvl5pPr>
            <a:lvl6pPr marL="457200" algn="ctr" rtl="0" eaLnBrk="1" fontAlgn="base" hangingPunct="1">
              <a:spcBef>
                <a:spcPct val="0"/>
              </a:spcBef>
              <a:spcAft>
                <a:spcPct val="0"/>
              </a:spcAft>
              <a:defRPr sz="2800">
                <a:solidFill>
                  <a:srgbClr val="FF0000"/>
                </a:solidFill>
                <a:latin typeface="Tahoma" pitchFamily="34" charset="0"/>
              </a:defRPr>
            </a:lvl6pPr>
            <a:lvl7pPr marL="914400" algn="ctr" rtl="0" eaLnBrk="1" fontAlgn="base" hangingPunct="1">
              <a:spcBef>
                <a:spcPct val="0"/>
              </a:spcBef>
              <a:spcAft>
                <a:spcPct val="0"/>
              </a:spcAft>
              <a:defRPr sz="2800">
                <a:solidFill>
                  <a:srgbClr val="FF0000"/>
                </a:solidFill>
                <a:latin typeface="Tahoma" pitchFamily="34" charset="0"/>
              </a:defRPr>
            </a:lvl7pPr>
            <a:lvl8pPr marL="1371600" algn="ctr" rtl="0" eaLnBrk="1" fontAlgn="base" hangingPunct="1">
              <a:spcBef>
                <a:spcPct val="0"/>
              </a:spcBef>
              <a:spcAft>
                <a:spcPct val="0"/>
              </a:spcAft>
              <a:defRPr sz="2800">
                <a:solidFill>
                  <a:srgbClr val="FF0000"/>
                </a:solidFill>
                <a:latin typeface="Tahoma" pitchFamily="34" charset="0"/>
              </a:defRPr>
            </a:lvl8pPr>
            <a:lvl9pPr marL="1828800" algn="ctr" rtl="0" eaLnBrk="1" fontAlgn="base" hangingPunct="1">
              <a:spcBef>
                <a:spcPct val="0"/>
              </a:spcBef>
              <a:spcAft>
                <a:spcPct val="0"/>
              </a:spcAft>
              <a:defRPr sz="2800">
                <a:solidFill>
                  <a:srgbClr val="FF0000"/>
                </a:solidFill>
                <a:latin typeface="Tahoma" pitchFamily="34" charset="0"/>
              </a:defRPr>
            </a:lvl9pPr>
          </a:lstStyle>
          <a:p>
            <a:pPr marL="0" indent="0" algn="r">
              <a:spcBef>
                <a:spcPct val="50000"/>
              </a:spcBef>
              <a:buNone/>
              <a:defRPr/>
            </a:pPr>
            <a:r>
              <a:rPr lang="en-US" altLang="it-IT" sz="3200" b="1" dirty="0">
                <a:solidFill>
                  <a:schemeClr val="bg1"/>
                </a:solidFill>
                <a:latin typeface="Arial"/>
                <a:ea typeface="ＭＳ Ｐゴシック" charset="0"/>
                <a:cs typeface="Arial"/>
              </a:rPr>
              <a:t>Model Development</a:t>
            </a:r>
          </a:p>
        </p:txBody>
      </p:sp>
      <p:sp>
        <p:nvSpPr>
          <p:cNvPr id="4" name="TextBox 3">
            <a:extLst>
              <a:ext uri="{FF2B5EF4-FFF2-40B4-BE49-F238E27FC236}">
                <a16:creationId xmlns:a16="http://schemas.microsoft.com/office/drawing/2014/main" id="{D01CA823-EA24-4DD7-AA64-33671EF2908E}"/>
              </a:ext>
            </a:extLst>
          </p:cNvPr>
          <p:cNvSpPr txBox="1"/>
          <p:nvPr/>
        </p:nvSpPr>
        <p:spPr>
          <a:xfrm>
            <a:off x="430149" y="830075"/>
            <a:ext cx="6174376" cy="369332"/>
          </a:xfrm>
          <a:prstGeom prst="rect">
            <a:avLst/>
          </a:prstGeom>
          <a:noFill/>
        </p:spPr>
        <p:txBody>
          <a:bodyPr wrap="square">
            <a:spAutoFit/>
          </a:bodyPr>
          <a:lstStyle/>
          <a:p>
            <a:r>
              <a:rPr lang="en-US" b="1" u="sng" dirty="0"/>
              <a:t>Transport Model for Component Diffusion</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E99E4F0-DDDB-4DCF-B5CB-CEED8F46A793}"/>
                  </a:ext>
                </a:extLst>
              </p:cNvPr>
              <p:cNvSpPr txBox="1"/>
              <p:nvPr/>
            </p:nvSpPr>
            <p:spPr>
              <a:xfrm>
                <a:off x="1305824" y="1271121"/>
                <a:ext cx="9315994" cy="5050998"/>
              </a:xfrm>
              <a:prstGeom prst="rect">
                <a:avLst/>
              </a:prstGeom>
              <a:noFill/>
            </p:spPr>
            <p:txBody>
              <a:bodyPr wrap="square">
                <a:spAutoFit/>
              </a:bodyPr>
              <a:lstStyle/>
              <a:p>
                <a:r>
                  <a:rPr lang="en-US" altLang="en-US" sz="1800" dirty="0"/>
                  <a:t>Assuming an average drift velocity, the molar flux of component k is given by:</a:t>
                </a:r>
                <a:endParaRPr lang="en-US" dirty="0"/>
              </a:p>
              <a:p>
                <a:pPr algn="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oMath>
                </a14:m>
                <a:r>
                  <a:rPr lang="en-US" dirty="0"/>
                  <a:t>		(7)							</a:t>
                </a:r>
              </a:p>
              <a:p>
                <a:endParaRPr lang="en-US" dirty="0"/>
              </a:p>
              <a:p>
                <a:r>
                  <a:rPr lang="en-US" dirty="0"/>
                  <a:t>The drift velocity depends on the driving force and a proportionality factor for the mechanical mobility of the component (both interstitial and vacancy diffusions, not gas phase transport):</a:t>
                </a:r>
              </a:p>
              <a:p>
                <a:pPr algn="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𝑘</m:t>
                        </m:r>
                      </m:sub>
                    </m:sSub>
                  </m:oMath>
                </a14:m>
                <a:r>
                  <a:rPr lang="en-US" dirty="0"/>
                  <a:t>		(8)							</a:t>
                </a:r>
              </a:p>
              <a:p>
                <a:endParaRPr lang="en-US" dirty="0"/>
              </a:p>
              <a:p>
                <a:r>
                  <a:rPr lang="en-US" dirty="0"/>
                  <a:t>The mass flux conjugate force from (5), which drives uniformity in thermodynamic potential for isobaric transport, is:</a:t>
                </a:r>
              </a:p>
              <a:p>
                <a:pPr algn="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𝑘</m:t>
                        </m:r>
                      </m:sub>
                    </m:sSub>
                  </m:oMath>
                </a14:m>
                <a:r>
                  <a:rPr lang="en-US" dirty="0"/>
                  <a:t>		(9)							</a:t>
                </a:r>
              </a:p>
              <a:p>
                <a:endParaRPr lang="en-US" dirty="0"/>
              </a:p>
              <a:p>
                <a:r>
                  <a:rPr lang="en-US" dirty="0"/>
                  <a:t>And finally the molar flux can be rewritten as:</a:t>
                </a:r>
              </a:p>
              <a:p>
                <a:pPr algn="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r>
                      <m:rPr>
                        <m:sty m:val="p"/>
                      </m:rP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𝑘</m:t>
                        </m:r>
                      </m:sub>
                    </m:sSub>
                  </m:oMath>
                </a14:m>
                <a:r>
                  <a:rPr lang="en-US" dirty="0"/>
                  <a:t>		(10)							</a:t>
                </a:r>
              </a:p>
              <a:p>
                <a:endParaRPr lang="en-US" dirty="0"/>
              </a:p>
              <a:p>
                <a:r>
                  <a:rPr lang="en-US" dirty="0"/>
                  <a:t>For non-isothermal transport, the driving force is a chemical potential gradient due to composition and temperature. The mass conservation equation in this case can be written as:</a:t>
                </a:r>
              </a:p>
              <a:p>
                <a:pPr algn="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r>
                      <m:rPr>
                        <m:sty m:val="p"/>
                      </m:rPr>
                      <a:rPr lang="en-US" b="0" i="0" smtClean="0">
                        <a:latin typeface="Cambria Math" panose="02040503050406030204" pitchFamily="18" charset="0"/>
                      </a:rPr>
                      <m:t>∇</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𝑘</m:t>
                            </m:r>
                          </m:sub>
                        </m:sSub>
                        <m:r>
                          <m:rPr>
                            <m:sty m:val="p"/>
                          </m:rP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𝑘</m:t>
                            </m:r>
                          </m:sub>
                        </m:sSub>
                      </m:e>
                    </m:d>
                    <m:r>
                      <a:rPr lang="en-US" b="0" i="1" smtClean="0">
                        <a:latin typeface="Cambria Math" panose="02040503050406030204" pitchFamily="18" charset="0"/>
                      </a:rPr>
                      <m:t>=0</m:t>
                    </m:r>
                  </m:oMath>
                </a14:m>
                <a:r>
                  <a:rPr lang="en-US" dirty="0"/>
                  <a:t>		(11)							</a:t>
                </a:r>
              </a:p>
            </p:txBody>
          </p:sp>
        </mc:Choice>
        <mc:Fallback xmlns="">
          <p:sp>
            <p:nvSpPr>
              <p:cNvPr id="7" name="TextBox 6">
                <a:extLst>
                  <a:ext uri="{FF2B5EF4-FFF2-40B4-BE49-F238E27FC236}">
                    <a16:creationId xmlns:a16="http://schemas.microsoft.com/office/drawing/2014/main" id="{5E99E4F0-DDDB-4DCF-B5CB-CEED8F46A793}"/>
                  </a:ext>
                </a:extLst>
              </p:cNvPr>
              <p:cNvSpPr txBox="1">
                <a:spLocks noRot="1" noChangeAspect="1" noMove="1" noResize="1" noEditPoints="1" noAdjustHandles="1" noChangeArrowheads="1" noChangeShapeType="1" noTextEdit="1"/>
              </p:cNvSpPr>
              <p:nvPr/>
            </p:nvSpPr>
            <p:spPr>
              <a:xfrm>
                <a:off x="1305824" y="1271121"/>
                <a:ext cx="9315994" cy="5050998"/>
              </a:xfrm>
              <a:prstGeom prst="rect">
                <a:avLst/>
              </a:prstGeom>
              <a:blipFill>
                <a:blip r:embed="rId2"/>
                <a:stretch>
                  <a:fillRect l="-524" t="-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B55F228-644A-4910-86CF-BC7583F8F6C6}"/>
                  </a:ext>
                </a:extLst>
              </p:cNvPr>
              <p:cNvSpPr txBox="1"/>
              <p:nvPr/>
            </p:nvSpPr>
            <p:spPr>
              <a:xfrm>
                <a:off x="295564" y="6466503"/>
                <a:ext cx="11360727" cy="306467"/>
              </a:xfrm>
              <a:prstGeom prst="roundRect">
                <a:avLst/>
              </a:prstGeom>
              <a:solidFill>
                <a:schemeClr val="accent2">
                  <a:lumMod val="40000"/>
                  <a:lumOff val="60000"/>
                </a:schemeClr>
              </a:solid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𝜇</m:t>
                    </m:r>
                  </m:oMath>
                </a14:m>
                <a:r>
                  <a:rPr lang="en-US" b="0" dirty="0">
                    <a:latin typeface="+mn-lt"/>
                  </a:rPr>
                  <a:t> - Chemical Potential    </a:t>
                </a:r>
                <a14:m>
                  <m:oMath xmlns:m="http://schemas.openxmlformats.org/officeDocument/2006/math">
                    <m:r>
                      <a:rPr lang="en-US" b="0" i="1" smtClean="0">
                        <a:latin typeface="Cambria Math" panose="02040503050406030204" pitchFamily="18" charset="0"/>
                      </a:rPr>
                      <m:t>𝑘</m:t>
                    </m:r>
                  </m:oMath>
                </a14:m>
                <a:r>
                  <a:rPr lang="en-US" b="0" dirty="0">
                    <a:latin typeface="+mn-lt"/>
                  </a:rPr>
                  <a:t> - Component Index</a:t>
                </a:r>
                <a:r>
                  <a:rPr lang="en-US" i="1" dirty="0">
                    <a:latin typeface="+mn-lt"/>
                  </a:rPr>
                  <a:t>    </a:t>
                </a:r>
                <a14:m>
                  <m:oMath xmlns:m="http://schemas.openxmlformats.org/officeDocument/2006/math">
                    <m:r>
                      <a:rPr lang="en-US" b="0" i="1" smtClean="0">
                        <a:latin typeface="Cambria Math" panose="02040503050406030204" pitchFamily="18" charset="0"/>
                      </a:rPr>
                      <m:t>𝑛</m:t>
                    </m:r>
                  </m:oMath>
                </a14:m>
                <a:r>
                  <a:rPr lang="en-US" dirty="0">
                    <a:latin typeface="+mn-lt"/>
                  </a:rPr>
                  <a:t> - Number Density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𝑘</m:t>
                        </m:r>
                      </m:sub>
                    </m:sSub>
                  </m:oMath>
                </a14:m>
                <a:r>
                  <a:rPr lang="en-US" dirty="0">
                    <a:latin typeface="+mn-lt"/>
                  </a:rPr>
                  <a:t> - Flux of Component k   </a:t>
                </a:r>
                <a14:m>
                  <m:oMath xmlns:m="http://schemas.openxmlformats.org/officeDocument/2006/math">
                    <m:r>
                      <a:rPr lang="en-US" b="0" i="1" smtClean="0">
                        <a:latin typeface="Cambria Math" panose="02040503050406030204" pitchFamily="18" charset="0"/>
                      </a:rPr>
                      <m:t>𝜈</m:t>
                    </m:r>
                  </m:oMath>
                </a14:m>
                <a:r>
                  <a:rPr lang="en-US" dirty="0">
                    <a:latin typeface="+mn-lt"/>
                  </a:rPr>
                  <a:t> - Average Drift Velocity</a:t>
                </a:r>
              </a:p>
            </p:txBody>
          </p:sp>
        </mc:Choice>
        <mc:Fallback xmlns="">
          <p:sp>
            <p:nvSpPr>
              <p:cNvPr id="8" name="TextBox 7">
                <a:extLst>
                  <a:ext uri="{FF2B5EF4-FFF2-40B4-BE49-F238E27FC236}">
                    <a16:creationId xmlns:a16="http://schemas.microsoft.com/office/drawing/2014/main" id="{9B55F228-644A-4910-86CF-BC7583F8F6C6}"/>
                  </a:ext>
                </a:extLst>
              </p:cNvPr>
              <p:cNvSpPr txBox="1">
                <a:spLocks noRot="1" noChangeAspect="1" noMove="1" noResize="1" noEditPoints="1" noAdjustHandles="1" noChangeArrowheads="1" noChangeShapeType="1" noTextEdit="1"/>
              </p:cNvSpPr>
              <p:nvPr/>
            </p:nvSpPr>
            <p:spPr>
              <a:xfrm>
                <a:off x="295564" y="6466503"/>
                <a:ext cx="11360727" cy="306467"/>
              </a:xfrm>
              <a:prstGeom prst="roundRect">
                <a:avLst/>
              </a:prstGeom>
              <a:blipFill>
                <a:blip r:embed="rId3"/>
                <a:stretch>
                  <a:fillRect l="-590" t="-22000" r="-161" b="-42000"/>
                </a:stretch>
              </a:blipFill>
            </p:spPr>
            <p:txBody>
              <a:bodyPr/>
              <a:lstStyle/>
              <a:p>
                <a:r>
                  <a:rPr lang="en-US">
                    <a:noFill/>
                  </a:rPr>
                  <a:t> </a:t>
                </a:r>
              </a:p>
            </p:txBody>
          </p:sp>
        </mc:Fallback>
      </mc:AlternateContent>
      <p:sp>
        <p:nvSpPr>
          <p:cNvPr id="10" name="Slide Number Placeholder 5">
            <a:extLst>
              <a:ext uri="{FF2B5EF4-FFF2-40B4-BE49-F238E27FC236}">
                <a16:creationId xmlns:a16="http://schemas.microsoft.com/office/drawing/2014/main" id="{A2FB666C-5D4C-4756-B6F0-CA5EF5514350}"/>
              </a:ext>
            </a:extLst>
          </p:cNvPr>
          <p:cNvSpPr txBox="1">
            <a:spLocks/>
          </p:cNvSpPr>
          <p:nvPr/>
        </p:nvSpPr>
        <p:spPr>
          <a:xfrm>
            <a:off x="9199418" y="6364982"/>
            <a:ext cx="2844800"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16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fld id="{23C6260E-304F-4BA0-8E11-6E941ACC6DAE}" type="slidenum">
              <a:rPr lang="en-US" smtClean="0"/>
              <a:pPr/>
              <a:t>7</a:t>
            </a:fld>
            <a:endParaRPr lang="en-US" dirty="0"/>
          </a:p>
        </p:txBody>
      </p:sp>
    </p:spTree>
    <p:extLst>
      <p:ext uri="{BB962C8B-B14F-4D97-AF65-F5344CB8AC3E}">
        <p14:creationId xmlns:p14="http://schemas.microsoft.com/office/powerpoint/2010/main" val="255088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id="{768508EE-C0B6-46E6-819E-41A2FAA29F56}"/>
              </a:ext>
            </a:extLst>
          </p:cNvPr>
          <p:cNvSpPr txBox="1">
            <a:spLocks noChangeArrowheads="1"/>
          </p:cNvSpPr>
          <p:nvPr/>
        </p:nvSpPr>
        <p:spPr>
          <a:xfrm>
            <a:off x="4086225" y="-26379"/>
            <a:ext cx="8105775" cy="6254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rtl="0" eaLnBrk="0" fontAlgn="base" hangingPunct="0">
              <a:spcBef>
                <a:spcPct val="0"/>
              </a:spcBef>
              <a:spcAft>
                <a:spcPct val="0"/>
              </a:spcAft>
              <a:buClr>
                <a:srgbClr val="CC0001"/>
              </a:buClr>
              <a:buFont typeface="Wingdings" panose="05000000000000000000" pitchFamily="2" charset="2"/>
              <a:buChar char="q"/>
              <a:tabLst>
                <a:tab pos="7534275" algn="l"/>
              </a:tabLst>
              <a:defRPr sz="2400" b="0">
                <a:solidFill>
                  <a:srgbClr val="9DB62A"/>
                </a:solidFill>
                <a:latin typeface="Calibri" panose="020F0502020204030204" pitchFamily="34" charset="0"/>
                <a:ea typeface="+mj-ea"/>
                <a:cs typeface="+mj-cs"/>
              </a:defRPr>
            </a:lvl1pPr>
            <a:lvl2pPr algn="r" rtl="0" eaLnBrk="0" fontAlgn="base" hangingPunct="0">
              <a:spcBef>
                <a:spcPct val="0"/>
              </a:spcBef>
              <a:spcAft>
                <a:spcPct val="0"/>
              </a:spcAft>
              <a:tabLst>
                <a:tab pos="7534275" algn="l"/>
              </a:tabLst>
              <a:defRPr sz="2800" b="1">
                <a:solidFill>
                  <a:srgbClr val="9DB62A"/>
                </a:solidFill>
                <a:latin typeface="Calibri" pitchFamily="34" charset="0"/>
              </a:defRPr>
            </a:lvl2pPr>
            <a:lvl3pPr algn="r" rtl="0" eaLnBrk="0" fontAlgn="base" hangingPunct="0">
              <a:spcBef>
                <a:spcPct val="0"/>
              </a:spcBef>
              <a:spcAft>
                <a:spcPct val="0"/>
              </a:spcAft>
              <a:tabLst>
                <a:tab pos="7534275" algn="l"/>
              </a:tabLst>
              <a:defRPr sz="2800" b="1">
                <a:solidFill>
                  <a:srgbClr val="9DB62A"/>
                </a:solidFill>
                <a:latin typeface="Calibri" pitchFamily="34" charset="0"/>
              </a:defRPr>
            </a:lvl3pPr>
            <a:lvl4pPr algn="r" rtl="0" eaLnBrk="0" fontAlgn="base" hangingPunct="0">
              <a:spcBef>
                <a:spcPct val="0"/>
              </a:spcBef>
              <a:spcAft>
                <a:spcPct val="0"/>
              </a:spcAft>
              <a:tabLst>
                <a:tab pos="7534275" algn="l"/>
              </a:tabLst>
              <a:defRPr sz="2800" b="1">
                <a:solidFill>
                  <a:srgbClr val="9DB62A"/>
                </a:solidFill>
                <a:latin typeface="Calibri" pitchFamily="34" charset="0"/>
              </a:defRPr>
            </a:lvl4pPr>
            <a:lvl5pPr algn="r" rtl="0" eaLnBrk="0" fontAlgn="base" hangingPunct="0">
              <a:spcBef>
                <a:spcPct val="0"/>
              </a:spcBef>
              <a:spcAft>
                <a:spcPct val="0"/>
              </a:spcAft>
              <a:tabLst>
                <a:tab pos="7534275" algn="l"/>
              </a:tabLst>
              <a:defRPr sz="2800" b="1">
                <a:solidFill>
                  <a:srgbClr val="9DB62A"/>
                </a:solidFill>
                <a:latin typeface="Calibri" pitchFamily="34" charset="0"/>
              </a:defRPr>
            </a:lvl5pPr>
            <a:lvl6pPr marL="457200" algn="ctr" rtl="0" eaLnBrk="1" fontAlgn="base" hangingPunct="1">
              <a:spcBef>
                <a:spcPct val="0"/>
              </a:spcBef>
              <a:spcAft>
                <a:spcPct val="0"/>
              </a:spcAft>
              <a:defRPr sz="2800">
                <a:solidFill>
                  <a:srgbClr val="FF0000"/>
                </a:solidFill>
                <a:latin typeface="Tahoma" pitchFamily="34" charset="0"/>
              </a:defRPr>
            </a:lvl6pPr>
            <a:lvl7pPr marL="914400" algn="ctr" rtl="0" eaLnBrk="1" fontAlgn="base" hangingPunct="1">
              <a:spcBef>
                <a:spcPct val="0"/>
              </a:spcBef>
              <a:spcAft>
                <a:spcPct val="0"/>
              </a:spcAft>
              <a:defRPr sz="2800">
                <a:solidFill>
                  <a:srgbClr val="FF0000"/>
                </a:solidFill>
                <a:latin typeface="Tahoma" pitchFamily="34" charset="0"/>
              </a:defRPr>
            </a:lvl7pPr>
            <a:lvl8pPr marL="1371600" algn="ctr" rtl="0" eaLnBrk="1" fontAlgn="base" hangingPunct="1">
              <a:spcBef>
                <a:spcPct val="0"/>
              </a:spcBef>
              <a:spcAft>
                <a:spcPct val="0"/>
              </a:spcAft>
              <a:defRPr sz="2800">
                <a:solidFill>
                  <a:srgbClr val="FF0000"/>
                </a:solidFill>
                <a:latin typeface="Tahoma" pitchFamily="34" charset="0"/>
              </a:defRPr>
            </a:lvl8pPr>
            <a:lvl9pPr marL="1828800" algn="ctr" rtl="0" eaLnBrk="1" fontAlgn="base" hangingPunct="1">
              <a:spcBef>
                <a:spcPct val="0"/>
              </a:spcBef>
              <a:spcAft>
                <a:spcPct val="0"/>
              </a:spcAft>
              <a:defRPr sz="2800">
                <a:solidFill>
                  <a:srgbClr val="FF0000"/>
                </a:solidFill>
                <a:latin typeface="Tahoma" pitchFamily="34" charset="0"/>
              </a:defRPr>
            </a:lvl9pPr>
          </a:lstStyle>
          <a:p>
            <a:pPr marL="0" indent="0" algn="r">
              <a:spcBef>
                <a:spcPct val="50000"/>
              </a:spcBef>
              <a:buNone/>
              <a:defRPr/>
            </a:pPr>
            <a:r>
              <a:rPr lang="en-US" altLang="it-IT" sz="3200" b="1" dirty="0">
                <a:solidFill>
                  <a:schemeClr val="bg1"/>
                </a:solidFill>
                <a:latin typeface="Arial"/>
                <a:ea typeface="ＭＳ Ｐゴシック" charset="0"/>
                <a:cs typeface="Arial"/>
              </a:rPr>
              <a:t>Model Development</a:t>
            </a:r>
          </a:p>
        </p:txBody>
      </p:sp>
      <p:sp>
        <p:nvSpPr>
          <p:cNvPr id="4" name="TextBox 3">
            <a:extLst>
              <a:ext uri="{FF2B5EF4-FFF2-40B4-BE49-F238E27FC236}">
                <a16:creationId xmlns:a16="http://schemas.microsoft.com/office/drawing/2014/main" id="{D01CA823-EA24-4DD7-AA64-33671EF2908E}"/>
              </a:ext>
            </a:extLst>
          </p:cNvPr>
          <p:cNvSpPr txBox="1"/>
          <p:nvPr/>
        </p:nvSpPr>
        <p:spPr>
          <a:xfrm>
            <a:off x="430148" y="830075"/>
            <a:ext cx="8399815" cy="369332"/>
          </a:xfrm>
          <a:prstGeom prst="rect">
            <a:avLst/>
          </a:prstGeom>
          <a:noFill/>
        </p:spPr>
        <p:txBody>
          <a:bodyPr wrap="square">
            <a:spAutoFit/>
          </a:bodyPr>
          <a:lstStyle/>
          <a:p>
            <a:r>
              <a:rPr lang="en-US" b="1" u="sng" dirty="0"/>
              <a:t>Finite Element Method (FEM) Implementation of Transport Equations</a:t>
            </a:r>
            <a:endParaRPr lang="en-US" dirty="0"/>
          </a:p>
        </p:txBody>
      </p:sp>
      <p:sp>
        <p:nvSpPr>
          <p:cNvPr id="7" name="TextBox 6">
            <a:extLst>
              <a:ext uri="{FF2B5EF4-FFF2-40B4-BE49-F238E27FC236}">
                <a16:creationId xmlns:a16="http://schemas.microsoft.com/office/drawing/2014/main" id="{5E99E4F0-DDDB-4DCF-B5CB-CEED8F46A793}"/>
              </a:ext>
            </a:extLst>
          </p:cNvPr>
          <p:cNvSpPr txBox="1"/>
          <p:nvPr/>
        </p:nvSpPr>
        <p:spPr>
          <a:xfrm>
            <a:off x="190212" y="1430386"/>
            <a:ext cx="4808508" cy="2308324"/>
          </a:xfrm>
          <a:prstGeom prst="rect">
            <a:avLst/>
          </a:prstGeom>
          <a:noFill/>
        </p:spPr>
        <p:txBody>
          <a:bodyPr wrap="square">
            <a:spAutoFit/>
          </a:bodyPr>
          <a:lstStyle/>
          <a:p>
            <a:r>
              <a:rPr lang="en-US" dirty="0"/>
              <a:t>The derived equation for mass conservation assumes infinitesimal volumes of uniform properties. A finite element method implementation allows for computation of chemical potential within the element to obtain mass flux. A continuum representation is used which evaluates at node centers and interpolates across the volume (makes gradients accessible).</a:t>
            </a:r>
          </a:p>
        </p:txBody>
      </p:sp>
      <p:sp>
        <p:nvSpPr>
          <p:cNvPr id="9" name="Slide Number Placeholder 5">
            <a:extLst>
              <a:ext uri="{FF2B5EF4-FFF2-40B4-BE49-F238E27FC236}">
                <a16:creationId xmlns:a16="http://schemas.microsoft.com/office/drawing/2014/main" id="{60E986B9-7A8B-4B25-8655-1B63395F00B2}"/>
              </a:ext>
            </a:extLst>
          </p:cNvPr>
          <p:cNvSpPr txBox="1">
            <a:spLocks/>
          </p:cNvSpPr>
          <p:nvPr/>
        </p:nvSpPr>
        <p:spPr>
          <a:xfrm>
            <a:off x="9199418" y="6364982"/>
            <a:ext cx="2844800"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16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fld id="{23C6260E-304F-4BA0-8E11-6E941ACC6DAE}" type="slidenum">
              <a:rPr lang="en-US" smtClean="0"/>
              <a:pPr/>
              <a:t>8</a:t>
            </a:fld>
            <a:endParaRPr lang="en-US" dirty="0"/>
          </a:p>
        </p:txBody>
      </p:sp>
      <p:pic>
        <p:nvPicPr>
          <p:cNvPr id="3" name="Picture 2">
            <a:extLst>
              <a:ext uri="{FF2B5EF4-FFF2-40B4-BE49-F238E27FC236}">
                <a16:creationId xmlns:a16="http://schemas.microsoft.com/office/drawing/2014/main" id="{183AA4A3-2356-49A4-A3C5-EEA85A842189}"/>
              </a:ext>
            </a:extLst>
          </p:cNvPr>
          <p:cNvPicPr>
            <a:picLocks noChangeAspect="1"/>
          </p:cNvPicPr>
          <p:nvPr/>
        </p:nvPicPr>
        <p:blipFill rotWithShape="1">
          <a:blip r:embed="rId2"/>
          <a:srcRect l="58686" t="15570"/>
          <a:stretch/>
        </p:blipFill>
        <p:spPr>
          <a:xfrm>
            <a:off x="1318422" y="3815713"/>
            <a:ext cx="2330469" cy="1897379"/>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50D8F76-583C-4CC7-8A96-1BF33C497986}"/>
                  </a:ext>
                </a:extLst>
              </p:cNvPr>
              <p:cNvSpPr txBox="1"/>
              <p:nvPr/>
            </p:nvSpPr>
            <p:spPr>
              <a:xfrm>
                <a:off x="5251269" y="1563381"/>
                <a:ext cx="6750519" cy="4291752"/>
              </a:xfrm>
              <a:prstGeom prst="rect">
                <a:avLst/>
              </a:prstGeom>
              <a:noFill/>
            </p:spPr>
            <p:txBody>
              <a:bodyPr wrap="square" lIns="0" tIns="0" rIns="0" bIns="0" rtlCol="0">
                <a:spAutoFit/>
              </a:bodyPr>
              <a:lstStyle/>
              <a:p>
                <a:r>
                  <a:rPr lang="en-US" sz="1600" dirty="0">
                    <a:latin typeface="+mn-lt"/>
                  </a:rPr>
                  <a:t>Integral form of the derived mass conservation for FEM:</a:t>
                </a:r>
              </a:p>
              <a:p>
                <a:pPr algn="r"/>
                <a14:m>
                  <m:oMath xmlns:m="http://schemas.openxmlformats.org/officeDocument/2006/math">
                    <m:nary>
                      <m:naryPr>
                        <m:limLoc m:val="undOvr"/>
                        <m:ctrlPr>
                          <a:rPr lang="en-US" sz="1600" i="1" smtClean="0">
                            <a:latin typeface="Cambria Math" panose="02040503050406030204" pitchFamily="18" charset="0"/>
                          </a:rPr>
                        </m:ctrlPr>
                      </m:naryPr>
                      <m:sub>
                        <m:r>
                          <m:rPr>
                            <m:brk m:alnAt="24"/>
                          </m:rPr>
                          <a:rPr lang="en-US" sz="1600" b="0" i="1" smtClean="0">
                            <a:latin typeface="Cambria Math" panose="02040503050406030204" pitchFamily="18" charset="0"/>
                          </a:rPr>
                          <m:t>𝑉</m:t>
                        </m:r>
                      </m:sub>
                      <m:sup/>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𝑘</m:t>
                                </m:r>
                              </m:sub>
                            </m:sSub>
                          </m:num>
                          <m:den>
                            <m:r>
                              <a:rPr lang="en-US" sz="1600" b="0" i="1" smtClean="0">
                                <a:latin typeface="Cambria Math" panose="02040503050406030204" pitchFamily="18" charset="0"/>
                              </a:rPr>
                              <m:t>𝜕</m:t>
                            </m:r>
                            <m:r>
                              <a:rPr lang="en-US" sz="1600" b="0" i="1" smtClean="0">
                                <a:latin typeface="Cambria Math" panose="02040503050406030204" pitchFamily="18" charset="0"/>
                              </a:rPr>
                              <m:t>𝑡</m:t>
                            </m:r>
                          </m:den>
                        </m:f>
                        <m:r>
                          <a:rPr lang="en-US" sz="1600" b="0" i="1" smtClean="0">
                            <a:latin typeface="Cambria Math" panose="02040503050406030204" pitchFamily="18" charset="0"/>
                          </a:rPr>
                          <m:t>𝜓</m:t>
                        </m:r>
                        <m:r>
                          <a:rPr lang="en-US" sz="1600" b="0" i="1" smtClean="0">
                            <a:latin typeface="Cambria Math" panose="02040503050406030204" pitchFamily="18" charset="0"/>
                          </a:rPr>
                          <m:t>𝑑𝑉</m:t>
                        </m:r>
                      </m:e>
                    </m:nary>
                    <m:r>
                      <a:rPr lang="en-US" sz="1600" b="0" i="1" smtClean="0">
                        <a:latin typeface="Cambria Math" panose="02040503050406030204" pitchFamily="18" charset="0"/>
                      </a:rPr>
                      <m:t>−</m:t>
                    </m:r>
                    <m:nary>
                      <m:naryPr>
                        <m:limLoc m:val="undOvr"/>
                        <m:ctrlPr>
                          <a:rPr lang="en-US" sz="1600" b="0" i="1" smtClean="0">
                            <a:latin typeface="Cambria Math" panose="02040503050406030204" pitchFamily="18" charset="0"/>
                          </a:rPr>
                        </m:ctrlPr>
                      </m:naryPr>
                      <m:sub>
                        <m:r>
                          <m:rPr>
                            <m:brk m:alnAt="24"/>
                          </m:rPr>
                          <a:rPr lang="en-US" sz="1600" b="0" i="1" smtClean="0">
                            <a:latin typeface="Cambria Math" panose="02040503050406030204" pitchFamily="18" charset="0"/>
                          </a:rPr>
                          <m:t>𝑉</m:t>
                        </m:r>
                      </m:sub>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𝑘</m:t>
                            </m:r>
                          </m:sub>
                        </m:sSub>
                        <m:r>
                          <m:rPr>
                            <m:sty m:val="p"/>
                          </m:rPr>
                          <a:rPr lang="en-US" sz="1600" b="0" i="0" smtClean="0">
                            <a:latin typeface="Cambria Math" panose="02040503050406030204" pitchFamily="18" charset="0"/>
                          </a:rPr>
                          <m:t>∇</m:t>
                        </m:r>
                        <m:r>
                          <a:rPr lang="en-US" sz="1600" b="0" i="1" smtClean="0">
                            <a:latin typeface="Cambria Math" panose="02040503050406030204" pitchFamily="18" charset="0"/>
                          </a:rPr>
                          <m:t>𝜓</m:t>
                        </m:r>
                        <m:r>
                          <a:rPr lang="en-US" sz="1600" b="0" i="1" smtClean="0">
                            <a:latin typeface="Cambria Math" panose="02040503050406030204" pitchFamily="18" charset="0"/>
                          </a:rPr>
                          <m:t>𝑑𝑉</m:t>
                        </m:r>
                      </m:e>
                    </m:nary>
                    <m:r>
                      <a:rPr lang="en-US" sz="1600" b="0" i="1" smtClean="0">
                        <a:latin typeface="Cambria Math" panose="02040503050406030204" pitchFamily="18" charset="0"/>
                      </a:rPr>
                      <m:t>+</m:t>
                    </m:r>
                    <m:nary>
                      <m:naryPr>
                        <m:limLoc m:val="undOvr"/>
                        <m:ctrlPr>
                          <a:rPr lang="en-US" sz="1600" b="0" i="1" smtClean="0">
                            <a:latin typeface="Cambria Math" panose="02040503050406030204" pitchFamily="18" charset="0"/>
                          </a:rPr>
                        </m:ctrlPr>
                      </m:naryPr>
                      <m:sub>
                        <m:r>
                          <m:rPr>
                            <m:sty m:val="p"/>
                          </m:rPr>
                          <a:rPr lang="en-US" sz="1600" b="0" i="0" smtClean="0">
                            <a:latin typeface="Cambria Math" panose="02040503050406030204" pitchFamily="18" charset="0"/>
                          </a:rPr>
                          <m:t>Γ</m:t>
                        </m:r>
                      </m:sub>
                      <m:sup/>
                      <m:e>
                        <m:r>
                          <a:rPr lang="en-US" sz="1600" b="0" i="1" smtClean="0">
                            <a:latin typeface="Cambria Math" panose="02040503050406030204" pitchFamily="18" charset="0"/>
                          </a:rPr>
                          <m:t>𝜓</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𝑛</m:t>
                            </m:r>
                          </m:e>
                        </m:acc>
                        <m:r>
                          <a:rPr lang="en-US" sz="1600" b="0" i="1" smtClean="0">
                            <a:latin typeface="Cambria Math" panose="02040503050406030204" pitchFamily="18" charset="0"/>
                          </a:rPr>
                          <m:t> </m:t>
                        </m:r>
                        <m:r>
                          <a:rPr lang="en-US" sz="1600" b="0" i="1" smtClean="0">
                            <a:latin typeface="Cambria Math" panose="02040503050406030204" pitchFamily="18" charset="0"/>
                          </a:rPr>
                          <m:t>𝑑</m:t>
                        </m:r>
                        <m:r>
                          <m:rPr>
                            <m:sty m:val="p"/>
                          </m:rPr>
                          <a:rPr lang="en-US" sz="1600" b="0" i="0" smtClean="0">
                            <a:latin typeface="Cambria Math" panose="02040503050406030204" pitchFamily="18" charset="0"/>
                          </a:rPr>
                          <m:t>Γ</m:t>
                        </m:r>
                      </m:e>
                    </m:nary>
                    <m:r>
                      <a:rPr lang="en-US" sz="1600" b="0" i="1" smtClean="0">
                        <a:latin typeface="Cambria Math" panose="02040503050406030204" pitchFamily="18" charset="0"/>
                      </a:rPr>
                      <m:t>=0</m:t>
                    </m:r>
                  </m:oMath>
                </a14:m>
                <a:r>
                  <a:rPr lang="en-US" sz="1600" dirty="0">
                    <a:latin typeface="+mn-lt"/>
                  </a:rPr>
                  <a:t> 		    (12)</a:t>
                </a:r>
              </a:p>
              <a:p>
                <a:r>
                  <a:rPr lang="en-US" sz="1600" dirty="0">
                    <a:latin typeface="+mn-lt"/>
                  </a:rPr>
                  <a:t>In MOOSE, inner product form:</a:t>
                </a:r>
              </a:p>
              <a:p>
                <a:pPr algn="r"/>
                <a14:m>
                  <m:oMath xmlns:m="http://schemas.openxmlformats.org/officeDocument/2006/math">
                    <m:r>
                      <a:rPr lang="en-US" sz="1600" b="0" i="1" smtClean="0">
                        <a:latin typeface="Cambria Math" panose="02040503050406030204" pitchFamily="18" charset="0"/>
                      </a:rPr>
                      <m:t>𝑅</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𝑐</m:t>
                            </m:r>
                          </m:e>
                          <m:sub>
                            <m:r>
                              <a:rPr lang="en-US" sz="1600" b="0" i="1" smtClean="0">
                                <a:latin typeface="Cambria Math" panose="02040503050406030204" pitchFamily="18" charset="0"/>
                              </a:rPr>
                              <m:t>𝑘</m:t>
                            </m:r>
                          </m:sub>
                        </m:sSub>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𝑘</m:t>
                                </m:r>
                              </m:sub>
                            </m:sSub>
                          </m:num>
                          <m:den>
                            <m:r>
                              <a:rPr lang="en-US" sz="1600" b="0" i="1" smtClean="0">
                                <a:latin typeface="Cambria Math" panose="02040503050406030204" pitchFamily="18" charset="0"/>
                              </a:rPr>
                              <m:t>𝜕</m:t>
                            </m:r>
                            <m:r>
                              <a:rPr lang="en-US" sz="1600" b="0" i="1" smtClean="0">
                                <a:latin typeface="Cambria Math" panose="02040503050406030204" pitchFamily="18" charset="0"/>
                              </a:rPr>
                              <m:t>𝑡</m:t>
                            </m:r>
                          </m:den>
                        </m:f>
                        <m:r>
                          <a:rPr lang="en-US" sz="1600" b="0" i="1" smtClean="0">
                            <a:latin typeface="Cambria Math" panose="02040503050406030204" pitchFamily="18" charset="0"/>
                          </a:rPr>
                          <m:t>,</m:t>
                        </m:r>
                        <m:r>
                          <a:rPr lang="en-US" sz="1600" b="0" i="1" smtClean="0">
                            <a:latin typeface="Cambria Math" panose="02040503050406030204" pitchFamily="18" charset="0"/>
                          </a:rPr>
                          <m:t>𝜓</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m:rPr>
                            <m:sty m:val="p"/>
                          </m:rPr>
                          <a:rPr lang="en-US" sz="1600" b="0" i="0" smtClean="0">
                            <a:latin typeface="Cambria Math" panose="02040503050406030204" pitchFamily="18" charset="0"/>
                          </a:rPr>
                          <m:t>∇</m:t>
                        </m:r>
                        <m:r>
                          <a:rPr lang="en-US" sz="1600" b="0" i="1" smtClean="0">
                            <a:latin typeface="Cambria Math" panose="02040503050406030204" pitchFamily="18" charset="0"/>
                          </a:rPr>
                          <m:t>𝜓</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𝑘</m:t>
                            </m:r>
                          </m:sub>
                        </m:sSub>
                      </m:e>
                    </m:d>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𝜓</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𝑛</m:t>
                            </m:r>
                          </m:e>
                        </m:acc>
                      </m:e>
                    </m:d>
                    <m:r>
                      <a:rPr lang="en-US" sz="1600" b="0" i="1" smtClean="0">
                        <a:latin typeface="Cambria Math" panose="02040503050406030204" pitchFamily="18" charset="0"/>
                      </a:rPr>
                      <m:t>=0 </m:t>
                    </m:r>
                  </m:oMath>
                </a14:m>
                <a:r>
                  <a:rPr lang="en-US" sz="1600" dirty="0">
                    <a:latin typeface="+mn-lt"/>
                  </a:rPr>
                  <a:t>   		 (13)</a:t>
                </a:r>
              </a:p>
              <a:p>
                <a:r>
                  <a:rPr lang="en-US" sz="1600" dirty="0">
                    <a:latin typeface="+mn-lt"/>
                  </a:rPr>
                  <a:t>Concentration field </a:t>
                </a:r>
                <a:r>
                  <a:rPr lang="en-US" sz="1600" i="1" dirty="0" err="1">
                    <a:latin typeface="+mn-lt"/>
                  </a:rPr>
                  <a:t>n</a:t>
                </a:r>
                <a:r>
                  <a:rPr lang="en-US" sz="1600" i="1" baseline="-25000" dirty="0" err="1">
                    <a:latin typeface="+mn-lt"/>
                  </a:rPr>
                  <a:t>k</a:t>
                </a:r>
                <a:r>
                  <a:rPr lang="en-US" sz="1600" i="1" dirty="0">
                    <a:latin typeface="+mn-lt"/>
                  </a:rPr>
                  <a:t> </a:t>
                </a:r>
                <a:r>
                  <a:rPr lang="en-US" sz="1600" dirty="0">
                    <a:latin typeface="+mn-lt"/>
                  </a:rPr>
                  <a:t>is dependent on values at nodes of FEM mesh and nodal shape functions: </a:t>
                </a:r>
                <a:endParaRPr lang="en-US" sz="1600" i="1" dirty="0">
                  <a:latin typeface="+mn-lt"/>
                </a:endParaRPr>
              </a:p>
              <a:p>
                <a:pPr algn="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nary>
                      <m:naryPr>
                        <m:chr m:val="∑"/>
                        <m:supHide m:val="on"/>
                        <m:ctrlPr>
                          <a:rPr lang="en-US" sz="1600" b="0" i="1" smtClean="0">
                            <a:latin typeface="Cambria Math" panose="02040503050406030204" pitchFamily="18" charset="0"/>
                          </a:rPr>
                        </m:ctrlPr>
                      </m:naryPr>
                      <m:sub>
                        <m:r>
                          <m:rPr>
                            <m:brk m:alnAt="7"/>
                          </m:rPr>
                          <a:rPr lang="en-US" sz="1600" b="0" i="1" smtClean="0">
                            <a:latin typeface="Cambria Math" panose="02040503050406030204" pitchFamily="18" charset="0"/>
                          </a:rPr>
                          <m:t>𝑗</m:t>
                        </m:r>
                      </m:sub>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𝑘𝑗</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𝑗</m:t>
                            </m:r>
                          </m:sub>
                        </m:sSub>
                      </m:e>
                    </m:nary>
                  </m:oMath>
                </a14:m>
                <a:r>
                  <a:rPr lang="en-US" sz="1600" dirty="0">
                    <a:latin typeface="+mn-lt"/>
                  </a:rPr>
                  <a:t>  						(14)</a:t>
                </a:r>
              </a:p>
              <a:p>
                <a:r>
                  <a:rPr lang="en-US" sz="1600" dirty="0">
                    <a:latin typeface="+mn-lt"/>
                  </a:rPr>
                  <a:t>Components of residual vector:</a:t>
                </a:r>
              </a:p>
              <a:p>
                <a:pPr algn="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m:t>
                        </m:r>
                      </m:sub>
                    </m:sSub>
                    <m:d>
                      <m:dPr>
                        <m:ctrlPr>
                          <a:rPr lang="en-US" sz="1600" b="0" i="1" smtClean="0">
                            <a:latin typeface="Cambria Math" panose="02040503050406030204" pitchFamily="18" charset="0"/>
                          </a:rPr>
                        </m:ctrlPr>
                      </m:dPr>
                      <m:e>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𝒏</m:t>
                            </m:r>
                          </m:e>
                          <m:sub>
                            <m:r>
                              <a:rPr lang="en-US" sz="1600" b="1" i="1" smtClean="0">
                                <a:latin typeface="Cambria Math" panose="02040503050406030204" pitchFamily="18" charset="0"/>
                              </a:rPr>
                              <m:t>𝒌</m:t>
                            </m:r>
                          </m:sub>
                        </m:sSub>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𝒏</m:t>
                                </m:r>
                              </m:e>
                              <m:sub>
                                <m:r>
                                  <a:rPr lang="en-US" sz="1600" b="1" i="1" smtClean="0">
                                    <a:latin typeface="Cambria Math" panose="02040503050406030204" pitchFamily="18" charset="0"/>
                                  </a:rPr>
                                  <m:t>𝒌</m:t>
                                </m:r>
                              </m:sub>
                            </m:sSub>
                          </m:num>
                          <m:den>
                            <m:r>
                              <a:rPr lang="en-US" sz="1600" b="0" i="1" smtClean="0">
                                <a:latin typeface="Cambria Math" panose="02040503050406030204" pitchFamily="18" charset="0"/>
                              </a:rPr>
                              <m:t>𝜕</m:t>
                            </m:r>
                            <m:r>
                              <a:rPr lang="en-US" sz="1600" b="0" i="1" smtClean="0">
                                <a:latin typeface="Cambria Math" panose="02040503050406030204" pitchFamily="18" charset="0"/>
                              </a:rPr>
                              <m:t>𝑡</m:t>
                            </m:r>
                          </m:den>
                        </m:f>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m:rPr>
                            <m:sty m:val="p"/>
                          </m:rPr>
                          <a:rPr lang="en-US" sz="1600" b="0" i="0"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𝑘</m:t>
                            </m:r>
                          </m:sub>
                        </m:sSub>
                      </m:e>
                    </m:d>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𝑛</m:t>
                            </m:r>
                          </m:e>
                        </m:acc>
                      </m:e>
                    </m:d>
                    <m:r>
                      <a:rPr lang="en-US" sz="1600" b="0" i="1" smtClean="0">
                        <a:latin typeface="Cambria Math" panose="02040503050406030204" pitchFamily="18" charset="0"/>
                      </a:rPr>
                      <m:t>    </m:t>
                    </m:r>
                    <m:r>
                      <a:rPr lang="en-US" sz="1600" b="0" i="1" smtClean="0">
                        <a:latin typeface="Cambria Math" panose="02040503050406030204" pitchFamily="18" charset="0"/>
                      </a:rPr>
                      <m:t>𝑖</m:t>
                    </m:r>
                    <m:r>
                      <a:rPr lang="en-US" sz="1600" b="0" i="1" smtClean="0">
                        <a:latin typeface="Cambria Math" panose="02040503050406030204" pitchFamily="18" charset="0"/>
                      </a:rPr>
                      <m:t>=1,…,</m:t>
                    </m:r>
                    <m:r>
                      <a:rPr lang="en-US" sz="1600" b="0" i="1" smtClean="0">
                        <a:latin typeface="Cambria Math" panose="02040503050406030204" pitchFamily="18" charset="0"/>
                      </a:rPr>
                      <m:t>𝑁</m:t>
                    </m:r>
                  </m:oMath>
                </a14:m>
                <a:r>
                  <a:rPr lang="en-US" sz="1600" dirty="0">
                    <a:latin typeface="+mn-lt"/>
                  </a:rPr>
                  <a:t>   		(15)</a:t>
                </a:r>
              </a:p>
              <a:p>
                <a:r>
                  <a:rPr lang="en-US" sz="1600" dirty="0">
                    <a:latin typeface="+mn-lt"/>
                  </a:rPr>
                  <a:t>Inner product can be evaluated by approximating the flux of component k (from previous slide equations, ignoring partial derivatives of </a:t>
                </a:r>
                <a:r>
                  <a:rPr lang="en-US" sz="1600" b="1" dirty="0">
                    <a:latin typeface="+mn-lt"/>
                  </a:rPr>
                  <a:t>M</a:t>
                </a:r>
                <a:r>
                  <a:rPr lang="en-US" sz="1600" dirty="0">
                    <a:latin typeface="+mn-lt"/>
                  </a:rPr>
                  <a:t> and </a:t>
                </a:r>
                <a:r>
                  <a:rPr lang="en-US" sz="1600" b="1" dirty="0">
                    <a:latin typeface="+mn-lt"/>
                  </a:rPr>
                  <a:t>F</a:t>
                </a:r>
                <a:r>
                  <a:rPr lang="en-US" sz="1600" dirty="0">
                    <a:latin typeface="+mn-lt"/>
                  </a:rPr>
                  <a:t>):</a:t>
                </a:r>
              </a:p>
              <a:p>
                <a:pPr algn="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𝐽</m:t>
                        </m:r>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𝑘</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𝐹</m:t>
                        </m:r>
                      </m:e>
                      <m:sub>
                        <m:r>
                          <a:rPr lang="en-US" sz="1600" b="0" i="1" smtClean="0">
                            <a:latin typeface="Cambria Math" panose="02040503050406030204" pitchFamily="18" charset="0"/>
                          </a:rPr>
                          <m:t>𝑘</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𝑗</m:t>
                        </m:r>
                      </m:sub>
                    </m:sSub>
                  </m:oMath>
                </a14:m>
                <a:r>
                  <a:rPr lang="en-US" sz="1600" dirty="0">
                    <a:latin typeface="+mn-lt"/>
                  </a:rPr>
                  <a:t> 						(16)</a:t>
                </a:r>
              </a:p>
              <a:p>
                <a:r>
                  <a:rPr lang="en-US" sz="1600" dirty="0">
                    <a:latin typeface="+mn-lt"/>
                  </a:rPr>
                  <a:t>Jacobian for Iterations:</a:t>
                </a:r>
              </a:p>
              <a:p>
                <a:pPr algn="r"/>
                <a14:m>
                  <m:oMath xmlns:m="http://schemas.openxmlformats.org/officeDocument/2006/math">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𝑱</m:t>
                        </m:r>
                      </m:e>
                      <m:sub>
                        <m:r>
                          <a:rPr lang="en-US" sz="1600" b="0" i="1" smtClean="0">
                            <a:latin typeface="Cambria Math" panose="02040503050406030204" pitchFamily="18" charset="0"/>
                          </a:rPr>
                          <m:t>𝑖𝑗</m:t>
                        </m:r>
                      </m:sub>
                    </m:sSub>
                    <m:d>
                      <m:dPr>
                        <m:ctrlPr>
                          <a:rPr lang="en-US" sz="1600" b="0" i="1" smtClean="0">
                            <a:latin typeface="Cambria Math" panose="02040503050406030204" pitchFamily="18" charset="0"/>
                          </a:rPr>
                        </m:ctrlPr>
                      </m:dPr>
                      <m:e>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𝒏</m:t>
                            </m:r>
                          </m:e>
                          <m:sub>
                            <m:r>
                              <a:rPr lang="en-US" sz="1600" b="1" i="1" smtClean="0">
                                <a:latin typeface="Cambria Math" panose="02040503050406030204" pitchFamily="18" charset="0"/>
                              </a:rPr>
                              <m:t>𝒌</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𝑖</m:t>
                            </m:r>
                          </m:sub>
                        </m:sSub>
                        <m:d>
                          <m:dPr>
                            <m:ctrlPr>
                              <a:rPr lang="en-US" sz="1600" b="0" i="1" smtClean="0">
                                <a:latin typeface="Cambria Math" panose="02040503050406030204" pitchFamily="18" charset="0"/>
                              </a:rPr>
                            </m:ctrlPr>
                          </m:dPr>
                          <m:e>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𝒏</m:t>
                                </m:r>
                              </m:e>
                              <m:sub>
                                <m:r>
                                  <a:rPr lang="en-US" sz="1600" b="1" i="1" smtClean="0">
                                    <a:latin typeface="Cambria Math" panose="02040503050406030204" pitchFamily="18" charset="0"/>
                                  </a:rPr>
                                  <m:t>𝒌</m:t>
                                </m:r>
                              </m:sub>
                            </m:sSub>
                          </m:e>
                        </m:d>
                      </m:num>
                      <m:den>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𝑘𝑗</m:t>
                            </m:r>
                          </m:sub>
                        </m:sSub>
                      </m:den>
                    </m:f>
                  </m:oMath>
                </a14:m>
                <a:r>
                  <a:rPr lang="en-US" sz="1600" dirty="0">
                    <a:latin typeface="+mn-lt"/>
                  </a:rPr>
                  <a:t> 					   (17)</a:t>
                </a:r>
              </a:p>
              <a:p>
                <a:r>
                  <a:rPr lang="en-US" sz="1600" dirty="0">
                    <a:latin typeface="+mn-lt"/>
                  </a:rPr>
                  <a:t>Jacobian-free Newton </a:t>
                </a:r>
                <a:r>
                  <a:rPr lang="en-US" sz="1600" dirty="0" err="1">
                    <a:latin typeface="+mn-lt"/>
                  </a:rPr>
                  <a:t>Kyrlov</a:t>
                </a:r>
                <a:r>
                  <a:rPr lang="en-US" sz="1600" dirty="0">
                    <a:latin typeface="+mn-lt"/>
                  </a:rPr>
                  <a:t> solver is used (Jacobian assists convergence).</a:t>
                </a:r>
              </a:p>
            </p:txBody>
          </p:sp>
        </mc:Choice>
        <mc:Fallback>
          <p:sp>
            <p:nvSpPr>
              <p:cNvPr id="5" name="TextBox 4">
                <a:extLst>
                  <a:ext uri="{FF2B5EF4-FFF2-40B4-BE49-F238E27FC236}">
                    <a16:creationId xmlns:a16="http://schemas.microsoft.com/office/drawing/2014/main" id="{850D8F76-583C-4CC7-8A96-1BF33C497986}"/>
                  </a:ext>
                </a:extLst>
              </p:cNvPr>
              <p:cNvSpPr txBox="1">
                <a:spLocks noRot="1" noChangeAspect="1" noMove="1" noResize="1" noEditPoints="1" noAdjustHandles="1" noChangeArrowheads="1" noChangeShapeType="1" noTextEdit="1"/>
              </p:cNvSpPr>
              <p:nvPr/>
            </p:nvSpPr>
            <p:spPr>
              <a:xfrm>
                <a:off x="5251269" y="1563381"/>
                <a:ext cx="6750519" cy="4291752"/>
              </a:xfrm>
              <a:prstGeom prst="rect">
                <a:avLst/>
              </a:prstGeom>
              <a:blipFill>
                <a:blip r:embed="rId3"/>
                <a:stretch>
                  <a:fillRect l="-1805" t="-4688" r="-1805" b="-19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1316876-0B87-4863-A00E-41E69CC2AD1E}"/>
                  </a:ext>
                </a:extLst>
              </p:cNvPr>
              <p:cNvSpPr txBox="1"/>
              <p:nvPr/>
            </p:nvSpPr>
            <p:spPr>
              <a:xfrm>
                <a:off x="322407" y="6093479"/>
                <a:ext cx="11259993" cy="612934"/>
              </a:xfrm>
              <a:prstGeom prst="roundRect">
                <a:avLst/>
              </a:prstGeom>
              <a:solidFill>
                <a:schemeClr val="accent2">
                  <a:lumMod val="40000"/>
                  <a:lumOff val="60000"/>
                </a:schemeClr>
              </a:solidFill>
            </p:spPr>
            <p:txBody>
              <a:bodyPr wrap="square" lIns="0" tIns="0" rIns="0" bIns="0" rtlCol="0">
                <a:spAutoFit/>
              </a:bodyPr>
              <a:lstStyle/>
              <a:p>
                <a14:m>
                  <m:oMath xmlns:m="http://schemas.openxmlformats.org/officeDocument/2006/math">
                    <m:r>
                      <a:rPr lang="en-US" b="0" i="1" smtClean="0">
                        <a:latin typeface="Cambria Math" panose="02040503050406030204" pitchFamily="18" charset="0"/>
                      </a:rPr>
                      <m:t>𝑘</m:t>
                    </m:r>
                  </m:oMath>
                </a14:m>
                <a:r>
                  <a:rPr lang="en-US" b="0" dirty="0">
                    <a:latin typeface="+mn-lt"/>
                  </a:rPr>
                  <a:t> - Component Index</a:t>
                </a:r>
                <a:r>
                  <a:rPr lang="en-US" i="1" dirty="0">
                    <a:latin typeface="+mn-lt"/>
                  </a:rPr>
                  <a:t>     </a:t>
                </a:r>
                <a14:m>
                  <m:oMath xmlns:m="http://schemas.openxmlformats.org/officeDocument/2006/math">
                    <m:r>
                      <a:rPr lang="en-US" b="0" i="1" smtClean="0">
                        <a:latin typeface="Cambria Math" panose="02040503050406030204" pitchFamily="18" charset="0"/>
                      </a:rPr>
                      <m:t>𝑛</m:t>
                    </m:r>
                  </m:oMath>
                </a14:m>
                <a:r>
                  <a:rPr lang="en-US" dirty="0">
                    <a:latin typeface="+mn-lt"/>
                  </a:rPr>
                  <a:t> - Number Density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𝑘</m:t>
                        </m:r>
                      </m:sub>
                    </m:sSub>
                  </m:oMath>
                </a14:m>
                <a:r>
                  <a:rPr lang="en-US" dirty="0">
                    <a:latin typeface="+mn-lt"/>
                  </a:rPr>
                  <a:t> - Flux of Component k     </a:t>
                </a:r>
                <a14:m>
                  <m:oMath xmlns:m="http://schemas.openxmlformats.org/officeDocument/2006/math">
                    <m:r>
                      <a:rPr lang="en-US" b="0" i="1" smtClean="0">
                        <a:latin typeface="Cambria Math" panose="02040503050406030204" pitchFamily="18" charset="0"/>
                      </a:rPr>
                      <m:t>𝜓</m:t>
                    </m:r>
                  </m:oMath>
                </a14:m>
                <a:r>
                  <a:rPr lang="en-US" dirty="0">
                    <a:latin typeface="+mn-lt"/>
                  </a:rPr>
                  <a:t> - Test Function    </a:t>
                </a:r>
                <a14:m>
                  <m:oMath xmlns:m="http://schemas.openxmlformats.org/officeDocument/2006/math">
                    <m:r>
                      <a:rPr lang="en-US" b="0" i="1" smtClean="0">
                        <a:latin typeface="Cambria Math" panose="02040503050406030204" pitchFamily="18" charset="0"/>
                      </a:rPr>
                      <m:t>𝜙</m:t>
                    </m:r>
                  </m:oMath>
                </a14:m>
                <a:r>
                  <a:rPr lang="en-US" dirty="0">
                    <a:latin typeface="+mn-lt"/>
                  </a:rPr>
                  <a:t> – Nodal Shape Function     </a:t>
                </a:r>
              </a:p>
              <a:p>
                <a14:m>
                  <m:oMath xmlns:m="http://schemas.openxmlformats.org/officeDocument/2006/math">
                    <m:r>
                      <a:rPr lang="en-US" b="0" i="1" smtClean="0">
                        <a:latin typeface="Cambria Math" panose="02040503050406030204" pitchFamily="18" charset="0"/>
                      </a:rPr>
                      <m:t>𝑉</m:t>
                    </m:r>
                  </m:oMath>
                </a14:m>
                <a:r>
                  <a:rPr lang="en-US" dirty="0">
                    <a:latin typeface="+mn-lt"/>
                  </a:rPr>
                  <a:t> - Element Volume     </a:t>
                </a:r>
                <a14:m>
                  <m:oMath xmlns:m="http://schemas.openxmlformats.org/officeDocument/2006/math">
                    <m:r>
                      <m:rPr>
                        <m:sty m:val="p"/>
                      </m:rPr>
                      <a:rPr lang="en-US" b="0" i="0" smtClean="0">
                        <a:latin typeface="Cambria Math" panose="02040503050406030204" pitchFamily="18" charset="0"/>
                      </a:rPr>
                      <m:t>Γ</m:t>
                    </m:r>
                  </m:oMath>
                </a14:m>
                <a:r>
                  <a:rPr lang="en-US" dirty="0">
                    <a:latin typeface="+mn-lt"/>
                  </a:rPr>
                  <a:t> - Element Surface     </a:t>
                </a:r>
                <a14:m>
                  <m:oMath xmlns:m="http://schemas.openxmlformats.org/officeDocument/2006/math">
                    <m:r>
                      <a:rPr lang="en-US" b="0" i="1" smtClean="0">
                        <a:latin typeface="Cambria Math" panose="02040503050406030204" pitchFamily="18" charset="0"/>
                      </a:rPr>
                      <m:t>𝑁</m:t>
                    </m:r>
                  </m:oMath>
                </a14:m>
                <a:r>
                  <a:rPr lang="en-US" dirty="0">
                    <a:latin typeface="+mn-lt"/>
                  </a:rPr>
                  <a:t> – Number of FEM Nodes</a:t>
                </a:r>
              </a:p>
            </p:txBody>
          </p:sp>
        </mc:Choice>
        <mc:Fallback xmlns="">
          <p:sp>
            <p:nvSpPr>
              <p:cNvPr id="11" name="TextBox 10">
                <a:extLst>
                  <a:ext uri="{FF2B5EF4-FFF2-40B4-BE49-F238E27FC236}">
                    <a16:creationId xmlns:a16="http://schemas.microsoft.com/office/drawing/2014/main" id="{41316876-0B87-4863-A00E-41E69CC2AD1E}"/>
                  </a:ext>
                </a:extLst>
              </p:cNvPr>
              <p:cNvSpPr txBox="1">
                <a:spLocks noRot="1" noChangeAspect="1" noMove="1" noResize="1" noEditPoints="1" noAdjustHandles="1" noChangeArrowheads="1" noChangeShapeType="1" noTextEdit="1"/>
              </p:cNvSpPr>
              <p:nvPr/>
            </p:nvSpPr>
            <p:spPr>
              <a:xfrm>
                <a:off x="322407" y="6093479"/>
                <a:ext cx="11259993" cy="612934"/>
              </a:xfrm>
              <a:prstGeom prst="roundRect">
                <a:avLst/>
              </a:prstGeom>
              <a:blipFill>
                <a:blip r:embed="rId4"/>
                <a:stretch>
                  <a:fillRect l="-487" t="-9000" r="-2057" b="-180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8479208-4832-4B79-8519-AFF6222D6676}"/>
              </a:ext>
            </a:extLst>
          </p:cNvPr>
          <p:cNvSpPr txBox="1"/>
          <p:nvPr/>
        </p:nvSpPr>
        <p:spPr>
          <a:xfrm>
            <a:off x="1318422" y="5701244"/>
            <a:ext cx="3954601" cy="307777"/>
          </a:xfrm>
          <a:prstGeom prst="rect">
            <a:avLst/>
          </a:prstGeom>
          <a:noFill/>
        </p:spPr>
        <p:txBody>
          <a:bodyPr wrap="square">
            <a:spAutoFit/>
          </a:bodyPr>
          <a:lstStyle/>
          <a:p>
            <a:r>
              <a:rPr lang="en-US" sz="1400" dirty="0"/>
              <a:t>Continuum representation FEM.</a:t>
            </a:r>
          </a:p>
        </p:txBody>
      </p:sp>
    </p:spTree>
    <p:extLst>
      <p:ext uri="{BB962C8B-B14F-4D97-AF65-F5344CB8AC3E}">
        <p14:creationId xmlns:p14="http://schemas.microsoft.com/office/powerpoint/2010/main" val="196205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id="{768508EE-C0B6-46E6-819E-41A2FAA29F56}"/>
              </a:ext>
            </a:extLst>
          </p:cNvPr>
          <p:cNvSpPr txBox="1">
            <a:spLocks noChangeArrowheads="1"/>
          </p:cNvSpPr>
          <p:nvPr/>
        </p:nvSpPr>
        <p:spPr>
          <a:xfrm>
            <a:off x="4086225" y="-26379"/>
            <a:ext cx="8105775" cy="6254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rtl="0" eaLnBrk="0" fontAlgn="base" hangingPunct="0">
              <a:spcBef>
                <a:spcPct val="0"/>
              </a:spcBef>
              <a:spcAft>
                <a:spcPct val="0"/>
              </a:spcAft>
              <a:buClr>
                <a:srgbClr val="CC0001"/>
              </a:buClr>
              <a:buFont typeface="Wingdings" panose="05000000000000000000" pitchFamily="2" charset="2"/>
              <a:buChar char="q"/>
              <a:tabLst>
                <a:tab pos="7534275" algn="l"/>
              </a:tabLst>
              <a:defRPr sz="2400" b="0">
                <a:solidFill>
                  <a:srgbClr val="9DB62A"/>
                </a:solidFill>
                <a:latin typeface="Calibri" panose="020F0502020204030204" pitchFamily="34" charset="0"/>
                <a:ea typeface="+mj-ea"/>
                <a:cs typeface="+mj-cs"/>
              </a:defRPr>
            </a:lvl1pPr>
            <a:lvl2pPr algn="r" rtl="0" eaLnBrk="0" fontAlgn="base" hangingPunct="0">
              <a:spcBef>
                <a:spcPct val="0"/>
              </a:spcBef>
              <a:spcAft>
                <a:spcPct val="0"/>
              </a:spcAft>
              <a:tabLst>
                <a:tab pos="7534275" algn="l"/>
              </a:tabLst>
              <a:defRPr sz="2800" b="1">
                <a:solidFill>
                  <a:srgbClr val="9DB62A"/>
                </a:solidFill>
                <a:latin typeface="Calibri" pitchFamily="34" charset="0"/>
              </a:defRPr>
            </a:lvl2pPr>
            <a:lvl3pPr algn="r" rtl="0" eaLnBrk="0" fontAlgn="base" hangingPunct="0">
              <a:spcBef>
                <a:spcPct val="0"/>
              </a:spcBef>
              <a:spcAft>
                <a:spcPct val="0"/>
              </a:spcAft>
              <a:tabLst>
                <a:tab pos="7534275" algn="l"/>
              </a:tabLst>
              <a:defRPr sz="2800" b="1">
                <a:solidFill>
                  <a:srgbClr val="9DB62A"/>
                </a:solidFill>
                <a:latin typeface="Calibri" pitchFamily="34" charset="0"/>
              </a:defRPr>
            </a:lvl3pPr>
            <a:lvl4pPr algn="r" rtl="0" eaLnBrk="0" fontAlgn="base" hangingPunct="0">
              <a:spcBef>
                <a:spcPct val="0"/>
              </a:spcBef>
              <a:spcAft>
                <a:spcPct val="0"/>
              </a:spcAft>
              <a:tabLst>
                <a:tab pos="7534275" algn="l"/>
              </a:tabLst>
              <a:defRPr sz="2800" b="1">
                <a:solidFill>
                  <a:srgbClr val="9DB62A"/>
                </a:solidFill>
                <a:latin typeface="Calibri" pitchFamily="34" charset="0"/>
              </a:defRPr>
            </a:lvl4pPr>
            <a:lvl5pPr algn="r" rtl="0" eaLnBrk="0" fontAlgn="base" hangingPunct="0">
              <a:spcBef>
                <a:spcPct val="0"/>
              </a:spcBef>
              <a:spcAft>
                <a:spcPct val="0"/>
              </a:spcAft>
              <a:tabLst>
                <a:tab pos="7534275" algn="l"/>
              </a:tabLst>
              <a:defRPr sz="2800" b="1">
                <a:solidFill>
                  <a:srgbClr val="9DB62A"/>
                </a:solidFill>
                <a:latin typeface="Calibri" pitchFamily="34" charset="0"/>
              </a:defRPr>
            </a:lvl5pPr>
            <a:lvl6pPr marL="457200" algn="ctr" rtl="0" eaLnBrk="1" fontAlgn="base" hangingPunct="1">
              <a:spcBef>
                <a:spcPct val="0"/>
              </a:spcBef>
              <a:spcAft>
                <a:spcPct val="0"/>
              </a:spcAft>
              <a:defRPr sz="2800">
                <a:solidFill>
                  <a:srgbClr val="FF0000"/>
                </a:solidFill>
                <a:latin typeface="Tahoma" pitchFamily="34" charset="0"/>
              </a:defRPr>
            </a:lvl6pPr>
            <a:lvl7pPr marL="914400" algn="ctr" rtl="0" eaLnBrk="1" fontAlgn="base" hangingPunct="1">
              <a:spcBef>
                <a:spcPct val="0"/>
              </a:spcBef>
              <a:spcAft>
                <a:spcPct val="0"/>
              </a:spcAft>
              <a:defRPr sz="2800">
                <a:solidFill>
                  <a:srgbClr val="FF0000"/>
                </a:solidFill>
                <a:latin typeface="Tahoma" pitchFamily="34" charset="0"/>
              </a:defRPr>
            </a:lvl7pPr>
            <a:lvl8pPr marL="1371600" algn="ctr" rtl="0" eaLnBrk="1" fontAlgn="base" hangingPunct="1">
              <a:spcBef>
                <a:spcPct val="0"/>
              </a:spcBef>
              <a:spcAft>
                <a:spcPct val="0"/>
              </a:spcAft>
              <a:defRPr sz="2800">
                <a:solidFill>
                  <a:srgbClr val="FF0000"/>
                </a:solidFill>
                <a:latin typeface="Tahoma" pitchFamily="34" charset="0"/>
              </a:defRPr>
            </a:lvl8pPr>
            <a:lvl9pPr marL="1828800" algn="ctr" rtl="0" eaLnBrk="1" fontAlgn="base" hangingPunct="1">
              <a:spcBef>
                <a:spcPct val="0"/>
              </a:spcBef>
              <a:spcAft>
                <a:spcPct val="0"/>
              </a:spcAft>
              <a:defRPr sz="2800">
                <a:solidFill>
                  <a:srgbClr val="FF0000"/>
                </a:solidFill>
                <a:latin typeface="Tahoma" pitchFamily="34" charset="0"/>
              </a:defRPr>
            </a:lvl9pPr>
          </a:lstStyle>
          <a:p>
            <a:pPr marL="0" indent="0" algn="r">
              <a:spcBef>
                <a:spcPct val="50000"/>
              </a:spcBef>
              <a:buNone/>
              <a:defRPr/>
            </a:pPr>
            <a:r>
              <a:rPr lang="en-US" altLang="it-IT" sz="3200" b="1" dirty="0">
                <a:solidFill>
                  <a:schemeClr val="bg1"/>
                </a:solidFill>
                <a:latin typeface="Arial"/>
                <a:ea typeface="ＭＳ Ｐゴシック" charset="0"/>
                <a:cs typeface="Arial"/>
              </a:rPr>
              <a:t>Demonstration Problems</a:t>
            </a:r>
          </a:p>
        </p:txBody>
      </p:sp>
      <p:sp>
        <p:nvSpPr>
          <p:cNvPr id="7" name="TextBox 6">
            <a:extLst>
              <a:ext uri="{FF2B5EF4-FFF2-40B4-BE49-F238E27FC236}">
                <a16:creationId xmlns:a16="http://schemas.microsoft.com/office/drawing/2014/main" id="{5E99E4F0-DDDB-4DCF-B5CB-CEED8F46A793}"/>
              </a:ext>
            </a:extLst>
          </p:cNvPr>
          <p:cNvSpPr txBox="1"/>
          <p:nvPr/>
        </p:nvSpPr>
        <p:spPr>
          <a:xfrm>
            <a:off x="522134" y="1000146"/>
            <a:ext cx="3896754" cy="3970318"/>
          </a:xfrm>
          <a:prstGeom prst="rect">
            <a:avLst/>
          </a:prstGeom>
          <a:noFill/>
        </p:spPr>
        <p:txBody>
          <a:bodyPr wrap="square">
            <a:spAutoFit/>
          </a:bodyPr>
          <a:lstStyle/>
          <a:p>
            <a:r>
              <a:rPr lang="en-US" b="1" u="sng" dirty="0"/>
              <a:t>Demonstration Problems</a:t>
            </a:r>
          </a:p>
          <a:p>
            <a:r>
              <a:rPr lang="en-US" dirty="0"/>
              <a:t>Two demonstration problems were constructed to simulate oxygen transport in UO</a:t>
            </a:r>
            <a:r>
              <a:rPr lang="en-US" baseline="-25000" dirty="0"/>
              <a:t>2±x </a:t>
            </a:r>
            <a:r>
              <a:rPr lang="en-US" dirty="0"/>
              <a:t>fuel for a given parabolic temperature field over a 1-year period. The initial fuel composition of uniform UO</a:t>
            </a:r>
            <a:r>
              <a:rPr lang="en-US" baseline="-25000" dirty="0"/>
              <a:t>2.005</a:t>
            </a:r>
            <a:r>
              <a:rPr lang="en-US" dirty="0"/>
              <a:t> was used. For the first demonstration, the total composition was not modified and all changes are due to temperature effects on oxygen diffusion. In the second demonstration fuel composition evolves over time due to burnup.</a:t>
            </a:r>
          </a:p>
          <a:p>
            <a:endParaRPr lang="en-US" dirty="0"/>
          </a:p>
        </p:txBody>
      </p:sp>
      <p:sp>
        <p:nvSpPr>
          <p:cNvPr id="9" name="Slide Number Placeholder 5">
            <a:extLst>
              <a:ext uri="{FF2B5EF4-FFF2-40B4-BE49-F238E27FC236}">
                <a16:creationId xmlns:a16="http://schemas.microsoft.com/office/drawing/2014/main" id="{60E986B9-7A8B-4B25-8655-1B63395F00B2}"/>
              </a:ext>
            </a:extLst>
          </p:cNvPr>
          <p:cNvSpPr txBox="1">
            <a:spLocks/>
          </p:cNvSpPr>
          <p:nvPr/>
        </p:nvSpPr>
        <p:spPr>
          <a:xfrm>
            <a:off x="9199418" y="6364982"/>
            <a:ext cx="2844800" cy="365125"/>
          </a:xfrm>
          <a:prstGeom prst="rect">
            <a:avLst/>
          </a:prstGeom>
        </p:spPr>
        <p:txBody>
          <a:bodyPr vert="horz" lIns="91440" tIns="45720" rIns="91440" bIns="45720" rtlCol="0" anchor="ctr"/>
          <a:lstStyle>
            <a:defPPr>
              <a:defRPr lang="en-US"/>
            </a:defPPr>
            <a:lvl1pPr algn="r" defTabSz="457200" rtl="0" fontAlgn="auto">
              <a:spcBef>
                <a:spcPts val="0"/>
              </a:spcBef>
              <a:spcAft>
                <a:spcPts val="0"/>
              </a:spcAft>
              <a:defRPr sz="1600" kern="1200">
                <a:solidFill>
                  <a:schemeClr val="tx1">
                    <a:tint val="75000"/>
                  </a:schemeClr>
                </a:solidFill>
                <a:latin typeface="+mn-lt"/>
                <a:ea typeface="+mn-ea"/>
                <a:cs typeface="+mn-cs"/>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a:lstStyle>
          <a:p>
            <a:fld id="{23C6260E-304F-4BA0-8E11-6E941ACC6DAE}" type="slidenum">
              <a:rPr lang="en-US" smtClean="0"/>
              <a:pPr/>
              <a:t>9</a:t>
            </a:fld>
            <a:endParaRPr lang="en-US" dirty="0"/>
          </a:p>
        </p:txBody>
      </p:sp>
      <p:pic>
        <p:nvPicPr>
          <p:cNvPr id="20" name="Picture 19">
            <a:extLst>
              <a:ext uri="{FF2B5EF4-FFF2-40B4-BE49-F238E27FC236}">
                <a16:creationId xmlns:a16="http://schemas.microsoft.com/office/drawing/2014/main" id="{885DA74A-7D1B-491D-9175-44FFFEF9C216}"/>
              </a:ext>
            </a:extLst>
          </p:cNvPr>
          <p:cNvPicPr>
            <a:picLocks noChangeAspect="1"/>
          </p:cNvPicPr>
          <p:nvPr/>
        </p:nvPicPr>
        <p:blipFill>
          <a:blip r:embed="rId2"/>
          <a:stretch>
            <a:fillRect/>
          </a:stretch>
        </p:blipFill>
        <p:spPr>
          <a:xfrm>
            <a:off x="8427429" y="1682755"/>
            <a:ext cx="3616789" cy="2239862"/>
          </a:xfrm>
          <a:prstGeom prst="rect">
            <a:avLst/>
          </a:prstGeom>
        </p:spPr>
      </p:pic>
      <p:sp>
        <p:nvSpPr>
          <p:cNvPr id="22" name="TextBox 21">
            <a:extLst>
              <a:ext uri="{FF2B5EF4-FFF2-40B4-BE49-F238E27FC236}">
                <a16:creationId xmlns:a16="http://schemas.microsoft.com/office/drawing/2014/main" id="{EB4BCB2B-23CE-4DFA-974E-D378ACAED18A}"/>
              </a:ext>
            </a:extLst>
          </p:cNvPr>
          <p:cNvSpPr txBox="1"/>
          <p:nvPr/>
        </p:nvSpPr>
        <p:spPr>
          <a:xfrm>
            <a:off x="456080" y="4632850"/>
            <a:ext cx="11279840" cy="1200329"/>
          </a:xfrm>
          <a:prstGeom prst="rect">
            <a:avLst/>
          </a:prstGeom>
          <a:noFill/>
        </p:spPr>
        <p:txBody>
          <a:bodyPr wrap="square">
            <a:spAutoFit/>
          </a:bodyPr>
          <a:lstStyle/>
          <a:p>
            <a:endParaRPr lang="en-US" b="1" u="sng" dirty="0"/>
          </a:p>
          <a:p>
            <a:r>
              <a:rPr lang="en-US" b="1" u="sng" dirty="0"/>
              <a:t>Local Fuel Composition with Burnup</a:t>
            </a:r>
          </a:p>
          <a:p>
            <a:r>
              <a:rPr lang="en-US" dirty="0"/>
              <a:t>The elemental composition of fuel as a function of radius and time was evaluated in the ORIGEN-S depletion code.</a:t>
            </a:r>
          </a:p>
          <a:p>
            <a:r>
              <a:rPr lang="en-US" dirty="0"/>
              <a:t>For simplicity, only oxygen is allowed to transport as the focus is on the demonstration of the formulation and coupling.</a:t>
            </a:r>
          </a:p>
        </p:txBody>
      </p:sp>
      <p:pic>
        <p:nvPicPr>
          <p:cNvPr id="3" name="Picture 2">
            <a:extLst>
              <a:ext uri="{FF2B5EF4-FFF2-40B4-BE49-F238E27FC236}">
                <a16:creationId xmlns:a16="http://schemas.microsoft.com/office/drawing/2014/main" id="{B54CDC45-7281-4317-B457-C0B9D5BEC4BA}"/>
              </a:ext>
            </a:extLst>
          </p:cNvPr>
          <p:cNvPicPr>
            <a:picLocks noChangeAspect="1"/>
          </p:cNvPicPr>
          <p:nvPr/>
        </p:nvPicPr>
        <p:blipFill>
          <a:blip r:embed="rId3"/>
          <a:stretch>
            <a:fillRect/>
          </a:stretch>
        </p:blipFill>
        <p:spPr>
          <a:xfrm>
            <a:off x="4554583" y="1577354"/>
            <a:ext cx="3901849" cy="2176444"/>
          </a:xfrm>
          <a:prstGeom prst="rect">
            <a:avLst/>
          </a:prstGeom>
        </p:spPr>
      </p:pic>
      <p:sp>
        <p:nvSpPr>
          <p:cNvPr id="4" name="TextBox 3">
            <a:extLst>
              <a:ext uri="{FF2B5EF4-FFF2-40B4-BE49-F238E27FC236}">
                <a16:creationId xmlns:a16="http://schemas.microsoft.com/office/drawing/2014/main" id="{7DD16C71-6C71-40A8-8E94-36B7B44B40F3}"/>
              </a:ext>
            </a:extLst>
          </p:cNvPr>
          <p:cNvSpPr txBox="1"/>
          <p:nvPr/>
        </p:nvSpPr>
        <p:spPr>
          <a:xfrm>
            <a:off x="4467068" y="3720561"/>
            <a:ext cx="4037544" cy="400110"/>
          </a:xfrm>
          <a:prstGeom prst="rect">
            <a:avLst/>
          </a:prstGeom>
          <a:noFill/>
        </p:spPr>
        <p:txBody>
          <a:bodyPr wrap="square" rtlCol="0">
            <a:spAutoFit/>
          </a:bodyPr>
          <a:lstStyle/>
          <a:p>
            <a:r>
              <a:rPr lang="en-US" sz="1000" dirty="0"/>
              <a:t>Walker, C.T., et al., “On the oxidation state of UO</a:t>
            </a:r>
            <a:r>
              <a:rPr lang="en-US" sz="1000" baseline="-25000" dirty="0"/>
              <a:t>2</a:t>
            </a:r>
            <a:r>
              <a:rPr lang="en-US" sz="1000" dirty="0"/>
              <a:t> nuclear fuel at a burn-up of around 100 </a:t>
            </a:r>
            <a:r>
              <a:rPr lang="en-US" sz="1000" dirty="0" err="1"/>
              <a:t>MWd</a:t>
            </a:r>
            <a:r>
              <a:rPr lang="en-US" sz="1000" dirty="0"/>
              <a:t>/</a:t>
            </a:r>
            <a:r>
              <a:rPr lang="en-US" sz="1000" dirty="0" err="1"/>
              <a:t>kgHM</a:t>
            </a:r>
            <a:r>
              <a:rPr lang="en-US" sz="1000" dirty="0"/>
              <a:t>”, J. </a:t>
            </a:r>
            <a:r>
              <a:rPr lang="en-US" sz="1000" dirty="0" err="1"/>
              <a:t>Nucl</a:t>
            </a:r>
            <a:r>
              <a:rPr lang="en-US" sz="1000" dirty="0"/>
              <a:t>. Mat. </a:t>
            </a:r>
            <a:r>
              <a:rPr lang="en-US" sz="1000" b="1" dirty="0"/>
              <a:t>345</a:t>
            </a:r>
            <a:r>
              <a:rPr lang="en-US" sz="1000" dirty="0"/>
              <a:t> (2005) 192, 205.</a:t>
            </a:r>
          </a:p>
        </p:txBody>
      </p:sp>
    </p:spTree>
    <p:extLst>
      <p:ext uri="{BB962C8B-B14F-4D97-AF65-F5344CB8AC3E}">
        <p14:creationId xmlns:p14="http://schemas.microsoft.com/office/powerpoint/2010/main" val="192136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ncstate-ppt-template-16x9-horizontal-left-brick</Template>
  <TotalTime>4476</TotalTime>
  <Words>1933</Words>
  <Application>Microsoft Office PowerPoint</Application>
  <PresentationFormat>Widescreen</PresentationFormat>
  <Paragraphs>172</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Wingdings</vt:lpstr>
      <vt:lpstr>NCStateU-horizontal-left-logo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Valerie Gravley</dc:creator>
  <cp:lastModifiedBy>Cole</cp:lastModifiedBy>
  <cp:revision>301</cp:revision>
  <dcterms:created xsi:type="dcterms:W3CDTF">2017-01-30T20:04:56Z</dcterms:created>
  <dcterms:modified xsi:type="dcterms:W3CDTF">2021-03-07T18:51:00Z</dcterms:modified>
</cp:coreProperties>
</file>