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37" r:id="rId2"/>
    <p:sldId id="352" r:id="rId3"/>
    <p:sldId id="407" r:id="rId4"/>
    <p:sldId id="329" r:id="rId5"/>
    <p:sldId id="330" r:id="rId6"/>
    <p:sldId id="331" r:id="rId7"/>
    <p:sldId id="340" r:id="rId8"/>
    <p:sldId id="332" r:id="rId9"/>
    <p:sldId id="333" r:id="rId10"/>
    <p:sldId id="334" r:id="rId11"/>
    <p:sldId id="344" r:id="rId12"/>
    <p:sldId id="335" r:id="rId13"/>
    <p:sldId id="341" r:id="rId14"/>
    <p:sldId id="342" r:id="rId15"/>
    <p:sldId id="336" r:id="rId16"/>
    <p:sldId id="337" r:id="rId17"/>
    <p:sldId id="338" r:id="rId18"/>
    <p:sldId id="339" r:id="rId19"/>
    <p:sldId id="343" r:id="rId20"/>
    <p:sldId id="345" r:id="rId21"/>
    <p:sldId id="346" r:id="rId22"/>
    <p:sldId id="348" r:id="rId23"/>
    <p:sldId id="347" r:id="rId24"/>
    <p:sldId id="350" r:id="rId25"/>
    <p:sldId id="351" r:id="rId26"/>
    <p:sldId id="34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99"/>
    <p:restoredTop sz="94672"/>
  </p:normalViewPr>
  <p:slideViewPr>
    <p:cSldViewPr snapToGrid="0" snapToObjects="1">
      <p:cViewPr varScale="1">
        <p:scale>
          <a:sx n="88" d="100"/>
          <a:sy n="88" d="100"/>
        </p:scale>
        <p:origin x="192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13.xml"/><Relationship Id="rId7" Type="http://schemas.openxmlformats.org/officeDocument/2006/relationships/image" Target="../media/image24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27.png"/><Relationship Id="rId4" Type="http://schemas.openxmlformats.org/officeDocument/2006/relationships/tags" Target="../tags/tag14.xm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7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9.png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3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NE-591-010</a:t>
            </a:r>
          </a:p>
          <a:p>
            <a:r>
              <a:rPr lang="en-US" dirty="0"/>
              <a:t>Spring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4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Quantified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883564" cy="3965670"/>
          </a:xfrm>
        </p:spPr>
        <p:txBody>
          <a:bodyPr/>
          <a:lstStyle/>
          <a:p>
            <a:r>
              <a:rPr lang="en-US" dirty="0"/>
              <a:t>Corrosion is measured by sample weight gain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Oxidation of alloys is measured experimentally using the </a:t>
            </a:r>
            <a:r>
              <a:rPr lang="en-US" altLang="en-US" u="sng" dirty="0">
                <a:ea typeface="ＭＳ Ｐゴシック" panose="020B0600070205080204" pitchFamily="34" charset="-128"/>
                <a:cs typeface="Arial" panose="020B0604020202020204" pitchFamily="34" charset="0"/>
              </a:rPr>
              <a:t>weight gain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 in mg/dm</a:t>
            </a:r>
            <a:r>
              <a:rPr lang="en-US" altLang="en-US" baseline="30000" dirty="0"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</a:rPr>
              <a:t>Oxide forms by incorporating oxygen in the metal structure </a:t>
            </a:r>
            <a:r>
              <a:rPr lang="en-US" altLang="en-US" dirty="0">
                <a:ea typeface="ＭＳ Ｐゴシック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causing an increase in weight</a:t>
            </a:r>
            <a:endParaRPr lang="en-US" altLang="en-US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B3157-B268-EA47-B3BB-17BFBD905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100" y="1843809"/>
            <a:ext cx="5295900" cy="281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61B6B-4812-B94C-B42A-D85A99A3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848" y="5772222"/>
            <a:ext cx="3494087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+mn-lt"/>
              </a:rPr>
              <a:t>Dividing by the surface enables comparison between samples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CDAD8-A95D-6D47-ADB3-A316B870B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083" y="5155342"/>
            <a:ext cx="3360737" cy="1446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u="sng" dirty="0">
                <a:latin typeface="+mn-lt"/>
              </a:rPr>
              <a:t>Approximation weight gain – oxide thickness for Zr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eaLnBrk="1" hangingPunct="1"/>
            <a:endParaRPr lang="en-US" altLang="en-US" sz="2000" dirty="0">
              <a:latin typeface="+mn-lt"/>
            </a:endParaRPr>
          </a:p>
          <a:p>
            <a:pPr eaLnBrk="1" hangingPunct="1"/>
            <a:endParaRPr lang="en-US" altLang="en-US" sz="28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C0B3A0-AE26-4845-A79D-160856BF661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82" y="5222588"/>
            <a:ext cx="2065020" cy="252984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5C646-A7AD-3D42-A78E-2294C6B3CF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53" y="5991360"/>
            <a:ext cx="3200400" cy="56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C0D1-3051-CE46-922E-246436BB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Pilling-</a:t>
            </a:r>
            <a:r>
              <a:rPr lang="en-US" dirty="0" err="1"/>
              <a:t>Bedworth</a:t>
            </a:r>
            <a:r>
              <a:rPr lang="en-US" dirty="0"/>
              <a:t> ratio : PBR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2220-0037-624E-8C19-084A78DD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87893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ratio of the volume per unit of the metal oxide to the volume per unit of the corresponding metal  is called the Pilling-</a:t>
            </a:r>
            <a:r>
              <a:rPr lang="en-US" dirty="0" err="1"/>
              <a:t>Bedworth</a:t>
            </a:r>
            <a:r>
              <a:rPr lang="en-US" dirty="0"/>
              <a:t> ratio (PBR)</a:t>
            </a:r>
          </a:p>
          <a:p>
            <a:r>
              <a:rPr lang="en-US" dirty="0"/>
              <a:t>PBR &lt; 1: the oxide coating layer is thin, likely broken and provides no protective effect (for example magnesium)</a:t>
            </a:r>
          </a:p>
          <a:p>
            <a:r>
              <a:rPr lang="en-US" dirty="0"/>
              <a:t>PBR &gt; 2: the oxide coating chips off and provides no protective effect (example iron)</a:t>
            </a:r>
          </a:p>
          <a:p>
            <a:r>
              <a:rPr lang="en-US" dirty="0"/>
              <a:t>1 &lt; PBR &lt; 2: the oxide coating is passivating and provides a protecting effect against further surface oxidation </a:t>
            </a:r>
          </a:p>
          <a:p>
            <a:r>
              <a:rPr lang="en-US" dirty="0"/>
              <a:t>Passivation refers to a material becoming "passive," that is, less affected or corroded by the environment of future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9EF1D-7570-144C-B068-0636FE5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E95B73-906F-8F48-BB1D-7AA71017FEC9}"/>
              </a:ext>
            </a:extLst>
          </p:cNvPr>
          <p:cNvGrpSpPr>
            <a:grpSpLocks noChangeAspect="1"/>
          </p:cNvGrpSpPr>
          <p:nvPr/>
        </p:nvGrpSpPr>
        <p:grpSpPr>
          <a:xfrm>
            <a:off x="7512906" y="3545987"/>
            <a:ext cx="4373635" cy="2345565"/>
            <a:chOff x="1365209" y="5342665"/>
            <a:chExt cx="2594932" cy="1391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51F936-1DB8-B148-90CA-3BF578857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C43830-A2EB-374C-9CD7-5424BA992E0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00A4F1-98D9-5041-B417-45FD4D08875C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5F0A982-B731-6844-BC77-1BADF22DB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122" y="2452257"/>
            <a:ext cx="3403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44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corrosion coupon of ZIRLO measures 2.8 cm x 2.8 cm x 600 µm and has an initial mass of 3 g. After corrosion for 200 days, its final mass is 3.0721 g. What is the estimated oxide thickness?</a:t>
            </a:r>
          </a:p>
          <a:p>
            <a:r>
              <a:rPr lang="en-US" dirty="0"/>
              <a:t>First, we need to convert the units (10 cm = 1 </a:t>
            </a:r>
            <a:r>
              <a:rPr lang="en-US" dirty="0" err="1"/>
              <a:t>dm</a:t>
            </a:r>
            <a:r>
              <a:rPr lang="en-US" dirty="0"/>
              <a:t>)</a:t>
            </a:r>
          </a:p>
          <a:p>
            <a:r>
              <a:rPr lang="en-US" dirty="0"/>
              <a:t>Find area</a:t>
            </a:r>
          </a:p>
          <a:p>
            <a:pPr lvl="1"/>
            <a:r>
              <a:rPr lang="en-US" dirty="0"/>
              <a:t>S = 0.28*0.28 = 0.0784 dm</a:t>
            </a:r>
            <a:r>
              <a:rPr lang="en-US" baseline="30000" dirty="0"/>
              <a:t>2</a:t>
            </a:r>
          </a:p>
          <a:p>
            <a:r>
              <a:rPr lang="en-US" dirty="0"/>
              <a:t>Find mass change</a:t>
            </a:r>
          </a:p>
          <a:p>
            <a:pPr lvl="1"/>
            <a:r>
              <a:rPr lang="en-US" dirty="0" err="1"/>
              <a:t>dM</a:t>
            </a:r>
            <a:r>
              <a:rPr lang="en-US" dirty="0"/>
              <a:t> = 307.21 - 300 mg = 7.21 mg</a:t>
            </a:r>
          </a:p>
          <a:p>
            <a:r>
              <a:rPr lang="en-US" dirty="0"/>
              <a:t>Then we calculate the weight gain per area</a:t>
            </a:r>
          </a:p>
          <a:p>
            <a:pPr lvl="1"/>
            <a:r>
              <a:rPr lang="en-US" dirty="0"/>
              <a:t>W = </a:t>
            </a:r>
            <a:r>
              <a:rPr lang="en-US" dirty="0" err="1"/>
              <a:t>dM</a:t>
            </a:r>
            <a:r>
              <a:rPr lang="en-US" dirty="0"/>
              <a:t>/S = (7.21)/0.0784= 91.96 mg/dm</a:t>
            </a:r>
            <a:r>
              <a:rPr lang="en-US" baseline="30000" dirty="0"/>
              <a:t>2</a:t>
            </a:r>
          </a:p>
          <a:p>
            <a:r>
              <a:rPr lang="en-US" dirty="0"/>
              <a:t>Last estimate the thickness</a:t>
            </a:r>
          </a:p>
          <a:p>
            <a:pPr lvl="1"/>
            <a:r>
              <a:rPr lang="en-US" dirty="0"/>
              <a:t>d = W/14.7 = 91.96/14.7 = 6.3 microns thick after 200 days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9E50-3910-0A4D-87BF-A8357BA4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A7B2-8B6B-8747-A8F7-D5F7FA3C4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67927" cy="3965670"/>
          </a:xfrm>
        </p:spPr>
        <p:txBody>
          <a:bodyPr/>
          <a:lstStyle/>
          <a:p>
            <a:r>
              <a:rPr lang="en-US" dirty="0"/>
              <a:t>Average weight gain of a sample follows linear kinetics</a:t>
            </a:r>
          </a:p>
          <a:p>
            <a:r>
              <a:rPr lang="en-US" dirty="0"/>
              <a:t>The oxide reaches transition at different times in different points, but the average is linear</a:t>
            </a:r>
          </a:p>
          <a:p>
            <a:r>
              <a:rPr lang="en-US" dirty="0"/>
              <a:t>Critical oxide thickness for transition is defined as</a:t>
            </a:r>
          </a:p>
          <a:p>
            <a:r>
              <a:rPr lang="en-US" dirty="0"/>
              <a:t>Critical time for transition is defined as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2FDAC-7FFE-9B40-ADE7-FA266DC9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8C34A-C77B-2147-9339-25337291A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174" y="1968501"/>
            <a:ext cx="4960403" cy="2548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1689A-CE33-B44A-A0DB-42B2CD129D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845" y="4585186"/>
            <a:ext cx="1886100" cy="37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FA1E6-3C9D-5A48-B2D0-1BDF3E4A75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408" y="5396646"/>
            <a:ext cx="2450137" cy="380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20BCC-8F90-7C48-BC20-9E8265817F7B}"/>
              </a:ext>
            </a:extLst>
          </p:cNvPr>
          <p:cNvSpPr txBox="1"/>
          <p:nvPr/>
        </p:nvSpPr>
        <p:spPr>
          <a:xfrm>
            <a:off x="7447793" y="4715791"/>
            <a:ext cx="334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transition, oxide thickness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BD35C-FDFE-734E-90A0-3D62E9BB6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35" y="5085123"/>
            <a:ext cx="2787396" cy="256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816314-1972-D445-8A69-342C0800F95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065" y="5638981"/>
            <a:ext cx="3919728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6FB7-5B9C-F14E-B39B-35513C61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954AF-BCB3-9C44-ADA4-8716FC69E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Estimate the oxide thickness on a ZIRLO sample at 650 K after 200 days exposed to water.</a:t>
            </a:r>
          </a:p>
          <a:p>
            <a:r>
              <a:rPr lang="en-US" dirty="0"/>
              <a:t>First, we have to determine if the oxide has gone through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t* = 6.62e-7*</a:t>
            </a:r>
            <a:r>
              <a:rPr lang="en-US" dirty="0" err="1"/>
              <a:t>exp</a:t>
            </a:r>
            <a:r>
              <a:rPr lang="en-US" dirty="0"/>
              <a:t>(11949/650 k) = 63.76 days</a:t>
            </a:r>
          </a:p>
          <a:p>
            <a:pPr lvl="1"/>
            <a:r>
              <a:rPr lang="en-US" dirty="0"/>
              <a:t>So, the sample is past transition, so we need to use the linear fit</a:t>
            </a:r>
          </a:p>
          <a:p>
            <a:r>
              <a:rPr lang="en-US" dirty="0"/>
              <a:t>Next, we calculate the oxide thickness at transition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* = 5.1*</a:t>
            </a:r>
            <a:r>
              <a:rPr lang="en-US" dirty="0" err="1"/>
              <a:t>exp</a:t>
            </a:r>
            <a:r>
              <a:rPr lang="en-US" dirty="0"/>
              <a:t>(-550/650) = 2.19 microns</a:t>
            </a:r>
          </a:p>
          <a:p>
            <a:r>
              <a:rPr lang="en-US" dirty="0"/>
              <a:t>Now, we can compute the final oxide thickness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/>
              <a:t>K</a:t>
            </a:r>
            <a:r>
              <a:rPr lang="en-US" baseline="-25000" dirty="0"/>
              <a:t>L</a:t>
            </a:r>
            <a:r>
              <a:rPr lang="en-US" dirty="0"/>
              <a:t> = 7.48e6*</a:t>
            </a:r>
            <a:r>
              <a:rPr lang="en-US" dirty="0" err="1"/>
              <a:t>exp</a:t>
            </a:r>
            <a:r>
              <a:rPr lang="en-US" dirty="0"/>
              <a:t>(-12500/650) = 0.0333</a:t>
            </a:r>
          </a:p>
          <a:p>
            <a:pPr lvl="1"/>
            <a:r>
              <a:rPr lang="en-US" dirty="0"/>
              <a:t> </a:t>
            </a:r>
          </a:p>
          <a:p>
            <a:pPr lvl="1"/>
            <a:r>
              <a:rPr lang="en-US" dirty="0" err="1"/>
              <a:t>δ</a:t>
            </a:r>
            <a:r>
              <a:rPr lang="en-US" dirty="0"/>
              <a:t> = 2.19 + 0.0333*(200 – 63.76) = 6.73 microns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274D-4BFB-F548-88AB-A4360C4C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73DC8-EEF2-4645-93D2-89D412A5F3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2712264"/>
            <a:ext cx="2015392" cy="312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A153D7-0A3C-CC4D-A546-314A4938AF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426" y="3839643"/>
            <a:ext cx="1895319" cy="3786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3E057-A97A-F14D-98DF-D260AEC706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41" y="5414922"/>
            <a:ext cx="2364079" cy="217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A832D8-F8C4-8B45-899B-C9804B96D4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37" y="4767410"/>
            <a:ext cx="2415003" cy="31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6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658-5166-1342-B941-3120D86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factors affecting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5E9-9CCE-8745-A75C-68A0B188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446982" cy="3965670"/>
          </a:xfrm>
        </p:spPr>
        <p:txBody>
          <a:bodyPr/>
          <a:lstStyle/>
          <a:p>
            <a:r>
              <a:rPr lang="en-US" dirty="0"/>
              <a:t>Irradiation: Radiation damage to the metal; Radiation damage to oxide</a:t>
            </a:r>
          </a:p>
          <a:p>
            <a:r>
              <a:rPr lang="en-US" dirty="0"/>
              <a:t>Water chemistry: Coolant additions are added to control neutronics, corrosion, and hydrogen pick-up</a:t>
            </a:r>
          </a:p>
          <a:p>
            <a:endParaRPr lang="en-US" dirty="0"/>
          </a:p>
          <a:p>
            <a:r>
              <a:rPr lang="en-US" dirty="0"/>
              <a:t>Temperature:</a:t>
            </a:r>
          </a:p>
          <a:p>
            <a:pPr lvl="1"/>
            <a:r>
              <a:rPr lang="en-US" dirty="0"/>
              <a:t>Corrosion rate increases </a:t>
            </a:r>
          </a:p>
          <a:p>
            <a:pPr marL="457200" lvl="1" indent="0">
              <a:buNone/>
            </a:pPr>
            <a:r>
              <a:rPr lang="en-US" dirty="0"/>
              <a:t>with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D80-EFCB-004B-A3F5-91F4A9F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F154D-4668-2242-BAA8-B045D7C39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315" y="1716566"/>
            <a:ext cx="3082381" cy="2426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E0927-00F6-5442-8266-F7540856D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0"/>
          <a:stretch/>
        </p:blipFill>
        <p:spPr>
          <a:xfrm>
            <a:off x="8412094" y="4006579"/>
            <a:ext cx="2952602" cy="219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7BB07-197E-B042-825C-07577B6431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31" y="4430736"/>
            <a:ext cx="3277174" cy="219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74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CC6-43B4-8644-8DAF-C2DBB24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1B5-9643-5043-B3A0-672A16A1A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250545" cy="3965670"/>
          </a:xfrm>
        </p:spPr>
        <p:txBody>
          <a:bodyPr/>
          <a:lstStyle/>
          <a:p>
            <a:r>
              <a:rPr lang="en-US" dirty="0"/>
              <a:t>The oxide layer has a low thermal conductivity, restricting heat transport</a:t>
            </a:r>
          </a:p>
          <a:p>
            <a:pPr lvl="1"/>
            <a:r>
              <a:rPr lang="en-US" dirty="0"/>
              <a:t>For Zircaloy, k = 22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For ZrO</a:t>
            </a:r>
            <a:r>
              <a:rPr lang="en-US" baseline="-25000" dirty="0"/>
              <a:t>2</a:t>
            </a:r>
            <a:r>
              <a:rPr lang="en-US" dirty="0"/>
              <a:t>, k = 1.7 – 2.7 W/(</a:t>
            </a:r>
            <a:r>
              <a:rPr lang="en-US" dirty="0" err="1"/>
              <a:t>mK</a:t>
            </a:r>
            <a:r>
              <a:rPr lang="en-US" dirty="0"/>
              <a:t>)</a:t>
            </a:r>
          </a:p>
          <a:p>
            <a:r>
              <a:rPr lang="en-US" dirty="0"/>
              <a:t>The oxide layer is much more brittle than the zircaloy</a:t>
            </a:r>
          </a:p>
          <a:p>
            <a:pPr lvl="1"/>
            <a:r>
              <a:rPr lang="en-US" dirty="0"/>
              <a:t>Zircaloy metal is removed as brittle oxide is added to the material</a:t>
            </a:r>
          </a:p>
          <a:p>
            <a:r>
              <a:rPr lang="en-US" dirty="0"/>
              <a:t>Oxidation produces hydrogen that can enter the cladding and form brittle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6FF5-D44E-194A-AA6F-B30DF86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" name="Image 57">
            <a:extLst>
              <a:ext uri="{FF2B5EF4-FFF2-40B4-BE49-F238E27FC236}">
                <a16:creationId xmlns:a16="http://schemas.microsoft.com/office/drawing/2014/main" id="{F9BD0EAA-CB7B-6447-B66B-6310CEF34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13" y="2333669"/>
            <a:ext cx="3365242" cy="26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43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F91-714A-1D4E-BA18-3EB1B77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EED-285F-4348-ABD9-5B445C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is the environmental degradation of materials</a:t>
            </a:r>
          </a:p>
          <a:p>
            <a:r>
              <a:rPr lang="en-US" dirty="0"/>
              <a:t>Cladding oxidizes, forming ZrO</a:t>
            </a:r>
            <a:r>
              <a:rPr lang="en-US" baseline="-25000" dirty="0"/>
              <a:t>2</a:t>
            </a:r>
          </a:p>
          <a:p>
            <a:r>
              <a:rPr lang="en-US" dirty="0"/>
              <a:t>The limiting step for oxidation is the oxygen transport through the oxide layer</a:t>
            </a:r>
          </a:p>
          <a:p>
            <a:pPr lvl="1"/>
            <a:r>
              <a:rPr lang="en-US" dirty="0"/>
              <a:t>It begins being controlled by diffusion</a:t>
            </a:r>
          </a:p>
          <a:p>
            <a:pPr lvl="1"/>
            <a:r>
              <a:rPr lang="en-US" dirty="0"/>
              <a:t>Then, a protective layer forms that slows oxidation</a:t>
            </a:r>
          </a:p>
          <a:p>
            <a:pPr lvl="1"/>
            <a:r>
              <a:rPr lang="en-US" dirty="0"/>
              <a:t>Once transition occurs, it loses its protectiveness and speeds up again</a:t>
            </a:r>
          </a:p>
          <a:p>
            <a:r>
              <a:rPr lang="en-US" dirty="0"/>
              <a:t>Oxidation hurts cladding performance by</a:t>
            </a:r>
          </a:p>
          <a:p>
            <a:pPr lvl="1"/>
            <a:r>
              <a:rPr lang="en-US" dirty="0"/>
              <a:t>Restricting heat transport</a:t>
            </a:r>
          </a:p>
          <a:p>
            <a:pPr lvl="1"/>
            <a:r>
              <a:rPr lang="en-US" dirty="0"/>
              <a:t>Converting zircaloy into a brittle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8A11-7EA4-5949-B8CE-600D592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2C5-EE3F-864A-8B55-C54313F8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FEE-5518-DE43-B4A6-585908B8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569527" cy="39656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Corrosion of zirconium so damaging in large part due to hydride formation</a:t>
            </a:r>
          </a:p>
          <a:p>
            <a:r>
              <a:rPr lang="en-US" dirty="0"/>
              <a:t>Some of the hydrogen atoms produced by oxidation enter the cladding and form a hydride phase</a:t>
            </a:r>
          </a:p>
          <a:p>
            <a:r>
              <a:rPr lang="en-US" dirty="0"/>
              <a:t>The fraction of the produced hydrogen that enters the cladding is defined by the pickup fraction: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Hydrogen is produced twice as fast as oxygen</a:t>
            </a:r>
          </a:p>
          <a:p>
            <a:pPr lvl="1"/>
            <a:r>
              <a:rPr lang="en-US" i="1" dirty="0"/>
              <a:t>J</a:t>
            </a:r>
            <a:r>
              <a:rPr lang="en-US" i="1" baseline="-25000" dirty="0"/>
              <a:t>H</a:t>
            </a:r>
            <a:r>
              <a:rPr lang="en-US" i="1" dirty="0"/>
              <a:t> = 2 f J</a:t>
            </a:r>
            <a:r>
              <a:rPr lang="en-US" i="1" baseline="-25000" dirty="0"/>
              <a:t>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5FCD-396D-B141-B31D-2522329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2481-D340-0942-8564-4FED42320FB6}"/>
              </a:ext>
            </a:extLst>
          </p:cNvPr>
          <p:cNvSpPr txBox="1"/>
          <p:nvPr/>
        </p:nvSpPr>
        <p:spPr>
          <a:xfrm>
            <a:off x="8518465" y="1441194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Corrosion reaction: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2D8A8D-CB8F-D744-822C-8A25F94960E8}"/>
              </a:ext>
            </a:extLst>
          </p:cNvPr>
          <p:cNvSpPr/>
          <p:nvPr/>
        </p:nvSpPr>
        <p:spPr>
          <a:xfrm>
            <a:off x="10341598" y="1663374"/>
            <a:ext cx="582265" cy="582265"/>
          </a:xfrm>
          <a:prstGeom prst="ellipse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E577A-63DB-EB4F-819A-938751DF8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389" y="4604014"/>
            <a:ext cx="2338697" cy="1752337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FDA2146-A3ED-9446-83E5-2E4A96D61251}"/>
              </a:ext>
            </a:extLst>
          </p:cNvPr>
          <p:cNvSpPr/>
          <p:nvPr/>
        </p:nvSpPr>
        <p:spPr>
          <a:xfrm rot="5400000">
            <a:off x="9856308" y="3308879"/>
            <a:ext cx="2433550" cy="307073"/>
          </a:xfrm>
          <a:prstGeom prst="rightArrow">
            <a:avLst/>
          </a:prstGeom>
          <a:noFill/>
          <a:ln>
            <a:solidFill>
              <a:srgbClr val="0033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F3E10-E8C6-C649-97A8-E305726C04E3}"/>
              </a:ext>
            </a:extLst>
          </p:cNvPr>
          <p:cNvSpPr txBox="1"/>
          <p:nvPr/>
        </p:nvSpPr>
        <p:spPr>
          <a:xfrm rot="5400000">
            <a:off x="10632928" y="3445625"/>
            <a:ext cx="1685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Hydrogen pick-up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83683-DD9E-4647-A8CE-1C9F2225BFB1}"/>
              </a:ext>
            </a:extLst>
          </p:cNvPr>
          <p:cNvGrpSpPr/>
          <p:nvPr/>
        </p:nvGrpSpPr>
        <p:grpSpPr>
          <a:xfrm>
            <a:off x="9455697" y="1681480"/>
            <a:ext cx="538419" cy="742116"/>
            <a:chOff x="2754359" y="4568728"/>
            <a:chExt cx="538419" cy="74211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6CA45D-2A58-3340-8E30-BAC69885625C}"/>
                </a:ext>
              </a:extLst>
            </p:cNvPr>
            <p:cNvSpPr/>
            <p:nvPr/>
          </p:nvSpPr>
          <p:spPr>
            <a:xfrm>
              <a:off x="2754359" y="4568728"/>
              <a:ext cx="538419" cy="5384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4A24704-AAA5-4B4E-B46F-BC8B7CEF00D3}"/>
                </a:ext>
              </a:extLst>
            </p:cNvPr>
            <p:cNvSpPr/>
            <p:nvPr/>
          </p:nvSpPr>
          <p:spPr>
            <a:xfrm>
              <a:off x="2871168" y="5048335"/>
              <a:ext cx="304800" cy="262509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C4556D-8E0C-424F-BB4E-291DA6041D50}"/>
                </a:ext>
              </a:extLst>
            </p:cNvPr>
            <p:cNvSpPr/>
            <p:nvPr/>
          </p:nvSpPr>
          <p:spPr>
            <a:xfrm>
              <a:off x="2961752" y="5042125"/>
              <a:ext cx="124058" cy="103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96540-7CB6-7245-A8B8-81E15089107E}"/>
              </a:ext>
            </a:extLst>
          </p:cNvPr>
          <p:cNvGrpSpPr>
            <a:grpSpLocks noChangeAspect="1"/>
          </p:cNvGrpSpPr>
          <p:nvPr/>
        </p:nvGrpSpPr>
        <p:grpSpPr>
          <a:xfrm>
            <a:off x="8322103" y="2423596"/>
            <a:ext cx="2339376" cy="1254599"/>
            <a:chOff x="1365209" y="5342665"/>
            <a:chExt cx="2594932" cy="13916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9598ABE-A05A-F944-A2A4-1E917A870E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3D9C37-F96F-5B4E-A1B0-00879F72DAAD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8FEFB2-377B-6C41-88C7-2545B9F77C67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5C49F1F-137B-3C47-8BD9-FD13F3FF4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785862"/>
              </p:ext>
            </p:extLst>
          </p:nvPr>
        </p:nvGraphicFramePr>
        <p:xfrm>
          <a:off x="7638184" y="171023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5" imgW="1524000" imgH="203200" progId="Equation.3">
                  <p:embed/>
                </p:oleObj>
              </mc:Choice>
              <mc:Fallback>
                <p:oleObj name="Equation" r:id="rId5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184" y="171023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 descr="latex-image-1.pdf">
            <a:extLst>
              <a:ext uri="{FF2B5EF4-FFF2-40B4-BE49-F238E27FC236}">
                <a16:creationId xmlns:a16="http://schemas.microsoft.com/office/drawing/2014/main" id="{7F4A5CF7-FBBF-5B46-A6BA-20ECFBB6FE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12" y="4152641"/>
            <a:ext cx="1816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8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7A3B-72AA-2E4D-9806-0B56A638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a thickness of oxide, how can we predict the hydrogen pickup?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A996-8DC0-9541-89C1-BEEEDB99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cladding with an initial thickness of 600 microns that initially has 40 wt. ppm H undergoes corrosion to a total oxide thickness of 80 microns. What is the overall hydrogen content in wt. ppm if the hydrogen pickup fraction is 15%?</a:t>
            </a:r>
          </a:p>
          <a:p>
            <a:r>
              <a:rPr lang="en-US" dirty="0"/>
              <a:t>First, we must determine the weight of H that has entered the cladding</a:t>
            </a:r>
          </a:p>
          <a:p>
            <a:pPr lvl="1"/>
            <a:r>
              <a:rPr lang="en-US" dirty="0">
                <a:latin typeface="Symbol" pitchFamily="2" charset="2"/>
              </a:rPr>
              <a:t>r</a:t>
            </a:r>
            <a:r>
              <a:rPr lang="en-US" baseline="-25000" dirty="0"/>
              <a:t>ZrO2</a:t>
            </a:r>
            <a:r>
              <a:rPr lang="en-US" dirty="0"/>
              <a:t> is 5.68 g/cm</a:t>
            </a:r>
            <a:r>
              <a:rPr lang="en-US" baseline="30000" dirty="0"/>
              <a:t>3</a:t>
            </a:r>
            <a:r>
              <a:rPr lang="en-US" dirty="0"/>
              <a:t>, of which 32/(91+32)= 0.26 = 26% is O, thus 1.47 g/cm</a:t>
            </a:r>
            <a:r>
              <a:rPr lang="en-US" baseline="30000" dirty="0"/>
              <a:t>3</a:t>
            </a:r>
            <a:r>
              <a:rPr lang="en-US" dirty="0"/>
              <a:t> of O </a:t>
            </a:r>
          </a:p>
          <a:p>
            <a:pPr lvl="1"/>
            <a:r>
              <a:rPr lang="en-US" dirty="0"/>
              <a:t>A 1 micron oxide layer corresponds to a weight gain of 14.7 mg/dm</a:t>
            </a:r>
            <a:r>
              <a:rPr lang="en-US" baseline="30000" dirty="0"/>
              <a:t>2  </a:t>
            </a:r>
            <a:r>
              <a:rPr lang="en-US" dirty="0"/>
              <a:t>and thus with an 80 micron layer, weight gain = 14.7*80 = 1176 mg/dm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mass corresponds to 1.176 N</a:t>
            </a:r>
            <a:r>
              <a:rPr lang="en-US" baseline="-25000" dirty="0"/>
              <a:t>A</a:t>
            </a:r>
            <a:r>
              <a:rPr lang="en-US" dirty="0"/>
              <a:t>/16 atoms of oxygen = 4.42 x 10</a:t>
            </a:r>
            <a:r>
              <a:rPr lang="en-US" baseline="30000" dirty="0"/>
              <a:t>22</a:t>
            </a:r>
            <a:r>
              <a:rPr lang="en-US" dirty="0"/>
              <a:t> atoms/dm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dirty="0"/>
              <a:t>f = 15%, so the ingress of hydrogen will be 0.15*2*4.42e22 = 1.33e22 atoms of hydrogen/dm</a:t>
            </a:r>
            <a:r>
              <a:rPr lang="en-US" baseline="30000" dirty="0"/>
              <a:t>2</a:t>
            </a:r>
            <a:r>
              <a:rPr lang="en-US" dirty="0"/>
              <a:t>, or 0.022 g of H.</a:t>
            </a:r>
          </a:p>
          <a:p>
            <a:r>
              <a:rPr lang="en-US" dirty="0"/>
              <a:t>Now, we determine the fraction in wt. ppm in a 10 cm square cross section w/ PBR = 1.56</a:t>
            </a:r>
          </a:p>
          <a:p>
            <a:pPr lvl="1"/>
            <a:r>
              <a:rPr lang="en-US" dirty="0"/>
              <a:t>The uncorroded thickness is 600 – 80/PBR = 600 – 80/1.56=549 microns </a:t>
            </a:r>
          </a:p>
          <a:p>
            <a:pPr lvl="1"/>
            <a:r>
              <a:rPr lang="en-US" dirty="0"/>
              <a:t>The volume of zirconium is 549 x 10</a:t>
            </a:r>
            <a:r>
              <a:rPr lang="en-US" baseline="30000" dirty="0"/>
              <a:t>-4</a:t>
            </a:r>
            <a:r>
              <a:rPr lang="en-US" dirty="0"/>
              <a:t> (cm)*10*10 =5.49 cm</a:t>
            </a:r>
            <a:r>
              <a:rPr lang="en-US" baseline="30000" dirty="0"/>
              <a:t>3</a:t>
            </a:r>
            <a:endParaRPr lang="en-US" dirty="0"/>
          </a:p>
          <a:p>
            <a:pPr lvl="1"/>
            <a:r>
              <a:rPr lang="en-US" dirty="0" err="1">
                <a:latin typeface="Symbol" pitchFamily="2" charset="2"/>
              </a:rPr>
              <a:t>r</a:t>
            </a:r>
            <a:r>
              <a:rPr lang="en-US" baseline="-25000" dirty="0" err="1"/>
              <a:t>Zr</a:t>
            </a:r>
            <a:r>
              <a:rPr lang="en-US" dirty="0"/>
              <a:t> = 6.5 g/cm</a:t>
            </a:r>
            <a:r>
              <a:rPr lang="en-US" baseline="30000" dirty="0"/>
              <a:t>3</a:t>
            </a:r>
            <a:r>
              <a:rPr lang="en-US" dirty="0"/>
              <a:t>, so the total mass of </a:t>
            </a:r>
            <a:r>
              <a:rPr lang="en-US" dirty="0" err="1"/>
              <a:t>Zr</a:t>
            </a:r>
            <a:r>
              <a:rPr lang="en-US" dirty="0"/>
              <a:t> is 6.5*5.49 =35.7 g. </a:t>
            </a:r>
          </a:p>
          <a:p>
            <a:r>
              <a:rPr lang="en-US" dirty="0"/>
              <a:t>Thus the hydrogen concentration is 0.022/35.7 =6.18e-4= 618 wt. ppm, which, added to the original 40 wt. ppm, is 658 wt. ppm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80461-C46C-A144-95F2-E232253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4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C0B6-3F8C-FF4D-A150-7B07ACA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8354-690C-9A4E-845C-374B1E17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Growth and creep are the major mechanisms for dimensional instability in zirconium alloy cladding</a:t>
            </a:r>
          </a:p>
          <a:p>
            <a:r>
              <a:rPr lang="en-US" dirty="0"/>
              <a:t>Growth results from the clustering of interstitials on prismatic planes</a:t>
            </a:r>
          </a:p>
          <a:p>
            <a:r>
              <a:rPr lang="en-US" dirty="0"/>
              <a:t>Creep occurs in three stages: </a:t>
            </a:r>
            <a:r>
              <a:rPr lang="en-US" dirty="0">
                <a:latin typeface="Arial" charset="0"/>
                <a:cs typeface="Arial" charset="0"/>
              </a:rPr>
              <a:t>(1) creep down from water pressure; (2) creep out from fuel column; (3) fuel column axial stress</a:t>
            </a:r>
            <a:endParaRPr lang="en-US" dirty="0"/>
          </a:p>
          <a:p>
            <a:r>
              <a:rPr lang="en-US" dirty="0"/>
              <a:t>Under irradiation, zirconium experiences irradiation induced hardening due to interstitial loops</a:t>
            </a:r>
          </a:p>
          <a:p>
            <a:r>
              <a:rPr lang="en-US" dirty="0"/>
              <a:t>Dislocation channels form that don’t have loops, resulting in localized deformation</a:t>
            </a:r>
          </a:p>
          <a:p>
            <a:r>
              <a:rPr lang="en-US" dirty="0"/>
              <a:t>Other phenomena:</a:t>
            </a:r>
          </a:p>
          <a:p>
            <a:pPr lvl="1"/>
            <a:r>
              <a:rPr lang="en-US" dirty="0"/>
              <a:t>Fatigue; SCC; PCMI; PCCI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FCECC-1AE9-C442-A2D5-B7DDF2CA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4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F2B45-D373-6E4E-B5BD-20C1D89B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estimate the hydrogen content in the cladding from the oxide thickness </a:t>
            </a:r>
            <a:r>
              <a:rPr lang="en-US" i="1" dirty="0" err="1"/>
              <a:t>δ</a:t>
            </a:r>
            <a:r>
              <a:rPr lang="en-US" dirty="0"/>
              <a:t> and the pickup fraction </a:t>
            </a:r>
            <a:r>
              <a:rPr lang="en-US" i="1" dirty="0"/>
              <a:t>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617A-FEDB-BA45-9AB7-4FA55C08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3D19B1C-BF17-6845-9EA6-93B855171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5906"/>
              </p:ext>
            </p:extLst>
          </p:nvPr>
        </p:nvGraphicFramePr>
        <p:xfrm>
          <a:off x="2465533" y="2066094"/>
          <a:ext cx="6914285" cy="1102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3" imgW="3898900" imgH="635000" progId="Equation.DSMT4">
                  <p:embed/>
                </p:oleObj>
              </mc:Choice>
              <mc:Fallback>
                <p:oleObj name="Equation" r:id="rId3" imgW="3898900" imgH="635000" progId="Equation.DSMT4">
                  <p:embed/>
                  <p:pic>
                    <p:nvPicPr>
                      <p:cNvPr id="901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33" y="2066094"/>
                        <a:ext cx="6914285" cy="110237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9194C9D-67DE-A743-AA38-54F332BB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196622"/>
              </p:ext>
            </p:extLst>
          </p:nvPr>
        </p:nvGraphicFramePr>
        <p:xfrm>
          <a:off x="3871192" y="3272128"/>
          <a:ext cx="3916795" cy="3241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5" imgW="2209800" imgH="1866900" progId="Equation.3">
                  <p:embed/>
                </p:oleObj>
              </mc:Choice>
              <mc:Fallback>
                <p:oleObj name="Equation" r:id="rId5" imgW="2209800" imgH="1866900" progId="Equation.3">
                  <p:embed/>
                  <p:pic>
                    <p:nvPicPr>
                      <p:cNvPr id="901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192" y="3272128"/>
                        <a:ext cx="3916795" cy="32413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2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B65DC-006F-6240-B2DC-DC4E1D46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Hydrogen Diffusion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The diffusion coefficient of H in </a:t>
                </a:r>
                <a:r>
                  <a:rPr lang="en-US" dirty="0" err="1"/>
                  <a:t>Zr</a:t>
                </a:r>
                <a:r>
                  <a:rPr lang="en-US" dirty="0"/>
                  <a:t> is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characteristic time required for hydrogen to diffuse through the entire cladding is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characteristic time for cladding at 355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dirty="0"/>
                  <a:t>C (average cladding temperature) that is 0.06 cm thick?</a:t>
                </a:r>
              </a:p>
              <a:p>
                <a:pPr lvl="1"/>
                <a:r>
                  <a:rPr lang="en-US" dirty="0" err="1"/>
                  <a:t>D</a:t>
                </a:r>
                <a:r>
                  <a:rPr lang="en-US" baseline="30000" dirty="0" err="1"/>
                  <a:t>H</a:t>
                </a:r>
                <a:r>
                  <a:rPr lang="en-US" baseline="-25000" dirty="0" err="1"/>
                  <a:t>Zr</a:t>
                </a:r>
                <a:r>
                  <a:rPr lang="en-US" dirty="0"/>
                  <a:t> = 7x10</a:t>
                </a:r>
                <a:r>
                  <a:rPr lang="en-US" baseline="30000" dirty="0"/>
                  <a:t>-3</a:t>
                </a:r>
                <a:r>
                  <a:rPr lang="en-US" dirty="0"/>
                  <a:t>*</a:t>
                </a:r>
                <a:r>
                  <a:rPr lang="en-US" dirty="0" err="1"/>
                  <a:t>exp</a:t>
                </a:r>
                <a:r>
                  <a:rPr lang="en-US" dirty="0"/>
                  <a:t>(-0.47/( k</a:t>
                </a:r>
                <a:r>
                  <a:rPr lang="en-US" baseline="-25000" dirty="0"/>
                  <a:t>B</a:t>
                </a:r>
                <a:r>
                  <a:rPr lang="en-US" dirty="0"/>
                  <a:t>*(355+273.15))) = 1.19e-6 cm</a:t>
                </a:r>
                <a:r>
                  <a:rPr lang="en-US" baseline="30000" dirty="0"/>
                  <a:t>2</a:t>
                </a:r>
                <a:r>
                  <a:rPr lang="en-US" dirty="0"/>
                  <a:t>/s, </a:t>
                </a:r>
              </a:p>
              <a:p>
                <a:pPr lvl="1"/>
                <a:r>
                  <a:rPr lang="en-US" dirty="0"/>
                  <a:t>t  = 0.06^2/(4*1.19e-6) cm</a:t>
                </a:r>
                <a:r>
                  <a:rPr lang="en-US" baseline="30000" dirty="0"/>
                  <a:t>2</a:t>
                </a:r>
                <a:r>
                  <a:rPr lang="en-US" dirty="0"/>
                  <a:t>/s =756.3 s =12 min, </a:t>
                </a:r>
              </a:p>
              <a:p>
                <a:pPr lvl="1"/>
                <a:r>
                  <a:rPr lang="en-US" dirty="0"/>
                  <a:t>So, the hydrogen atoms have plenty of time to move through the entire clad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535A16-ED36-F941-B823-D70BC7B109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60495"/>
                <a:ext cx="10972800" cy="3965670"/>
              </a:xfrm>
              <a:blipFill>
                <a:blip r:embed="rId3"/>
                <a:stretch>
                  <a:fillRect l="-694" t="-639" b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86AD7-7559-3742-A760-9CB69890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2B2DB4D5-3BAD-7F41-8B19-DA101FABE9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365366"/>
              </p:ext>
            </p:extLst>
          </p:nvPr>
        </p:nvGraphicFramePr>
        <p:xfrm>
          <a:off x="6540410" y="2160495"/>
          <a:ext cx="2615045" cy="393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Equation" r:id="rId4" imgW="1778000" imgH="279400" progId="Equation.DSMT4">
                  <p:embed/>
                </p:oleObj>
              </mc:Choice>
              <mc:Fallback>
                <p:oleObj name="Equation" r:id="rId4" imgW="1778000" imgH="279400" progId="Equation.DSMT4">
                  <p:embed/>
                  <p:pic>
                    <p:nvPicPr>
                      <p:cNvPr id="9114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410" y="2160495"/>
                        <a:ext cx="2615045" cy="393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F4FA2DB5-DAA6-8849-98E9-DFC521230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854007"/>
              </p:ext>
            </p:extLst>
          </p:nvPr>
        </p:nvGraphicFramePr>
        <p:xfrm>
          <a:off x="1974707" y="3401083"/>
          <a:ext cx="822614" cy="64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2" name="Equation" r:id="rId6" imgW="533169" imgH="431613" progId="Equation.DSMT4">
                  <p:embed/>
                </p:oleObj>
              </mc:Choice>
              <mc:Fallback>
                <p:oleObj name="Equation" r:id="rId6" imgW="533169" imgH="431613" progId="Equation.DSMT4">
                  <p:embed/>
                  <p:pic>
                    <p:nvPicPr>
                      <p:cNvPr id="911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07" y="3401083"/>
                        <a:ext cx="822614" cy="64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8">
            <a:extLst>
              <a:ext uri="{FF2B5EF4-FFF2-40B4-BE49-F238E27FC236}">
                <a16:creationId xmlns:a16="http://schemas.microsoft.com/office/drawing/2014/main" id="{89FBC583-62C9-5049-9308-7D5CEFAB46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294560"/>
              </p:ext>
            </p:extLst>
          </p:nvPr>
        </p:nvGraphicFramePr>
        <p:xfrm>
          <a:off x="6088346" y="2542740"/>
          <a:ext cx="1251238" cy="33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Equation" r:id="rId8" imgW="850531" imgH="241195" progId="Equation.DSMT4">
                  <p:embed/>
                </p:oleObj>
              </mc:Choice>
              <mc:Fallback>
                <p:oleObj name="Equation" r:id="rId8" imgW="850531" imgH="241195" progId="Equation.DSMT4">
                  <p:embed/>
                  <p:pic>
                    <p:nvPicPr>
                      <p:cNvPr id="91145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46" y="2542740"/>
                        <a:ext cx="1251238" cy="33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9">
            <a:extLst>
              <a:ext uri="{FF2B5EF4-FFF2-40B4-BE49-F238E27FC236}">
                <a16:creationId xmlns:a16="http://schemas.microsoft.com/office/drawing/2014/main" id="{4907E4B1-7865-BF49-8F03-B83250B9F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539616"/>
              </p:ext>
            </p:extLst>
          </p:nvPr>
        </p:nvGraphicFramePr>
        <p:xfrm>
          <a:off x="7638960" y="2554102"/>
          <a:ext cx="1792432" cy="340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Equation" r:id="rId10" imgW="1218671" imgH="241195" progId="Equation.3">
                  <p:embed/>
                </p:oleObj>
              </mc:Choice>
              <mc:Fallback>
                <p:oleObj name="Equation" r:id="rId10" imgW="1218671" imgH="241195" progId="Equation.3">
                  <p:embed/>
                  <p:pic>
                    <p:nvPicPr>
                      <p:cNvPr id="91146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8960" y="2554102"/>
                        <a:ext cx="1792432" cy="340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05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94-5057-8149-B10A-F3778F4A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Hydriding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2FA40-6366-4642-9A3F-6DB227F63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985164" cy="3965670"/>
          </a:xfrm>
        </p:spPr>
        <p:txBody>
          <a:bodyPr/>
          <a:lstStyle/>
          <a:p>
            <a:r>
              <a:rPr lang="en-US" dirty="0"/>
              <a:t>Hydride concentrations are not uniform, because they respond to temperature and stress gradients</a:t>
            </a:r>
          </a:p>
          <a:p>
            <a:r>
              <a:rPr lang="en-US" dirty="0"/>
              <a:t>Hydrogen tends to move toward lower temperature (</a:t>
            </a:r>
            <a:r>
              <a:rPr lang="en-US" dirty="0" err="1"/>
              <a:t>Soret</a:t>
            </a:r>
            <a:r>
              <a:rPr lang="en-US" dirty="0"/>
              <a:t> effect)</a:t>
            </a:r>
          </a:p>
          <a:p>
            <a:r>
              <a:rPr lang="en-US" dirty="0"/>
              <a:t>It also moves to areas with tensile stress</a:t>
            </a:r>
          </a:p>
          <a:p>
            <a:r>
              <a:rPr lang="en-US" dirty="0"/>
              <a:t>Hydrogen has a low solubility in zirconium, so even small hydrogen concentrations result in hydrides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BC37-38FD-EB4C-A827-4755E28F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031EF-3C62-6047-9F10-C5AE6118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4"/>
          <a:stretch>
            <a:fillRect/>
          </a:stretch>
        </p:blipFill>
        <p:spPr bwMode="auto">
          <a:xfrm>
            <a:off x="7001625" y="1678610"/>
            <a:ext cx="4275975" cy="189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789D66-4592-1D4E-851C-803D23E4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4" y="3592340"/>
            <a:ext cx="3579008" cy="29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87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BFD7-233A-844E-A76C-125D6BA2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C614-A4F1-144C-ADE4-993EF200E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022109" cy="3965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hydride rim is caused by the </a:t>
            </a:r>
            <a:r>
              <a:rPr lang="en-US" dirty="0" err="1"/>
              <a:t>Soret</a:t>
            </a:r>
            <a:r>
              <a:rPr lang="en-US" dirty="0"/>
              <a:t> effect and the temperature dependence of the solubility</a:t>
            </a:r>
          </a:p>
          <a:p>
            <a:r>
              <a:rPr lang="en-US" dirty="0"/>
              <a:t>The hydride rim and blisters can cause a loss of ductility, leading to earlier failure</a:t>
            </a:r>
          </a:p>
          <a:p>
            <a:r>
              <a:rPr lang="en-US" dirty="0"/>
              <a:t>Hydride rims are layers of uniform depth, that can reach 50–60 microns, and cover a wide area on the tube azimuthal and axial directions</a:t>
            </a:r>
          </a:p>
          <a:p>
            <a:r>
              <a:rPr lang="en-US" dirty="0"/>
              <a:t>Blisters have an elliptic shape, are more localized on the tube external surface and are deeper, usually covering half of the cladding thickness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0B10D-0496-8D47-BA09-78602498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37FDAD4-6133-F243-A3A6-EE8AFF4BD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236" y="1968501"/>
            <a:ext cx="5064125" cy="390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76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63BD-947F-8B4D-984A-13BE6A3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Blister failure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391E8-90AB-1E4F-8E53-DBB93209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552DB5C-5471-EE48-BD5D-9D0EA2A785F4}"/>
              </a:ext>
            </a:extLst>
          </p:cNvPr>
          <p:cNvSpPr txBox="1">
            <a:spLocks/>
          </p:cNvSpPr>
          <p:nvPr/>
        </p:nvSpPr>
        <p:spPr>
          <a:xfrm>
            <a:off x="7864763" y="6419382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058" tIns="41029" rIns="82058" bIns="41029" rtlCol="0" anchor="ctr"/>
          <a:lstStyle>
            <a:defPPr>
              <a:defRPr lang="en-US"/>
            </a:defPPr>
            <a:lvl1pPr marL="0" algn="r" defTabSz="914400" rtl="0" eaLnBrk="0" fontAlgn="auto" latinLnBrk="0" hangingPunct="0">
              <a:spcBef>
                <a:spcPts val="0"/>
              </a:spcBef>
              <a:spcAft>
                <a:spcPts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666723" indent="-256432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025728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436019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1846311" indent="-205146" algn="l" defTabSz="914400" rtl="0" eaLnBrk="0" latinLnBrk="0" hangingPunct="0"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256602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666893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077185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487476" indent="-205146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pPr algn="ctr" eaLnBrk="1" hangingPunct="1"/>
            <a:fld id="{AE5C7E4E-02CE-604F-B9D1-8023018A5DCC}" type="slidenum">
              <a:rPr lang="en-US" sz="1200" i="1" smtClean="0">
                <a:solidFill>
                  <a:srgbClr val="000000"/>
                </a:solidFill>
              </a:rPr>
              <a:pPr algn="ctr" eaLnBrk="1" hangingPunct="1"/>
              <a:t>24</a:t>
            </a:fld>
            <a:endParaRPr lang="en-US" sz="1200" i="1">
              <a:solidFill>
                <a:srgbClr val="000000"/>
              </a:solidFill>
            </a:endParaRPr>
          </a:p>
        </p:txBody>
      </p:sp>
      <p:pic>
        <p:nvPicPr>
          <p:cNvPr id="6" name="Picture 2" descr="83_300_cross">
            <a:extLst>
              <a:ext uri="{FF2B5EF4-FFF2-40B4-BE49-F238E27FC236}">
                <a16:creationId xmlns:a16="http://schemas.microsoft.com/office/drawing/2014/main" id="{C2F586A8-498E-2A42-B171-199943C2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0000" contrast="1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52" y="4286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39_25_cross">
            <a:extLst>
              <a:ext uri="{FF2B5EF4-FFF2-40B4-BE49-F238E27FC236}">
                <a16:creationId xmlns:a16="http://schemas.microsoft.com/office/drawing/2014/main" id="{FB1BA102-FF95-654F-B141-D6A58D57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8" y="2075889"/>
            <a:ext cx="2913784" cy="214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53_300_cross">
            <a:extLst>
              <a:ext uri="{FF2B5EF4-FFF2-40B4-BE49-F238E27FC236}">
                <a16:creationId xmlns:a16="http://schemas.microsoft.com/office/drawing/2014/main" id="{0DB27D75-1829-BD4A-87EF-C51884602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-8000" contras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38" y="4286250"/>
            <a:ext cx="2913784" cy="220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93_25_cross">
            <a:extLst>
              <a:ext uri="{FF2B5EF4-FFF2-40B4-BE49-F238E27FC236}">
                <a16:creationId xmlns:a16="http://schemas.microsoft.com/office/drawing/2014/main" id="{7C8DAC14-3C13-6C4B-9CAA-A1663AF25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-6000" contrast="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052" y="2000249"/>
            <a:ext cx="2902238" cy="2179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>
            <a:extLst>
              <a:ext uri="{FF2B5EF4-FFF2-40B4-BE49-F238E27FC236}">
                <a16:creationId xmlns:a16="http://schemas.microsoft.com/office/drawing/2014/main" id="{4228C54E-6395-8E47-A9DF-3CDA97D97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4552" y="2720228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40 μm Blister Broken at 25 °C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M014 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A33DA5DE-64C3-C14D-84AD-94F8E728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16" y="5065058"/>
            <a:ext cx="1561523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53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M025 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D0E9DE82-742F-AF4C-9960-8D6391031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313" y="2868706"/>
            <a:ext cx="1506682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93 μm Blister Broken at 25 °C </a:t>
            </a:r>
          </a:p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M020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8C9BEF9-3448-5446-8CF4-FB69C9A80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7961" y="4989419"/>
            <a:ext cx="1562965" cy="742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83 μm Blister Broken at 300 °C</a:t>
            </a:r>
            <a:b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</a:br>
            <a:r>
              <a:rPr lang="en-US" sz="1400" b="1">
                <a:solidFill>
                  <a:srgbClr val="000000"/>
                </a:solidFill>
                <a:latin typeface="Times New Roman" charset="0"/>
                <a:cs typeface="Arial" charset="0"/>
              </a:rPr>
              <a:t>M023 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244B8ED-ED65-B442-91DD-A53920DAC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1881187"/>
            <a:ext cx="2869045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90 degree failure at RT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8F61356C-1C84-6E44-B91E-E61DCEE9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427" y="1727106"/>
            <a:ext cx="2869045" cy="6457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But in small blisters =&gt; shear instability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10DF684E-67A3-6644-BE8E-CFB09B8F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313" y="6489606"/>
            <a:ext cx="3909580" cy="3683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397" tIns="45698" rIns="91397" bIns="45698">
            <a:spAutoFit/>
          </a:bodyPr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800">
                <a:solidFill>
                  <a:srgbClr val="000000"/>
                </a:solidFill>
                <a:latin typeface="Times New Roman" charset="0"/>
                <a:cs typeface="Arial" charset="0"/>
              </a:rPr>
              <a:t>At 300 C, 45 degree shear</a:t>
            </a:r>
          </a:p>
        </p:txBody>
      </p:sp>
    </p:spTree>
    <p:extLst>
      <p:ext uri="{BB962C8B-B14F-4D97-AF65-F5344CB8AC3E}">
        <p14:creationId xmlns:p14="http://schemas.microsoft.com/office/powerpoint/2010/main" val="1469091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D7BC-893C-9743-9CBC-95D2A05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Circumferential vs Radial Hydrides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A20-37BC-494D-AD01-CEA27F0F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61891" cy="39656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 reactor conditions, hydride platelets precipitate circumferentially</a:t>
            </a:r>
          </a:p>
          <a:p>
            <a:r>
              <a:rPr lang="en-US" dirty="0"/>
              <a:t>In used fuel after drying, the hydrides can reprecipitate with a radial orientation</a:t>
            </a:r>
          </a:p>
          <a:p>
            <a:r>
              <a:rPr lang="en-US" dirty="0">
                <a:latin typeface="Arial" charset="0"/>
              </a:rPr>
              <a:t>The hydrides reform in a radial direction due to the tensile hoop stress</a:t>
            </a:r>
          </a:p>
          <a:p>
            <a:r>
              <a:rPr lang="en-US" dirty="0"/>
              <a:t>Radial hydrides provide easy crack paths and </a:t>
            </a:r>
            <a:r>
              <a:rPr lang="en-US" dirty="0">
                <a:latin typeface="Arial" charset="0"/>
                <a:cs typeface="Arial" charset="0"/>
              </a:rPr>
              <a:t>significantly decrease the ductility of the cladding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17A44-837C-FA49-ADBB-D14FC69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34">
            <a:extLst>
              <a:ext uri="{FF2B5EF4-FFF2-40B4-BE49-F238E27FC236}">
                <a16:creationId xmlns:a16="http://schemas.microsoft.com/office/drawing/2014/main" id="{A44A2BE3-1FDD-E040-A890-1C2E5B82B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6" y="1937421"/>
            <a:ext cx="2300768" cy="220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5">
            <a:extLst>
              <a:ext uri="{FF2B5EF4-FFF2-40B4-BE49-F238E27FC236}">
                <a16:creationId xmlns:a16="http://schemas.microsoft.com/office/drawing/2014/main" id="{F0045F01-A5AB-5543-84DD-11BEF0BA8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5" y="4418546"/>
            <a:ext cx="2299500" cy="2120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">
            <a:extLst>
              <a:ext uri="{FF2B5EF4-FFF2-40B4-BE49-F238E27FC236}">
                <a16:creationId xmlns:a16="http://schemas.microsoft.com/office/drawing/2014/main" id="{F65AD799-152F-A142-ABA8-19911F6E35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0182" y="1735121"/>
            <a:ext cx="2142218" cy="291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  <p:pic>
        <p:nvPicPr>
          <p:cNvPr id="8" name="Bild 376">
            <a:extLst>
              <a:ext uri="{FF2B5EF4-FFF2-40B4-BE49-F238E27FC236}">
                <a16:creationId xmlns:a16="http://schemas.microsoft.com/office/drawing/2014/main" id="{B703F8CA-EC29-7B4D-BABC-149D5AC8F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r="795" b="2260"/>
          <a:stretch>
            <a:fillRect/>
          </a:stretch>
        </p:blipFill>
        <p:spPr bwMode="auto">
          <a:xfrm>
            <a:off x="9296121" y="4651927"/>
            <a:ext cx="2383712" cy="179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226747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BEC1-2C27-6444-98F0-A89BC63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Hydrides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B3A3-B734-1C43-9577-863151BB2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Hydrogen released by oxidation enters the cladding</a:t>
            </a:r>
          </a:p>
          <a:p>
            <a:r>
              <a:rPr lang="en-US" dirty="0"/>
              <a:t>It quickly diffuses throughout the cladding, but prefers low temperature</a:t>
            </a:r>
          </a:p>
          <a:p>
            <a:r>
              <a:rPr lang="en-US" dirty="0"/>
              <a:t>Due to low solubility (that is a function of temperature), hydrides form</a:t>
            </a:r>
          </a:p>
          <a:p>
            <a:r>
              <a:rPr lang="en-US" dirty="0"/>
              <a:t>Hydrides are brittle, and so reduce the ductility of the cladding</a:t>
            </a:r>
          </a:p>
          <a:p>
            <a:r>
              <a:rPr lang="en-US" dirty="0"/>
              <a:t>Radial hydrides can form in used fuel after drying, and reduce the ductility much more than circumferential hydrides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2675B-13CF-2545-9A90-C7C29529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1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4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dirty="0"/>
              <a:t>Corrosion of zirconium is one of the largest concerns for LWR fuel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Zirconium interacts with water to make zirconia and hydrogen</a:t>
            </a:r>
          </a:p>
          <a:p>
            <a:r>
              <a:rPr lang="en-US" dirty="0"/>
              <a:t>Both the oxide layer and the hydrogen adversely impact cladding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FDA4854-104B-7D48-9218-28236EEEF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87332"/>
              </p:ext>
            </p:extLst>
          </p:nvPr>
        </p:nvGraphicFramePr>
        <p:xfrm>
          <a:off x="1666519" y="315980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519" y="315980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object, oxidation takes place and that spot behaves as an anode</a:t>
            </a:r>
          </a:p>
          <a:p>
            <a:r>
              <a:rPr lang="en-US" dirty="0"/>
              <a:t>The electrons released at this anodic spot move through the metal and go to another spot and reduce H,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B0829B4-6C5A-C649-A9A7-4E54D330E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4383"/>
              </p:ext>
            </p:extLst>
          </p:nvPr>
        </p:nvGraphicFramePr>
        <p:xfrm>
          <a:off x="4298882" y="3335298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FDA4854-104B-7D48-9218-28236EEEF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82" y="3335298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66213" cy="396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Because the rate limiting steps are diffusion, we can model the oxidation rate using diffusion</a:t>
            </a:r>
          </a:p>
          <a:p>
            <a:r>
              <a:rPr lang="en-US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loss of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52" y="5823428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 fontScale="92500"/>
          </a:bodyPr>
          <a:lstStyle/>
          <a:p>
            <a:r>
              <a:rPr lang="en-US" dirty="0"/>
              <a:t>Parabolic kinetics</a:t>
            </a:r>
          </a:p>
          <a:p>
            <a:pPr lvl="1"/>
            <a:r>
              <a:rPr lang="en-US" dirty="0"/>
              <a:t>Diffusion of species across the oxide</a:t>
            </a:r>
          </a:p>
          <a:p>
            <a:r>
              <a:rPr lang="en-US" dirty="0"/>
              <a:t>Sub-parabolic kinetics</a:t>
            </a:r>
          </a:p>
          <a:p>
            <a:pPr lvl="1"/>
            <a:r>
              <a:rPr lang="en-US" dirty="0"/>
              <a:t>Additional ions in oxide</a:t>
            </a:r>
          </a:p>
          <a:p>
            <a:pPr lvl="1"/>
            <a:r>
              <a:rPr lang="en-US" dirty="0"/>
              <a:t>Non-uniform electric field in oxide layer</a:t>
            </a:r>
          </a:p>
          <a:p>
            <a:r>
              <a:rPr lang="en-US" altLang="en-US" dirty="0"/>
              <a:t>Once a nonhomogeneous electric field arises, the corrosion rate decreases to the sub-parabolic rate due to inhibition of transport of charged species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84.5"/>
  <p:tag name="ORIGINALWIDTH" val="1050"/>
  <p:tag name="OUTPUTDPI" val="1200"/>
  <p:tag name="LATEXADDIN" val="\documentclass{article}&#10;\usepackage{amsmath}&#10;\pagestyle{empty}&#10;\begin{document}&#10;&#10;$ \delta(\mu m) = \frac{w(mg/dm^2)}{14.7}$&#10;&#10;&#10;\end{document}"/>
  <p:tag name="IGUANATEXSIZE" val="3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642.5"/>
  <p:tag name="OUTPUTDPI" val="1200"/>
  <p:tag name="LATEXADDIN" val="\documentclass{article}&#10;\usepackage{amsmath}&#10;\pagestyle{empty}&#10;\begin{document}&#10;&#10;&#10;$$t^\star \left( \textrm{d} \right) = 6.62 \times 10^{-7} \exp{\frac{11949}{T}} $$&#10;&#10;\end{document}"/>
  <p:tag name="IGUANATEXSIZE" val="20"/>
  <p:tag name="IGUANATEXCURSOR" val="118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5"/>
  <p:tag name="ORIGINALWIDTH" val="1265.25"/>
  <p:tag name="OUTPUTDPI" val="1200"/>
  <p:tag name="LATEXADDIN" val="\documentclass{article}&#10;\usepackage{amsmath}&#10;\pagestyle{empty}&#10;\begin{document}&#10;&#10;&#10;$$\delta^\star \left( \mathrm{ \mu} \textrm{m} \right) = 5.1 \exp{\frac{-550}{T}} $$&#10;&#10;\end{document}"/>
  <p:tag name="IGUANATEXSIZE" val="20"/>
  <p:tag name="IGUANATEXCURSOR" val="117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6"/>
  <p:tag name="ORIGINALWIDTH" val="1371.75"/>
  <p:tag name="OUTPUTDPI" val="1200"/>
  <p:tag name="LATEXADDIN" val="\documentclass{article}&#10;\usepackage{amsmath}&#10;\pagestyle{empty}&#10;\begin{document}&#10;&#10;&#10;$$\delta \left( \mathrm{\mu m} \right) = \delta^\star + K_L \left( t - t^\star \right) $$&#10;&#10;\end{document}"/>
  <p:tag name="IGUANATEXSIZE" val="20"/>
  <p:tag name="IGUANATEXCURSOR" val="121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1929"/>
  <p:tag name="OUTPUTDPI" val="1200"/>
  <p:tag name="LATEXADDIN" val="\documentclass{article}&#10;\usepackage{amsmath}&#10;\pagestyle{empty}&#10;\begin{document}&#10;&#10;$$K_L \left( \frac{\mathrm{\mu m}}{\textrm{d}} \right) = 7.48 \times 10^6 \exp{\frac{-12500}{T}}$$&#10;&#10;&#10;\end{document}"/>
  <p:tag name="IGUANATEXSIZE" val="20"/>
  <p:tag name="IGUANATEXCURSOR" val="138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1016.25"/>
  <p:tag name="OUTPUTDPI" val="1200"/>
  <p:tag name="LATEXADDIN" val="\documentclass{article}&#10;\usepackage{amsmath}&#10;\pagestyle{empty}&#10;\begin{document}&#10;&#10;$W = (m_2-m_1)/S$&#10;&#10;&#10;\end{document}"/>
  <p:tag name="IGUANATEXSIZE" val="20"/>
  <p:tag name="IGUANATEXCURSOR" val="97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7452</TotalTime>
  <Words>1891</Words>
  <Application>Microsoft Macintosh PowerPoint</Application>
  <PresentationFormat>Widescreen</PresentationFormat>
  <Paragraphs>227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Symbol</vt:lpstr>
      <vt:lpstr>Times New Roman</vt:lpstr>
      <vt:lpstr>Wingdings</vt:lpstr>
      <vt:lpstr>NCStateU-horizontal-left-logo</vt:lpstr>
      <vt:lpstr>Equation</vt:lpstr>
      <vt:lpstr>Nuclear Fuel Performance</vt:lpstr>
      <vt:lpstr>Last Time</vt:lpstr>
      <vt:lpstr>cladding oxidation</vt:lpstr>
      <vt:lpstr>Zirconium Oxidation</vt:lpstr>
      <vt:lpstr>Corrosion</vt:lpstr>
      <vt:lpstr>Corrosion</vt:lpstr>
      <vt:lpstr>Formation of Oxide Layer       After Oxide Formation</vt:lpstr>
      <vt:lpstr>Corrosion rate limited by diffusion</vt:lpstr>
      <vt:lpstr>Observed kinetics are slower than parabolic</vt:lpstr>
      <vt:lpstr>Corrosion Quantified</vt:lpstr>
      <vt:lpstr>Pilling-Bedworth ratio : PBR</vt:lpstr>
      <vt:lpstr>Example</vt:lpstr>
      <vt:lpstr>Corrosion Rate</vt:lpstr>
      <vt:lpstr>Example</vt:lpstr>
      <vt:lpstr>Other factors affecting corrosion</vt:lpstr>
      <vt:lpstr>Impact of Corrosion</vt:lpstr>
      <vt:lpstr>Corrosion Summary</vt:lpstr>
      <vt:lpstr>Hydride Formation</vt:lpstr>
      <vt:lpstr>Given a thickness of oxide, how can we predict the hydrogen pickup?</vt:lpstr>
      <vt:lpstr>We can estimate the hydrogen content in the cladding from the oxide thickness δ and the pickup fraction f</vt:lpstr>
      <vt:lpstr>Hydrogen Diffusion</vt:lpstr>
      <vt:lpstr>Hydriding</vt:lpstr>
      <vt:lpstr>Effect of Hydrides</vt:lpstr>
      <vt:lpstr>Blister failure examples</vt:lpstr>
      <vt:lpstr>Circumferential vs Radial Hydrides</vt:lpstr>
      <vt:lpstr>Hydrides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W. Beeler</cp:lastModifiedBy>
  <cp:revision>80</cp:revision>
  <dcterms:created xsi:type="dcterms:W3CDTF">2020-02-19T20:03:05Z</dcterms:created>
  <dcterms:modified xsi:type="dcterms:W3CDTF">2021-04-05T14:39:48Z</dcterms:modified>
</cp:coreProperties>
</file>