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37" r:id="rId2"/>
    <p:sldId id="328" r:id="rId3"/>
    <p:sldId id="546" r:id="rId4"/>
    <p:sldId id="278" r:id="rId5"/>
    <p:sldId id="407" r:id="rId6"/>
    <p:sldId id="284" r:id="rId7"/>
    <p:sldId id="544" r:id="rId8"/>
    <p:sldId id="543" r:id="rId9"/>
    <p:sldId id="548" r:id="rId10"/>
    <p:sldId id="540" r:id="rId11"/>
    <p:sldId id="541" r:id="rId12"/>
    <p:sldId id="545" r:id="rId13"/>
    <p:sldId id="306" r:id="rId14"/>
    <p:sldId id="307" r:id="rId15"/>
    <p:sldId id="308" r:id="rId16"/>
    <p:sldId id="310" r:id="rId17"/>
    <p:sldId id="311" r:id="rId18"/>
    <p:sldId id="312" r:id="rId19"/>
    <p:sldId id="313" r:id="rId20"/>
    <p:sldId id="309" r:id="rId21"/>
    <p:sldId id="314" r:id="rId22"/>
    <p:sldId id="316" r:id="rId23"/>
    <p:sldId id="317" r:id="rId24"/>
    <p:sldId id="315" r:id="rId25"/>
    <p:sldId id="318" r:id="rId26"/>
    <p:sldId id="319" r:id="rId27"/>
    <p:sldId id="320" r:id="rId28"/>
    <p:sldId id="321" r:id="rId29"/>
    <p:sldId id="322" r:id="rId30"/>
    <p:sldId id="323" r:id="rId31"/>
    <p:sldId id="53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0"/>
    <p:restoredTop sz="94672"/>
  </p:normalViewPr>
  <p:slideViewPr>
    <p:cSldViewPr snapToGrid="0" snapToObjects="1">
      <p:cViewPr varScale="1">
        <p:scale>
          <a:sx n="128" d="100"/>
          <a:sy n="12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3/8/22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3/8/22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3/8/22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1AB4-6496-0D46-9C3B-B71641B9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Nuclear Fuel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02A4-1D26-9E41-904A-5C94FEB21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NE-533</a:t>
            </a:r>
          </a:p>
          <a:p>
            <a:r>
              <a:rPr lang="en-US" dirty="0"/>
              <a:t>Spring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DA87-5AA8-004F-861E-B1E0BAA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2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4137-2FA5-1F48-812B-C159F973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 Segregation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2455-2421-D246-AEC9-2FF827FE6D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Fission products can be segregated because of their migration to specific locations such as intragranular segregations, grain boundaries, or pellet surfaces</a:t>
            </a:r>
          </a:p>
          <a:p>
            <a:r>
              <a:rPr lang="en-US" sz="2000" dirty="0"/>
              <a:t>Metallic inclusions are commonly observed in </a:t>
            </a:r>
            <a:r>
              <a:rPr lang="en-US" sz="2000" dirty="0" err="1"/>
              <a:t>ceramographs</a:t>
            </a:r>
            <a:r>
              <a:rPr lang="en-US" sz="2000" dirty="0"/>
              <a:t> from irradiated samples</a:t>
            </a:r>
          </a:p>
          <a:p>
            <a:r>
              <a:rPr lang="en-US" sz="2000" dirty="0"/>
              <a:t>They are formed by isotopes of Mo, Tc, Ru, Rh, Pd, Ag, Cd, In, Sn, Sb, and </a:t>
            </a:r>
            <a:r>
              <a:rPr lang="en-US" sz="2000" dirty="0" err="1"/>
              <a:t>Te</a:t>
            </a:r>
            <a:endParaRPr lang="en-US" sz="2000" dirty="0"/>
          </a:p>
          <a:p>
            <a:r>
              <a:rPr lang="en-US" sz="2000" dirty="0"/>
              <a:t>These inclusions are found at the surface of the grain boundaries and are associated, in general, with grain boundary and intragranular bubbles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15A0E-6DAE-0843-A920-8EDE866A95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Some of the components of these precipitates can be oxidized or reduced forming other compounds of high volatility that can be released from the fuel matrix</a:t>
            </a:r>
          </a:p>
          <a:p>
            <a:r>
              <a:rPr lang="en-US" sz="2000" dirty="0"/>
              <a:t>Cs, Ru, </a:t>
            </a:r>
            <a:r>
              <a:rPr lang="en-US" sz="2000" dirty="0" err="1"/>
              <a:t>Te</a:t>
            </a:r>
            <a:r>
              <a:rPr lang="en-US" sz="2000" dirty="0"/>
              <a:t>, and Ba have been consistently found at the cracks in the pellet and on the clad inner surface</a:t>
            </a:r>
          </a:p>
          <a:p>
            <a:r>
              <a:rPr lang="en-US" sz="2000" dirty="0"/>
              <a:t>The white inclusions are metallic precipitates, which are composed of Mo, Tc, Rh, Ru, and Pd, form a quinary alloy in an hcp structure</a:t>
            </a:r>
          </a:p>
          <a:p>
            <a:r>
              <a:rPr lang="en-US" sz="2000" dirty="0"/>
              <a:t>A “gray oxide phase” perovskite structure containing different combinations of Ba, Cs, Zr, Mo, and U can also form</a:t>
            </a: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B936A-4A3D-5240-8E54-0520C8FA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7590-2875-4049-ADF3-6ADCF07B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Interaction with Zr Cladding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D8D9-540A-644B-869B-A782454B08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Fission fragments will deposit on the inner surface of the cladding</a:t>
            </a:r>
          </a:p>
          <a:p>
            <a:r>
              <a:rPr lang="en-US" sz="2000" dirty="0"/>
              <a:t>Some of these species can diffuse into the clad, while others can attack the clad thereby initiating cracks that can later progress with the formation of through-wall cracks</a:t>
            </a:r>
          </a:p>
          <a:p>
            <a:r>
              <a:rPr lang="en-US" sz="2000" dirty="0"/>
              <a:t>Oxygen will diffuse into the cladding and contribute to its oxidation state</a:t>
            </a:r>
          </a:p>
          <a:p>
            <a:r>
              <a:rPr lang="en-US" sz="2000" dirty="0"/>
              <a:t>Measurements have shown deposits of Sr, Cs, Pu, and Am</a:t>
            </a: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A0382-82F4-AC4C-B83F-0CD592D8FF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The corrosion behavior of zirconium by </a:t>
            </a:r>
            <a:r>
              <a:rPr lang="en-US" sz="2000" dirty="0" err="1"/>
              <a:t>Te</a:t>
            </a:r>
            <a:r>
              <a:rPr lang="en-US" sz="2000" dirty="0"/>
              <a:t> has been reported </a:t>
            </a:r>
          </a:p>
          <a:p>
            <a:r>
              <a:rPr lang="en-US" sz="2000" dirty="0"/>
              <a:t>The chemical reaction between some corrosive fission products and the cladding can lead to PCI</a:t>
            </a:r>
          </a:p>
          <a:p>
            <a:r>
              <a:rPr lang="en-US" sz="2000" dirty="0"/>
              <a:t>Fission products such as Cs, Cd, or I can attack the cladding inducing crack initiation, which then progress through the cladding by intragranular and </a:t>
            </a:r>
            <a:r>
              <a:rPr lang="en-US" sz="2000" dirty="0" err="1"/>
              <a:t>transgranular</a:t>
            </a:r>
            <a:r>
              <a:rPr lang="en-US" sz="2000" dirty="0"/>
              <a:t> cracking modes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2F79E-24F4-C845-A1A0-75956FDF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2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CC1-34E4-A34F-8621-801D8886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1234721"/>
            <a:ext cx="10363200" cy="1362075"/>
          </a:xfrm>
        </p:spPr>
        <p:txBody>
          <a:bodyPr/>
          <a:lstStyle/>
          <a:p>
            <a:r>
              <a:rPr lang="en-US" dirty="0"/>
              <a:t>Fuel Swelling/Dimensional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06B0-02C9-F34D-82A4-D2D5BBA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5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1306-1998-BA45-A870-95ADBDD5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changes size and shape under reactor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983E7-B7C1-CE4D-8056-00011910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D0E39FB-9EFD-BA4A-AFCE-9B2924E0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46" y="5366477"/>
            <a:ext cx="5486400" cy="11347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C04CCD-EBC1-A74E-AA4A-D2F3C8FD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6" y="4240060"/>
            <a:ext cx="5486400" cy="103923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1A262FD-D365-244E-98FE-FE50A16B6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046" y="3104281"/>
            <a:ext cx="5486400" cy="104859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79B99F8-28A7-FD40-AB5D-982FA71BD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111" y="1968501"/>
            <a:ext cx="5486400" cy="10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7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28ED-1B8F-5D42-B5A7-254661FF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CDF0E-08CF-4D41-A772-2638CA00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495"/>
            <a:ext cx="6150429" cy="3764056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/>
              <a:t>Densification takes place during initial 5 - 10 </a:t>
            </a:r>
            <a:r>
              <a:rPr lang="en-US" sz="2300" dirty="0" err="1"/>
              <a:t>MWd</a:t>
            </a:r>
            <a:r>
              <a:rPr lang="en-US" sz="2300" dirty="0"/>
              <a:t>/</a:t>
            </a:r>
            <a:r>
              <a:rPr lang="en-US" sz="2300" dirty="0" err="1"/>
              <a:t>kgU</a:t>
            </a:r>
            <a:endParaRPr lang="en-US" sz="2300" dirty="0"/>
          </a:p>
          <a:p>
            <a:pPr lvl="1"/>
            <a:r>
              <a:rPr lang="en-US" sz="2300" dirty="0"/>
              <a:t>Small, as-built pores close due to effects of fission spikes and vacancy diffusion</a:t>
            </a:r>
          </a:p>
          <a:p>
            <a:pPr lvl="1"/>
            <a:r>
              <a:rPr lang="en-US" sz="2300" dirty="0"/>
              <a:t>Large pores stable (in absence of large hydrostatic stress)</a:t>
            </a:r>
          </a:p>
          <a:p>
            <a:r>
              <a:rPr lang="en-US" sz="2300" dirty="0"/>
              <a:t>Empirical correlation for densification is a function of </a:t>
            </a:r>
          </a:p>
          <a:p>
            <a:pPr lvl="1"/>
            <a:r>
              <a:rPr lang="en-US" sz="2300" dirty="0"/>
              <a:t>β - Burnup (in FIMA)</a:t>
            </a:r>
          </a:p>
          <a:p>
            <a:pPr lvl="1"/>
            <a:r>
              <a:rPr lang="en-US" sz="2300" dirty="0"/>
              <a:t>Δρ</a:t>
            </a:r>
            <a:r>
              <a:rPr lang="en-US" sz="2300" baseline="-25000" dirty="0"/>
              <a:t>0</a:t>
            </a:r>
            <a:r>
              <a:rPr lang="en-US" sz="2300" dirty="0"/>
              <a:t> – Total densification that can occur (a common value is 0.01)</a:t>
            </a:r>
          </a:p>
          <a:p>
            <a:pPr lvl="1"/>
            <a:r>
              <a:rPr lang="en-US" sz="2300" dirty="0"/>
              <a:t>β</a:t>
            </a:r>
            <a:r>
              <a:rPr lang="en-US" sz="2300" baseline="-25000" dirty="0"/>
              <a:t>D</a:t>
            </a:r>
            <a:r>
              <a:rPr lang="en-US" sz="2300" dirty="0"/>
              <a:t> – Burnup at which densification stops ( a common value is 5 MWD/</a:t>
            </a:r>
            <a:r>
              <a:rPr lang="en-US" sz="2300" dirty="0" err="1"/>
              <a:t>kgU</a:t>
            </a:r>
            <a:r>
              <a:rPr lang="en-US" sz="2300" dirty="0"/>
              <a:t>)</a:t>
            </a:r>
          </a:p>
          <a:p>
            <a:pPr lvl="1"/>
            <a:r>
              <a:rPr lang="en-US" sz="2300" dirty="0"/>
              <a:t>C</a:t>
            </a:r>
            <a:r>
              <a:rPr lang="en-US" sz="2300" baseline="-25000" dirty="0"/>
              <a:t>D</a:t>
            </a:r>
            <a:r>
              <a:rPr lang="en-US" sz="2300" dirty="0"/>
              <a:t> = </a:t>
            </a:r>
            <a:r>
              <a:rPr lang="is-IS" sz="2300" dirty="0"/>
              <a:t>7.235 − 0.0086 (T(°C) − 25) for T &lt; 750°C and CD = 1 for T ≥ 750 °C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ACB51-0287-B54B-A474-23236198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7421AC-EFC4-3E47-BB37-8008B94FEE3B}"/>
              </a:ext>
            </a:extLst>
          </p:cNvPr>
          <p:cNvGrpSpPr/>
          <p:nvPr/>
        </p:nvGrpSpPr>
        <p:grpSpPr>
          <a:xfrm>
            <a:off x="7566212" y="1801906"/>
            <a:ext cx="3650539" cy="2384613"/>
            <a:chOff x="713509" y="1042555"/>
            <a:chExt cx="3858491" cy="2386445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EB6D5403-E702-A046-9244-5FA312D23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09" y="1042555"/>
              <a:ext cx="3858491" cy="2386445"/>
            </a:xfrm>
            <a:prstGeom prst="rect">
              <a:avLst/>
            </a:prstGeom>
            <a:noFill/>
            <a:ln w="6350">
              <a:solidFill>
                <a:srgbClr val="D4AD6F"/>
              </a:solidFill>
              <a:miter lim="800000"/>
              <a:headEnd/>
              <a:tailEnd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479BE7-BCD4-7C49-99D3-56FEC0A5DDAE}"/>
                </a:ext>
              </a:extLst>
            </p:cNvPr>
            <p:cNvSpPr/>
            <p:nvPr/>
          </p:nvSpPr>
          <p:spPr>
            <a:xfrm>
              <a:off x="3059831" y="2780928"/>
              <a:ext cx="1206672" cy="296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 Narrow" pitchFamily="34" charset="0"/>
                </a:rPr>
                <a:t>[Maier et al, 1988]</a:t>
              </a:r>
              <a:endParaRPr lang="en-US" sz="1100" dirty="0">
                <a:latin typeface="Arial Narrow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CD3924E-BDB9-5B4D-9220-7CEA535A013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3932" y="4186519"/>
            <a:ext cx="3322674" cy="2492006"/>
          </a:xfrm>
          <a:prstGeom prst="rect">
            <a:avLst/>
          </a:prstGeom>
        </p:spPr>
      </p:pic>
      <p:pic>
        <p:nvPicPr>
          <p:cNvPr id="9" name="Picture 8" descr="latex-image-1.pdf">
            <a:extLst>
              <a:ext uri="{FF2B5EF4-FFF2-40B4-BE49-F238E27FC236}">
                <a16:creationId xmlns:a16="http://schemas.microsoft.com/office/drawing/2014/main" id="{F902FE23-709D-A44E-AE43-D2045E1C7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8239" y="5708651"/>
            <a:ext cx="2374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1E4E-2D4A-2F48-8F8A-47CC1CA4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 induced swelling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0371-949B-614E-98BF-28DDBEF1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4760259" cy="3965670"/>
          </a:xfrm>
        </p:spPr>
        <p:txBody>
          <a:bodyPr/>
          <a:lstStyle/>
          <a:p>
            <a:r>
              <a:rPr lang="en-US" sz="2000" dirty="0"/>
              <a:t>Fission product swelling results from three changes in the fuel microstructure</a:t>
            </a:r>
          </a:p>
          <a:p>
            <a:pPr lvl="1"/>
            <a:r>
              <a:rPr lang="en-US" sz="1600" u="sng" dirty="0"/>
              <a:t>Solid swelling</a:t>
            </a:r>
            <a:r>
              <a:rPr lang="en-US" sz="1600" dirty="0"/>
              <a:t>:  Accumulation of soluble and insoluble fission products in fuel matrix </a:t>
            </a:r>
          </a:p>
          <a:p>
            <a:pPr lvl="1"/>
            <a:r>
              <a:rPr lang="en-US" sz="1600" u="sng" dirty="0"/>
              <a:t>Gaseous swelling</a:t>
            </a:r>
            <a:r>
              <a:rPr lang="en-US" sz="1600" dirty="0"/>
              <a:t>:  Accumulation of gaseous and volatile fission products in intragranular and intergranular pores</a:t>
            </a:r>
          </a:p>
          <a:p>
            <a:pPr lvl="1"/>
            <a:r>
              <a:rPr lang="en-US" sz="1600" u="sng" dirty="0"/>
              <a:t>High burnup swelling</a:t>
            </a:r>
            <a:r>
              <a:rPr lang="en-US" sz="1600" dirty="0"/>
              <a:t>:  Restructuring of pellet rim with the accumulation of fission gas in a large number of small pores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6D49-F9C9-334B-BE14-10384EAC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F0D06-840B-DA41-8537-5EF9878C5211}"/>
              </a:ext>
            </a:extLst>
          </p:cNvPr>
          <p:cNvGrpSpPr>
            <a:grpSpLocks noChangeAspect="1"/>
          </p:cNvGrpSpPr>
          <p:nvPr/>
        </p:nvGrpSpPr>
        <p:grpSpPr>
          <a:xfrm>
            <a:off x="6334440" y="2337616"/>
            <a:ext cx="4511662" cy="3112926"/>
            <a:chOff x="2288767" y="836712"/>
            <a:chExt cx="4566465" cy="3099693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2134FA4-6D98-874C-BEE1-7FBAB23E9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8767" y="836712"/>
              <a:ext cx="4566465" cy="3099693"/>
            </a:xfrm>
            <a:prstGeom prst="rect">
              <a:avLst/>
            </a:prstGeom>
            <a:noFill/>
            <a:ln w="6350">
              <a:solidFill>
                <a:srgbClr val="D4AD6F"/>
              </a:solidFill>
              <a:miter lim="800000"/>
              <a:headEnd/>
              <a:tailEnd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9F4F15-0CB9-AC4E-927A-88AC5D6895C9}"/>
                </a:ext>
              </a:extLst>
            </p:cNvPr>
            <p:cNvSpPr txBox="1"/>
            <p:nvPr/>
          </p:nvSpPr>
          <p:spPr>
            <a:xfrm>
              <a:off x="4067944" y="3265686"/>
              <a:ext cx="2659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 Narrow" pitchFamily="34" charset="0"/>
                </a:rPr>
                <a:t>after </a:t>
              </a:r>
              <a:r>
                <a:rPr lang="en-US" sz="1400" dirty="0" err="1">
                  <a:latin typeface="Arial Narrow" pitchFamily="34" charset="0"/>
                </a:rPr>
                <a:t>Garzarolli</a:t>
              </a:r>
              <a:r>
                <a:rPr lang="en-US" sz="1400" dirty="0">
                  <a:latin typeface="Arial Narrow" pitchFamily="34" charset="0"/>
                </a:rPr>
                <a:t> in [Rudling et al, 2007]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3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7938-61CC-C14E-9425-BBAE3A8E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fission product swelling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267D-4E80-7140-BD5C-1A8E987C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585012" cy="39656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dirty="0">
                <a:sym typeface="Symbol"/>
              </a:rPr>
              <a:t>The solid fission product swelling model is a function of:</a:t>
            </a:r>
          </a:p>
          <a:p>
            <a:pPr lvl="1"/>
            <a:r>
              <a:rPr lang="el-GR" sz="1600" dirty="0"/>
              <a:t>Β</a:t>
            </a:r>
            <a:r>
              <a:rPr lang="en-US" sz="1600" dirty="0"/>
              <a:t> – Burnup (in FIMA)</a:t>
            </a:r>
          </a:p>
          <a:p>
            <a:pPr lvl="1"/>
            <a:r>
              <a:rPr lang="en-US" sz="1600" dirty="0" err="1"/>
              <a:t>ρ</a:t>
            </a:r>
            <a:r>
              <a:rPr lang="en-US" sz="1600" dirty="0"/>
              <a:t> – Initial UO</a:t>
            </a:r>
            <a:r>
              <a:rPr lang="en-US" sz="1600" baseline="-25000" dirty="0"/>
              <a:t>2</a:t>
            </a:r>
            <a:r>
              <a:rPr lang="en-US" sz="1600" dirty="0"/>
              <a:t> density (g/cm</a:t>
            </a:r>
            <a:r>
              <a:rPr lang="en-US" sz="1600" baseline="30000" dirty="0"/>
              <a:t>3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4F1F0-8FFC-7142-B143-9DB9D2C0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330BB-506E-8445-8080-F1951EE1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0495"/>
            <a:ext cx="5020438" cy="3765329"/>
          </a:xfrm>
          <a:prstGeom prst="rect">
            <a:avLst/>
          </a:prstGeom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5AE088D6-906A-2F4B-A505-D1463AC4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5942" y="4225656"/>
            <a:ext cx="22225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6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8D87-1841-BA4C-AF81-D5A04583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Gaseous fission product swelling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34F9-4FFB-A145-A3F7-D2E75D9E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239435" cy="396567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800"/>
              </a:spcBef>
            </a:pPr>
            <a:r>
              <a:rPr lang="en-US" sz="2000" dirty="0"/>
              <a:t>Gaseous swelling varies strongly with temperature, fission rate and stress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T &lt; 1000K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Fission gas atoms remain in fuel matrix or collect in small, isolated, intragranular pores (&lt;1 nm)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Intragranular pore size limited by fission spikes that drive gas back into fuel matrix 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Gaseous swelling constrained by fission gas release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T = 1000 to 1700 K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Swelling takes place at hot interior of pellet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Gas atoms in fuel matrix diffuse to grain boundaries and collect in pores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Gas pressure causes bubbles to increase in size and to coalesce into larger pores 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Gaseous swelling opposed by applied stress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Gaseous swelling also constrained by fission gas release</a:t>
            </a:r>
          </a:p>
          <a:p>
            <a:pPr>
              <a:spcBef>
                <a:spcPts val="800"/>
              </a:spcBef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17967-2B2D-7B41-9E76-1DD1F351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FC4F523B-2E5B-6A41-8FE2-85E081EE6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762" y="6026059"/>
            <a:ext cx="6070600" cy="29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90D7C-0B0C-8D43-A3B6-46528A6E33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9294" y="1637142"/>
            <a:ext cx="3316942" cy="2487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5BBD9-15DE-4D4C-B9F7-BA1919B25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067" y="4143330"/>
            <a:ext cx="3462169" cy="25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4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DC1B-84C4-BB45-8C59-921D3678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change in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818A-3240-DC4C-8E62-363E90E7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 change in volume is found by adding all components of dimensional change</a:t>
            </a:r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tot</a:t>
            </a:r>
            <a:r>
              <a:rPr lang="en-US" dirty="0"/>
              <a:t> = </a:t>
            </a:r>
            <a:r>
              <a:rPr lang="en-US" dirty="0" err="1"/>
              <a:t>ε</a:t>
            </a:r>
            <a:r>
              <a:rPr lang="en-US" baseline="-25000" dirty="0" err="1"/>
              <a:t>th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D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sfp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gfp</a:t>
            </a:r>
            <a:endParaRPr lang="en-US" baseline="-25000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fission rate = 2.5e13 f/(cm</a:t>
            </a:r>
            <a:r>
              <a:rPr lang="en-US" baseline="30000" dirty="0"/>
              <a:t>3 </a:t>
            </a:r>
            <a:r>
              <a:rPr lang="en-US" dirty="0"/>
              <a:t>s) </a:t>
            </a:r>
          </a:p>
          <a:p>
            <a:pPr lvl="1"/>
            <a:r>
              <a:rPr lang="en-US" dirty="0"/>
              <a:t>T(fuel) = 1400 K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= 300 K</a:t>
            </a:r>
          </a:p>
          <a:p>
            <a:pPr lvl="1"/>
            <a:r>
              <a:rPr lang="en-US" dirty="0"/>
              <a:t>For densification: Δρ</a:t>
            </a:r>
            <a:r>
              <a:rPr lang="en-US" baseline="-25000" dirty="0"/>
              <a:t>0</a:t>
            </a:r>
            <a:r>
              <a:rPr lang="en-US" dirty="0"/>
              <a:t> = 0.01 and β</a:t>
            </a:r>
            <a:r>
              <a:rPr lang="en-US" baseline="-25000" dirty="0"/>
              <a:t>D</a:t>
            </a:r>
            <a:r>
              <a:rPr lang="en-US" dirty="0"/>
              <a:t> = 5 MWD/</a:t>
            </a:r>
            <a:r>
              <a:rPr lang="en-US" dirty="0" err="1"/>
              <a:t>kgU</a:t>
            </a:r>
            <a:endParaRPr lang="en-US" dirty="0"/>
          </a:p>
          <a:p>
            <a:pPr lvl="1"/>
            <a:r>
              <a:rPr lang="en-US" dirty="0"/>
              <a:t>Total time: 2 weeks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FC51A-63B1-C24F-ACE9-D05FD828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6D1A-AF93-AE41-A783-0FDED671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Volume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0B28-4AE7-094C-9C7F-F147D0D3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First, we need to calculate the burnup, enrich 5%,</a:t>
            </a:r>
          </a:p>
          <a:p>
            <a:pPr lvl="1"/>
            <a:r>
              <a:rPr lang="en-US" dirty="0"/>
              <a:t>M</a:t>
            </a:r>
            <a:r>
              <a:rPr lang="en-US" baseline="-25000" dirty="0"/>
              <a:t>UO2</a:t>
            </a:r>
            <a:r>
              <a:rPr lang="en-US" dirty="0"/>
              <a:t>=16*2+238*0.95+235*0.05=269.9 g/</a:t>
            </a:r>
            <a:r>
              <a:rPr lang="en-US" dirty="0" err="1"/>
              <a:t>mol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baseline="-25000" dirty="0"/>
              <a:t>U</a:t>
            </a:r>
            <a:r>
              <a:rPr lang="en-US" dirty="0"/>
              <a:t> = N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 err="1">
                <a:latin typeface="Symbol" pitchFamily="2" charset="2"/>
              </a:rPr>
              <a:t>r</a:t>
            </a:r>
            <a:r>
              <a:rPr lang="en-US" baseline="-25000" dirty="0" err="1"/>
              <a:t>U</a:t>
            </a:r>
            <a:r>
              <a:rPr lang="en-US" dirty="0"/>
              <a:t>/M</a:t>
            </a:r>
            <a:r>
              <a:rPr lang="en-US" baseline="-25000" dirty="0"/>
              <a:t>U </a:t>
            </a:r>
            <a:r>
              <a:rPr lang="en-US" dirty="0"/>
              <a:t>= 6.022e23*10.97/269.9 = </a:t>
            </a:r>
            <a:r>
              <a:rPr lang="hr-HR" dirty="0"/>
              <a:t>2.45e22</a:t>
            </a:r>
            <a:r>
              <a:rPr lang="en-US" dirty="0"/>
              <a:t> atoms of U/cm</a:t>
            </a:r>
            <a:r>
              <a:rPr lang="en-US" baseline="30000" dirty="0"/>
              <a:t>3</a:t>
            </a:r>
            <a:endParaRPr lang="en-US" baseline="-25000" dirty="0"/>
          </a:p>
          <a:p>
            <a:pPr lvl="1"/>
            <a:r>
              <a:rPr lang="en-US" dirty="0"/>
              <a:t>β = 2.5e13*3600*24*7*2/2.45e22 = 0.0012 FIMA</a:t>
            </a:r>
          </a:p>
          <a:p>
            <a:r>
              <a:rPr lang="en-US" dirty="0"/>
              <a:t>Next, we need to determine the strain from thermal expansion</a:t>
            </a:r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th</a:t>
            </a:r>
            <a:r>
              <a:rPr lang="en-US" dirty="0"/>
              <a:t> = αΔT = 11e-6*(1400 – 300) = 0.0121</a:t>
            </a:r>
          </a:p>
          <a:p>
            <a:r>
              <a:rPr lang="en-US" dirty="0"/>
              <a:t>Then, we consider densification,</a:t>
            </a:r>
          </a:p>
          <a:p>
            <a:pPr lvl="1"/>
            <a:r>
              <a:rPr lang="en-US" dirty="0"/>
              <a:t>We need to calculate C</a:t>
            </a:r>
            <a:r>
              <a:rPr lang="en-US" baseline="-25000" dirty="0"/>
              <a:t>D</a:t>
            </a:r>
            <a:r>
              <a:rPr lang="en-US" dirty="0"/>
              <a:t>, but because we are higher than 750C, C</a:t>
            </a:r>
            <a:r>
              <a:rPr lang="en-US" baseline="-25000" dirty="0"/>
              <a:t>D</a:t>
            </a:r>
            <a:r>
              <a:rPr lang="en-US" dirty="0"/>
              <a:t> = 1</a:t>
            </a:r>
            <a:endParaRPr lang="en-US" baseline="-25000" dirty="0"/>
          </a:p>
          <a:p>
            <a:pPr lvl="1"/>
            <a:r>
              <a:rPr lang="en-US" dirty="0"/>
              <a:t>We need to convert the burnup to FIMA, β</a:t>
            </a:r>
            <a:r>
              <a:rPr lang="en-US" baseline="-25000" dirty="0"/>
              <a:t>D</a:t>
            </a:r>
            <a:r>
              <a:rPr lang="en-US" dirty="0"/>
              <a:t> = 5 MWD/</a:t>
            </a:r>
            <a:r>
              <a:rPr lang="en-US" dirty="0" err="1"/>
              <a:t>kgU</a:t>
            </a:r>
            <a:r>
              <a:rPr lang="en-US" dirty="0"/>
              <a:t>/950 = 0.0053 FIMA</a:t>
            </a:r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D</a:t>
            </a:r>
            <a:r>
              <a:rPr lang="en-US" dirty="0"/>
              <a:t> = 0.01*(</a:t>
            </a:r>
            <a:r>
              <a:rPr lang="en-US" dirty="0" err="1"/>
              <a:t>exp</a:t>
            </a:r>
            <a:r>
              <a:rPr lang="en-US" dirty="0"/>
              <a:t>(0.0012*log(0.01)/(1*0.0053)) – 1) = -0.0065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64612-4D0B-6E49-AE99-86B95A7B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D3D11DE7-D26A-4445-ABF6-BEB400AC3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0300" y="2198687"/>
            <a:ext cx="1257300" cy="317500"/>
          </a:xfrm>
          <a:prstGeom prst="rect">
            <a:avLst/>
          </a:prstGeom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CE034B3E-41E0-D243-84FA-C565DA4CD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995" y="4339273"/>
            <a:ext cx="2374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9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AB87-1D92-7645-B8CE-36D4DD37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012D-6392-BE43-B942-890937DA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Fission gas release models are used to understand fission gas experiments and to predict gas release for fuel performance codes</a:t>
            </a:r>
          </a:p>
          <a:p>
            <a:r>
              <a:rPr lang="en-US" dirty="0"/>
              <a:t>Spherical grain models predict a fraction of gas release for post-irradiation annealing or for in-pile gas release</a:t>
            </a:r>
          </a:p>
          <a:p>
            <a:r>
              <a:rPr lang="en-US" dirty="0"/>
              <a:t>Booth model takes Stage 1 into account; Forsberg-</a:t>
            </a:r>
            <a:r>
              <a:rPr lang="en-US" dirty="0" err="1"/>
              <a:t>Massih</a:t>
            </a:r>
            <a:r>
              <a:rPr lang="en-US" dirty="0"/>
              <a:t> model takes Stage 1 and 2 into account</a:t>
            </a:r>
          </a:p>
          <a:p>
            <a:r>
              <a:rPr lang="en-US" dirty="0"/>
              <a:t>Fission gas diffusivity behavior changes with temperature and fission rate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7F1BE-BD11-314B-BEBC-9290C0B3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16E2-1BDF-284E-B4F0-71E4B41E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Volume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5A37-6A7F-CF4F-9D34-BD8DEE5A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solid fission product swelling,</a:t>
            </a:r>
          </a:p>
          <a:p>
            <a:pPr lvl="1"/>
            <a:r>
              <a:rPr lang="en-US" dirty="0"/>
              <a:t>For the density of UO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dirty="0"/>
              <a:t> = 10.97 g/cm</a:t>
            </a:r>
            <a:r>
              <a:rPr lang="en-US" baseline="30000" dirty="0"/>
              <a:t>3</a:t>
            </a:r>
            <a:endParaRPr lang="en-US" dirty="0"/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sfp</a:t>
            </a:r>
            <a:r>
              <a:rPr lang="en-US" dirty="0"/>
              <a:t> = 5.577e-2*10.97*0.0012 = 7.34e-4</a:t>
            </a:r>
          </a:p>
          <a:p>
            <a:r>
              <a:rPr lang="en-US" dirty="0"/>
              <a:t>Finally, gaseous fission product swelling </a:t>
            </a:r>
          </a:p>
          <a:p>
            <a:endParaRPr lang="en-US" dirty="0"/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gfp</a:t>
            </a:r>
            <a:r>
              <a:rPr lang="en-US" baseline="-25000" dirty="0"/>
              <a:t> </a:t>
            </a:r>
            <a:r>
              <a:rPr lang="en-US" dirty="0"/>
              <a:t>= 1.96e-28*10.97*0.0012*(2800 – 1400)^11.73*</a:t>
            </a:r>
            <a:br>
              <a:rPr lang="en-US" dirty="0"/>
            </a:br>
            <a:r>
              <a:rPr lang="en-US" dirty="0" err="1"/>
              <a:t>exp</a:t>
            </a:r>
            <a:r>
              <a:rPr lang="en-US" dirty="0"/>
              <a:t>(-0.0162*(2800 – 1400))*</a:t>
            </a:r>
            <a:r>
              <a:rPr lang="en-US" dirty="0" err="1"/>
              <a:t>exp</a:t>
            </a:r>
            <a:r>
              <a:rPr lang="en-US" dirty="0"/>
              <a:t>(-17.8*10.97*0.0012) = 0.0023</a:t>
            </a:r>
          </a:p>
          <a:p>
            <a:r>
              <a:rPr lang="en-US" dirty="0"/>
              <a:t>Total:</a:t>
            </a:r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tot</a:t>
            </a:r>
            <a:r>
              <a:rPr lang="en-US" dirty="0"/>
              <a:t> = </a:t>
            </a:r>
            <a:r>
              <a:rPr lang="en-US" dirty="0" err="1"/>
              <a:t>ε</a:t>
            </a:r>
            <a:r>
              <a:rPr lang="en-US" baseline="-25000" dirty="0" err="1"/>
              <a:t>th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D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sfp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gfp</a:t>
            </a:r>
            <a:r>
              <a:rPr lang="en-US" baseline="-25000" dirty="0"/>
              <a:t> </a:t>
            </a:r>
            <a:r>
              <a:rPr lang="en-US" dirty="0"/>
              <a:t>= 0.0121 – 0.0065 + 7.34e-4 + 0.0023 = 0.0086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8239D-44FF-1447-A0FB-33C732CE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1DFFF397-07A8-1342-9490-735EF72DA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7070" y="3997280"/>
            <a:ext cx="6070600" cy="292100"/>
          </a:xfrm>
          <a:prstGeom prst="rect">
            <a:avLst/>
          </a:prstGeom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7F830651-AAAC-934B-A0EE-4ECA95A7C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279342"/>
            <a:ext cx="22225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68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F05F-1835-2345-A021-5695D413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overall swelling behavior depends on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F057B-532E-504A-AD22-EB9788BB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9BE3A-E627-BB4B-884A-F5D4370C50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734"/>
          <a:stretch/>
        </p:blipFill>
        <p:spPr>
          <a:xfrm>
            <a:off x="6401194" y="2400549"/>
            <a:ext cx="4381955" cy="3523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654F8B-F443-7E42-BE26-BC2587ECA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58" y="2400549"/>
            <a:ext cx="4813450" cy="36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B666-09BE-1642-99D1-FE580FDB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8157-7E47-5B46-AAD3-7C13CE22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42866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Creep is a general mechanism for plastic deformation that occurs over time when </a:t>
            </a:r>
            <a:r>
              <a:rPr lang="en-US" dirty="0" err="1"/>
              <a:t>σ</a:t>
            </a:r>
            <a:r>
              <a:rPr lang="en-US" dirty="0"/>
              <a:t> &lt; </a:t>
            </a:r>
            <a:r>
              <a:rPr lang="en-US" dirty="0" err="1"/>
              <a:t>σ</a:t>
            </a:r>
            <a:r>
              <a:rPr lang="en-US" baseline="-25000" dirty="0" err="1"/>
              <a:t>y</a:t>
            </a:r>
            <a:r>
              <a:rPr lang="en-US" dirty="0"/>
              <a:t> </a:t>
            </a:r>
          </a:p>
          <a:p>
            <a:r>
              <a:rPr lang="en-US" dirty="0"/>
              <a:t>Consider a heated metal beam so it expands some distance dx</a:t>
            </a:r>
          </a:p>
          <a:p>
            <a:endParaRPr lang="en-US" dirty="0"/>
          </a:p>
          <a:p>
            <a:r>
              <a:rPr lang="en-US" dirty="0"/>
              <a:t>We then fix it between two walls and let it cool down</a:t>
            </a:r>
          </a:p>
          <a:p>
            <a:r>
              <a:rPr lang="en-US" dirty="0"/>
              <a:t>Because </a:t>
            </a:r>
            <a:r>
              <a:rPr lang="en-US" dirty="0" err="1"/>
              <a:t>σ</a:t>
            </a:r>
            <a:r>
              <a:rPr lang="en-US" dirty="0"/>
              <a:t> &lt; </a:t>
            </a:r>
            <a:r>
              <a:rPr lang="en-US" dirty="0" err="1"/>
              <a:t>σ</a:t>
            </a:r>
            <a:r>
              <a:rPr lang="en-US" baseline="-25000" dirty="0" err="1"/>
              <a:t>y</a:t>
            </a:r>
            <a:r>
              <a:rPr lang="en-US" dirty="0"/>
              <a:t>, that stress remains constant</a:t>
            </a:r>
          </a:p>
          <a:p>
            <a:r>
              <a:rPr lang="en-US" dirty="0"/>
              <a:t>In creep, defect diffusion is induced by the stress to cause permanent deformation and reduce the stress</a:t>
            </a:r>
          </a:p>
          <a:p>
            <a:r>
              <a:rPr lang="en-US" dirty="0"/>
              <a:t>Therefore, creep </a:t>
            </a:r>
          </a:p>
          <a:p>
            <a:pPr lvl="1"/>
            <a:r>
              <a:rPr lang="en-US" dirty="0"/>
              <a:t>Occurs over time</a:t>
            </a:r>
          </a:p>
          <a:p>
            <a:pPr lvl="1"/>
            <a:r>
              <a:rPr lang="en-US" dirty="0"/>
              <a:t>Increases with increasing number of diffusing defects</a:t>
            </a:r>
          </a:p>
          <a:p>
            <a:pPr lvl="2"/>
            <a:r>
              <a:rPr lang="en-US" dirty="0"/>
              <a:t>High temperature (</a:t>
            </a:r>
            <a:r>
              <a:rPr lang="en-US" b="1" dirty="0"/>
              <a:t>thermal creep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Irradiation (</a:t>
            </a:r>
            <a:r>
              <a:rPr lang="en-US" b="1" dirty="0"/>
              <a:t>irradiation creep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1ADDA-8421-DE4F-AE8F-50A7CFCD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308D1D-8C2A-4A4F-83DB-701A120FF097}"/>
              </a:ext>
            </a:extLst>
          </p:cNvPr>
          <p:cNvGrpSpPr/>
          <p:nvPr/>
        </p:nvGrpSpPr>
        <p:grpSpPr>
          <a:xfrm>
            <a:off x="9241644" y="2423114"/>
            <a:ext cx="1931350" cy="905238"/>
            <a:chOff x="3043586" y="2017830"/>
            <a:chExt cx="1931350" cy="90523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454FB2A-DC8A-8641-9679-895A97175313}"/>
                </a:ext>
              </a:extLst>
            </p:cNvPr>
            <p:cNvCxnSpPr/>
            <p:nvPr/>
          </p:nvCxnSpPr>
          <p:spPr>
            <a:xfrm>
              <a:off x="3043586" y="2782511"/>
              <a:ext cx="19313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723A25-453A-2447-8264-662ADDFF41A3}"/>
                </a:ext>
              </a:extLst>
            </p:cNvPr>
            <p:cNvSpPr txBox="1"/>
            <p:nvPr/>
          </p:nvSpPr>
          <p:spPr>
            <a:xfrm>
              <a:off x="3664052" y="2615291"/>
              <a:ext cx="5669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x+dx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55FF34-7C27-F04F-96AC-6D404CC24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3587" y="2299009"/>
              <a:ext cx="1931349" cy="2926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5B35F0-2C99-184D-858A-0B64CFF8E3FF}"/>
                </a:ext>
              </a:extLst>
            </p:cNvPr>
            <p:cNvSpPr/>
            <p:nvPr/>
          </p:nvSpPr>
          <p:spPr>
            <a:xfrm>
              <a:off x="3043586" y="2299009"/>
              <a:ext cx="1735988" cy="2630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C2B9F48-ED3B-684A-AD82-016240664557}"/>
                </a:ext>
              </a:extLst>
            </p:cNvPr>
            <p:cNvCxnSpPr/>
            <p:nvPr/>
          </p:nvCxnSpPr>
          <p:spPr>
            <a:xfrm>
              <a:off x="3043586" y="2216809"/>
              <a:ext cx="173598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FBB361-49C0-3949-B2CD-91207DB54BEC}"/>
                </a:ext>
              </a:extLst>
            </p:cNvPr>
            <p:cNvSpPr txBox="1"/>
            <p:nvPr/>
          </p:nvSpPr>
          <p:spPr>
            <a:xfrm>
              <a:off x="3757551" y="2017830"/>
              <a:ext cx="255513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61BA47-4723-214E-89E4-3E497CEA188E}"/>
              </a:ext>
            </a:extLst>
          </p:cNvPr>
          <p:cNvGrpSpPr/>
          <p:nvPr/>
        </p:nvGrpSpPr>
        <p:grpSpPr>
          <a:xfrm>
            <a:off x="9008749" y="3352026"/>
            <a:ext cx="2404745" cy="683827"/>
            <a:chOff x="3043586" y="3148612"/>
            <a:chExt cx="2702087" cy="7439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1717C2-1833-034B-8CE7-C4F340FE34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955" y="3405762"/>
              <a:ext cx="1931349" cy="2926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EA5595-5FD1-7746-9376-32C13645AC50}"/>
                </a:ext>
              </a:extLst>
            </p:cNvPr>
            <p:cNvSpPr/>
            <p:nvPr/>
          </p:nvSpPr>
          <p:spPr>
            <a:xfrm>
              <a:off x="3043586" y="3208729"/>
              <a:ext cx="385369" cy="683827"/>
            </a:xfrm>
            <a:prstGeom prst="rect">
              <a:avLst/>
            </a:prstGeom>
            <a:pattFill prst="wdUpDiag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CB361B-4AA2-9840-BDD5-C04B6EE40723}"/>
                </a:ext>
              </a:extLst>
            </p:cNvPr>
            <p:cNvSpPr/>
            <p:nvPr/>
          </p:nvSpPr>
          <p:spPr>
            <a:xfrm>
              <a:off x="5360304" y="3208729"/>
              <a:ext cx="385369" cy="683827"/>
            </a:xfrm>
            <a:prstGeom prst="rect">
              <a:avLst/>
            </a:prstGeom>
            <a:pattFill prst="wdUpDiag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458F1D-A3A5-9F4C-AB42-ED7076446E37}"/>
                </a:ext>
              </a:extLst>
            </p:cNvPr>
            <p:cNvSpPr txBox="1"/>
            <p:nvPr/>
          </p:nvSpPr>
          <p:spPr>
            <a:xfrm>
              <a:off x="3757551" y="3148612"/>
              <a:ext cx="1217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σ</a:t>
              </a:r>
              <a:r>
                <a:rPr lang="en-US" sz="1400" dirty="0"/>
                <a:t> = E </a:t>
              </a:r>
              <a:r>
                <a:rPr lang="en-US" sz="1400" dirty="0" err="1"/>
                <a:t>ε</a:t>
              </a:r>
              <a:endParaRPr lang="en-US" sz="14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87AA744-95E6-D54F-8F4A-DDCE69DD12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0888" y="4605515"/>
            <a:ext cx="2464953" cy="15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6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4188-C0AC-A844-8ECD-24C6E2E4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00AF-8770-9842-BF6F-1EAFFABC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General creep equation:</a:t>
            </a:r>
          </a:p>
          <a:p>
            <a:endParaRPr lang="en-US" dirty="0"/>
          </a:p>
          <a:p>
            <a:r>
              <a:rPr lang="en-US" dirty="0"/>
              <a:t>Creep can be caused by various microstructural mechanisms</a:t>
            </a:r>
          </a:p>
          <a:p>
            <a:r>
              <a:rPr lang="en-US" dirty="0"/>
              <a:t>Bulk Diffusion (Nabarro-Herring creep) </a:t>
            </a:r>
          </a:p>
          <a:p>
            <a:pPr lvl="1"/>
            <a:r>
              <a:rPr lang="en-US" dirty="0"/>
              <a:t>Atoms diffuse (high T), causing grains to elongate along the stress axis</a:t>
            </a:r>
          </a:p>
          <a:p>
            <a:pPr lvl="1"/>
            <a:r>
              <a:rPr lang="en-US" dirty="0"/>
              <a:t>Q = Q(self diffusion), m = 1, and b = 2</a:t>
            </a:r>
          </a:p>
          <a:p>
            <a:r>
              <a:rPr lang="en-US" dirty="0"/>
              <a:t>Grain boundary diffusion (Coble creep)</a:t>
            </a:r>
          </a:p>
          <a:p>
            <a:pPr lvl="1"/>
            <a:r>
              <a:rPr lang="en-US" dirty="0"/>
              <a:t>Atoms diffuse along grain boundaries to elongate the grains along the stress axis</a:t>
            </a:r>
          </a:p>
          <a:p>
            <a:pPr lvl="1"/>
            <a:r>
              <a:rPr lang="en-US" dirty="0"/>
              <a:t>Q = Q(grain boundary diffusion), m = 1, and b = 3</a:t>
            </a:r>
          </a:p>
          <a:p>
            <a:r>
              <a:rPr lang="en-US" dirty="0"/>
              <a:t>Dislocation creep</a:t>
            </a:r>
          </a:p>
          <a:p>
            <a:pPr lvl="1"/>
            <a:r>
              <a:rPr lang="en-US" dirty="0"/>
              <a:t>Dislocations glide under a high stress</a:t>
            </a:r>
          </a:p>
          <a:p>
            <a:pPr lvl="1"/>
            <a:r>
              <a:rPr lang="en-US" dirty="0"/>
              <a:t>Dislocations climb due to defects to avoid obstacles</a:t>
            </a:r>
          </a:p>
          <a:p>
            <a:pPr lvl="1"/>
            <a:r>
              <a:rPr lang="en-US" dirty="0"/>
              <a:t>Q = Q(self diffusion), m = 4–6, and b =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8376A-B1A2-2B4E-A9A1-34A7A8AF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1F0FEDF2-34E9-8D4F-A316-0E660A91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053" y="1968501"/>
            <a:ext cx="1511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0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6C8-FDE7-5C41-9690-BF5F4B64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creep mechanisms are active for different combinations of stress and temperature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6EF34-39F6-3549-B062-279E3AAA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7C296-2EAD-804C-B84F-8BF782FA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71" y="2016367"/>
            <a:ext cx="6245787" cy="470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7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A2AC-11B5-7A4B-A329-EF7EA25F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creep changes in irradiated 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D6C3F-DCA2-2D4B-BBFD-6027DA10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67F7A-3EAF-1749-B196-B107777F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01" y="1968501"/>
            <a:ext cx="6916998" cy="476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7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0368-313E-A140-A995-88427F5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Irradiation and Creep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B27B-D6EE-4749-B354-BD56EC0B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Irradiation accelerates creep, causing it to be significant at lower temperatures</a:t>
            </a:r>
          </a:p>
          <a:p>
            <a:r>
              <a:rPr lang="en-US" dirty="0"/>
              <a:t>Irradiation has little effect on diffusional creep, but it accelerates dislocation creep in cubic materials </a:t>
            </a:r>
          </a:p>
          <a:p>
            <a:r>
              <a:rPr lang="en-US" dirty="0"/>
              <a:t>The dislocation creep rate can be written as</a:t>
            </a:r>
          </a:p>
          <a:p>
            <a:pPr lvl="1"/>
            <a:r>
              <a:rPr lang="en-US" i="1" dirty="0" err="1">
                <a:latin typeface="Times New Roman"/>
                <a:cs typeface="Times New Roman"/>
              </a:rPr>
              <a:t>ρ</a:t>
            </a:r>
            <a:r>
              <a:rPr lang="en-US" i="1" baseline="-25000" dirty="0" err="1">
                <a:latin typeface="Times New Roman"/>
                <a:cs typeface="Times New Roman"/>
              </a:rPr>
              <a:t>d</a:t>
            </a:r>
            <a:r>
              <a:rPr lang="en-US" i="1" baseline="30000" dirty="0" err="1">
                <a:latin typeface="Times New Roman"/>
                <a:cs typeface="Times New Roman"/>
              </a:rPr>
              <a:t>m</a:t>
            </a:r>
            <a:r>
              <a:rPr lang="en-US" dirty="0"/>
              <a:t> is the density of mobile dislocations</a:t>
            </a:r>
          </a:p>
          <a:p>
            <a:pPr lvl="1"/>
            <a:r>
              <a:rPr lang="en-US" dirty="0"/>
              <a:t>b is the burgers vector</a:t>
            </a:r>
          </a:p>
          <a:p>
            <a:pPr lvl="1"/>
            <a:r>
              <a:rPr lang="en-US" dirty="0" err="1"/>
              <a:t>v</a:t>
            </a:r>
            <a:r>
              <a:rPr lang="en-US" baseline="-25000" dirty="0" err="1"/>
              <a:t>d</a:t>
            </a:r>
            <a:r>
              <a:rPr lang="en-US" dirty="0"/>
              <a:t> is the dislocation velocity</a:t>
            </a:r>
          </a:p>
          <a:p>
            <a:r>
              <a:rPr lang="en-US" dirty="0"/>
              <a:t>Gliding dislocations quickly get pinned by obstacles</a:t>
            </a:r>
          </a:p>
          <a:p>
            <a:r>
              <a:rPr lang="en-US" dirty="0"/>
              <a:t>As the dislocations absorb defects created by irradiation, they climb to different slip planes to avoid the obstacles</a:t>
            </a:r>
          </a:p>
          <a:p>
            <a:r>
              <a:rPr lang="en-US" dirty="0"/>
              <a:t>More interstitials are absorbed than vacancies due to the higher sink strength for interstitials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A781D-9EEF-5E49-83E9-80F12ABE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9FD86-AAD6-7D41-AB38-521B855BB0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6199" y="3110319"/>
            <a:ext cx="1014539" cy="2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34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8E19-1A07-DA4C-A477-9D5CEAF7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Creep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138B-8E6D-1A4E-882D-3C99C782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513408" cy="3965670"/>
          </a:xfrm>
        </p:spPr>
        <p:txBody>
          <a:bodyPr/>
          <a:lstStyle/>
          <a:p>
            <a:r>
              <a:rPr lang="en-US" dirty="0"/>
              <a:t>Like other materials, the fuel also undergoes creep</a:t>
            </a:r>
          </a:p>
          <a:p>
            <a:r>
              <a:rPr lang="en-US" dirty="0"/>
              <a:t>The fuel creep (In UO2) is a combination of diffusion creep and irradiation creep</a:t>
            </a:r>
          </a:p>
          <a:p>
            <a:r>
              <a:rPr lang="en-US" dirty="0"/>
              <a:t>It is expected that fuel creep plays a major role in dimensional change in metallic fuels, largely via N-H and Coble creep, but still unproven experimentally and no good creep models exist for metallic fuels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3DC62-EE45-7C4D-BD47-47095C4F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777FB4E-CCEC-E949-9AD0-C119AE7F2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9586" y="2198687"/>
            <a:ext cx="4311018" cy="3640238"/>
          </a:xfrm>
          <a:prstGeom prst="rect">
            <a:avLst/>
          </a:prstGeom>
          <a:noFill/>
          <a:ln w="6350">
            <a:solidFill>
              <a:srgbClr val="D4AD6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236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A652-F860-1244-86FA-323BB427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BD7F-5EA8-7D46-96CC-50082467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008561" cy="41958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UO</a:t>
            </a:r>
            <a:r>
              <a:rPr lang="en-US" baseline="-25000" dirty="0"/>
              <a:t>2</a:t>
            </a:r>
            <a:r>
              <a:rPr lang="en-US" dirty="0"/>
              <a:t> pellets fracture during changes in temperature due to large thermal stresses</a:t>
            </a:r>
          </a:p>
          <a:p>
            <a:r>
              <a:rPr lang="en-US" dirty="0"/>
              <a:t>Fracture results in:</a:t>
            </a:r>
          </a:p>
          <a:p>
            <a:pPr lvl="1"/>
            <a:r>
              <a:rPr lang="en-US" dirty="0"/>
              <a:t>Increased gap reduction</a:t>
            </a:r>
          </a:p>
          <a:p>
            <a:pPr lvl="1"/>
            <a:r>
              <a:rPr lang="en-US" dirty="0"/>
              <a:t>Reduced thermal conductivity</a:t>
            </a:r>
          </a:p>
          <a:p>
            <a:pPr lvl="1"/>
            <a:r>
              <a:rPr lang="en-US" dirty="0"/>
              <a:t>Increased avenues for fission gas release</a:t>
            </a:r>
          </a:p>
          <a:p>
            <a:r>
              <a:rPr lang="en-US" dirty="0"/>
              <a:t>Fracture has been typically modeled in two ways:</a:t>
            </a:r>
          </a:p>
          <a:p>
            <a:pPr lvl="1"/>
            <a:r>
              <a:rPr lang="en-US" dirty="0"/>
              <a:t>Empirical relocation model that is a function of burnup</a:t>
            </a:r>
          </a:p>
          <a:p>
            <a:pPr lvl="1"/>
            <a:r>
              <a:rPr lang="en-US" dirty="0"/>
              <a:t>Semi-empirical smeared cracking model</a:t>
            </a:r>
          </a:p>
          <a:p>
            <a:r>
              <a:rPr lang="en-US" dirty="0"/>
              <a:t>Modern methods provide means of modeling discrete cracks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529E-189A-414E-B3BF-E1F5C7C6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 descr="1-s2.0-S0013794406004759-gr4.jpg">
            <a:extLst>
              <a:ext uri="{FF2B5EF4-FFF2-40B4-BE49-F238E27FC236}">
                <a16:creationId xmlns:a16="http://schemas.microsoft.com/office/drawing/2014/main" id="{CA71EAE4-BE87-2A47-9EE6-8BEC44296F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4450" y="982901"/>
            <a:ext cx="4045276" cy="2355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1E9FED-2BF7-5C45-AA57-0D9612A78BE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5402" y="3534241"/>
            <a:ext cx="2534908" cy="1926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B48CA-83FC-0D4D-A4A6-4618E8E96F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7551" y="3530083"/>
            <a:ext cx="2563061" cy="19304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4D6F3-AC11-9344-AB6D-8127685C3CD6}"/>
              </a:ext>
            </a:extLst>
          </p:cNvPr>
          <p:cNvSpPr/>
          <p:nvPr/>
        </p:nvSpPr>
        <p:spPr>
          <a:xfrm>
            <a:off x="7448970" y="5524220"/>
            <a:ext cx="4280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0" indent="-222250">
              <a:buClr>
                <a:schemeClr val="tx2"/>
              </a:buClr>
              <a:buFont typeface="Arial"/>
              <a:buChar char="•"/>
            </a:pPr>
            <a:r>
              <a:rPr lang="en-US" dirty="0"/>
              <a:t>Radial cracks partially penetrate the pellet during temperature increase</a:t>
            </a:r>
          </a:p>
          <a:p>
            <a:pPr marL="222250" indent="-222250">
              <a:buClr>
                <a:schemeClr val="tx2"/>
              </a:buClr>
              <a:buFont typeface="Arial"/>
              <a:buChar char="•"/>
            </a:pPr>
            <a:r>
              <a:rPr lang="en-US" dirty="0"/>
              <a:t>Full cracking occurs when the temperature decreases</a:t>
            </a:r>
          </a:p>
        </p:txBody>
      </p:sp>
    </p:spTree>
    <p:extLst>
      <p:ext uri="{BB962C8B-B14F-4D97-AF65-F5344CB8AC3E}">
        <p14:creationId xmlns:p14="http://schemas.microsoft.com/office/powerpoint/2010/main" val="2850285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3761-84F2-1140-8F52-A5E952D4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1DE5-4A63-6A49-B94B-1ECE56206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300486" cy="41958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fracture behavior of the fuel is fairly complicated</a:t>
            </a:r>
          </a:p>
          <a:p>
            <a:pPr>
              <a:spcBef>
                <a:spcPts val="800"/>
              </a:spcBef>
            </a:pPr>
            <a:r>
              <a:rPr lang="en-US" dirty="0"/>
              <a:t>Fracture strength varies with grain size (G)</a:t>
            </a:r>
          </a:p>
          <a:p>
            <a:pPr lvl="1">
              <a:spcBef>
                <a:spcPts val="800"/>
              </a:spcBef>
            </a:pPr>
            <a:r>
              <a:rPr lang="en-US" sz="1800" dirty="0">
                <a:sym typeface="Symbol"/>
              </a:rPr>
              <a:t></a:t>
            </a:r>
            <a:r>
              <a:rPr lang="en-US" sz="1800" baseline="-25000" dirty="0" err="1">
                <a:sym typeface="Symbol"/>
              </a:rPr>
              <a:t>frac</a:t>
            </a:r>
            <a:r>
              <a:rPr lang="en-US" sz="1800" dirty="0">
                <a:sym typeface="Symbol"/>
              </a:rPr>
              <a:t> = </a:t>
            </a:r>
            <a:r>
              <a:rPr lang="en-US" sz="1800" dirty="0" err="1">
                <a:sym typeface="Symbol"/>
              </a:rPr>
              <a:t>G</a:t>
            </a:r>
            <a:r>
              <a:rPr lang="en-US" sz="1800" baseline="30000" dirty="0" err="1">
                <a:sym typeface="Symbol"/>
              </a:rPr>
              <a:t>-m</a:t>
            </a:r>
            <a:r>
              <a:rPr lang="en-US" sz="1800" dirty="0" err="1">
                <a:sym typeface="Symbol"/>
              </a:rPr>
              <a:t></a:t>
            </a:r>
            <a:r>
              <a:rPr lang="en-US" sz="1800" baseline="-25000" dirty="0" err="1">
                <a:sym typeface="Symbol"/>
              </a:rPr>
              <a:t>frac</a:t>
            </a:r>
            <a:r>
              <a:rPr lang="en-US" sz="1800" baseline="-25000" dirty="0">
                <a:sym typeface="Symbol"/>
              </a:rPr>
              <a:t>, ref</a:t>
            </a:r>
            <a:r>
              <a:rPr lang="en-US" sz="1800" dirty="0">
                <a:sym typeface="Symbol"/>
              </a:rPr>
              <a:t>, m = 0.04 – 0.05 (vs. m ~ 0.5 for metal)</a:t>
            </a:r>
          </a:p>
          <a:p>
            <a:pPr lvl="1">
              <a:spcBef>
                <a:spcPts val="800"/>
              </a:spcBef>
            </a:pPr>
            <a:r>
              <a:rPr lang="en-US" sz="1800" dirty="0">
                <a:sym typeface="Symbol"/>
              </a:rPr>
              <a:t>Increasing grain size from 10 m to 100 m reduces </a:t>
            </a:r>
            <a:r>
              <a:rPr lang="en-US" sz="1800" baseline="-25000" dirty="0" err="1">
                <a:sym typeface="Symbol"/>
              </a:rPr>
              <a:t>frac</a:t>
            </a:r>
            <a:r>
              <a:rPr lang="en-US" sz="1800" dirty="0">
                <a:sym typeface="Symbol"/>
              </a:rPr>
              <a:t> by ~10%</a:t>
            </a:r>
          </a:p>
          <a:p>
            <a:pPr>
              <a:spcBef>
                <a:spcPts val="800"/>
              </a:spcBef>
            </a:pPr>
            <a:r>
              <a:rPr lang="en-US" dirty="0"/>
              <a:t>Ductility transition temperature is lower in-reactor than in thermal tests</a:t>
            </a:r>
          </a:p>
          <a:p>
            <a:pPr>
              <a:spcBef>
                <a:spcPts val="800"/>
              </a:spcBef>
            </a:pPr>
            <a:r>
              <a:rPr lang="en-US" dirty="0"/>
              <a:t>Fracture strength is ~10× higher in compression than in tension</a:t>
            </a:r>
          </a:p>
          <a:p>
            <a:pPr>
              <a:spcBef>
                <a:spcPts val="800"/>
              </a:spcBef>
            </a:pPr>
            <a:r>
              <a:rPr lang="en-US" dirty="0"/>
              <a:t>Load-deformation behavior strongly affected by creep under in-reactor conditions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CFEB-4EEB-2644-9FDB-620A9323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EEDA3E4D-2584-3F40-AD46-CD4EC763A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4341" y="2160494"/>
            <a:ext cx="4664433" cy="3517609"/>
          </a:xfrm>
          <a:prstGeom prst="rect">
            <a:avLst/>
          </a:prstGeom>
          <a:noFill/>
          <a:ln w="6350">
            <a:solidFill>
              <a:srgbClr val="D4AD6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754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C604-4386-4943-9B5F-4D17386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C496-CDC5-FA47-B04E-529D21FE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Three-part project</a:t>
            </a:r>
          </a:p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Will upload a final written report, 5-10 pages (including figures), times new roman, 12pt, 1.5 space, pdf</a:t>
            </a:r>
          </a:p>
          <a:p>
            <a:r>
              <a:rPr lang="en-US" dirty="0"/>
              <a:t>Due April 26 – Tuesday before Finals week</a:t>
            </a:r>
          </a:p>
          <a:p>
            <a:r>
              <a:rPr lang="en-US" dirty="0"/>
              <a:t>This is an individual project, but some collaboration is encouraged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029A3-92C6-3F47-920B-435588AB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13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444E-F2E1-C140-819B-17F17ED1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6466-268A-B042-825C-BEBA244C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Many materials models for fuel are empirical and correlated to burnup</a:t>
            </a:r>
          </a:p>
          <a:p>
            <a:r>
              <a:rPr lang="en-US" sz="2000" dirty="0"/>
              <a:t>Fuel pellets change shape due to </a:t>
            </a:r>
          </a:p>
          <a:p>
            <a:pPr lvl="1"/>
            <a:r>
              <a:rPr lang="en-US" sz="2000" dirty="0"/>
              <a:t>Thermal expansion (increase in volume)</a:t>
            </a:r>
          </a:p>
          <a:p>
            <a:pPr lvl="1"/>
            <a:r>
              <a:rPr lang="en-US" sz="2000" dirty="0"/>
              <a:t>Densification (decrease in volume)</a:t>
            </a:r>
          </a:p>
          <a:p>
            <a:pPr lvl="1"/>
            <a:r>
              <a:rPr lang="en-US" sz="2000" dirty="0"/>
              <a:t>Swelling (increase in volume)</a:t>
            </a:r>
          </a:p>
          <a:p>
            <a:pPr lvl="1"/>
            <a:r>
              <a:rPr lang="en-US" sz="2000" dirty="0"/>
              <a:t>Creep (volume stays the same)</a:t>
            </a:r>
          </a:p>
          <a:p>
            <a:r>
              <a:rPr lang="en-US" sz="2000" dirty="0"/>
              <a:t>Fracture also decreases the gap, as fractures pieces shift outward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63BD3-A21E-B041-8B9B-3ED8023B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29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CCAD-BE05-A94F-B66A-EA2D3ABF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A290-33D4-8D48-BEAB-3A09AD15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fuel thermal conductivity decreases with burnup</a:t>
            </a:r>
          </a:p>
          <a:p>
            <a:r>
              <a:rPr lang="en-US" dirty="0"/>
              <a:t>Empirical models take into account both phonon and electron based thermal transport</a:t>
            </a:r>
          </a:p>
          <a:p>
            <a:r>
              <a:rPr lang="en-US" dirty="0"/>
              <a:t>BISON primarily utilizes the NFIR model to describe thermal conductivity</a:t>
            </a:r>
          </a:p>
          <a:p>
            <a:r>
              <a:rPr lang="en-US" dirty="0"/>
              <a:t>The NFIR model is a fairly accurate empirical model of the fuel thermal conductivity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80A65-7384-FF4F-94B0-F4C3AB1A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2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6651811" y="2122956"/>
            <a:ext cx="2877672" cy="407894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9529483" y="2122956"/>
            <a:ext cx="797858" cy="40789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10327341" y="2122956"/>
            <a:ext cx="797858" cy="40789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6651811" y="2024343"/>
            <a:ext cx="2877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9529483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327341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6571130" y="2122956"/>
            <a:ext cx="0" cy="4078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52577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This is a 1-D problem, but I want your geometry to be set up in 2-D RZ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thermal conductivities, c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an assume constant 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Outer cladding temperature: 500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Mesh: something sufficiently converged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</a:t>
            </a:r>
            <a:r>
              <a:rPr lang="en-US" dirty="0">
                <a:solidFill>
                  <a:prstClr val="black"/>
                </a:solidFill>
              </a:rPr>
              <a:t>LHR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against analytical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</a:t>
            </a:r>
            <a:r>
              <a:rPr lang="en-US" dirty="0">
                <a:solidFill>
                  <a:prstClr val="black"/>
                </a:solidFill>
              </a:rPr>
              <a:t>LHR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150*(1-EXP(-0.05*time))+150 for up to t=100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727037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108142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9906000" y="3845859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7270377" y="16550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085730" y="164175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0.002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9941860" y="1640210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5504329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51792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CC1-34E4-A34F-8621-801D8886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1234721"/>
            <a:ext cx="10363200" cy="1362075"/>
          </a:xfrm>
        </p:spPr>
        <p:txBody>
          <a:bodyPr/>
          <a:lstStyle/>
          <a:p>
            <a:r>
              <a:rPr lang="en-US" dirty="0"/>
              <a:t>Fission products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06B0-02C9-F34D-82A4-D2D5BBA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6BD0F-ABBC-C14D-BC96-77BE126A7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40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A781-7ECE-6641-88BB-68160FD7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various types of fission products that form in the fuel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3BFFA-532D-A248-A8F3-258A2234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B16C56-AB5E-3345-B5D1-C17ED6ED40EF}"/>
              </a:ext>
            </a:extLst>
          </p:cNvPr>
          <p:cNvGrpSpPr/>
          <p:nvPr/>
        </p:nvGrpSpPr>
        <p:grpSpPr>
          <a:xfrm>
            <a:off x="2307822" y="2151063"/>
            <a:ext cx="7576356" cy="4387850"/>
            <a:chOff x="1782797" y="1146678"/>
            <a:chExt cx="8720221" cy="52096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CA30CB-24D3-9D42-9B49-6FF3DE94B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2797" y="2202246"/>
              <a:ext cx="3550899" cy="301778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0E71837-A94D-674A-B3E4-EBEE788289C3}"/>
                </a:ext>
              </a:extLst>
            </p:cNvPr>
            <p:cNvGrpSpPr/>
            <p:nvPr/>
          </p:nvGrpSpPr>
          <p:grpSpPr>
            <a:xfrm>
              <a:off x="3344229" y="4631825"/>
              <a:ext cx="7158789" cy="1724526"/>
              <a:chOff x="1838158" y="5013158"/>
              <a:chExt cx="7158789" cy="1724526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79510D7-9F25-DE47-BCC2-A743D4394290}"/>
                  </a:ext>
                </a:extLst>
              </p:cNvPr>
              <p:cNvSpPr/>
              <p:nvPr/>
            </p:nvSpPr>
            <p:spPr>
              <a:xfrm>
                <a:off x="3903579" y="5434263"/>
                <a:ext cx="5093368" cy="130342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b="1" dirty="0"/>
                  <a:t>Noble gases (</a:t>
                </a:r>
                <a:r>
                  <a:rPr lang="en-US" sz="1400" b="1" dirty="0" err="1"/>
                  <a:t>Xe</a:t>
                </a:r>
                <a:r>
                  <a:rPr lang="en-US" sz="1400" b="1" dirty="0"/>
                  <a:t>, Kr)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Essentially insoluble in the fuel matrix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Form either </a:t>
                </a:r>
                <a:r>
                  <a:rPr lang="en-US" sz="1400" dirty="0" err="1"/>
                  <a:t>intragranular</a:t>
                </a:r>
                <a:r>
                  <a:rPr lang="en-US" sz="1400" dirty="0"/>
                  <a:t> (within grain) voids or bubbles or </a:t>
                </a:r>
                <a:r>
                  <a:rPr lang="en-US" sz="1400" dirty="0" err="1"/>
                  <a:t>intergranular</a:t>
                </a:r>
                <a:r>
                  <a:rPr lang="en-US" sz="1400" dirty="0"/>
                  <a:t> (grain boundary) bubbles </a:t>
                </a:r>
              </a:p>
              <a:p>
                <a:pPr marL="173038" indent="-173038">
                  <a:buFont typeface="Arial"/>
                  <a:buChar char="•"/>
                </a:pPr>
                <a:endParaRPr lang="en-US" sz="1400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CEE9338-FC9E-844D-B777-ACB4548A3797}"/>
                  </a:ext>
                </a:extLst>
              </p:cNvPr>
              <p:cNvCxnSpPr>
                <a:stCxn id="7" idx="1"/>
              </p:cNvCxnSpPr>
              <p:nvPr/>
            </p:nvCxnSpPr>
            <p:spPr>
              <a:xfrm flipH="1" flipV="1">
                <a:off x="1838158" y="5013158"/>
                <a:ext cx="2065421" cy="10728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24C206-EA46-0741-9CB4-505637424DA3}"/>
                </a:ext>
              </a:extLst>
            </p:cNvPr>
            <p:cNvGrpSpPr/>
            <p:nvPr/>
          </p:nvGrpSpPr>
          <p:grpSpPr>
            <a:xfrm>
              <a:off x="3344229" y="3667961"/>
              <a:ext cx="7158789" cy="1303421"/>
              <a:chOff x="1838158" y="4049294"/>
              <a:chExt cx="7158789" cy="1303421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00776D69-9FD5-1547-B265-F1E13ED02C3E}"/>
                  </a:ext>
                </a:extLst>
              </p:cNvPr>
              <p:cNvSpPr/>
              <p:nvPr/>
            </p:nvSpPr>
            <p:spPr>
              <a:xfrm>
                <a:off x="3903579" y="4049294"/>
                <a:ext cx="5093368" cy="130342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b="1" dirty="0"/>
                  <a:t>Volatiles (Br, </a:t>
                </a:r>
                <a:r>
                  <a:rPr lang="en-US" sz="1400" b="1" dirty="0" err="1"/>
                  <a:t>Rb</a:t>
                </a:r>
                <a:r>
                  <a:rPr lang="en-US" sz="1400" b="1" dirty="0"/>
                  <a:t>, </a:t>
                </a:r>
                <a:r>
                  <a:rPr lang="en-US" sz="1400" b="1" dirty="0" err="1"/>
                  <a:t>Te</a:t>
                </a:r>
                <a:r>
                  <a:rPr lang="en-US" sz="1400" b="1" dirty="0"/>
                  <a:t>, I and Cs)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Exist as gases at high temperatures of the pellet interior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Also exist as solids at the cooler pellet exterior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0BB876E-2031-AE4C-8420-2C7E0A495BC0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>
                <a:off x="1838158" y="4701005"/>
                <a:ext cx="2065421" cy="3121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BDDD7F-BCCE-FD46-9E84-0A204250B574}"/>
                </a:ext>
              </a:extLst>
            </p:cNvPr>
            <p:cNvGrpSpPr/>
            <p:nvPr/>
          </p:nvGrpSpPr>
          <p:grpSpPr>
            <a:xfrm>
              <a:off x="3885650" y="2827088"/>
              <a:ext cx="6617368" cy="755316"/>
              <a:chOff x="2379579" y="3208421"/>
              <a:chExt cx="6617368" cy="755316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53FD2B6-2B0A-1246-9EC9-3EB0EDFD65A4}"/>
                  </a:ext>
                </a:extLst>
              </p:cNvPr>
              <p:cNvSpPr/>
              <p:nvPr/>
            </p:nvSpPr>
            <p:spPr>
              <a:xfrm>
                <a:off x="3903579" y="3208421"/>
                <a:ext cx="5093368" cy="7553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b="1" dirty="0"/>
                  <a:t>Metals (Mo, </a:t>
                </a:r>
                <a:r>
                  <a:rPr lang="en-US" sz="1400" b="1" dirty="0" err="1"/>
                  <a:t>Ru</a:t>
                </a:r>
                <a:r>
                  <a:rPr lang="en-US" sz="1400" b="1" dirty="0"/>
                  <a:t>, </a:t>
                </a:r>
                <a:r>
                  <a:rPr lang="en-US" sz="1400" b="1" dirty="0" err="1"/>
                  <a:t>Pd</a:t>
                </a:r>
                <a:r>
                  <a:rPr lang="en-US" sz="1400" b="1" dirty="0"/>
                  <a:t>, and </a:t>
                </a:r>
                <a:r>
                  <a:rPr lang="en-US" sz="1400" b="1" dirty="0" err="1"/>
                  <a:t>Tc</a:t>
                </a:r>
                <a:r>
                  <a:rPr lang="en-US" sz="1400" b="1" dirty="0"/>
                  <a:t>)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Form metallic precipitates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9EE72CD-82B6-284E-909E-18E4D3BB98EF}"/>
                  </a:ext>
                </a:extLst>
              </p:cNvPr>
              <p:cNvCxnSpPr>
                <a:stCxn id="13" idx="1"/>
              </p:cNvCxnSpPr>
              <p:nvPr/>
            </p:nvCxnSpPr>
            <p:spPr>
              <a:xfrm flipH="1" flipV="1">
                <a:off x="2379579" y="3208421"/>
                <a:ext cx="1524000" cy="37765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566A03F-3F0F-9C4C-824F-17969C31C307}"/>
                </a:ext>
              </a:extLst>
            </p:cNvPr>
            <p:cNvGrpSpPr/>
            <p:nvPr/>
          </p:nvGrpSpPr>
          <p:grpSpPr>
            <a:xfrm>
              <a:off x="4340176" y="1996909"/>
              <a:ext cx="6162842" cy="755316"/>
              <a:chOff x="2834105" y="2378242"/>
              <a:chExt cx="6162842" cy="755316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CB9CC1C6-BE85-CD49-A288-086BFB5FE403}"/>
                  </a:ext>
                </a:extLst>
              </p:cNvPr>
              <p:cNvSpPr/>
              <p:nvPr/>
            </p:nvSpPr>
            <p:spPr>
              <a:xfrm>
                <a:off x="3903579" y="2378242"/>
                <a:ext cx="5093368" cy="7553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b="1" dirty="0"/>
                  <a:t>Insoluble oxides (</a:t>
                </a:r>
                <a:r>
                  <a:rPr lang="en-US" sz="1400" b="1" dirty="0" err="1"/>
                  <a:t>Zr</a:t>
                </a:r>
                <a:r>
                  <a:rPr lang="en-US" sz="1400" b="1" dirty="0"/>
                  <a:t>, Ba and </a:t>
                </a:r>
                <a:r>
                  <a:rPr lang="en-US" sz="1400" b="1" dirty="0" err="1"/>
                  <a:t>Sr</a:t>
                </a:r>
                <a:r>
                  <a:rPr lang="en-US" sz="1400" b="1" dirty="0"/>
                  <a:t>)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Form insoluble oxides in the fluorite lattice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DA1B70E-5C6D-DE45-A2B5-BE638A5A33D6}"/>
                  </a:ext>
                </a:extLst>
              </p:cNvPr>
              <p:cNvCxnSpPr>
                <a:stCxn id="16" idx="1"/>
              </p:cNvCxnSpPr>
              <p:nvPr/>
            </p:nvCxnSpPr>
            <p:spPr>
              <a:xfrm flipH="1">
                <a:off x="2834105" y="2755900"/>
                <a:ext cx="1069474" cy="10494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D186B-09FE-5445-812E-A8F63FB322B3}"/>
                </a:ext>
              </a:extLst>
            </p:cNvPr>
            <p:cNvGrpSpPr/>
            <p:nvPr/>
          </p:nvGrpSpPr>
          <p:grpSpPr>
            <a:xfrm>
              <a:off x="3411071" y="1146678"/>
              <a:ext cx="7091947" cy="1332831"/>
              <a:chOff x="1905000" y="1528011"/>
              <a:chExt cx="7091947" cy="1332831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DF5E3AD6-3FB0-8546-833C-D67488532FF1}"/>
                  </a:ext>
                </a:extLst>
              </p:cNvPr>
              <p:cNvSpPr/>
              <p:nvPr/>
            </p:nvSpPr>
            <p:spPr>
              <a:xfrm>
                <a:off x="3903579" y="1528011"/>
                <a:ext cx="5093368" cy="75531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b="1" dirty="0"/>
                  <a:t>Soluble oxides (Y, La and the rare earths)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Dissolved in the </a:t>
                </a:r>
                <a:r>
                  <a:rPr lang="en-US" sz="1400" dirty="0" err="1"/>
                  <a:t>cation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sublattice</a:t>
                </a:r>
                <a:endParaRPr lang="en-US" sz="1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76EAFF-45AE-3447-82D4-2D53B9799433}"/>
                  </a:ext>
                </a:extLst>
              </p:cNvPr>
              <p:cNvCxnSpPr>
                <a:stCxn id="19" idx="1"/>
              </p:cNvCxnSpPr>
              <p:nvPr/>
            </p:nvCxnSpPr>
            <p:spPr>
              <a:xfrm flipH="1">
                <a:off x="1905000" y="1905669"/>
                <a:ext cx="1998579" cy="9551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19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3AF4-EB5E-7840-BE23-81DAA2FC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Oxide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AD57-D5D9-DB47-9E6A-2307D48DB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247888" cy="3965670"/>
          </a:xfrm>
        </p:spPr>
        <p:txBody>
          <a:bodyPr/>
          <a:lstStyle/>
          <a:p>
            <a:r>
              <a:rPr lang="en-US" sz="2000" dirty="0"/>
              <a:t>With burnup, the liberated oxygen will associate with U, Pu, and La but may not be in sufficient supply to combine with Pd and other less oxidizing elements</a:t>
            </a:r>
          </a:p>
          <a:p>
            <a:r>
              <a:rPr lang="en-US" sz="2000" dirty="0"/>
              <a:t>If the Gibbs energy of formation of the given fission product lies below the fuel oxygen potential, the element will be capable of forming an oxide</a:t>
            </a:r>
          </a:p>
          <a:p>
            <a:r>
              <a:rPr lang="en-US" sz="2000" dirty="0"/>
              <a:t>If the fission product point is above the chemical potential in the fuel, the fission product will exist as an element in the fuel (in a separate metallic phase) 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F6E32-B3C0-D541-BD27-9EBAEB21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580D5-3653-D04B-8C0E-AD7F33AD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88" y="1664415"/>
            <a:ext cx="4324034" cy="50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0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044D-FC32-A046-9A5D-DB6E25CE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4E85-7BB8-334C-8368-9836E6D1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049931" cy="3965670"/>
          </a:xfrm>
        </p:spPr>
        <p:txBody>
          <a:bodyPr/>
          <a:lstStyle/>
          <a:p>
            <a:r>
              <a:rPr lang="en-US" sz="2000" dirty="0"/>
              <a:t>When a 4+ valence fission product (e.g.,Zr4+) enters the lattice, there is no change in the electrical neutrality</a:t>
            </a:r>
          </a:p>
          <a:p>
            <a:r>
              <a:rPr lang="en-US" sz="2000" dirty="0"/>
              <a:t>If the charge of the fission-product cation is lower than U+4, the site occupancy of the lattice is altered to achieve electrical neutrality</a:t>
            </a:r>
          </a:p>
          <a:p>
            <a:r>
              <a:rPr lang="en-US" sz="2000" dirty="0"/>
              <a:t>The alkaline earth cations Ba+ and Sr2+ have large ionic radii and form a separate oxide phase</a:t>
            </a:r>
          </a:p>
          <a:p>
            <a:r>
              <a:rPr lang="en-US" sz="2000" dirty="0"/>
              <a:t>Fission products that have limited solubility in UO2 will segregate to the grain boundaries and voids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E8F5B-82E8-7943-8390-95FB3271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606B6-B48E-664C-AAE4-F9AFAC5B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531" y="2160495"/>
            <a:ext cx="6332582" cy="1497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BC4C1A-24A1-784F-8DA5-926A7746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808" y="3846887"/>
            <a:ext cx="5147365" cy="25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2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88C2-6F0F-D741-96F8-E12A2EB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Fission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D458-28E9-6B4D-BA5F-1C2FBD28E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Xe release occurs at the central region of the pellet where the highest temperatures were achieved during irradiation</a:t>
            </a:r>
          </a:p>
          <a:p>
            <a:r>
              <a:rPr lang="en-US" sz="2000" dirty="0"/>
              <a:t>Volatile FPs are released from the fuel matrix similar to that of the noble gases</a:t>
            </a:r>
          </a:p>
          <a:p>
            <a:r>
              <a:rPr lang="en-US" sz="2000" dirty="0"/>
              <a:t>Volatile fission products in the gap can react among themselves, resulting in a changing chemical speciation</a:t>
            </a:r>
          </a:p>
          <a:p>
            <a:r>
              <a:rPr lang="en-US" sz="2000" dirty="0"/>
              <a:t>The kinetics of formation/decomposition of </a:t>
            </a:r>
            <a:r>
              <a:rPr lang="en-US" sz="2000" dirty="0" err="1"/>
              <a:t>CsI</a:t>
            </a:r>
            <a:r>
              <a:rPr lang="en-US" sz="2000" dirty="0"/>
              <a:t> and Zr iodides are possible factors in the mechanism of SCC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E91A8-80B2-504D-A4D1-919FE735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24489-6030-554B-9FF1-0A31882E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038" y="2198688"/>
            <a:ext cx="6329962" cy="31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9487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2241</Words>
  <Application>Microsoft Macintosh PowerPoint</Application>
  <PresentationFormat>Widescreen</PresentationFormat>
  <Paragraphs>253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Calibri</vt:lpstr>
      <vt:lpstr>Symbol</vt:lpstr>
      <vt:lpstr>Times New Roman</vt:lpstr>
      <vt:lpstr>NCStateU-horizontal-left-logo</vt:lpstr>
      <vt:lpstr>Nuclear Fuel Performance</vt:lpstr>
      <vt:lpstr>Last time</vt:lpstr>
      <vt:lpstr>MOOSE Project</vt:lpstr>
      <vt:lpstr>MOOSE Project Part 1</vt:lpstr>
      <vt:lpstr>Fission products</vt:lpstr>
      <vt:lpstr>There are various types of fission products that form in the fuel</vt:lpstr>
      <vt:lpstr>Oxide Formation</vt:lpstr>
      <vt:lpstr>Fission Products</vt:lpstr>
      <vt:lpstr>Volatile Fission Products</vt:lpstr>
      <vt:lpstr>Fission Product Segregation</vt:lpstr>
      <vt:lpstr>FP Interaction with Zr Cladding</vt:lpstr>
      <vt:lpstr>Fuel Swelling/Dimensional Change</vt:lpstr>
      <vt:lpstr>Fuel changes size and shape under reactor operation</vt:lpstr>
      <vt:lpstr>Densification</vt:lpstr>
      <vt:lpstr>Fission product induced swelling</vt:lpstr>
      <vt:lpstr>Solid fission product swelling</vt:lpstr>
      <vt:lpstr>Gaseous fission product swelling</vt:lpstr>
      <vt:lpstr>Total change in volume</vt:lpstr>
      <vt:lpstr>Change in Volume Example</vt:lpstr>
      <vt:lpstr>Change in Volume Example</vt:lpstr>
      <vt:lpstr>The overall swelling behavior depends on temperature</vt:lpstr>
      <vt:lpstr>Creep</vt:lpstr>
      <vt:lpstr>Creep</vt:lpstr>
      <vt:lpstr>Different creep mechanisms are active for different combinations of stress and temperature </vt:lpstr>
      <vt:lpstr>The behavior of creep changes in irradiated materials</vt:lpstr>
      <vt:lpstr>Irradiation and Creep</vt:lpstr>
      <vt:lpstr>Fuel Creep</vt:lpstr>
      <vt:lpstr>Fracture</vt:lpstr>
      <vt:lpstr>Fracture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Fission Products</dc:title>
  <dc:creator>Benjamin Beeler</dc:creator>
  <cp:lastModifiedBy>Benjamin W. Beeler</cp:lastModifiedBy>
  <cp:revision>48</cp:revision>
  <dcterms:created xsi:type="dcterms:W3CDTF">2020-02-19T20:03:05Z</dcterms:created>
  <dcterms:modified xsi:type="dcterms:W3CDTF">2022-03-08T16:18:52Z</dcterms:modified>
</cp:coreProperties>
</file>