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43" r:id="rId3"/>
    <p:sldId id="374" r:id="rId4"/>
    <p:sldId id="390" r:id="rId5"/>
    <p:sldId id="391" r:id="rId6"/>
    <p:sldId id="392" r:id="rId7"/>
    <p:sldId id="394" r:id="rId8"/>
    <p:sldId id="397" r:id="rId9"/>
    <p:sldId id="398" r:id="rId10"/>
    <p:sldId id="399" r:id="rId11"/>
    <p:sldId id="400" r:id="rId12"/>
    <p:sldId id="401" r:id="rId13"/>
    <p:sldId id="395" r:id="rId14"/>
    <p:sldId id="396" r:id="rId15"/>
    <p:sldId id="386" r:id="rId16"/>
    <p:sldId id="389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mayeen Rafat Shahriar" initials="ARS" lastIdx="2" clrIdx="0">
    <p:extLst>
      <p:ext uri="{19B8F6BF-5375-455C-9EA6-DF929625EA0E}">
        <p15:presenceInfo xmlns:p15="http://schemas.microsoft.com/office/powerpoint/2012/main" userId="60f4adc77df318a8" providerId="Windows Live"/>
      </p:ext>
    </p:extLst>
  </p:cmAuthor>
  <p:cmAuthor id="2" name="Brina Mortensen Montoya" initials="BMM" lastIdx="1" clrIdx="1">
    <p:extLst>
      <p:ext uri="{19B8F6BF-5375-455C-9EA6-DF929625EA0E}">
        <p15:presenceInfo xmlns:p15="http://schemas.microsoft.com/office/powerpoint/2012/main" userId="S::bmmorten@ncsu.edu::8c1409c5-1452-48a7-b4a9-9f4cece5fe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C4F6D-1938-4DE5-9A35-FE98F03112DC}" v="460" dt="2020-04-09T14:23:10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3"/>
  </p:normalViewPr>
  <p:slideViewPr>
    <p:cSldViewPr snapToGrid="0">
      <p:cViewPr varScale="1">
        <p:scale>
          <a:sx n="142" d="100"/>
          <a:sy n="142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60694-DEC0-4982-A9BE-4EC45D132D3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6F76-9FF3-40DB-B0E0-90E56638E368}">
      <dgm:prSet phldrT="[Text]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Tho2</a:t>
          </a:r>
        </a:p>
      </dgm:t>
    </dgm:pt>
    <dgm:pt modelId="{B07932D8-ED0C-459E-8E11-C6347043EF30}" type="parTrans" cxnId="{6E17DBFA-DEB7-42A0-8AC1-9FD20509E9AC}">
      <dgm:prSet/>
      <dgm:spPr/>
      <dgm:t>
        <a:bodyPr/>
        <a:lstStyle/>
        <a:p>
          <a:endParaRPr lang="en-US"/>
        </a:p>
      </dgm:t>
    </dgm:pt>
    <dgm:pt modelId="{4245C2D1-D0FE-4205-883C-1F363A36DE4F}" type="sibTrans" cxnId="{6E17DBFA-DEB7-42A0-8AC1-9FD20509E9AC}">
      <dgm:prSet/>
      <dgm:spPr/>
      <dgm:t>
        <a:bodyPr/>
        <a:lstStyle/>
        <a:p>
          <a:endParaRPr lang="en-US"/>
        </a:p>
      </dgm:t>
    </dgm:pt>
    <dgm:pt modelId="{466B04DE-4117-4C25-A0F6-3E04FC5AF109}">
      <dgm:prSet phldrT="[Text]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Defective</a:t>
          </a:r>
        </a:p>
      </dgm:t>
    </dgm:pt>
    <dgm:pt modelId="{8F1B11E7-47CE-4FE6-94EF-F0D9BCF150E9}" type="parTrans" cxnId="{83375671-2310-4CB8-994F-6FEC79E803A0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3AC75FEC-95E9-4F1B-AB33-E62D6C0712D5}" type="sibTrans" cxnId="{83375671-2310-4CB8-994F-6FEC79E803A0}">
      <dgm:prSet/>
      <dgm:spPr/>
      <dgm:t>
        <a:bodyPr/>
        <a:lstStyle/>
        <a:p>
          <a:endParaRPr lang="en-US"/>
        </a:p>
      </dgm:t>
    </dgm:pt>
    <dgm:pt modelId="{82C2641C-9826-4D0B-99F0-5F1D60517F9D}">
      <dgm:prSet phldrT="[Text]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Vacancy</a:t>
          </a:r>
        </a:p>
        <a:p>
          <a:r>
            <a:rPr lang="en-US" dirty="0">
              <a:solidFill>
                <a:schemeClr val="tx1"/>
              </a:solidFill>
            </a:rPr>
            <a:t>(1%, 2%, 5%)</a:t>
          </a:r>
        </a:p>
      </dgm:t>
    </dgm:pt>
    <dgm:pt modelId="{953D14FF-F727-4872-BCB0-F5B5E255646D}" type="parTrans" cxnId="{26D3D2BD-C821-4928-8387-8A12F5243F51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B1990C96-32C9-46BE-A66A-08166635D444}" type="sibTrans" cxnId="{26D3D2BD-C821-4928-8387-8A12F5243F51}">
      <dgm:prSet/>
      <dgm:spPr/>
      <dgm:t>
        <a:bodyPr/>
        <a:lstStyle/>
        <a:p>
          <a:endParaRPr lang="en-US"/>
        </a:p>
      </dgm:t>
    </dgm:pt>
    <dgm:pt modelId="{BAC25819-5EC1-4E17-B8C5-5D4E3478F813}">
      <dgm:prSet phldrT="[Text]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Pure</a:t>
          </a:r>
        </a:p>
      </dgm:t>
    </dgm:pt>
    <dgm:pt modelId="{3947DA2C-A2CD-48F9-9FFB-9905E57EDA7A}" type="parTrans" cxnId="{C86BEEBA-34AC-45E9-9799-10ADB1FD7A49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87252BB3-71EF-4FD2-9D6F-E030D591257C}" type="sibTrans" cxnId="{C86BEEBA-34AC-45E9-9799-10ADB1FD7A49}">
      <dgm:prSet/>
      <dgm:spPr/>
      <dgm:t>
        <a:bodyPr/>
        <a:lstStyle/>
        <a:p>
          <a:endParaRPr lang="en-US"/>
        </a:p>
      </dgm:t>
    </dgm:pt>
    <dgm:pt modelId="{B2E22058-AA28-4869-A787-CEF734F1D661}">
      <dgm:prSet phldrT="[Text]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FPs substitute</a:t>
          </a:r>
        </a:p>
        <a:p>
          <a:r>
            <a:rPr lang="en-US" dirty="0">
              <a:solidFill>
                <a:schemeClr val="tx1"/>
              </a:solidFill>
            </a:rPr>
            <a:t>(0.34%, 0.68%, 1.02%) </a:t>
          </a:r>
        </a:p>
      </dgm:t>
    </dgm:pt>
    <dgm:pt modelId="{54EE69C4-7A87-4E2E-AF1C-A99A8F99792C}" type="sibTrans" cxnId="{00C47203-030E-49D8-A1D0-BB7BD5E0F1F0}">
      <dgm:prSet/>
      <dgm:spPr/>
      <dgm:t>
        <a:bodyPr/>
        <a:lstStyle/>
        <a:p>
          <a:endParaRPr lang="en-US"/>
        </a:p>
      </dgm:t>
    </dgm:pt>
    <dgm:pt modelId="{82527D07-4692-4094-B7F4-84B7446984E4}" type="parTrans" cxnId="{00C47203-030E-49D8-A1D0-BB7BD5E0F1F0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518A33E9-4CD0-42BC-98AB-C8EE88E196CA}" type="pres">
      <dgm:prSet presAssocID="{E1660694-DEC0-4982-A9BE-4EC45D132D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B85ED6-D54E-4B59-8ADF-C95D9CFB9874}" type="pres">
      <dgm:prSet presAssocID="{E6E26F76-9FF3-40DB-B0E0-90E56638E368}" presName="root1" presStyleCnt="0"/>
      <dgm:spPr/>
    </dgm:pt>
    <dgm:pt modelId="{0E345339-4512-4299-A43A-049FD1AEFFDF}" type="pres">
      <dgm:prSet presAssocID="{E6E26F76-9FF3-40DB-B0E0-90E56638E368}" presName="LevelOneTextNode" presStyleLbl="node0" presStyleIdx="0" presStyleCnt="1">
        <dgm:presLayoutVars>
          <dgm:chPref val="3"/>
        </dgm:presLayoutVars>
      </dgm:prSet>
      <dgm:spPr/>
    </dgm:pt>
    <dgm:pt modelId="{B8EABDC3-BF80-43B1-A0F7-C9B5599E4C70}" type="pres">
      <dgm:prSet presAssocID="{E6E26F76-9FF3-40DB-B0E0-90E56638E368}" presName="level2hierChild" presStyleCnt="0"/>
      <dgm:spPr/>
    </dgm:pt>
    <dgm:pt modelId="{244598BE-11FE-4FA6-9F93-BCDE8B305C98}" type="pres">
      <dgm:prSet presAssocID="{8F1B11E7-47CE-4FE6-94EF-F0D9BCF150E9}" presName="conn2-1" presStyleLbl="parChTrans1D2" presStyleIdx="0" presStyleCnt="2"/>
      <dgm:spPr/>
    </dgm:pt>
    <dgm:pt modelId="{72EEDAB1-CE79-430F-9CCB-F83BDFCDBB42}" type="pres">
      <dgm:prSet presAssocID="{8F1B11E7-47CE-4FE6-94EF-F0D9BCF150E9}" presName="connTx" presStyleLbl="parChTrans1D2" presStyleIdx="0" presStyleCnt="2"/>
      <dgm:spPr/>
    </dgm:pt>
    <dgm:pt modelId="{B3A2B8D6-2CEB-4709-875A-0182B9BF1A50}" type="pres">
      <dgm:prSet presAssocID="{466B04DE-4117-4C25-A0F6-3E04FC5AF109}" presName="root2" presStyleCnt="0"/>
      <dgm:spPr/>
    </dgm:pt>
    <dgm:pt modelId="{B893F563-D56C-4E72-85C6-A17B32C40442}" type="pres">
      <dgm:prSet presAssocID="{466B04DE-4117-4C25-A0F6-3E04FC5AF109}" presName="LevelTwoTextNode" presStyleLbl="node2" presStyleIdx="0" presStyleCnt="2">
        <dgm:presLayoutVars>
          <dgm:chPref val="3"/>
        </dgm:presLayoutVars>
      </dgm:prSet>
      <dgm:spPr/>
    </dgm:pt>
    <dgm:pt modelId="{4353B20A-355A-4292-8DF2-B150970F0A8E}" type="pres">
      <dgm:prSet presAssocID="{466B04DE-4117-4C25-A0F6-3E04FC5AF109}" presName="level3hierChild" presStyleCnt="0"/>
      <dgm:spPr/>
    </dgm:pt>
    <dgm:pt modelId="{BC2DA32A-AC22-47C0-B461-B3076BCA84ED}" type="pres">
      <dgm:prSet presAssocID="{82527D07-4692-4094-B7F4-84B7446984E4}" presName="conn2-1" presStyleLbl="parChTrans1D3" presStyleIdx="0" presStyleCnt="2"/>
      <dgm:spPr/>
    </dgm:pt>
    <dgm:pt modelId="{029055F0-CDA0-4303-9597-04BCD795DBB6}" type="pres">
      <dgm:prSet presAssocID="{82527D07-4692-4094-B7F4-84B7446984E4}" presName="connTx" presStyleLbl="parChTrans1D3" presStyleIdx="0" presStyleCnt="2"/>
      <dgm:spPr/>
    </dgm:pt>
    <dgm:pt modelId="{7FB32029-4855-4A87-951E-959E37AD020A}" type="pres">
      <dgm:prSet presAssocID="{B2E22058-AA28-4869-A787-CEF734F1D661}" presName="root2" presStyleCnt="0"/>
      <dgm:spPr/>
    </dgm:pt>
    <dgm:pt modelId="{422DED52-5583-47C8-9043-2B524083F146}" type="pres">
      <dgm:prSet presAssocID="{B2E22058-AA28-4869-A787-CEF734F1D661}" presName="LevelTwoTextNode" presStyleLbl="node3" presStyleIdx="0" presStyleCnt="2" custScaleX="133280" custScaleY="214176">
        <dgm:presLayoutVars>
          <dgm:chPref val="3"/>
        </dgm:presLayoutVars>
      </dgm:prSet>
      <dgm:spPr/>
    </dgm:pt>
    <dgm:pt modelId="{C056588D-D2ED-43F1-9409-D302371F2EA9}" type="pres">
      <dgm:prSet presAssocID="{B2E22058-AA28-4869-A787-CEF734F1D661}" presName="level3hierChild" presStyleCnt="0"/>
      <dgm:spPr/>
    </dgm:pt>
    <dgm:pt modelId="{CF4A9417-2AE9-4F04-BB32-2CC0F2123144}" type="pres">
      <dgm:prSet presAssocID="{953D14FF-F727-4872-BCB0-F5B5E255646D}" presName="conn2-1" presStyleLbl="parChTrans1D3" presStyleIdx="1" presStyleCnt="2"/>
      <dgm:spPr/>
    </dgm:pt>
    <dgm:pt modelId="{5D1AC05D-131D-4841-B4BD-9770596243B0}" type="pres">
      <dgm:prSet presAssocID="{953D14FF-F727-4872-BCB0-F5B5E255646D}" presName="connTx" presStyleLbl="parChTrans1D3" presStyleIdx="1" presStyleCnt="2"/>
      <dgm:spPr/>
    </dgm:pt>
    <dgm:pt modelId="{DEF17777-9A7F-4DA9-9182-F3F2C68E7018}" type="pres">
      <dgm:prSet presAssocID="{82C2641C-9826-4D0B-99F0-5F1D60517F9D}" presName="root2" presStyleCnt="0"/>
      <dgm:spPr/>
    </dgm:pt>
    <dgm:pt modelId="{B1AD8B6C-60E4-44B3-B7E4-F431F812CF8A}" type="pres">
      <dgm:prSet presAssocID="{82C2641C-9826-4D0B-99F0-5F1D60517F9D}" presName="LevelTwoTextNode" presStyleLbl="node3" presStyleIdx="1" presStyleCnt="2" custScaleX="131746" custScaleY="220056" custLinFactNeighborX="-371" custLinFactNeighborY="11592">
        <dgm:presLayoutVars>
          <dgm:chPref val="3"/>
        </dgm:presLayoutVars>
      </dgm:prSet>
      <dgm:spPr/>
    </dgm:pt>
    <dgm:pt modelId="{D5649758-5B4F-4583-84CA-1247F0CE30C5}" type="pres">
      <dgm:prSet presAssocID="{82C2641C-9826-4D0B-99F0-5F1D60517F9D}" presName="level3hierChild" presStyleCnt="0"/>
      <dgm:spPr/>
    </dgm:pt>
    <dgm:pt modelId="{49F3D28C-510C-43B9-B353-F120E258CB7E}" type="pres">
      <dgm:prSet presAssocID="{3947DA2C-A2CD-48F9-9FFB-9905E57EDA7A}" presName="conn2-1" presStyleLbl="parChTrans1D2" presStyleIdx="1" presStyleCnt="2"/>
      <dgm:spPr/>
    </dgm:pt>
    <dgm:pt modelId="{64EA2B31-C38F-491D-92D7-80F6B7A3F68B}" type="pres">
      <dgm:prSet presAssocID="{3947DA2C-A2CD-48F9-9FFB-9905E57EDA7A}" presName="connTx" presStyleLbl="parChTrans1D2" presStyleIdx="1" presStyleCnt="2"/>
      <dgm:spPr/>
    </dgm:pt>
    <dgm:pt modelId="{783B2EFC-B329-4347-8AC0-6044FC317E79}" type="pres">
      <dgm:prSet presAssocID="{BAC25819-5EC1-4E17-B8C5-5D4E3478F813}" presName="root2" presStyleCnt="0"/>
      <dgm:spPr/>
    </dgm:pt>
    <dgm:pt modelId="{D07CCF61-3F54-4786-8F5E-DED13FCAF7DB}" type="pres">
      <dgm:prSet presAssocID="{BAC25819-5EC1-4E17-B8C5-5D4E3478F813}" presName="LevelTwoTextNode" presStyleLbl="node2" presStyleIdx="1" presStyleCnt="2">
        <dgm:presLayoutVars>
          <dgm:chPref val="3"/>
        </dgm:presLayoutVars>
      </dgm:prSet>
      <dgm:spPr/>
    </dgm:pt>
    <dgm:pt modelId="{83059CA7-860B-45D2-802F-985E8EA2A280}" type="pres">
      <dgm:prSet presAssocID="{BAC25819-5EC1-4E17-B8C5-5D4E3478F813}" presName="level3hierChild" presStyleCnt="0"/>
      <dgm:spPr/>
    </dgm:pt>
  </dgm:ptLst>
  <dgm:cxnLst>
    <dgm:cxn modelId="{00C47203-030E-49D8-A1D0-BB7BD5E0F1F0}" srcId="{466B04DE-4117-4C25-A0F6-3E04FC5AF109}" destId="{B2E22058-AA28-4869-A787-CEF734F1D661}" srcOrd="0" destOrd="0" parTransId="{82527D07-4692-4094-B7F4-84B7446984E4}" sibTransId="{54EE69C4-7A87-4E2E-AF1C-A99A8F99792C}"/>
    <dgm:cxn modelId="{FFF8B012-3664-466A-8697-C41DC64EB09C}" type="presOf" srcId="{8F1B11E7-47CE-4FE6-94EF-F0D9BCF150E9}" destId="{72EEDAB1-CE79-430F-9CCB-F83BDFCDBB42}" srcOrd="1" destOrd="0" presId="urn:microsoft.com/office/officeart/2005/8/layout/hierarchy2"/>
    <dgm:cxn modelId="{67BBE123-CA58-4E46-A0C6-9249CC48FE77}" type="presOf" srcId="{3947DA2C-A2CD-48F9-9FFB-9905E57EDA7A}" destId="{64EA2B31-C38F-491D-92D7-80F6B7A3F68B}" srcOrd="1" destOrd="0" presId="urn:microsoft.com/office/officeart/2005/8/layout/hierarchy2"/>
    <dgm:cxn modelId="{75784E28-7D79-4887-9AEB-67FE654FA3B2}" type="presOf" srcId="{82C2641C-9826-4D0B-99F0-5F1D60517F9D}" destId="{B1AD8B6C-60E4-44B3-B7E4-F431F812CF8A}" srcOrd="0" destOrd="0" presId="urn:microsoft.com/office/officeart/2005/8/layout/hierarchy2"/>
    <dgm:cxn modelId="{2D22962E-DA04-4705-A27E-01B9E7725766}" type="presOf" srcId="{82527D07-4692-4094-B7F4-84B7446984E4}" destId="{BC2DA32A-AC22-47C0-B461-B3076BCA84ED}" srcOrd="0" destOrd="0" presId="urn:microsoft.com/office/officeart/2005/8/layout/hierarchy2"/>
    <dgm:cxn modelId="{06651E45-392A-464A-A3FF-9F38BABB5EDD}" type="presOf" srcId="{953D14FF-F727-4872-BCB0-F5B5E255646D}" destId="{CF4A9417-2AE9-4F04-BB32-2CC0F2123144}" srcOrd="0" destOrd="0" presId="urn:microsoft.com/office/officeart/2005/8/layout/hierarchy2"/>
    <dgm:cxn modelId="{C8436245-001E-48D8-8E30-A874398FF836}" type="presOf" srcId="{B2E22058-AA28-4869-A787-CEF734F1D661}" destId="{422DED52-5583-47C8-9043-2B524083F146}" srcOrd="0" destOrd="0" presId="urn:microsoft.com/office/officeart/2005/8/layout/hierarchy2"/>
    <dgm:cxn modelId="{0F59E445-5288-4C3F-8296-B04C6742FA75}" type="presOf" srcId="{953D14FF-F727-4872-BCB0-F5B5E255646D}" destId="{5D1AC05D-131D-4841-B4BD-9770596243B0}" srcOrd="1" destOrd="0" presId="urn:microsoft.com/office/officeart/2005/8/layout/hierarchy2"/>
    <dgm:cxn modelId="{3FE8E74B-4DDB-4659-ADA5-410EDEE31ADD}" type="presOf" srcId="{BAC25819-5EC1-4E17-B8C5-5D4E3478F813}" destId="{D07CCF61-3F54-4786-8F5E-DED13FCAF7DB}" srcOrd="0" destOrd="0" presId="urn:microsoft.com/office/officeart/2005/8/layout/hierarchy2"/>
    <dgm:cxn modelId="{E125B35B-67B5-4E32-9291-50C761889945}" type="presOf" srcId="{E6E26F76-9FF3-40DB-B0E0-90E56638E368}" destId="{0E345339-4512-4299-A43A-049FD1AEFFDF}" srcOrd="0" destOrd="0" presId="urn:microsoft.com/office/officeart/2005/8/layout/hierarchy2"/>
    <dgm:cxn modelId="{83375671-2310-4CB8-994F-6FEC79E803A0}" srcId="{E6E26F76-9FF3-40DB-B0E0-90E56638E368}" destId="{466B04DE-4117-4C25-A0F6-3E04FC5AF109}" srcOrd="0" destOrd="0" parTransId="{8F1B11E7-47CE-4FE6-94EF-F0D9BCF150E9}" sibTransId="{3AC75FEC-95E9-4F1B-AB33-E62D6C0712D5}"/>
    <dgm:cxn modelId="{AFA6F988-28AE-4EBA-A1DD-1BF90C3A302D}" type="presOf" srcId="{466B04DE-4117-4C25-A0F6-3E04FC5AF109}" destId="{B893F563-D56C-4E72-85C6-A17B32C40442}" srcOrd="0" destOrd="0" presId="urn:microsoft.com/office/officeart/2005/8/layout/hierarchy2"/>
    <dgm:cxn modelId="{E7E8A4A2-B632-480C-A8FE-E5FCC7BB8E1C}" type="presOf" srcId="{82527D07-4692-4094-B7F4-84B7446984E4}" destId="{029055F0-CDA0-4303-9597-04BCD795DBB6}" srcOrd="1" destOrd="0" presId="urn:microsoft.com/office/officeart/2005/8/layout/hierarchy2"/>
    <dgm:cxn modelId="{C86BEEBA-34AC-45E9-9799-10ADB1FD7A49}" srcId="{E6E26F76-9FF3-40DB-B0E0-90E56638E368}" destId="{BAC25819-5EC1-4E17-B8C5-5D4E3478F813}" srcOrd="1" destOrd="0" parTransId="{3947DA2C-A2CD-48F9-9FFB-9905E57EDA7A}" sibTransId="{87252BB3-71EF-4FD2-9D6F-E030D591257C}"/>
    <dgm:cxn modelId="{26D3D2BD-C821-4928-8387-8A12F5243F51}" srcId="{466B04DE-4117-4C25-A0F6-3E04FC5AF109}" destId="{82C2641C-9826-4D0B-99F0-5F1D60517F9D}" srcOrd="1" destOrd="0" parTransId="{953D14FF-F727-4872-BCB0-F5B5E255646D}" sibTransId="{B1990C96-32C9-46BE-A66A-08166635D444}"/>
    <dgm:cxn modelId="{C636ABD7-2FDA-43EB-95BF-F3E85489185F}" type="presOf" srcId="{3947DA2C-A2CD-48F9-9FFB-9905E57EDA7A}" destId="{49F3D28C-510C-43B9-B353-F120E258CB7E}" srcOrd="0" destOrd="0" presId="urn:microsoft.com/office/officeart/2005/8/layout/hierarchy2"/>
    <dgm:cxn modelId="{3E3578D8-BC57-4407-B5E5-ABBA92FE94B7}" type="presOf" srcId="{8F1B11E7-47CE-4FE6-94EF-F0D9BCF150E9}" destId="{244598BE-11FE-4FA6-9F93-BCDE8B305C98}" srcOrd="0" destOrd="0" presId="urn:microsoft.com/office/officeart/2005/8/layout/hierarchy2"/>
    <dgm:cxn modelId="{6E17DBFA-DEB7-42A0-8AC1-9FD20509E9AC}" srcId="{E1660694-DEC0-4982-A9BE-4EC45D132D35}" destId="{E6E26F76-9FF3-40DB-B0E0-90E56638E368}" srcOrd="0" destOrd="0" parTransId="{B07932D8-ED0C-459E-8E11-C6347043EF30}" sibTransId="{4245C2D1-D0FE-4205-883C-1F363A36DE4F}"/>
    <dgm:cxn modelId="{1C5217FD-C7DF-4B1E-9451-E56FBD8CF2EC}" type="presOf" srcId="{E1660694-DEC0-4982-A9BE-4EC45D132D35}" destId="{518A33E9-4CD0-42BC-98AB-C8EE88E196CA}" srcOrd="0" destOrd="0" presId="urn:microsoft.com/office/officeart/2005/8/layout/hierarchy2"/>
    <dgm:cxn modelId="{56728F3C-A752-45E4-B8B7-45688AB50392}" type="presParOf" srcId="{518A33E9-4CD0-42BC-98AB-C8EE88E196CA}" destId="{C9B85ED6-D54E-4B59-8ADF-C95D9CFB9874}" srcOrd="0" destOrd="0" presId="urn:microsoft.com/office/officeart/2005/8/layout/hierarchy2"/>
    <dgm:cxn modelId="{DF79AB8D-242B-4996-878B-F9711FFAD75B}" type="presParOf" srcId="{C9B85ED6-D54E-4B59-8ADF-C95D9CFB9874}" destId="{0E345339-4512-4299-A43A-049FD1AEFFDF}" srcOrd="0" destOrd="0" presId="urn:microsoft.com/office/officeart/2005/8/layout/hierarchy2"/>
    <dgm:cxn modelId="{D84C709A-9AE2-486A-BCA1-2D13F9913B97}" type="presParOf" srcId="{C9B85ED6-D54E-4B59-8ADF-C95D9CFB9874}" destId="{B8EABDC3-BF80-43B1-A0F7-C9B5599E4C70}" srcOrd="1" destOrd="0" presId="urn:microsoft.com/office/officeart/2005/8/layout/hierarchy2"/>
    <dgm:cxn modelId="{DFA091C6-7EB8-4EE4-B756-7F8199B503E6}" type="presParOf" srcId="{B8EABDC3-BF80-43B1-A0F7-C9B5599E4C70}" destId="{244598BE-11FE-4FA6-9F93-BCDE8B305C98}" srcOrd="0" destOrd="0" presId="urn:microsoft.com/office/officeart/2005/8/layout/hierarchy2"/>
    <dgm:cxn modelId="{C4228D20-173B-448C-9272-07653C0AF463}" type="presParOf" srcId="{244598BE-11FE-4FA6-9F93-BCDE8B305C98}" destId="{72EEDAB1-CE79-430F-9CCB-F83BDFCDBB42}" srcOrd="0" destOrd="0" presId="urn:microsoft.com/office/officeart/2005/8/layout/hierarchy2"/>
    <dgm:cxn modelId="{E3A9422B-9562-46EC-A4E6-207E8D1D4524}" type="presParOf" srcId="{B8EABDC3-BF80-43B1-A0F7-C9B5599E4C70}" destId="{B3A2B8D6-2CEB-4709-875A-0182B9BF1A50}" srcOrd="1" destOrd="0" presId="urn:microsoft.com/office/officeart/2005/8/layout/hierarchy2"/>
    <dgm:cxn modelId="{55349361-622C-4ABE-8B9B-428354948AF9}" type="presParOf" srcId="{B3A2B8D6-2CEB-4709-875A-0182B9BF1A50}" destId="{B893F563-D56C-4E72-85C6-A17B32C40442}" srcOrd="0" destOrd="0" presId="urn:microsoft.com/office/officeart/2005/8/layout/hierarchy2"/>
    <dgm:cxn modelId="{1B286F4D-C405-428A-BDDE-DDF973024B57}" type="presParOf" srcId="{B3A2B8D6-2CEB-4709-875A-0182B9BF1A50}" destId="{4353B20A-355A-4292-8DF2-B150970F0A8E}" srcOrd="1" destOrd="0" presId="urn:microsoft.com/office/officeart/2005/8/layout/hierarchy2"/>
    <dgm:cxn modelId="{187EA04B-4F1B-4D5F-AC77-E75579EED372}" type="presParOf" srcId="{4353B20A-355A-4292-8DF2-B150970F0A8E}" destId="{BC2DA32A-AC22-47C0-B461-B3076BCA84ED}" srcOrd="0" destOrd="0" presId="urn:microsoft.com/office/officeart/2005/8/layout/hierarchy2"/>
    <dgm:cxn modelId="{BC60B483-A98E-45EA-81A3-8EFC1ECE4392}" type="presParOf" srcId="{BC2DA32A-AC22-47C0-B461-B3076BCA84ED}" destId="{029055F0-CDA0-4303-9597-04BCD795DBB6}" srcOrd="0" destOrd="0" presId="urn:microsoft.com/office/officeart/2005/8/layout/hierarchy2"/>
    <dgm:cxn modelId="{688A5B2A-BE5E-4D33-9C94-19AD069AE69F}" type="presParOf" srcId="{4353B20A-355A-4292-8DF2-B150970F0A8E}" destId="{7FB32029-4855-4A87-951E-959E37AD020A}" srcOrd="1" destOrd="0" presId="urn:microsoft.com/office/officeart/2005/8/layout/hierarchy2"/>
    <dgm:cxn modelId="{9A6248A7-24AE-49E8-9577-1674655BC853}" type="presParOf" srcId="{7FB32029-4855-4A87-951E-959E37AD020A}" destId="{422DED52-5583-47C8-9043-2B524083F146}" srcOrd="0" destOrd="0" presId="urn:microsoft.com/office/officeart/2005/8/layout/hierarchy2"/>
    <dgm:cxn modelId="{07C32808-B75B-4190-9C6E-1316FCDF0392}" type="presParOf" srcId="{7FB32029-4855-4A87-951E-959E37AD020A}" destId="{C056588D-D2ED-43F1-9409-D302371F2EA9}" srcOrd="1" destOrd="0" presId="urn:microsoft.com/office/officeart/2005/8/layout/hierarchy2"/>
    <dgm:cxn modelId="{8CEC4500-2F92-4D12-A777-C4981C20F678}" type="presParOf" srcId="{4353B20A-355A-4292-8DF2-B150970F0A8E}" destId="{CF4A9417-2AE9-4F04-BB32-2CC0F2123144}" srcOrd="2" destOrd="0" presId="urn:microsoft.com/office/officeart/2005/8/layout/hierarchy2"/>
    <dgm:cxn modelId="{C96D2D06-E74B-48A5-BB85-219719156AED}" type="presParOf" srcId="{CF4A9417-2AE9-4F04-BB32-2CC0F2123144}" destId="{5D1AC05D-131D-4841-B4BD-9770596243B0}" srcOrd="0" destOrd="0" presId="urn:microsoft.com/office/officeart/2005/8/layout/hierarchy2"/>
    <dgm:cxn modelId="{7D3D823D-DC99-446F-BDA4-3567172DE7F8}" type="presParOf" srcId="{4353B20A-355A-4292-8DF2-B150970F0A8E}" destId="{DEF17777-9A7F-4DA9-9182-F3F2C68E7018}" srcOrd="3" destOrd="0" presId="urn:microsoft.com/office/officeart/2005/8/layout/hierarchy2"/>
    <dgm:cxn modelId="{2628BC05-BB5D-4025-9181-8786743A24CD}" type="presParOf" srcId="{DEF17777-9A7F-4DA9-9182-F3F2C68E7018}" destId="{B1AD8B6C-60E4-44B3-B7E4-F431F812CF8A}" srcOrd="0" destOrd="0" presId="urn:microsoft.com/office/officeart/2005/8/layout/hierarchy2"/>
    <dgm:cxn modelId="{E22FC0FF-B370-4958-AB41-67761DE04591}" type="presParOf" srcId="{DEF17777-9A7F-4DA9-9182-F3F2C68E7018}" destId="{D5649758-5B4F-4583-84CA-1247F0CE30C5}" srcOrd="1" destOrd="0" presId="urn:microsoft.com/office/officeart/2005/8/layout/hierarchy2"/>
    <dgm:cxn modelId="{38E1F513-1557-49D4-B12D-16112CAF8337}" type="presParOf" srcId="{B8EABDC3-BF80-43B1-A0F7-C9B5599E4C70}" destId="{49F3D28C-510C-43B9-B353-F120E258CB7E}" srcOrd="2" destOrd="0" presId="urn:microsoft.com/office/officeart/2005/8/layout/hierarchy2"/>
    <dgm:cxn modelId="{28C91CAB-005E-4FEF-B5CB-840868424DF3}" type="presParOf" srcId="{49F3D28C-510C-43B9-B353-F120E258CB7E}" destId="{64EA2B31-C38F-491D-92D7-80F6B7A3F68B}" srcOrd="0" destOrd="0" presId="urn:microsoft.com/office/officeart/2005/8/layout/hierarchy2"/>
    <dgm:cxn modelId="{B0B846E2-DD24-4829-8E9D-38BB0609FF7C}" type="presParOf" srcId="{B8EABDC3-BF80-43B1-A0F7-C9B5599E4C70}" destId="{783B2EFC-B329-4347-8AC0-6044FC317E79}" srcOrd="3" destOrd="0" presId="urn:microsoft.com/office/officeart/2005/8/layout/hierarchy2"/>
    <dgm:cxn modelId="{E909C223-CB0D-497B-802A-217175F8677C}" type="presParOf" srcId="{783B2EFC-B329-4347-8AC0-6044FC317E79}" destId="{D07CCF61-3F54-4786-8F5E-DED13FCAF7DB}" srcOrd="0" destOrd="0" presId="urn:microsoft.com/office/officeart/2005/8/layout/hierarchy2"/>
    <dgm:cxn modelId="{E56C0F6B-EB10-4A67-982E-C446F5A08707}" type="presParOf" srcId="{783B2EFC-B329-4347-8AC0-6044FC317E79}" destId="{83059CA7-860B-45D2-802F-985E8EA2A2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45339-4512-4299-A43A-049FD1AEFFDF}">
      <dsp:nvSpPr>
        <dsp:cNvPr id="0" name=""/>
        <dsp:cNvSpPr/>
      </dsp:nvSpPr>
      <dsp:spPr>
        <a:xfrm>
          <a:off x="2290" y="1722136"/>
          <a:ext cx="1219646" cy="6098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Tho2</a:t>
          </a:r>
        </a:p>
      </dsp:txBody>
      <dsp:txXfrm>
        <a:off x="20151" y="1739997"/>
        <a:ext cx="1183924" cy="574101"/>
      </dsp:txXfrm>
    </dsp:sp>
    <dsp:sp modelId="{244598BE-11FE-4FA6-9F93-BCDE8B305C98}">
      <dsp:nvSpPr>
        <dsp:cNvPr id="0" name=""/>
        <dsp:cNvSpPr/>
      </dsp:nvSpPr>
      <dsp:spPr>
        <a:xfrm rot="19457599">
          <a:off x="1165466" y="1835354"/>
          <a:ext cx="600799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600799" y="16369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50846" y="1836704"/>
        <a:ext cx="30039" cy="30039"/>
      </dsp:txXfrm>
    </dsp:sp>
    <dsp:sp modelId="{B893F563-D56C-4E72-85C6-A17B32C40442}">
      <dsp:nvSpPr>
        <dsp:cNvPr id="0" name=""/>
        <dsp:cNvSpPr/>
      </dsp:nvSpPr>
      <dsp:spPr>
        <a:xfrm>
          <a:off x="1709795" y="1371488"/>
          <a:ext cx="1219646" cy="6098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Defective</a:t>
          </a:r>
        </a:p>
      </dsp:txBody>
      <dsp:txXfrm>
        <a:off x="1727656" y="1389349"/>
        <a:ext cx="1183924" cy="574101"/>
      </dsp:txXfrm>
    </dsp:sp>
    <dsp:sp modelId="{BC2DA32A-AC22-47C0-B461-B3076BCA84ED}">
      <dsp:nvSpPr>
        <dsp:cNvPr id="0" name=""/>
        <dsp:cNvSpPr/>
      </dsp:nvSpPr>
      <dsp:spPr>
        <a:xfrm rot="18254561">
          <a:off x="2739872" y="1301673"/>
          <a:ext cx="866996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866996" y="16369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1696" y="1296368"/>
        <a:ext cx="43349" cy="43349"/>
      </dsp:txXfrm>
    </dsp:sp>
    <dsp:sp modelId="{422DED52-5583-47C8-9043-2B524083F146}">
      <dsp:nvSpPr>
        <dsp:cNvPr id="0" name=""/>
        <dsp:cNvSpPr/>
      </dsp:nvSpPr>
      <dsp:spPr>
        <a:xfrm>
          <a:off x="3417300" y="306639"/>
          <a:ext cx="1625544" cy="13060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FPs substitute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(0.34%, 0.68%, 1.02%) </a:t>
          </a:r>
        </a:p>
      </dsp:txBody>
      <dsp:txXfrm>
        <a:off x="3455554" y="344893"/>
        <a:ext cx="1549036" cy="1229587"/>
      </dsp:txXfrm>
    </dsp:sp>
    <dsp:sp modelId="{CF4A9417-2AE9-4F04-BB32-2CC0F2123144}">
      <dsp:nvSpPr>
        <dsp:cNvPr id="0" name=""/>
        <dsp:cNvSpPr/>
      </dsp:nvSpPr>
      <dsp:spPr>
        <a:xfrm rot="3471939">
          <a:off x="2716767" y="2044767"/>
          <a:ext cx="908682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908682" y="16369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8391" y="2038420"/>
        <a:ext cx="45434" cy="45434"/>
      </dsp:txXfrm>
    </dsp:sp>
    <dsp:sp modelId="{B1AD8B6C-60E4-44B3-B7E4-F431F812CF8A}">
      <dsp:nvSpPr>
        <dsp:cNvPr id="0" name=""/>
        <dsp:cNvSpPr/>
      </dsp:nvSpPr>
      <dsp:spPr>
        <a:xfrm>
          <a:off x="3412775" y="1774898"/>
          <a:ext cx="1606835" cy="134195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Vacancy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(1%, 2%, 5%)</a:t>
          </a:r>
        </a:p>
      </dsp:txBody>
      <dsp:txXfrm>
        <a:off x="3452079" y="1814202"/>
        <a:ext cx="1528227" cy="1263344"/>
      </dsp:txXfrm>
    </dsp:sp>
    <dsp:sp modelId="{49F3D28C-510C-43B9-B353-F120E258CB7E}">
      <dsp:nvSpPr>
        <dsp:cNvPr id="0" name=""/>
        <dsp:cNvSpPr/>
      </dsp:nvSpPr>
      <dsp:spPr>
        <a:xfrm rot="2142401">
          <a:off x="1165466" y="2186002"/>
          <a:ext cx="600799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600799" y="16369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50846" y="2187352"/>
        <a:ext cx="30039" cy="30039"/>
      </dsp:txXfrm>
    </dsp:sp>
    <dsp:sp modelId="{D07CCF61-3F54-4786-8F5E-DED13FCAF7DB}">
      <dsp:nvSpPr>
        <dsp:cNvPr id="0" name=""/>
        <dsp:cNvSpPr/>
      </dsp:nvSpPr>
      <dsp:spPr>
        <a:xfrm>
          <a:off x="1709795" y="2072785"/>
          <a:ext cx="1219646" cy="6098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Pure</a:t>
          </a:r>
        </a:p>
      </dsp:txBody>
      <dsp:txXfrm>
        <a:off x="1727656" y="2090646"/>
        <a:ext cx="1183924" cy="574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7C5660-D87B-442F-B5CA-277EBE8D2F6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845CB4-DE83-48E9-B99D-22DDCB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45CB4-DE83-48E9-B99D-22DDCB4CDF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45CB4-DE83-48E9-B99D-22DDCB4CD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9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DE7F-642E-4933-8DA2-1B393D8B8484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A1D6-B072-438A-9501-3674EB72DB04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2B88-191F-496C-9478-9E0B789EF1C7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602" y="172859"/>
            <a:ext cx="914400" cy="9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4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9D1D-D194-4E67-8DFB-33BACA90FA46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9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A95E-0CB1-4C97-8A81-126F8D375CF9}" type="datetime1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45-D1AB-439B-806D-7AD0F3AF70C0}" type="datetime1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05CF-F9AF-46B5-B7A1-D27A1181642D}" type="datetime1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AFF-905E-45DD-9EC7-280236E272C8}" type="datetime1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363-ABE1-4EF8-B99D-7C99F911CD05}" type="datetime1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7F8-7A89-4BB0-A0A0-7D5247026C51}" type="datetime1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2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0EEB0-7B01-4443-9D77-20E1EC70DE38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911" y="2541974"/>
            <a:ext cx="10719581" cy="1041008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Dependence of thermal conductivity on fission-product defects and vacancy concentration in thorium dioxide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CB936-20A6-4969-BC02-F01FFE431620}"/>
              </a:ext>
            </a:extLst>
          </p:cNvPr>
          <p:cNvSpPr txBox="1"/>
          <p:nvPr/>
        </p:nvSpPr>
        <p:spPr>
          <a:xfrm>
            <a:off x="2361025" y="5117130"/>
            <a:ext cx="7556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Khadija </a:t>
            </a:r>
            <a:r>
              <a:rPr lang="en-US" sz="2000" b="1" dirty="0" err="1">
                <a:solidFill>
                  <a:schemeClr val="bg1"/>
                </a:solidFill>
              </a:rPr>
              <a:t>Mahbuba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Graduate Student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Nuclear Engineering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North Carolina State University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49B8263-61FF-4364-8FDE-D322B803D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07" y="182882"/>
            <a:ext cx="2019417" cy="2039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B011B0-4041-4289-8D45-3F930A2E6895}"/>
              </a:ext>
            </a:extLst>
          </p:cNvPr>
          <p:cNvSpPr txBox="1"/>
          <p:nvPr/>
        </p:nvSpPr>
        <p:spPr>
          <a:xfrm>
            <a:off x="1436745" y="3742006"/>
            <a:ext cx="921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M.J. Rahman, B. Szpunar, J.A. Szpunar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7A95-B666-42F7-97E2-F2CEAB73662E}"/>
              </a:ext>
            </a:extLst>
          </p:cNvPr>
          <p:cNvSpPr txBox="1"/>
          <p:nvPr/>
        </p:nvSpPr>
        <p:spPr>
          <a:xfrm>
            <a:off x="4214191" y="4358640"/>
            <a:ext cx="368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 591 Class Presentation2</a:t>
            </a:r>
          </a:p>
        </p:txBody>
      </p:sp>
    </p:spTree>
    <p:extLst>
      <p:ext uri="{BB962C8B-B14F-4D97-AF65-F5344CB8AC3E}">
        <p14:creationId xmlns:p14="http://schemas.microsoft.com/office/powerpoint/2010/main" val="249687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872788" cy="454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 Thermal conductivity by Analytical and Callaway fit</a:t>
            </a:r>
          </a:p>
          <a:p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Analytical model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Callaway model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FEDB15-A4B4-4D3D-ABF3-C05D401E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464174"/>
            <a:ext cx="299085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DDAB9-F723-438B-8EAD-872E54240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284790"/>
            <a:ext cx="1914525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113AAB-11BB-4EB8-8E1C-E4B092C2B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4645274"/>
            <a:ext cx="2990850" cy="16030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9FF146-E8D8-47F1-A1A7-84EA88226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012" y="5270609"/>
            <a:ext cx="1390650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3D12D8-B520-41C8-90AE-DFE1F4211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50" y="2302399"/>
            <a:ext cx="1571625" cy="628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CCC979-6290-400E-AA71-9D5FC54C4696}"/>
              </a:ext>
            </a:extLst>
          </p:cNvPr>
          <p:cNvSpPr txBox="1"/>
          <p:nvPr/>
        </p:nvSpPr>
        <p:spPr>
          <a:xfrm>
            <a:off x="3581400" y="2354185"/>
            <a:ext cx="66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 B for const T of pure thoria, C from  const % of defective thoria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F721D0-5D77-4872-AE40-BD7D894C3D19}"/>
              </a:ext>
            </a:extLst>
          </p:cNvPr>
          <p:cNvSpPr txBox="1"/>
          <p:nvPr/>
        </p:nvSpPr>
        <p:spPr>
          <a:xfrm>
            <a:off x="4038600" y="5745424"/>
            <a:ext cx="788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B, D(pure) , U, b for const T of pure thoria, D’ from  const % of defective thoria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A6DE9FEB-F34F-4CB8-AA9A-6C0CD3C87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38324"/>
              </p:ext>
            </p:extLst>
          </p:nvPr>
        </p:nvGraphicFramePr>
        <p:xfrm>
          <a:off x="5231567" y="2769584"/>
          <a:ext cx="495542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771">
                  <a:extLst>
                    <a:ext uri="{9D8B030D-6E8A-4147-A177-3AD203B41FA5}">
                      <a16:colId xmlns:a16="http://schemas.microsoft.com/office/drawing/2014/main" val="95971200"/>
                    </a:ext>
                  </a:extLst>
                </a:gridCol>
                <a:gridCol w="1429843">
                  <a:extLst>
                    <a:ext uri="{9D8B030D-6E8A-4147-A177-3AD203B41FA5}">
                      <a16:colId xmlns:a16="http://schemas.microsoft.com/office/drawing/2014/main" val="576149485"/>
                    </a:ext>
                  </a:extLst>
                </a:gridCol>
                <a:gridCol w="1651807">
                  <a:extLst>
                    <a:ext uri="{9D8B030D-6E8A-4147-A177-3AD203B41FA5}">
                      <a16:colId xmlns:a16="http://schemas.microsoft.com/office/drawing/2014/main" val="2117493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</a:t>
                      </a:r>
                      <a:r>
                        <a:rPr lang="en-US" dirty="0" err="1"/>
                        <a:t>mK</a:t>
                      </a:r>
                      <a:r>
                        <a:rPr lang="en-US" dirty="0"/>
                        <a:t>/W)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D’(s</a:t>
                      </a:r>
                      <a:r>
                        <a:rPr lang="en-US" baseline="30000" dirty="0"/>
                        <a:t>-1</a:t>
                      </a:r>
                      <a:r>
                        <a:rPr lang="en-US" dirty="0"/>
                        <a:t>K</a:t>
                      </a:r>
                      <a:r>
                        <a:rPr lang="en-US" baseline="30000" dirty="0"/>
                        <a:t>-4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-Xe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126475.0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39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-Kr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112259.3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78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-Vacancy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42265.04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-Xe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235000.0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7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-U vacancy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172000.0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-O Vacancy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79400.0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79844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B4771B7D-38CF-46A0-89B2-A98B0E26D046}"/>
              </a:ext>
            </a:extLst>
          </p:cNvPr>
          <p:cNvSpPr/>
          <p:nvPr/>
        </p:nvSpPr>
        <p:spPr>
          <a:xfrm flipH="1">
            <a:off x="10186988" y="4645274"/>
            <a:ext cx="17335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UO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(Lui et al, 2016) &amp;ThO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(Rahman et al, 2016)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053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2CBF2F-CA36-4328-B244-21DD397E9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82" y="2335491"/>
            <a:ext cx="5612605" cy="27919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6F074-A23C-4D3B-94DB-38B06034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2335491"/>
            <a:ext cx="5583967" cy="27919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46CA60-8AE6-4766-9957-30705C9409BF}"/>
              </a:ext>
            </a:extLst>
          </p:cNvPr>
          <p:cNvSpPr txBox="1"/>
          <p:nvPr/>
        </p:nvSpPr>
        <p:spPr>
          <a:xfrm>
            <a:off x="3051477" y="5127475"/>
            <a:ext cx="172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fit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B1E99-3771-4E35-8F2A-B6039FDC21FD}"/>
              </a:ext>
            </a:extLst>
          </p:cNvPr>
          <p:cNvSpPr txBox="1"/>
          <p:nvPr/>
        </p:nvSpPr>
        <p:spPr>
          <a:xfrm>
            <a:off x="8225577" y="5144965"/>
            <a:ext cx="172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Callaway fit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59411-5FDC-4A94-85EA-A9A0ADAD9779}"/>
              </a:ext>
            </a:extLst>
          </p:cNvPr>
          <p:cNvSpPr/>
          <p:nvPr/>
        </p:nvSpPr>
        <p:spPr>
          <a:xfrm>
            <a:off x="866190" y="1445966"/>
            <a:ext cx="7543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 Thermal conductivity by Analytical and Callaway fit</a:t>
            </a:r>
          </a:p>
        </p:txBody>
      </p:sp>
    </p:spTree>
    <p:extLst>
      <p:ext uri="{BB962C8B-B14F-4D97-AF65-F5344CB8AC3E}">
        <p14:creationId xmlns:p14="http://schemas.microsoft.com/office/powerpoint/2010/main" val="180573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54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cluster size Thermal conductivity for defective thoria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A0CB3-C74E-47E0-83F2-C5E1FCA2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5" y="2150817"/>
            <a:ext cx="6566629" cy="362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0D7A0A-9FF0-4E2A-8F8F-C86D0431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14" y="2802671"/>
            <a:ext cx="4282502" cy="2467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C592A-17CF-4991-A127-07A490C96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553" y="5525485"/>
            <a:ext cx="4531793" cy="1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54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in enthalpy with respect to ThO2 at 300K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01B68-DA74-40F1-9539-E7C21485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80" y="2240798"/>
            <a:ext cx="7238020" cy="3730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0629C7-12FC-4268-87E4-81B758A0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69" y="2802671"/>
            <a:ext cx="3826798" cy="2421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03424B-34DA-466B-B753-74FE43878E7F}"/>
              </a:ext>
            </a:extLst>
          </p:cNvPr>
          <p:cNvSpPr txBox="1"/>
          <p:nvPr/>
        </p:nvSpPr>
        <p:spPr>
          <a:xfrm>
            <a:off x="2213524" y="2119850"/>
            <a:ext cx="4492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increment in Enthalpy vs Temperature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DF430-70B0-4148-970B-5ABB0CD4B93F}"/>
              </a:ext>
            </a:extLst>
          </p:cNvPr>
          <p:cNvSpPr txBox="1"/>
          <p:nvPr/>
        </p:nvSpPr>
        <p:spPr>
          <a:xfrm>
            <a:off x="8461918" y="5273353"/>
            <a:ext cx="4492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in Enthalpy vs Temperature</a:t>
            </a:r>
          </a:p>
        </p:txBody>
      </p:sp>
    </p:spTree>
    <p:extLst>
      <p:ext uri="{BB962C8B-B14F-4D97-AF65-F5344CB8AC3E}">
        <p14:creationId xmlns:p14="http://schemas.microsoft.com/office/powerpoint/2010/main" val="108138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63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capacity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8D977E-957C-40EF-9118-D3CED604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277" y="1412350"/>
            <a:ext cx="1870189" cy="9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891B8-69C3-44F6-850F-BB8CD761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2124075"/>
            <a:ext cx="7277100" cy="382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F5F81-4B76-43FC-83B2-02DB9B31B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241" y="2485297"/>
            <a:ext cx="3135131" cy="2952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FE815F-BF00-4C81-83E7-45274F143F6F}"/>
              </a:ext>
            </a:extLst>
          </p:cNvPr>
          <p:cNvSpPr txBox="1"/>
          <p:nvPr/>
        </p:nvSpPr>
        <p:spPr>
          <a:xfrm>
            <a:off x="8790172" y="547624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heat capacity of pure thoria with literature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37E28-056C-418E-9FBF-A2060AD55DD0}"/>
              </a:ext>
            </a:extLst>
          </p:cNvPr>
          <p:cNvSpPr txBox="1"/>
          <p:nvPr/>
        </p:nvSpPr>
        <p:spPr>
          <a:xfrm>
            <a:off x="7746822" y="1690687"/>
            <a:ext cx="227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enthalpy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is heat capacity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AAF48-6B9B-43C6-92AA-6BC58CC0F716}"/>
              </a:ext>
            </a:extLst>
          </p:cNvPr>
          <p:cNvSpPr txBox="1"/>
          <p:nvPr/>
        </p:nvSpPr>
        <p:spPr>
          <a:xfrm>
            <a:off x="2494879" y="2026066"/>
            <a:ext cx="4492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heat capacity at constant pressure vs Temperature</a:t>
            </a:r>
          </a:p>
        </p:txBody>
      </p:sp>
    </p:spTree>
    <p:extLst>
      <p:ext uri="{BB962C8B-B14F-4D97-AF65-F5344CB8AC3E}">
        <p14:creationId xmlns:p14="http://schemas.microsoft.com/office/powerpoint/2010/main" val="190008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observations!!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1774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Vacancies in ThO2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are created by removing Th and O2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atoms, There should be some scope to calculate the Th vacancy and O vacancy separately.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future work can be carried out considering FPs defects as interstitial defect.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few limitations of numerical effort, this simulations can also be performed using ab-initio MD, as in that case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full quantum calculation of the electronic structure is performed at every time step.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15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D6E70-03B2-44C7-A26F-A3148528B07D}"/>
              </a:ext>
            </a:extLst>
          </p:cNvPr>
          <p:cNvSpPr txBox="1"/>
          <p:nvPr/>
        </p:nvSpPr>
        <p:spPr>
          <a:xfrm>
            <a:off x="9959926" y="5110144"/>
            <a:ext cx="2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4186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A108-464A-42CC-A43E-49110877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4905"/>
            <a:ext cx="9144000" cy="104811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C38A2-7F75-4662-B810-7EB8A1A1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119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116384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4AC3-CE32-494C-8A6F-7598B820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9E2A-97E7-4957-9AA9-1AD2CE65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Objective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My observations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B4C7-5B0E-4F0C-916B-732DAE4D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AD4D-EB6D-4067-B866-3A1EC95E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A727-8531-4866-87E8-B696B26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21487" cy="433028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is about ThO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(Thoria).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Thoria has a fluorite crystal structure like UO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is present in higher concentrations (2-10%) by weight than U (0.1-1%) in their respective ores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has longer half life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Thoria has higher thermal conductivity and higher melting point than UO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is governed by phonon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Thoria has no magnetic property like UO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GB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AE53A-8157-4DFD-9649-BB8E2DA5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2208280"/>
            <a:ext cx="2190750" cy="2085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177088-528F-4A65-8F8D-98013220AC27}"/>
              </a:ext>
            </a:extLst>
          </p:cNvPr>
          <p:cNvSpPr txBox="1"/>
          <p:nvPr/>
        </p:nvSpPr>
        <p:spPr>
          <a:xfrm>
            <a:off x="9011478" y="4465985"/>
            <a:ext cx="206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Behera and Deo (2012)</a:t>
            </a:r>
          </a:p>
        </p:txBody>
      </p:sp>
    </p:spTree>
    <p:extLst>
      <p:ext uri="{BB962C8B-B14F-4D97-AF65-F5344CB8AC3E}">
        <p14:creationId xmlns:p14="http://schemas.microsoft.com/office/powerpoint/2010/main" val="141485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30284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nuclear process, the properties and performance of fuel materials are severely deteriorated due to irradiation.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induced fission products (FPs) and vacancies can affect the thermal properties of nuclear fuel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 is the most important thermal property of nuclear fuel that controls the heat removal, reactor maximum temperature and eventually the electricity production.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have found thermal and mechanical properties of thoria have been reported in a number of studies, but none of these studies investigates the influence of fission-generated products on thermal transport characteristics.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thermal transport study in nuclear fuel, atomistic simulations are very effective since thermo-physical and thermo-mechanical properties are strongly controlled by the atomic scale mechanisms. So they performed a molecular dynamics simulation to evaluate thermal properties for a range of temperature and defect concentration.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BF8E7B4-7C50-4CED-A50F-379FF6512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166293"/>
              </p:ext>
            </p:extLst>
          </p:nvPr>
        </p:nvGraphicFramePr>
        <p:xfrm>
          <a:off x="574041" y="1842053"/>
          <a:ext cx="5045136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73A9831-EDFE-46E9-A73B-FEC13845F633}"/>
              </a:ext>
            </a:extLst>
          </p:cNvPr>
          <p:cNvGrpSpPr/>
          <p:nvPr/>
        </p:nvGrpSpPr>
        <p:grpSpPr>
          <a:xfrm>
            <a:off x="5488117" y="2546705"/>
            <a:ext cx="1145896" cy="62138"/>
            <a:chOff x="5479971" y="984757"/>
            <a:chExt cx="1145896" cy="62138"/>
          </a:xfrm>
        </p:grpSpPr>
        <p:sp>
          <p:nvSpPr>
            <p:cNvPr id="21" name="Straight Connector 3">
              <a:extLst>
                <a:ext uri="{FF2B5EF4-FFF2-40B4-BE49-F238E27FC236}">
                  <a16:creationId xmlns:a16="http://schemas.microsoft.com/office/drawing/2014/main" id="{7591982C-CF93-40EA-8921-F85CF07BF87B}"/>
                </a:ext>
              </a:extLst>
            </p:cNvPr>
            <p:cNvSpPr/>
            <p:nvPr/>
          </p:nvSpPr>
          <p:spPr>
            <a:xfrm rot="19457599">
              <a:off x="5479971" y="984757"/>
              <a:ext cx="1145896" cy="621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1069"/>
                  </a:moveTo>
                  <a:lnTo>
                    <a:pt x="1145896" y="31069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Straight Connector 4">
              <a:extLst>
                <a:ext uri="{FF2B5EF4-FFF2-40B4-BE49-F238E27FC236}">
                  <a16:creationId xmlns:a16="http://schemas.microsoft.com/office/drawing/2014/main" id="{A4AB6A65-C4F5-4DC0-9C89-6478758447FC}"/>
                </a:ext>
              </a:extLst>
            </p:cNvPr>
            <p:cNvSpPr txBox="1"/>
            <p:nvPr/>
          </p:nvSpPr>
          <p:spPr>
            <a:xfrm rot="19457599">
              <a:off x="6024272" y="987179"/>
              <a:ext cx="57294" cy="57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0B5D43-DF72-4AC3-AFF6-49153C447084}"/>
              </a:ext>
            </a:extLst>
          </p:cNvPr>
          <p:cNvGrpSpPr/>
          <p:nvPr/>
        </p:nvGrpSpPr>
        <p:grpSpPr>
          <a:xfrm>
            <a:off x="6526309" y="2147442"/>
            <a:ext cx="408776" cy="470313"/>
            <a:chOff x="6518162" y="99879"/>
            <a:chExt cx="2326214" cy="1163107"/>
          </a:xfrm>
          <a:noFill/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7631EC8-7044-4093-AB1F-CF3DD7359F0F}"/>
                </a:ext>
              </a:extLst>
            </p:cNvPr>
            <p:cNvSpPr/>
            <p:nvPr/>
          </p:nvSpPr>
          <p:spPr>
            <a:xfrm>
              <a:off x="6518162" y="99879"/>
              <a:ext cx="2326214" cy="116310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31DDD85A-1198-484C-A4E6-413BDA6E0E01}"/>
                </a:ext>
              </a:extLst>
            </p:cNvPr>
            <p:cNvSpPr txBox="1"/>
            <p:nvPr/>
          </p:nvSpPr>
          <p:spPr>
            <a:xfrm>
              <a:off x="6552228" y="133945"/>
              <a:ext cx="2258082" cy="109497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" tIns="24765" rIns="24765" bIns="2476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3900" kern="1200" dirty="0"/>
                <a:t>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E8A735-16E3-41DF-8A1B-3A3B3FE1C894}"/>
              </a:ext>
            </a:extLst>
          </p:cNvPr>
          <p:cNvGrpSpPr/>
          <p:nvPr/>
        </p:nvGrpSpPr>
        <p:grpSpPr>
          <a:xfrm>
            <a:off x="5488117" y="3215492"/>
            <a:ext cx="1145896" cy="62138"/>
            <a:chOff x="5479971" y="1653544"/>
            <a:chExt cx="1145896" cy="62138"/>
          </a:xfrm>
        </p:grpSpPr>
        <p:sp>
          <p:nvSpPr>
            <p:cNvPr id="17" name="Straight Connector 7">
              <a:extLst>
                <a:ext uri="{FF2B5EF4-FFF2-40B4-BE49-F238E27FC236}">
                  <a16:creationId xmlns:a16="http://schemas.microsoft.com/office/drawing/2014/main" id="{FE0A53D5-1477-4A70-9ABE-E95964545371}"/>
                </a:ext>
              </a:extLst>
            </p:cNvPr>
            <p:cNvSpPr/>
            <p:nvPr/>
          </p:nvSpPr>
          <p:spPr>
            <a:xfrm rot="2142401">
              <a:off x="5479971" y="1653544"/>
              <a:ext cx="1145896" cy="621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1069"/>
                  </a:moveTo>
                  <a:lnTo>
                    <a:pt x="1145896" y="31069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Straight Connector 8">
              <a:extLst>
                <a:ext uri="{FF2B5EF4-FFF2-40B4-BE49-F238E27FC236}">
                  <a16:creationId xmlns:a16="http://schemas.microsoft.com/office/drawing/2014/main" id="{F1983C77-AA84-44A1-A63E-3F689D013203}"/>
                </a:ext>
              </a:extLst>
            </p:cNvPr>
            <p:cNvSpPr txBox="1"/>
            <p:nvPr/>
          </p:nvSpPr>
          <p:spPr>
            <a:xfrm rot="2142401">
              <a:off x="6024272" y="1655966"/>
              <a:ext cx="57294" cy="57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11EDEE-2683-4CA8-A8C0-8D1C98585546}"/>
              </a:ext>
            </a:extLst>
          </p:cNvPr>
          <p:cNvGrpSpPr/>
          <p:nvPr/>
        </p:nvGrpSpPr>
        <p:grpSpPr>
          <a:xfrm>
            <a:off x="6526309" y="3349299"/>
            <a:ext cx="408776" cy="526068"/>
            <a:chOff x="6518162" y="1437453"/>
            <a:chExt cx="2326214" cy="116310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7856E19-A35B-4A91-9D81-12F73C4AB472}"/>
                </a:ext>
              </a:extLst>
            </p:cNvPr>
            <p:cNvSpPr/>
            <p:nvPr/>
          </p:nvSpPr>
          <p:spPr>
            <a:xfrm>
              <a:off x="6518162" y="1437453"/>
              <a:ext cx="2326214" cy="1163107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10">
              <a:extLst>
                <a:ext uri="{FF2B5EF4-FFF2-40B4-BE49-F238E27FC236}">
                  <a16:creationId xmlns:a16="http://schemas.microsoft.com/office/drawing/2014/main" id="{BAD1BF2C-36C6-4CA1-AD9D-B6F37AB628D2}"/>
                </a:ext>
              </a:extLst>
            </p:cNvPr>
            <p:cNvSpPr txBox="1"/>
            <p:nvPr/>
          </p:nvSpPr>
          <p:spPr>
            <a:xfrm>
              <a:off x="6552229" y="1724596"/>
              <a:ext cx="2292147" cy="841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" tIns="24765" rIns="24765" bIns="2476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Kr</a:t>
              </a:r>
              <a:endParaRPr lang="en-US" sz="39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2A62DC-4B3B-4EF8-900A-6D28B3880126}"/>
              </a:ext>
            </a:extLst>
          </p:cNvPr>
          <p:cNvSpPr txBox="1"/>
          <p:nvPr/>
        </p:nvSpPr>
        <p:spPr>
          <a:xfrm>
            <a:off x="723768" y="2166920"/>
            <a:ext cx="1745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300K to 1500 K at every 300 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4ECD1-ABF6-4EC3-A82D-3A04CA2E77D1}"/>
              </a:ext>
            </a:extLst>
          </p:cNvPr>
          <p:cNvSpPr txBox="1"/>
          <p:nvPr/>
        </p:nvSpPr>
        <p:spPr>
          <a:xfrm>
            <a:off x="2070652" y="1524424"/>
            <a:ext cx="302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5F6030-AF01-4CFB-95F1-B7CDB229D4D0}"/>
              </a:ext>
            </a:extLst>
          </p:cNvPr>
          <p:cNvSpPr txBox="1"/>
          <p:nvPr/>
        </p:nvSpPr>
        <p:spPr>
          <a:xfrm>
            <a:off x="4327221" y="5010600"/>
            <a:ext cx="1745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atom cluster size 0, 6, 12, 18, 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977E83-3F5E-49F8-811A-2BB2210D6181}"/>
              </a:ext>
            </a:extLst>
          </p:cNvPr>
          <p:cNvSpPr txBox="1"/>
          <p:nvPr/>
        </p:nvSpPr>
        <p:spPr>
          <a:xfrm>
            <a:off x="1611314" y="4610078"/>
            <a:ext cx="2541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of supercell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36, 44, 60,90, 200unit cells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flux at central bin of Supercell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BBE9EF-BC8A-4C74-88C6-EB964C129F99}"/>
              </a:ext>
            </a:extLst>
          </p:cNvPr>
          <p:cNvSpPr/>
          <p:nvPr/>
        </p:nvSpPr>
        <p:spPr>
          <a:xfrm>
            <a:off x="7623313" y="1244293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parameters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2340B9-9511-45CC-9875-F2594FD236DC}"/>
              </a:ext>
            </a:extLst>
          </p:cNvPr>
          <p:cNvSpPr txBox="1"/>
          <p:nvPr/>
        </p:nvSpPr>
        <p:spPr>
          <a:xfrm>
            <a:off x="7262328" y="4156743"/>
            <a:ext cx="47573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heat increment (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300K)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f(Temperature)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Enthalpy increment (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300K)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f(Temperature)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f(Temperature, Supercell 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S.S. Temperature profile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f(Temperature)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parameter: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f(Temperature, %FP, %Vacancy)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F41398-6BA2-4C6D-8FE8-F93988432DDE}"/>
              </a:ext>
            </a:extLst>
          </p:cNvPr>
          <p:cNvSpPr txBox="1"/>
          <p:nvPr/>
        </p:nvSpPr>
        <p:spPr>
          <a:xfrm>
            <a:off x="7189439" y="1711715"/>
            <a:ext cx="46228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Defective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heat increment (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300K):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f(Temperature, %FP, % Vacancy)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Enthalpy increment (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300K):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f(Temperature , %FP, % Vacancy)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f(Temperature, , %FP, % Vacancy, defect distribution)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parameter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f(Temperature, %FP, % Vacancy)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4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8FB10-D828-4931-88E1-770E34371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1760"/>
                <a:ext cx="10515600" cy="4974590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 simulations are carried out using </a:t>
                </a:r>
                <a:r>
                  <a:rPr lang="en-GB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LAMMPS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(Large-scale Atomic/Molecular Massively Parallel Simulator) code</a:t>
                </a:r>
              </a:p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Rectangular simulation cell</a:t>
                </a:r>
              </a:p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interatomic force between the actinides and oxygen are described by a </a:t>
                </a:r>
                <a:r>
                  <a:rPr lang="en-GB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many-body potential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developed by Cooper et al. along with a complementary set of parameters for the interactions of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Kr atoms within actinide oxides. </a:t>
                </a:r>
              </a:p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GB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Schottky vacancy site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energetically favourable site as per literature., </a:t>
                </a:r>
                <a:r>
                  <a:rPr lang="en-GB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 and vacancy defects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incorporated uniformly along the length of the simulation box.</a:t>
                </a:r>
              </a:p>
              <a:p>
                <a:r>
                  <a:rPr lang="en-GB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NPT ensembles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zero external pressure is considered for calculating Lattice parameter, Heat capacity, Enthalpy of the system</a:t>
                </a:r>
              </a:p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equilibration constant heat flux is applied and heat is transferred from centre to end along the length. Thermal conductivity is then calculated using a MD technique, </a:t>
                </a:r>
                <a:r>
                  <a:rPr lang="en-GB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Muller-</a:t>
                </a:r>
                <a:r>
                  <a:rPr lang="en-GB" sz="2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Plathe</a:t>
                </a:r>
                <a:r>
                  <a:rPr lang="en-GB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approach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reaching S.S.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𝑎𝑣𝑔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𝑘𝑖𝑛𝑒𝑡𝑖𝑐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𝑒𝑛𝑒𝑟𝑔𝑦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𝑜𝑣𝑒𝑟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𝑠𝑖𝑚𝑢𝑙𝑎𝑡𝑖𝑜𝑛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𝑠𝑒𝑐𝑡𝑖𝑜𝑛𝑎𝑙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𝑠𝑢𝑝𝑒𝑟𝑐𝑒𝑙𝑙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𝑡𝑒𝑚𝑝𝑒𝑟𝑎𝑡𝑢𝑟𝑒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𝑔𝑟𝑎𝑑𝑖𝑎𝑛𝑡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𝑎𝑛𝑙𝑜𝑛𝑔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𝑙𝑒𝑛𝑔𝑡h</m:t>
                          </m:r>
                        </m:den>
                      </m:f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8FB10-D828-4931-88E1-770E34371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1760"/>
                <a:ext cx="10515600" cy="4974590"/>
              </a:xfrm>
              <a:blipFill>
                <a:blip r:embed="rId2"/>
                <a:stretch>
                  <a:fillRect l="-522" t="-1348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54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 for pure thoria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BAA2C-1000-4CB1-A995-B8BF91A6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2" y="2036155"/>
            <a:ext cx="7524750" cy="3676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ABB08-7F3B-4ACC-94CE-2E5712E7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07" y="2090317"/>
            <a:ext cx="3859090" cy="354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F0B6D7-401C-4CA7-88EE-AC356DF57EE7}"/>
              </a:ext>
            </a:extLst>
          </p:cNvPr>
          <p:cNvSpPr txBox="1"/>
          <p:nvPr/>
        </p:nvSpPr>
        <p:spPr>
          <a:xfrm>
            <a:off x="2025952" y="5779842"/>
            <a:ext cx="172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D5C6F-5186-4EF0-B544-512A1D3164F2}"/>
              </a:ext>
            </a:extLst>
          </p:cNvPr>
          <p:cNvSpPr txBox="1"/>
          <p:nvPr/>
        </p:nvSpPr>
        <p:spPr>
          <a:xfrm>
            <a:off x="7934323" y="5686058"/>
            <a:ext cx="47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 thermal conductivity of pure thoria with literature</a:t>
            </a:r>
          </a:p>
        </p:txBody>
      </p:sp>
    </p:spTree>
    <p:extLst>
      <p:ext uri="{BB962C8B-B14F-4D97-AF65-F5344CB8AC3E}">
        <p14:creationId xmlns:p14="http://schemas.microsoft.com/office/powerpoint/2010/main" val="33838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54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 for defective thoria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178A1-E569-4DBA-B3D8-E0ACD1FA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164764"/>
            <a:ext cx="7343775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1EC975-5DC2-45FA-9BB7-4447ECB5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830" y="2240964"/>
            <a:ext cx="4076700" cy="3505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DF220E-ECEC-4A07-8577-7DD37A3E4A75}"/>
              </a:ext>
            </a:extLst>
          </p:cNvPr>
          <p:cNvSpPr txBox="1"/>
          <p:nvPr/>
        </p:nvSpPr>
        <p:spPr>
          <a:xfrm>
            <a:off x="3320716" y="5779842"/>
            <a:ext cx="219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(Rahman et al, 2016)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0FE4C-A43B-4B7D-B854-84821DE1BA44}"/>
              </a:ext>
            </a:extLst>
          </p:cNvPr>
          <p:cNvSpPr txBox="1"/>
          <p:nvPr/>
        </p:nvSpPr>
        <p:spPr>
          <a:xfrm>
            <a:off x="9525752" y="5729680"/>
            <a:ext cx="197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UO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(Lui et al, 2016)</a:t>
            </a:r>
          </a:p>
        </p:txBody>
      </p:sp>
    </p:spTree>
    <p:extLst>
      <p:ext uri="{BB962C8B-B14F-4D97-AF65-F5344CB8AC3E}">
        <p14:creationId xmlns:p14="http://schemas.microsoft.com/office/powerpoint/2010/main" val="141714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54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Thermal conductivity for defective thoria as per % of defects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F220E-ECEC-4A07-8577-7DD37A3E4A75}"/>
              </a:ext>
            </a:extLst>
          </p:cNvPr>
          <p:cNvSpPr txBox="1"/>
          <p:nvPr/>
        </p:nvSpPr>
        <p:spPr>
          <a:xfrm>
            <a:off x="3320716" y="5779842"/>
            <a:ext cx="219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(Rahman et al, 2016)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0FE4C-A43B-4B7D-B854-84821DE1BA44}"/>
              </a:ext>
            </a:extLst>
          </p:cNvPr>
          <p:cNvSpPr txBox="1"/>
          <p:nvPr/>
        </p:nvSpPr>
        <p:spPr>
          <a:xfrm>
            <a:off x="8112366" y="5729680"/>
            <a:ext cx="381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UO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(Lui et al, 2016) &amp;ThO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(Rahman et al, 2016) thermal conductivity reduction at 1.02%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C399A-CE17-4531-A58F-883C1C89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3" y="2117139"/>
            <a:ext cx="7477125" cy="3752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3ED3EC-CEE7-4E99-9673-DDDD5313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51" y="2362929"/>
            <a:ext cx="34385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1040</Words>
  <Application>Microsoft Macintosh PowerPoint</Application>
  <PresentationFormat>Widescreen</PresentationFormat>
  <Paragraphs>180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Times New Roman</vt:lpstr>
      <vt:lpstr>Wingdings</vt:lpstr>
      <vt:lpstr>Office Theme</vt:lpstr>
      <vt:lpstr>Dependence of thermal conductivity on fission-product defects and vacancy concentration in thorium dioxide</vt:lpstr>
      <vt:lpstr>Outline</vt:lpstr>
      <vt:lpstr>Introduction</vt:lpstr>
      <vt:lpstr>Background</vt:lpstr>
      <vt:lpstr>Objective</vt:lpstr>
      <vt:lpstr>Methodology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My observations!!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Coastal Scour Stabilization using Granular Filter in Geosynthetic Nonwoven Containers</dc:title>
  <dc:creator>Azmayeen Rafat Shahriar</dc:creator>
  <cp:lastModifiedBy>Ben Beeler</cp:lastModifiedBy>
  <cp:revision>88</cp:revision>
  <cp:lastPrinted>2019-11-19T21:16:53Z</cp:lastPrinted>
  <dcterms:created xsi:type="dcterms:W3CDTF">2019-11-19T20:43:20Z</dcterms:created>
  <dcterms:modified xsi:type="dcterms:W3CDTF">2020-04-10T16:24:55Z</dcterms:modified>
</cp:coreProperties>
</file>