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537" r:id="rId2"/>
    <p:sldId id="516" r:id="rId3"/>
    <p:sldId id="545" r:id="rId4"/>
    <p:sldId id="538" r:id="rId5"/>
    <p:sldId id="539" r:id="rId6"/>
    <p:sldId id="540" r:id="rId7"/>
    <p:sldId id="541" r:id="rId8"/>
    <p:sldId id="542" r:id="rId9"/>
    <p:sldId id="543" r:id="rId10"/>
    <p:sldId id="5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99"/>
    <p:restoredTop sz="94672"/>
  </p:normalViewPr>
  <p:slideViewPr>
    <p:cSldViewPr snapToGrid="0" snapToObjects="1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1C14-5F1F-C546-9E46-5B7427D2AE22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3A2F6-A1EE-CF47-987A-7DD0E562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7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8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2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8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4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NE-533</a:t>
            </a:r>
          </a:p>
          <a:p>
            <a:r>
              <a:rPr lang="en-US" dirty="0"/>
              <a:t>Spring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2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710C-EE46-8A42-B724-2D2F363D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Chemistry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87D1-93DD-B140-9A7D-83D33DBC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UO</a:t>
            </a:r>
            <a:r>
              <a:rPr lang="en-US" baseline="-25000" dirty="0"/>
              <a:t>2</a:t>
            </a:r>
            <a:r>
              <a:rPr lang="en-US" dirty="0"/>
              <a:t> has a cubic fluorite structure that is very stable</a:t>
            </a:r>
          </a:p>
          <a:p>
            <a:r>
              <a:rPr lang="en-US" dirty="0"/>
              <a:t>The charges are balanced with a U</a:t>
            </a:r>
            <a:r>
              <a:rPr lang="en-US" baseline="30000" dirty="0"/>
              <a:t>4+</a:t>
            </a:r>
            <a:r>
              <a:rPr lang="en-US" dirty="0"/>
              <a:t> valence state</a:t>
            </a:r>
          </a:p>
          <a:p>
            <a:r>
              <a:rPr lang="en-US" dirty="0"/>
              <a:t>However, the ratio of oxygen to uranium can change. We call this the stoichiometry and abbreviate it as O/M ratio</a:t>
            </a:r>
          </a:p>
          <a:p>
            <a:r>
              <a:rPr lang="en-US" dirty="0"/>
              <a:t>The O/M ratio changes during reactor operation, but it is complicated </a:t>
            </a:r>
          </a:p>
          <a:p>
            <a:r>
              <a:rPr lang="en-US" dirty="0"/>
              <a:t>The O/M ratio impacts many properties of the fuel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84089-A150-1645-8FDB-27306B8C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4C15-A2F2-8C48-AA72-13D294E4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4801-0739-BD4F-9675-172A3E9F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Fuel and pellet conditions change with time due to microstructure evolution</a:t>
            </a:r>
          </a:p>
          <a:p>
            <a:r>
              <a:rPr lang="en-US" dirty="0"/>
              <a:t>All materials have defects, radiation damage causes many more defects</a:t>
            </a:r>
          </a:p>
          <a:p>
            <a:r>
              <a:rPr lang="en-US" dirty="0"/>
              <a:t>Microstructure can be tailored through processing</a:t>
            </a:r>
          </a:p>
          <a:p>
            <a:r>
              <a:rPr lang="en-US" dirty="0"/>
              <a:t>Thermal conductivity degrades with time</a:t>
            </a:r>
          </a:p>
          <a:p>
            <a:r>
              <a:rPr lang="en-US" dirty="0"/>
              <a:t>High Burnup Structure can form along the rim</a:t>
            </a:r>
          </a:p>
          <a:p>
            <a:r>
              <a:rPr lang="en-US" dirty="0"/>
              <a:t>Started on some fuel chemistry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92E4C-F6EE-9B4F-9ADF-A2A09B94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0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Fuel chemistry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7A47-80DE-E44D-B626-C4652141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Incorporation of Fission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CD49-AC87-ED46-B568-B75047597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001512" cy="3965670"/>
          </a:xfrm>
        </p:spPr>
        <p:txBody>
          <a:bodyPr/>
          <a:lstStyle/>
          <a:p>
            <a:r>
              <a:rPr lang="en-US" sz="2000" dirty="0"/>
              <a:t>As fission products form, the valence state of the uranium can change</a:t>
            </a:r>
          </a:p>
          <a:p>
            <a:r>
              <a:rPr lang="en-US" sz="2000" dirty="0"/>
              <a:t>Typical valence of soluble fission products is M</a:t>
            </a:r>
            <a:r>
              <a:rPr lang="en-US" sz="2000" baseline="30000" dirty="0"/>
              <a:t>3+</a:t>
            </a:r>
            <a:endParaRPr lang="en-US" sz="2000" dirty="0"/>
          </a:p>
          <a:p>
            <a:r>
              <a:rPr lang="en-US" sz="2000" dirty="0"/>
              <a:t>The uranium valence state changes to compensate</a:t>
            </a:r>
          </a:p>
          <a:p>
            <a:pPr lvl="1"/>
            <a:r>
              <a:rPr lang="en-US" sz="2000" dirty="0"/>
              <a:t>Oxygen liberated by fission</a:t>
            </a:r>
          </a:p>
          <a:p>
            <a:pPr lvl="1"/>
            <a:r>
              <a:rPr lang="en-US" sz="2000" dirty="0"/>
              <a:t>Fission products produced with M</a:t>
            </a:r>
            <a:r>
              <a:rPr lang="en-US" sz="2000" baseline="30000" dirty="0"/>
              <a:t>3+</a:t>
            </a:r>
            <a:r>
              <a:rPr lang="en-US" sz="2000" dirty="0"/>
              <a:t> valance state incorporated in fuel lattice</a:t>
            </a:r>
          </a:p>
          <a:p>
            <a:pPr lvl="1"/>
            <a:r>
              <a:rPr lang="en-US" sz="2000" dirty="0"/>
              <a:t>Uranium oxidizes from U</a:t>
            </a:r>
            <a:r>
              <a:rPr lang="en-US" sz="2000" baseline="30000" dirty="0"/>
              <a:t>4+</a:t>
            </a:r>
            <a:r>
              <a:rPr lang="en-US" sz="2000" dirty="0"/>
              <a:t> to U</a:t>
            </a:r>
            <a:r>
              <a:rPr lang="en-US" sz="2000" baseline="30000" dirty="0"/>
              <a:t>5+</a:t>
            </a:r>
            <a:r>
              <a:rPr lang="en-US" sz="2000" dirty="0"/>
              <a:t> or U</a:t>
            </a:r>
            <a:r>
              <a:rPr lang="en-US" sz="2000" baseline="30000" dirty="0"/>
              <a:t>6+</a:t>
            </a:r>
            <a:r>
              <a:rPr lang="en-US" sz="2000" dirty="0"/>
              <a:t> to maintain local electrical neutrality</a:t>
            </a:r>
            <a:endParaRPr lang="en-US" sz="2000" baseline="30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50DBB-6138-104B-B338-05583AEA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9115BEB-7F51-9B4E-B38E-5F7C6396E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52288"/>
          <a:stretch/>
        </p:blipFill>
        <p:spPr bwMode="auto">
          <a:xfrm>
            <a:off x="7360920" y="2321325"/>
            <a:ext cx="3287394" cy="3310870"/>
          </a:xfrm>
          <a:prstGeom prst="rect">
            <a:avLst/>
          </a:prstGeom>
          <a:noFill/>
          <a:ln w="6350">
            <a:solidFill>
              <a:srgbClr val="D4AD6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680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B9EB-99C8-E94F-BF71-3EC3B752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Oxygen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5D4F-F2E0-0046-9599-A23A6B23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7355034" cy="3965670"/>
          </a:xfrm>
        </p:spPr>
        <p:txBody>
          <a:bodyPr/>
          <a:lstStyle/>
          <a:p>
            <a:r>
              <a:rPr lang="en-US" sz="2000" dirty="0"/>
              <a:t>The oxygen potential is a measure of how free the oxygen is to escape/move around </a:t>
            </a:r>
          </a:p>
          <a:p>
            <a:r>
              <a:rPr lang="en-US" sz="2000" dirty="0"/>
              <a:t>Oxygen potential is defined as: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or, equivalently:</a:t>
            </a:r>
          </a:p>
          <a:p>
            <a:pPr lvl="1"/>
            <a:r>
              <a:rPr lang="en-US" sz="2000" dirty="0"/>
              <a:t>With 			= Chemical potential of oxygen</a:t>
            </a:r>
            <a:br>
              <a:rPr lang="en-US" sz="2000" dirty="0"/>
            </a:br>
            <a:r>
              <a:rPr lang="en-US" sz="2000" dirty="0"/>
              <a:t> in solution</a:t>
            </a:r>
          </a:p>
          <a:p>
            <a:pPr lvl="1"/>
            <a:r>
              <a:rPr lang="en-US" sz="2000" dirty="0"/>
              <a:t>        = Gibbs free energy of gaseous oxygen </a:t>
            </a:r>
            <a:br>
              <a:rPr lang="en-US" sz="2000" dirty="0"/>
            </a:br>
            <a:r>
              <a:rPr lang="en-US" sz="2000" dirty="0"/>
              <a:t>at temperature T and a standard pressure</a:t>
            </a:r>
            <a:br>
              <a:rPr lang="en-US" sz="2000" dirty="0"/>
            </a:br>
            <a:r>
              <a:rPr lang="en-US" sz="2000" dirty="0"/>
              <a:t>(1 atm)</a:t>
            </a:r>
          </a:p>
          <a:p>
            <a:r>
              <a:rPr lang="en-US" sz="2000" dirty="0"/>
              <a:t>It is possible to determine the stoichiometry from the oxygen potential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55CAB-9BB6-9648-87B2-A6969852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2AF6B3-A59E-9A42-9010-0166E00C6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3429000"/>
            <a:ext cx="2438400" cy="41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D58F6A-341D-0C42-803C-7FB284B75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452" y="2809166"/>
            <a:ext cx="1955800" cy="469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26AAFA-2CA8-EA4C-B84F-4BC6AB01CF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21" t="10643" r="32188" b="6175"/>
          <a:stretch/>
        </p:blipFill>
        <p:spPr>
          <a:xfrm>
            <a:off x="2177393" y="3889330"/>
            <a:ext cx="689864" cy="348615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CF4791C-FABD-2D42-A67A-3197BF50C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265080"/>
              </p:ext>
            </p:extLst>
          </p:nvPr>
        </p:nvGraphicFramePr>
        <p:xfrm>
          <a:off x="1486511" y="4548965"/>
          <a:ext cx="4381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5" imgW="253800" imgH="241200" progId="Equation.3">
                  <p:embed/>
                </p:oleObj>
              </mc:Choice>
              <mc:Fallback>
                <p:oleObj name="Equation" r:id="rId5" imgW="253800" imgH="2412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CF4791C-FABD-2D42-A67A-3197BF50C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511" y="4548965"/>
                        <a:ext cx="4381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12915240-DE6E-D741-9C68-ECB2FA89B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37600" y="1468796"/>
            <a:ext cx="2360378" cy="1985770"/>
          </a:xfrm>
          <a:prstGeom prst="rect">
            <a:avLst/>
          </a:prstGeom>
          <a:noFill/>
          <a:ln w="6350">
            <a:solidFill>
              <a:srgbClr val="D4AD6F"/>
            </a:solidFill>
            <a:miter lim="800000"/>
            <a:headEnd/>
            <a:tailEnd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0D644A-683F-7545-B09B-3CE615114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9056" y="3522768"/>
            <a:ext cx="2773732" cy="319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B694-9015-F84F-8417-10D0CD5E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Oxygen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DF66-E678-5246-AC6E-1C4D1BC7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7805411" cy="3965670"/>
          </a:xfrm>
        </p:spPr>
        <p:txBody>
          <a:bodyPr>
            <a:noAutofit/>
          </a:bodyPr>
          <a:lstStyle/>
          <a:p>
            <a:r>
              <a:rPr lang="en-US" sz="2000" dirty="0"/>
              <a:t>The oxygen potential  changes during irradiation, indicating change in the O/M ratio</a:t>
            </a:r>
          </a:p>
          <a:p>
            <a:r>
              <a:rPr lang="en-US" sz="2000" dirty="0"/>
              <a:t>Oxygen potential changes during irradiation due to</a:t>
            </a:r>
          </a:p>
          <a:p>
            <a:pPr lvl="1"/>
            <a:r>
              <a:rPr lang="en-US" sz="2000" dirty="0"/>
              <a:t>Liberation of oxygen by fission; Generation of fission products; Conversion of uranium to plutonium; Reaction of oxygen with U, Pu, fission products, and cladding</a:t>
            </a:r>
          </a:p>
          <a:p>
            <a:pPr marL="287338" indent="-287338"/>
            <a:r>
              <a:rPr lang="en-US" sz="2000" dirty="0"/>
              <a:t>Oxygen potential across pellet radius observed to be constant at the approximate value of Mo/MoO</a:t>
            </a:r>
            <a:r>
              <a:rPr lang="en-US" sz="2000" baseline="-25000" dirty="0"/>
              <a:t>2</a:t>
            </a:r>
            <a:r>
              <a:rPr lang="en-US" sz="2000" dirty="0"/>
              <a:t> reaction (from calculations)</a:t>
            </a:r>
          </a:p>
          <a:p>
            <a:pPr marL="287338" indent="-287338"/>
            <a:r>
              <a:rPr lang="en-US" sz="2000" dirty="0"/>
              <a:t>Mo serves as a buffer to the O potential, or a means of inferring what the oxygen potential may have been in the fuel from PIE</a:t>
            </a:r>
          </a:p>
          <a:p>
            <a:pPr marL="287338" indent="-287338"/>
            <a:r>
              <a:rPr lang="en-US" sz="2000" dirty="0"/>
              <a:t>Oxygen potential is low near the cladding, because the oxygen enters the cladding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D079C-530D-4C48-8411-6AD35E09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E2458E-21E7-4345-83A7-BFAE6449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5011" y="1789050"/>
            <a:ext cx="3295462" cy="2148952"/>
          </a:xfrm>
          <a:prstGeom prst="rect">
            <a:avLst/>
          </a:prstGeom>
          <a:noFill/>
          <a:ln w="6350">
            <a:solidFill>
              <a:srgbClr val="D4AD6F"/>
            </a:solidFill>
            <a:miter lim="800000"/>
            <a:headEnd/>
            <a:tailEnd/>
          </a:ln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6136698C-69CF-FD41-A2BD-EBD03F12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4646" y="4077195"/>
            <a:ext cx="2330952" cy="2461718"/>
          </a:xfrm>
          <a:prstGeom prst="rect">
            <a:avLst/>
          </a:prstGeom>
          <a:noFill/>
          <a:ln w="6350">
            <a:solidFill>
              <a:srgbClr val="D4AD6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215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1D1-3705-BC45-87CC-824DAD20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Stoichiometry/Properties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F825-4486-AE4E-AB9D-B8CA685DF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138672" cy="39656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stoichiometry of the fuel directly impacts the fuel performance</a:t>
            </a:r>
          </a:p>
          <a:p>
            <a:r>
              <a:rPr lang="en-US" dirty="0"/>
              <a:t>Stoichiometry impacts</a:t>
            </a:r>
          </a:p>
          <a:p>
            <a:pPr lvl="1"/>
            <a:r>
              <a:rPr lang="en-US" dirty="0"/>
              <a:t>Melting temperature</a:t>
            </a:r>
          </a:p>
          <a:p>
            <a:pPr lvl="1"/>
            <a:r>
              <a:rPr lang="en-US" dirty="0"/>
              <a:t>Thermal conductivity</a:t>
            </a:r>
          </a:p>
          <a:p>
            <a:pPr lvl="1"/>
            <a:r>
              <a:rPr lang="en-US" dirty="0"/>
              <a:t>Processes dependent on diffusion</a:t>
            </a:r>
          </a:p>
          <a:p>
            <a:pPr lvl="2"/>
            <a:r>
              <a:rPr lang="en-US" dirty="0"/>
              <a:t>Grain growth</a:t>
            </a:r>
          </a:p>
          <a:p>
            <a:pPr lvl="2"/>
            <a:r>
              <a:rPr lang="en-US" dirty="0"/>
              <a:t>Fission gas release</a:t>
            </a:r>
          </a:p>
          <a:p>
            <a:pPr lvl="2"/>
            <a:r>
              <a:rPr lang="en-US" dirty="0"/>
              <a:t>Creep</a:t>
            </a:r>
          </a:p>
          <a:p>
            <a:pPr lvl="1"/>
            <a:r>
              <a:rPr lang="en-US" dirty="0"/>
              <a:t>Chemical state and behavior of fission </a:t>
            </a:r>
            <a:br>
              <a:rPr lang="en-US" dirty="0"/>
            </a:br>
            <a:r>
              <a:rPr lang="en-US" dirty="0"/>
              <a:t>products</a:t>
            </a:r>
          </a:p>
          <a:p>
            <a:pPr lvl="1"/>
            <a:r>
              <a:rPr lang="en-US" dirty="0"/>
              <a:t>Chemical reactions at inner cladding </a:t>
            </a:r>
            <a:br>
              <a:rPr lang="en-US" dirty="0"/>
            </a:br>
            <a:r>
              <a:rPr lang="en-US" dirty="0"/>
              <a:t>surface</a:t>
            </a:r>
          </a:p>
          <a:p>
            <a:r>
              <a:rPr lang="en-US" dirty="0"/>
              <a:t>Thermal conductivity is highest for stoichiometric UO2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B594-04A1-F043-83F5-8E1D0B2F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6CEBC-8651-444E-8BC0-7C4C5CA1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161" y="2160495"/>
            <a:ext cx="4311861" cy="36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C4FD-F937-754B-8383-70787061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Stoichiometry/Properties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FA9E-2E59-2C44-AC35-A0BD64E9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868" y="1968501"/>
            <a:ext cx="4428744" cy="1789713"/>
          </a:xfrm>
        </p:spPr>
        <p:txBody>
          <a:bodyPr/>
          <a:lstStyle/>
          <a:p>
            <a:r>
              <a:rPr lang="en-US" dirty="0"/>
              <a:t>The lattice constant of the material decreases with increasing stoichiometry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95A9B-83C2-8E4B-9945-A4E47048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859BE-A775-4D41-8A57-57BFAFFF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69" y="3298191"/>
            <a:ext cx="3603565" cy="3058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B158E-2E7C-DC40-88BF-2D1CFD9A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40" y="3440923"/>
            <a:ext cx="3954719" cy="26197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739E5E-24A8-A043-AAA9-3F9EE8CC55CB}"/>
              </a:ext>
            </a:extLst>
          </p:cNvPr>
          <p:cNvSpPr txBox="1">
            <a:spLocks/>
          </p:cNvSpPr>
          <p:nvPr/>
        </p:nvSpPr>
        <p:spPr bwMode="auto">
          <a:xfrm>
            <a:off x="6677867" y="1968501"/>
            <a:ext cx="4428744" cy="171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vacancy formation energy also changes with stoichiometry</a:t>
            </a:r>
          </a:p>
        </p:txBody>
      </p:sp>
    </p:spTree>
    <p:extLst>
      <p:ext uri="{BB962C8B-B14F-4D97-AF65-F5344CB8AC3E}">
        <p14:creationId xmlns:p14="http://schemas.microsoft.com/office/powerpoint/2010/main" val="25674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173F-DAEB-E047-AD05-7B099426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Stoichiometry/Properties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B781-B711-F044-9871-B17B514C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013960" cy="3965670"/>
          </a:xfrm>
        </p:spPr>
        <p:txBody>
          <a:bodyPr>
            <a:normAutofit fontScale="92500"/>
          </a:bodyPr>
          <a:lstStyle/>
          <a:p>
            <a:r>
              <a:rPr lang="en-US" dirty="0"/>
              <a:t>The solution energy of Xe, Cs, and Sr  in UO</a:t>
            </a:r>
            <a:r>
              <a:rPr lang="en-US" baseline="-25000" dirty="0"/>
              <a:t>2</a:t>
            </a:r>
            <a:r>
              <a:rPr lang="en-US" dirty="0"/>
              <a:t> depends on stoichiometry as well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coefficient defining Xe diffusion also changes with stoichiometry</a:t>
            </a:r>
          </a:p>
          <a:p>
            <a:endParaRPr lang="en-US" dirty="0"/>
          </a:p>
          <a:p>
            <a:r>
              <a:rPr lang="en-US" b="1" dirty="0"/>
              <a:t>Though stoichiometry matters, most fuel performance codes ignore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C8E1-8555-E445-9776-8F3E4104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DAB46A-5DC9-FF43-A0D8-75B9A21297B8}"/>
              </a:ext>
            </a:extLst>
          </p:cNvPr>
          <p:cNvGraphicFramePr>
            <a:graphicFrameLocks noGrp="1"/>
          </p:cNvGraphicFramePr>
          <p:nvPr/>
        </p:nvGraphicFramePr>
        <p:xfrm>
          <a:off x="5934456" y="1968501"/>
          <a:ext cx="591361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1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Fission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UO</a:t>
                      </a:r>
                      <a:r>
                        <a:rPr lang="en-US" sz="1400" baseline="-25000" dirty="0"/>
                        <a:t>1.97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UO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UO</a:t>
                      </a:r>
                      <a:r>
                        <a:rPr lang="en-US" sz="1400" baseline="-25000" dirty="0"/>
                        <a:t>2.03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Xe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3.88 </a:t>
                      </a:r>
                      <a:r>
                        <a:rPr lang="en-US" sz="1400" dirty="0" err="1"/>
                        <a:t>eV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3.88 </a:t>
                      </a:r>
                      <a:r>
                        <a:rPr lang="en-US" sz="1400" dirty="0" err="1"/>
                        <a:t>ev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2.61 </a:t>
                      </a:r>
                      <a:r>
                        <a:rPr lang="en-US" sz="1400" dirty="0" err="1"/>
                        <a:t>eV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1.7 </a:t>
                      </a:r>
                      <a:r>
                        <a:rPr lang="en-US" sz="1400" dirty="0" err="1"/>
                        <a:t>eV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-0.04 </a:t>
                      </a:r>
                      <a:r>
                        <a:rPr lang="en-US" sz="1400" dirty="0" err="1"/>
                        <a:t>eV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-3.29 </a:t>
                      </a:r>
                      <a:r>
                        <a:rPr lang="en-US" sz="1400" dirty="0" err="1"/>
                        <a:t>eV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-3.71 </a:t>
                      </a:r>
                      <a:r>
                        <a:rPr lang="en-US" sz="1400" dirty="0" err="1"/>
                        <a:t>eV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-6.03 </a:t>
                      </a:r>
                      <a:r>
                        <a:rPr lang="en-US" sz="1400" dirty="0" err="1"/>
                        <a:t>eV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-9.55 </a:t>
                      </a:r>
                      <a:r>
                        <a:rPr lang="en-US" sz="1400" dirty="0" err="1"/>
                        <a:t>eV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9EEEA7-BA8F-8548-B57A-EFBDA480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69" y="3231939"/>
            <a:ext cx="2939220" cy="36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540</Words>
  <Application>Microsoft Macintosh PowerPoint</Application>
  <PresentationFormat>Widescreen</PresentationFormat>
  <Paragraphs>85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NCStateU-horizontal-left-logo</vt:lpstr>
      <vt:lpstr>Equation</vt:lpstr>
      <vt:lpstr>Nuclear Fuel Performance</vt:lpstr>
      <vt:lpstr>Last Time</vt:lpstr>
      <vt:lpstr>Fuel chemistry</vt:lpstr>
      <vt:lpstr>Incorporation of Fission Products</vt:lpstr>
      <vt:lpstr>Oxygen potential</vt:lpstr>
      <vt:lpstr>Oxygen potential</vt:lpstr>
      <vt:lpstr>Fuel Stoichiometry/Properties</vt:lpstr>
      <vt:lpstr>Fuel Stoichiometry/Properties</vt:lpstr>
      <vt:lpstr>Fuel Stoichiometry/Properties</vt:lpstr>
      <vt:lpstr>Fuel Chemistry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Property Evolution</dc:title>
  <dc:creator>Benjamin Beeler</dc:creator>
  <cp:lastModifiedBy>Benjamin W. Beeler</cp:lastModifiedBy>
  <cp:revision>32</cp:revision>
  <dcterms:created xsi:type="dcterms:W3CDTF">2020-02-11T17:45:48Z</dcterms:created>
  <dcterms:modified xsi:type="dcterms:W3CDTF">2022-02-24T16:18:35Z</dcterms:modified>
</cp:coreProperties>
</file>