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70" r:id="rId3"/>
    <p:sldId id="257" r:id="rId4"/>
    <p:sldId id="258" r:id="rId5"/>
    <p:sldId id="259" r:id="rId6"/>
    <p:sldId id="260"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57F1E4F-1CFF-5643-939E-217C01CDF565}"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786788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038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55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920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B61BEF0D-F0BB-DE4B-95CE-6DB70DBA9567}" type="datetimeFigureOut">
              <a:rPr lang="en-US" smtClean="0"/>
              <a:pPr/>
              <a:t>5/1/2020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533364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018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398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376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641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5/1/2020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3686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61BEF0D-F0BB-DE4B-95CE-6DB70DBA9567}" type="datetimeFigureOut">
              <a:rPr lang="en-US" smtClean="0"/>
              <a:pPr/>
              <a:t>5/1/2020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57F1E4F-1CFF-5643-939E-217C01CDF565}"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075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B61BEF0D-F0BB-DE4B-95CE-6DB70DBA9567}" type="datetimeFigureOut">
              <a:rPr lang="en-US" smtClean="0"/>
              <a:pPr/>
              <a:t>5/1/2020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57F1E4F-1CFF-5643-939E-217C01CDF56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757820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4.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09EE-E6FA-4864-8361-6C6C43DE5D61}"/>
              </a:ext>
            </a:extLst>
          </p:cNvPr>
          <p:cNvSpPr>
            <a:spLocks noGrp="1"/>
          </p:cNvSpPr>
          <p:nvPr>
            <p:ph type="ctrTitle"/>
          </p:nvPr>
        </p:nvSpPr>
        <p:spPr/>
        <p:txBody>
          <a:bodyPr>
            <a:normAutofit/>
          </a:bodyPr>
          <a:lstStyle/>
          <a:p>
            <a:r>
              <a:rPr lang="en-IN" sz="2800" dirty="0">
                <a:latin typeface="Times New Roman" panose="02020603050405020304" pitchFamily="18" charset="0"/>
                <a:cs typeface="Times New Roman" panose="02020603050405020304" pitchFamily="18" charset="0"/>
              </a:rPr>
              <a:t>Moose project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temperature profiles of steady state and transient heat conduction</a:t>
            </a:r>
          </a:p>
        </p:txBody>
      </p:sp>
      <p:sp>
        <p:nvSpPr>
          <p:cNvPr id="3" name="Subtitle 2">
            <a:extLst>
              <a:ext uri="{FF2B5EF4-FFF2-40B4-BE49-F238E27FC236}">
                <a16:creationId xmlns:a16="http://schemas.microsoft.com/office/drawing/2014/main" id="{2A091F9A-8F8C-415C-9BF5-28528FAAB50F}"/>
              </a:ext>
            </a:extLst>
          </p:cNvPr>
          <p:cNvSpPr>
            <a:spLocks noGrp="1"/>
          </p:cNvSpPr>
          <p:nvPr>
            <p:ph type="subTitle" idx="1"/>
          </p:nvPr>
        </p:nvSpPr>
        <p:spPr/>
        <p:txBody>
          <a:bodyPr>
            <a:normAutofit lnSpcReduction="10000"/>
          </a:bodyPr>
          <a:lstStyle/>
          <a:p>
            <a:r>
              <a:rPr lang="en-IN" sz="2000" dirty="0">
                <a:latin typeface="Times New Roman" panose="02020603050405020304" pitchFamily="18" charset="0"/>
                <a:cs typeface="Times New Roman" panose="02020603050405020304" pitchFamily="18" charset="0"/>
              </a:rPr>
              <a:t>Student: Vedant U. Deshpande</a:t>
            </a:r>
            <a:endParaRPr lang="en-IN" sz="2000" dirty="0">
              <a:effectLst>
                <a:glow rad="38100">
                  <a:schemeClr val="bg1">
                    <a:lumMod val="50000"/>
                    <a:lumOff val="50000"/>
                    <a:alpha val="20000"/>
                  </a:schemeClr>
                </a:glow>
                <a:outerShdw blurRad="38100" dist="38100" dir="2700000" algn="tl" rotWithShape="0">
                  <a:srgbClr val="000000">
                    <a:alpha val="43137"/>
                  </a:srgbClr>
                </a:outerShdw>
              </a:effectLst>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Mentor: Dr. B. beeler</a:t>
            </a:r>
          </a:p>
          <a:p>
            <a:r>
              <a:rPr lang="en-IN" sz="2000" dirty="0">
                <a:latin typeface="Times New Roman" panose="02020603050405020304" pitchFamily="18" charset="0"/>
                <a:cs typeface="Times New Roman" panose="02020603050405020304" pitchFamily="18" charset="0"/>
              </a:rPr>
              <a:t>Subject: Nuclear Fuel Performance</a:t>
            </a:r>
          </a:p>
        </p:txBody>
      </p:sp>
    </p:spTree>
    <p:extLst>
      <p:ext uri="{BB962C8B-B14F-4D97-AF65-F5344CB8AC3E}">
        <p14:creationId xmlns:p14="http://schemas.microsoft.com/office/powerpoint/2010/main" val="3874638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C357-26DE-4CFF-A487-7D44402785FB}"/>
              </a:ext>
            </a:extLst>
          </p:cNvPr>
          <p:cNvSpPr>
            <a:spLocks noGrp="1"/>
          </p:cNvSpPr>
          <p:nvPr>
            <p:ph type="title"/>
          </p:nvPr>
        </p:nvSpPr>
        <p:spPr>
          <a:xfrm>
            <a:off x="1295399" y="685799"/>
            <a:ext cx="9601200" cy="546653"/>
          </a:xfrm>
        </p:spPr>
        <p:txBody>
          <a:bodyPr>
            <a:normAutofit/>
          </a:bodyPr>
          <a:lstStyle/>
          <a:p>
            <a:r>
              <a:rPr lang="en-IN" sz="2800" dirty="0">
                <a:latin typeface="Times New Roman" panose="02020603050405020304" pitchFamily="18" charset="0"/>
                <a:cs typeface="Times New Roman" panose="02020603050405020304" pitchFamily="18" charset="0"/>
              </a:rPr>
              <a:t>Graph of temperature distribution along radius for point 1</a:t>
            </a:r>
          </a:p>
        </p:txBody>
      </p:sp>
      <p:pic>
        <p:nvPicPr>
          <p:cNvPr id="6" name="Picture 5">
            <a:extLst>
              <a:ext uri="{FF2B5EF4-FFF2-40B4-BE49-F238E27FC236}">
                <a16:creationId xmlns:a16="http://schemas.microsoft.com/office/drawing/2014/main" id="{32C40D7A-2A9D-45EB-8D46-9D62576A6F57}"/>
              </a:ext>
            </a:extLst>
          </p:cNvPr>
          <p:cNvPicPr>
            <a:picLocks noChangeAspect="1"/>
          </p:cNvPicPr>
          <p:nvPr/>
        </p:nvPicPr>
        <p:blipFill>
          <a:blip r:embed="rId2"/>
          <a:stretch>
            <a:fillRect/>
          </a:stretch>
        </p:blipFill>
        <p:spPr>
          <a:xfrm>
            <a:off x="2338387" y="1657349"/>
            <a:ext cx="7515225" cy="3617015"/>
          </a:xfrm>
          <a:prstGeom prst="rect">
            <a:avLst/>
          </a:prstGeom>
        </p:spPr>
      </p:pic>
    </p:spTree>
    <p:extLst>
      <p:ext uri="{BB962C8B-B14F-4D97-AF65-F5344CB8AC3E}">
        <p14:creationId xmlns:p14="http://schemas.microsoft.com/office/powerpoint/2010/main" val="3908426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F487-481A-44EB-A611-F9AB68708031}"/>
              </a:ext>
            </a:extLst>
          </p:cNvPr>
          <p:cNvSpPr>
            <a:spLocks noGrp="1"/>
          </p:cNvSpPr>
          <p:nvPr>
            <p:ph type="title"/>
          </p:nvPr>
        </p:nvSpPr>
        <p:spPr>
          <a:xfrm>
            <a:off x="1295400" y="632792"/>
            <a:ext cx="9601200" cy="533399"/>
          </a:xfrm>
        </p:spPr>
        <p:txBody>
          <a:bodyPr>
            <a:normAutofit/>
          </a:bodyPr>
          <a:lstStyle/>
          <a:p>
            <a:r>
              <a:rPr lang="en-IN" sz="2800" dirty="0">
                <a:latin typeface="Times New Roman" panose="02020603050405020304" pitchFamily="18" charset="0"/>
                <a:cs typeface="Times New Roman" panose="02020603050405020304" pitchFamily="18" charset="0"/>
              </a:rPr>
              <a:t>Graph of temperature distribution along time for point 1</a:t>
            </a:r>
          </a:p>
        </p:txBody>
      </p:sp>
      <p:pic>
        <p:nvPicPr>
          <p:cNvPr id="4" name="Picture 3">
            <a:extLst>
              <a:ext uri="{FF2B5EF4-FFF2-40B4-BE49-F238E27FC236}">
                <a16:creationId xmlns:a16="http://schemas.microsoft.com/office/drawing/2014/main" id="{59F36431-8370-4102-B273-F0F63B81014C}"/>
              </a:ext>
            </a:extLst>
          </p:cNvPr>
          <p:cNvPicPr>
            <a:picLocks noChangeAspect="1"/>
          </p:cNvPicPr>
          <p:nvPr/>
        </p:nvPicPr>
        <p:blipFill>
          <a:blip r:embed="rId2"/>
          <a:stretch>
            <a:fillRect/>
          </a:stretch>
        </p:blipFill>
        <p:spPr>
          <a:xfrm>
            <a:off x="2247900" y="1562100"/>
            <a:ext cx="7696200" cy="3733800"/>
          </a:xfrm>
          <a:prstGeom prst="rect">
            <a:avLst/>
          </a:prstGeom>
        </p:spPr>
      </p:pic>
    </p:spTree>
    <p:extLst>
      <p:ext uri="{BB962C8B-B14F-4D97-AF65-F5344CB8AC3E}">
        <p14:creationId xmlns:p14="http://schemas.microsoft.com/office/powerpoint/2010/main" val="782161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63B0-2C35-4628-894D-4F9F79DC9B15}"/>
              </a:ext>
            </a:extLst>
          </p:cNvPr>
          <p:cNvSpPr>
            <a:spLocks noGrp="1"/>
          </p:cNvSpPr>
          <p:nvPr>
            <p:ph type="title"/>
          </p:nvPr>
        </p:nvSpPr>
        <p:spPr>
          <a:xfrm>
            <a:off x="723900" y="685800"/>
            <a:ext cx="3855720" cy="480392"/>
          </a:xfrm>
        </p:spPr>
        <p:txBody>
          <a:bodyPr>
            <a:normAutofit/>
          </a:bodyPr>
          <a:lstStyle/>
          <a:p>
            <a:r>
              <a:rPr lang="en-IN" sz="2800" dirty="0">
                <a:latin typeface="Times New Roman" panose="02020603050405020304" pitchFamily="18" charset="0"/>
                <a:cs typeface="Times New Roman" panose="02020603050405020304" pitchFamily="18" charset="0"/>
              </a:rPr>
              <a:t>Point 2</a:t>
            </a:r>
          </a:p>
        </p:txBody>
      </p:sp>
      <p:pic>
        <p:nvPicPr>
          <p:cNvPr id="6" name="Picture Placeholder 5">
            <a:extLst>
              <a:ext uri="{FF2B5EF4-FFF2-40B4-BE49-F238E27FC236}">
                <a16:creationId xmlns:a16="http://schemas.microsoft.com/office/drawing/2014/main" id="{204AF743-7070-4F62-8A41-C44B35952978}"/>
              </a:ext>
            </a:extLst>
          </p:cNvPr>
          <p:cNvPicPr>
            <a:picLocks noGrp="1" noChangeAspect="1"/>
          </p:cNvPicPr>
          <p:nvPr>
            <p:ph type="pic" idx="1"/>
          </p:nvPr>
        </p:nvPicPr>
        <p:blipFill>
          <a:blip r:embed="rId2"/>
          <a:srcRect l="1041" r="1041"/>
          <a:stretch>
            <a:fillRect/>
          </a:stretch>
        </p:blipFill>
        <p:spPr/>
      </p:pic>
      <p:sp>
        <p:nvSpPr>
          <p:cNvPr id="4" name="Text Placeholder 3">
            <a:extLst>
              <a:ext uri="{FF2B5EF4-FFF2-40B4-BE49-F238E27FC236}">
                <a16:creationId xmlns:a16="http://schemas.microsoft.com/office/drawing/2014/main" id="{A1E23AEE-FE34-499D-B8E2-A61A34BFD786}"/>
              </a:ext>
            </a:extLst>
          </p:cNvPr>
          <p:cNvSpPr>
            <a:spLocks noGrp="1"/>
          </p:cNvSpPr>
          <p:nvPr>
            <p:ph type="body" sz="half" idx="2"/>
          </p:nvPr>
        </p:nvSpPr>
        <p:spPr>
          <a:xfrm>
            <a:off x="723900" y="1166192"/>
            <a:ext cx="3855720" cy="3011432"/>
          </a:xfrm>
        </p:spPr>
        <p:txBody>
          <a:bodyPr>
            <a:norm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Picture at side is point 1 selected on temperature profile after 34 runs.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point 2, graph of temperature distribution along time was obtained.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64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A790-D378-4E3F-BDD4-76296EC837EC}"/>
              </a:ext>
            </a:extLst>
          </p:cNvPr>
          <p:cNvSpPr>
            <a:spLocks noGrp="1"/>
          </p:cNvSpPr>
          <p:nvPr>
            <p:ph type="title"/>
          </p:nvPr>
        </p:nvSpPr>
        <p:spPr>
          <a:xfrm>
            <a:off x="1371600" y="685801"/>
            <a:ext cx="9601200" cy="533400"/>
          </a:xfrm>
        </p:spPr>
        <p:txBody>
          <a:bodyPr>
            <a:normAutofit/>
          </a:bodyPr>
          <a:lstStyle/>
          <a:p>
            <a:r>
              <a:rPr lang="en-IN" sz="2800" dirty="0">
                <a:latin typeface="Times New Roman" panose="02020603050405020304" pitchFamily="18" charset="0"/>
                <a:cs typeface="Times New Roman" panose="02020603050405020304" pitchFamily="18" charset="0"/>
              </a:rPr>
              <a:t>Graph of temperature distribution along time for point 2</a:t>
            </a:r>
          </a:p>
        </p:txBody>
      </p:sp>
      <p:pic>
        <p:nvPicPr>
          <p:cNvPr id="4" name="Picture 3">
            <a:extLst>
              <a:ext uri="{FF2B5EF4-FFF2-40B4-BE49-F238E27FC236}">
                <a16:creationId xmlns:a16="http://schemas.microsoft.com/office/drawing/2014/main" id="{D297F289-299A-445A-8CBC-2CAAE9CA9DD6}"/>
              </a:ext>
            </a:extLst>
          </p:cNvPr>
          <p:cNvPicPr>
            <a:picLocks noChangeAspect="1"/>
          </p:cNvPicPr>
          <p:nvPr/>
        </p:nvPicPr>
        <p:blipFill>
          <a:blip r:embed="rId2"/>
          <a:stretch>
            <a:fillRect/>
          </a:stretch>
        </p:blipFill>
        <p:spPr>
          <a:xfrm>
            <a:off x="2650003" y="1219200"/>
            <a:ext cx="6891993" cy="5638799"/>
          </a:xfrm>
          <a:prstGeom prst="rect">
            <a:avLst/>
          </a:prstGeom>
        </p:spPr>
      </p:pic>
    </p:spTree>
    <p:extLst>
      <p:ext uri="{BB962C8B-B14F-4D97-AF65-F5344CB8AC3E}">
        <p14:creationId xmlns:p14="http://schemas.microsoft.com/office/powerpoint/2010/main" val="4023488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85E3-DED2-4049-B7DB-BF67380E37A7}"/>
              </a:ext>
            </a:extLst>
          </p:cNvPr>
          <p:cNvSpPr>
            <a:spLocks noGrp="1"/>
          </p:cNvSpPr>
          <p:nvPr>
            <p:ph type="title"/>
          </p:nvPr>
        </p:nvSpPr>
        <p:spPr>
          <a:xfrm>
            <a:off x="1371600" y="685800"/>
            <a:ext cx="9601200" cy="758687"/>
          </a:xfrm>
        </p:spPr>
        <p:txBody>
          <a:bodyPr>
            <a:normAutofit/>
          </a:bodyPr>
          <a:lstStyle/>
          <a:p>
            <a:r>
              <a:rPr lang="en-IN"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C17206D-13E2-47E3-807A-3F4D45CBEBF6}"/>
              </a:ext>
            </a:extLst>
          </p:cNvPr>
          <p:cNvSpPr>
            <a:spLocks noGrp="1"/>
          </p:cNvSpPr>
          <p:nvPr>
            <p:ph idx="1"/>
          </p:nvPr>
        </p:nvSpPr>
        <p:spPr>
          <a:xfrm>
            <a:off x="1371600" y="1444487"/>
            <a:ext cx="9601200" cy="4422913"/>
          </a:xfrm>
        </p:spPr>
        <p:txBody>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Moose is very useful software for doing various Multiphysics calculations.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Distribution of temperature along radius for steady state heat conduction is very easily and quite efficiently seen because of moose. We can have analytical calculations, which will be almost same for moose based result seen in paraview.</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Distribution of Temperature along time for un-steady state or transient heat conduction can also be seen quite efficiently, given that all parameters are specified with precision in moose program.</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Pattern of temperature distribution for transient heat conduction at certain specific point and after certain specific run is similar is steady state were to be considered at that point.</a:t>
            </a:r>
          </a:p>
        </p:txBody>
      </p:sp>
    </p:spTree>
    <p:extLst>
      <p:ext uri="{BB962C8B-B14F-4D97-AF65-F5344CB8AC3E}">
        <p14:creationId xmlns:p14="http://schemas.microsoft.com/office/powerpoint/2010/main" val="137181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476E-A5A2-4740-9213-0755E45FB8A7}"/>
              </a:ext>
            </a:extLst>
          </p:cNvPr>
          <p:cNvSpPr>
            <a:spLocks noGrp="1"/>
          </p:cNvSpPr>
          <p:nvPr>
            <p:ph type="title"/>
          </p:nvPr>
        </p:nvSpPr>
        <p:spPr>
          <a:xfrm>
            <a:off x="1371600" y="685800"/>
            <a:ext cx="9601200" cy="573157"/>
          </a:xfrm>
        </p:spPr>
        <p:txBody>
          <a:bodyPr>
            <a:normAutofit/>
          </a:bodyPr>
          <a:lstStyle/>
          <a:p>
            <a:r>
              <a:rPr lang="en-IN" sz="2800"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561737F4-4924-4BCC-9C9C-2809966F7E1E}"/>
              </a:ext>
            </a:extLst>
          </p:cNvPr>
          <p:cNvSpPr>
            <a:spLocks noGrp="1"/>
          </p:cNvSpPr>
          <p:nvPr>
            <p:ph idx="1"/>
          </p:nvPr>
        </p:nvSpPr>
        <p:spPr>
          <a:xfrm>
            <a:off x="1371600" y="1258957"/>
            <a:ext cx="9601200" cy="5473147"/>
          </a:xfrm>
        </p:spPr>
        <p:txBody>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Heat Transport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Dimensions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Steady State Heat Conduction ( Input file)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Output of steady state ( Temperature profile and graph for distribution along radius)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Transient Heat Conduction (Input file)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Temperature profile for transient heat conduction and point 1</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Graph of temperature distribution along radius for point 1</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Graph of temperature distribution along time for point 1</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Point 2</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Graph of temperature distribution along time for point 2</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225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0130-677A-48A8-9EF4-30AC7CE86271}"/>
              </a:ext>
            </a:extLst>
          </p:cNvPr>
          <p:cNvSpPr>
            <a:spLocks noGrp="1"/>
          </p:cNvSpPr>
          <p:nvPr>
            <p:ph type="title"/>
          </p:nvPr>
        </p:nvSpPr>
        <p:spPr>
          <a:xfrm>
            <a:off x="1371600" y="685800"/>
            <a:ext cx="9601200" cy="820023"/>
          </a:xfrm>
        </p:spPr>
        <p:txBody>
          <a:bodyPr>
            <a:normAutofit/>
          </a:bodyPr>
          <a:lstStyle/>
          <a:p>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81F237D-86B9-452F-AFA6-C48E9949873C}"/>
              </a:ext>
            </a:extLst>
          </p:cNvPr>
          <p:cNvSpPr>
            <a:spLocks noGrp="1"/>
          </p:cNvSpPr>
          <p:nvPr>
            <p:ph idx="1"/>
          </p:nvPr>
        </p:nvSpPr>
        <p:spPr>
          <a:xfrm>
            <a:off x="1371600" y="1505823"/>
            <a:ext cx="9601200" cy="3581400"/>
          </a:xfrm>
        </p:spPr>
        <p:txBody>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Fuel core has three distinct parts: Fuel, Gap between fuel and cladding, Cladding.</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Heat generated through fission is transported through fuel, gap and clad to coolant for further process.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Temperature distribution and profile is necessary to study and monitor to see whether heat transfer is occurring the way it should be.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There are many software that one can use to monitor temperature profile, but for this project we have used MOOSE which is software from INL.</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Moose is also available on clusters, so we can work on project even without having moose on computer through software like putty.</a:t>
            </a:r>
          </a:p>
        </p:txBody>
      </p:sp>
    </p:spTree>
    <p:extLst>
      <p:ext uri="{BB962C8B-B14F-4D97-AF65-F5344CB8AC3E}">
        <p14:creationId xmlns:p14="http://schemas.microsoft.com/office/powerpoint/2010/main" val="29379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DB47-CF75-4E07-BCA5-C537C1BA513F}"/>
              </a:ext>
            </a:extLst>
          </p:cNvPr>
          <p:cNvSpPr>
            <a:spLocks noGrp="1"/>
          </p:cNvSpPr>
          <p:nvPr>
            <p:ph type="title"/>
          </p:nvPr>
        </p:nvSpPr>
        <p:spPr>
          <a:xfrm>
            <a:off x="1371600" y="685799"/>
            <a:ext cx="9601200" cy="815829"/>
          </a:xfrm>
        </p:spPr>
        <p:txBody>
          <a:bodyPr>
            <a:normAutofit/>
          </a:bodyPr>
          <a:lstStyle/>
          <a:p>
            <a:r>
              <a:rPr lang="en-IN" sz="2800" dirty="0">
                <a:latin typeface="Times New Roman" panose="02020603050405020304" pitchFamily="18" charset="0"/>
                <a:cs typeface="Times New Roman" panose="02020603050405020304" pitchFamily="18" charset="0"/>
              </a:rPr>
              <a:t>Heat Transport</a:t>
            </a:r>
          </a:p>
        </p:txBody>
      </p:sp>
      <p:sp>
        <p:nvSpPr>
          <p:cNvPr id="3" name="Content Placeholder 2">
            <a:extLst>
              <a:ext uri="{FF2B5EF4-FFF2-40B4-BE49-F238E27FC236}">
                <a16:creationId xmlns:a16="http://schemas.microsoft.com/office/drawing/2014/main" id="{9A8DEE31-BE67-4907-9ADB-E382AB62EF5C}"/>
              </a:ext>
            </a:extLst>
          </p:cNvPr>
          <p:cNvSpPr>
            <a:spLocks noGrp="1"/>
          </p:cNvSpPr>
          <p:nvPr>
            <p:ph idx="1"/>
          </p:nvPr>
        </p:nvSpPr>
        <p:spPr>
          <a:xfrm>
            <a:off x="1371600" y="1501628"/>
            <a:ext cx="9601200" cy="4365772"/>
          </a:xfrm>
        </p:spPr>
        <p:txBody>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Heat transfer occurs through fuel and cladding by heat conduction.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Heat transfer through gap between fuel and cladding happens by conduction and some convection. In this project we are considering only conduction.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can be seen in two different types: Steady state heat transport where heat transfer rate is constant regardless of time interval and non-steady state or Transient heat transport where heat transfer rate changes with respect to position but mainly time, defined by specified equations.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Moose uses ‘</a:t>
            </a:r>
            <a:r>
              <a:rPr lang="en-IN" dirty="0" err="1">
                <a:latin typeface="Times New Roman" panose="02020603050405020304" pitchFamily="18" charset="0"/>
                <a:cs typeface="Times New Roman" panose="02020603050405020304" pitchFamily="18" charset="0"/>
              </a:rPr>
              <a:t>heat_conduction_time_derivative</a:t>
            </a:r>
            <a:r>
              <a:rPr lang="en-IN" dirty="0">
                <a:latin typeface="Times New Roman" panose="02020603050405020304" pitchFamily="18" charset="0"/>
                <a:cs typeface="Times New Roman" panose="02020603050405020304" pitchFamily="18" charset="0"/>
              </a:rPr>
              <a:t>’ kernel for transient heat transport.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Here, we specify start time and time step, so simulation is run according to that.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steady state in materials sections, only thermal conductivity is specified. In transient, thermal conductivity, specific heat capacity and density is needed to be specified.</a:t>
            </a:r>
          </a:p>
        </p:txBody>
      </p:sp>
    </p:spTree>
    <p:extLst>
      <p:ext uri="{BB962C8B-B14F-4D97-AF65-F5344CB8AC3E}">
        <p14:creationId xmlns:p14="http://schemas.microsoft.com/office/powerpoint/2010/main" val="98657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B3A2-B659-412F-A515-539F17EC7095}"/>
              </a:ext>
            </a:extLst>
          </p:cNvPr>
          <p:cNvSpPr>
            <a:spLocks noGrp="1"/>
          </p:cNvSpPr>
          <p:nvPr>
            <p:ph type="title"/>
          </p:nvPr>
        </p:nvSpPr>
        <p:spPr>
          <a:xfrm>
            <a:off x="1371600" y="685800"/>
            <a:ext cx="9601200" cy="877957"/>
          </a:xfrm>
        </p:spPr>
        <p:txBody>
          <a:bodyPr>
            <a:normAutofit/>
          </a:bodyPr>
          <a:lstStyle/>
          <a:p>
            <a:r>
              <a:rPr lang="en-IN" sz="2800" dirty="0">
                <a:latin typeface="Times New Roman" panose="02020603050405020304" pitchFamily="18" charset="0"/>
                <a:cs typeface="Times New Roman" panose="02020603050405020304" pitchFamily="18" charset="0"/>
              </a:rPr>
              <a:t>Dimensions</a:t>
            </a:r>
          </a:p>
        </p:txBody>
      </p:sp>
      <p:sp>
        <p:nvSpPr>
          <p:cNvPr id="3" name="Content Placeholder 2">
            <a:extLst>
              <a:ext uri="{FF2B5EF4-FFF2-40B4-BE49-F238E27FC236}">
                <a16:creationId xmlns:a16="http://schemas.microsoft.com/office/drawing/2014/main" id="{038116BB-C461-4723-8B1A-DBCC3F2ED8B4}"/>
              </a:ext>
            </a:extLst>
          </p:cNvPr>
          <p:cNvSpPr>
            <a:spLocks noGrp="1"/>
          </p:cNvSpPr>
          <p:nvPr>
            <p:ph idx="1"/>
          </p:nvPr>
        </p:nvSpPr>
        <p:spPr>
          <a:xfrm>
            <a:off x="1371600" y="1563757"/>
            <a:ext cx="9601200" cy="4303643"/>
          </a:xfrm>
        </p:spPr>
        <p:txBody>
          <a:bodyPr>
            <a:normAutofit lnSpcReduction="10000"/>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this project different dimensions have been specified for both steady state as well as transient heat conduction.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Thermal conductivity: Fuel = 0.3 W/cm-K, Gap = 0.3 W/m-K, Cladding = 0.17 W/cm-K</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Mesh: 100 x 100</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Outer cladding temperature: 500 K</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For, (a) Steady state: volumetric heating rate: Q = 250 W/cm2, (b) For transient heat conduction: volumetric heating rate: Q = 150*(-0.03*time)+250 for up to, t(time) = 200</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problem is multiblock based I have created two more subdomains as ‘</a:t>
            </a:r>
            <a:r>
              <a:rPr lang="en-IN" dirty="0" err="1">
                <a:latin typeface="Times New Roman" panose="02020603050405020304" pitchFamily="18" charset="0"/>
                <a:cs typeface="Times New Roman" panose="02020603050405020304" pitchFamily="18" charset="0"/>
              </a:rPr>
              <a:t>fuel+gap</a:t>
            </a:r>
            <a:r>
              <a:rPr lang="en-IN" dirty="0">
                <a:latin typeface="Times New Roman" panose="02020603050405020304" pitchFamily="18" charset="0"/>
                <a:cs typeface="Times New Roman" panose="02020603050405020304" pitchFamily="18" charset="0"/>
              </a:rPr>
              <a:t>’ and ‘fuel.</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Symmetry about Y-axis is considered.</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Software called ‘</a:t>
            </a:r>
            <a:r>
              <a:rPr lang="en-IN" dirty="0" err="1">
                <a:latin typeface="Times New Roman" panose="02020603050405020304" pitchFamily="18" charset="0"/>
                <a:cs typeface="Times New Roman" panose="02020603050405020304" pitchFamily="18" charset="0"/>
              </a:rPr>
              <a:t>Paraview</a:t>
            </a:r>
            <a:r>
              <a:rPr lang="en-IN" dirty="0">
                <a:latin typeface="Times New Roman" panose="02020603050405020304" pitchFamily="18" charset="0"/>
                <a:cs typeface="Times New Roman" panose="02020603050405020304" pitchFamily="18" charset="0"/>
              </a:rPr>
              <a:t>’ was used to get the visual output.</a:t>
            </a:r>
          </a:p>
        </p:txBody>
      </p:sp>
    </p:spTree>
    <p:extLst>
      <p:ext uri="{BB962C8B-B14F-4D97-AF65-F5344CB8AC3E}">
        <p14:creationId xmlns:p14="http://schemas.microsoft.com/office/powerpoint/2010/main" val="84389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D834-B686-496E-8743-3F85BE4D70CC}"/>
              </a:ext>
            </a:extLst>
          </p:cNvPr>
          <p:cNvSpPr>
            <a:spLocks noGrp="1"/>
          </p:cNvSpPr>
          <p:nvPr>
            <p:ph type="title"/>
          </p:nvPr>
        </p:nvSpPr>
        <p:spPr>
          <a:xfrm>
            <a:off x="1371600" y="183045"/>
            <a:ext cx="9601200" cy="387627"/>
          </a:xfrm>
        </p:spPr>
        <p:txBody>
          <a:bodyPr>
            <a:normAutofit fontScale="90000"/>
          </a:bodyPr>
          <a:lstStyle/>
          <a:p>
            <a:r>
              <a:rPr lang="en-IN" sz="2800" dirty="0">
                <a:latin typeface="Times New Roman" panose="02020603050405020304" pitchFamily="18" charset="0"/>
                <a:cs typeface="Times New Roman" panose="02020603050405020304" pitchFamily="18" charset="0"/>
              </a:rPr>
              <a:t>Steady State Heat Conduction</a:t>
            </a:r>
          </a:p>
        </p:txBody>
      </p:sp>
      <p:sp>
        <p:nvSpPr>
          <p:cNvPr id="3" name="Content Placeholder 2">
            <a:extLst>
              <a:ext uri="{FF2B5EF4-FFF2-40B4-BE49-F238E27FC236}">
                <a16:creationId xmlns:a16="http://schemas.microsoft.com/office/drawing/2014/main" id="{266F4C70-EF0E-4C7E-9D2B-8171C578C8FD}"/>
              </a:ext>
            </a:extLst>
          </p:cNvPr>
          <p:cNvSpPr>
            <a:spLocks noGrp="1"/>
          </p:cNvSpPr>
          <p:nvPr>
            <p:ph idx="1"/>
          </p:nvPr>
        </p:nvSpPr>
        <p:spPr>
          <a:xfrm>
            <a:off x="1371600" y="570672"/>
            <a:ext cx="9601200" cy="397564"/>
          </a:xfrm>
        </p:spPr>
        <p:txBody>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Input file: As different blocks are considered ‘</a:t>
            </a:r>
            <a:r>
              <a:rPr lang="en-IN" dirty="0" err="1">
                <a:latin typeface="Times New Roman" panose="02020603050405020304" pitchFamily="18" charset="0"/>
                <a:cs typeface="Times New Roman" panose="02020603050405020304" pitchFamily="18" charset="0"/>
              </a:rPr>
              <a:t>heat_source</a:t>
            </a:r>
            <a:r>
              <a:rPr lang="en-IN" dirty="0">
                <a:latin typeface="Times New Roman" panose="02020603050405020304" pitchFamily="18" charset="0"/>
                <a:cs typeface="Times New Roman" panose="02020603050405020304" pitchFamily="18" charset="0"/>
              </a:rPr>
              <a:t>’ kernel is also used.</a:t>
            </a:r>
          </a:p>
        </p:txBody>
      </p:sp>
      <p:pic>
        <p:nvPicPr>
          <p:cNvPr id="5" name="Picture 4">
            <a:extLst>
              <a:ext uri="{FF2B5EF4-FFF2-40B4-BE49-F238E27FC236}">
                <a16:creationId xmlns:a16="http://schemas.microsoft.com/office/drawing/2014/main" id="{57EF9548-4A5A-4DD3-AB59-209940FDB310}"/>
              </a:ext>
            </a:extLst>
          </p:cNvPr>
          <p:cNvPicPr>
            <a:picLocks noChangeAspect="1"/>
          </p:cNvPicPr>
          <p:nvPr/>
        </p:nvPicPr>
        <p:blipFill>
          <a:blip r:embed="rId2"/>
          <a:stretch>
            <a:fillRect/>
          </a:stretch>
        </p:blipFill>
        <p:spPr>
          <a:xfrm>
            <a:off x="1842493" y="1470991"/>
            <a:ext cx="3629025" cy="5010150"/>
          </a:xfrm>
          <a:prstGeom prst="rect">
            <a:avLst/>
          </a:prstGeom>
        </p:spPr>
      </p:pic>
      <p:pic>
        <p:nvPicPr>
          <p:cNvPr id="9" name="Picture 8">
            <a:extLst>
              <a:ext uri="{FF2B5EF4-FFF2-40B4-BE49-F238E27FC236}">
                <a16:creationId xmlns:a16="http://schemas.microsoft.com/office/drawing/2014/main" id="{52C5C6C5-1602-40AC-9495-FF64153BB57B}"/>
              </a:ext>
            </a:extLst>
          </p:cNvPr>
          <p:cNvPicPr>
            <a:picLocks noChangeAspect="1"/>
          </p:cNvPicPr>
          <p:nvPr/>
        </p:nvPicPr>
        <p:blipFill>
          <a:blip r:embed="rId3"/>
          <a:stretch>
            <a:fillRect/>
          </a:stretch>
        </p:blipFill>
        <p:spPr>
          <a:xfrm>
            <a:off x="5595937" y="1470991"/>
            <a:ext cx="2314575" cy="3400425"/>
          </a:xfrm>
          <a:prstGeom prst="rect">
            <a:avLst/>
          </a:prstGeom>
        </p:spPr>
      </p:pic>
      <p:pic>
        <p:nvPicPr>
          <p:cNvPr id="11" name="Picture 10">
            <a:extLst>
              <a:ext uri="{FF2B5EF4-FFF2-40B4-BE49-F238E27FC236}">
                <a16:creationId xmlns:a16="http://schemas.microsoft.com/office/drawing/2014/main" id="{8926CF6D-4900-4915-9E77-C7B040B4136B}"/>
              </a:ext>
            </a:extLst>
          </p:cNvPr>
          <p:cNvPicPr>
            <a:picLocks noChangeAspect="1"/>
          </p:cNvPicPr>
          <p:nvPr/>
        </p:nvPicPr>
        <p:blipFill>
          <a:blip r:embed="rId4"/>
          <a:stretch>
            <a:fillRect/>
          </a:stretch>
        </p:blipFill>
        <p:spPr>
          <a:xfrm>
            <a:off x="8034932" y="1461672"/>
            <a:ext cx="2314575" cy="4200525"/>
          </a:xfrm>
          <a:prstGeom prst="rect">
            <a:avLst/>
          </a:prstGeom>
        </p:spPr>
      </p:pic>
      <p:pic>
        <p:nvPicPr>
          <p:cNvPr id="13" name="Picture 12">
            <a:extLst>
              <a:ext uri="{FF2B5EF4-FFF2-40B4-BE49-F238E27FC236}">
                <a16:creationId xmlns:a16="http://schemas.microsoft.com/office/drawing/2014/main" id="{B9E79ECD-B10F-4F66-A505-761408220B35}"/>
              </a:ext>
            </a:extLst>
          </p:cNvPr>
          <p:cNvPicPr>
            <a:picLocks noChangeAspect="1"/>
          </p:cNvPicPr>
          <p:nvPr/>
        </p:nvPicPr>
        <p:blipFill>
          <a:blip r:embed="rId5"/>
          <a:stretch>
            <a:fillRect/>
          </a:stretch>
        </p:blipFill>
        <p:spPr>
          <a:xfrm>
            <a:off x="5595937" y="4920284"/>
            <a:ext cx="1562100" cy="933450"/>
          </a:xfrm>
          <a:prstGeom prst="rect">
            <a:avLst/>
          </a:prstGeom>
        </p:spPr>
      </p:pic>
    </p:spTree>
    <p:extLst>
      <p:ext uri="{BB962C8B-B14F-4D97-AF65-F5344CB8AC3E}">
        <p14:creationId xmlns:p14="http://schemas.microsoft.com/office/powerpoint/2010/main" val="375006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4D8B7-10D0-452C-A2CA-10BA6FED622D}"/>
              </a:ext>
            </a:extLst>
          </p:cNvPr>
          <p:cNvSpPr>
            <a:spLocks noGrp="1"/>
          </p:cNvSpPr>
          <p:nvPr>
            <p:ph type="title"/>
          </p:nvPr>
        </p:nvSpPr>
        <p:spPr>
          <a:xfrm>
            <a:off x="1371600" y="155714"/>
            <a:ext cx="9601200" cy="901146"/>
          </a:xfrm>
        </p:spPr>
        <p:txBody>
          <a:bodyPr>
            <a:normAutofit/>
          </a:bodyPr>
          <a:lstStyle/>
          <a:p>
            <a:r>
              <a:rPr lang="en-IN" sz="2800" dirty="0">
                <a:latin typeface="Times New Roman" panose="02020603050405020304" pitchFamily="18" charset="0"/>
                <a:cs typeface="Times New Roman" panose="02020603050405020304" pitchFamily="18" charset="0"/>
              </a:rPr>
              <a:t>Output of steady state ( Temperature profile and graph for distribution along radius)</a:t>
            </a:r>
          </a:p>
        </p:txBody>
      </p:sp>
      <p:pic>
        <p:nvPicPr>
          <p:cNvPr id="4" name="Picture 3">
            <a:extLst>
              <a:ext uri="{FF2B5EF4-FFF2-40B4-BE49-F238E27FC236}">
                <a16:creationId xmlns:a16="http://schemas.microsoft.com/office/drawing/2014/main" id="{118C54E7-786A-43CD-9695-026CADC7EAC8}"/>
              </a:ext>
            </a:extLst>
          </p:cNvPr>
          <p:cNvPicPr>
            <a:picLocks noChangeAspect="1"/>
          </p:cNvPicPr>
          <p:nvPr/>
        </p:nvPicPr>
        <p:blipFill>
          <a:blip r:embed="rId2"/>
          <a:stretch>
            <a:fillRect/>
          </a:stretch>
        </p:blipFill>
        <p:spPr>
          <a:xfrm>
            <a:off x="814034" y="1056861"/>
            <a:ext cx="5281966" cy="5801139"/>
          </a:xfrm>
          <a:prstGeom prst="rect">
            <a:avLst/>
          </a:prstGeom>
        </p:spPr>
      </p:pic>
      <p:pic>
        <p:nvPicPr>
          <p:cNvPr id="6" name="Picture 5">
            <a:extLst>
              <a:ext uri="{FF2B5EF4-FFF2-40B4-BE49-F238E27FC236}">
                <a16:creationId xmlns:a16="http://schemas.microsoft.com/office/drawing/2014/main" id="{8D7849BD-303D-41C8-98B8-59B607E1AE2C}"/>
              </a:ext>
            </a:extLst>
          </p:cNvPr>
          <p:cNvPicPr>
            <a:picLocks noChangeAspect="1"/>
          </p:cNvPicPr>
          <p:nvPr/>
        </p:nvPicPr>
        <p:blipFill>
          <a:blip r:embed="rId3"/>
          <a:stretch>
            <a:fillRect/>
          </a:stretch>
        </p:blipFill>
        <p:spPr>
          <a:xfrm>
            <a:off x="6096000" y="1060174"/>
            <a:ext cx="5948178" cy="5797826"/>
          </a:xfrm>
          <a:prstGeom prst="rect">
            <a:avLst/>
          </a:prstGeom>
        </p:spPr>
      </p:pic>
    </p:spTree>
    <p:extLst>
      <p:ext uri="{BB962C8B-B14F-4D97-AF65-F5344CB8AC3E}">
        <p14:creationId xmlns:p14="http://schemas.microsoft.com/office/powerpoint/2010/main" val="198143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90FD-2501-4751-AA68-A4048E45E580}"/>
              </a:ext>
            </a:extLst>
          </p:cNvPr>
          <p:cNvSpPr>
            <a:spLocks noGrp="1"/>
          </p:cNvSpPr>
          <p:nvPr>
            <p:ph type="title"/>
          </p:nvPr>
        </p:nvSpPr>
        <p:spPr>
          <a:xfrm>
            <a:off x="1371600" y="208722"/>
            <a:ext cx="9601200" cy="414130"/>
          </a:xfrm>
        </p:spPr>
        <p:txBody>
          <a:bodyPr>
            <a:normAutofit fontScale="90000"/>
          </a:bodyPr>
          <a:lstStyle/>
          <a:p>
            <a:r>
              <a:rPr lang="en-IN" sz="2800" dirty="0">
                <a:latin typeface="Times New Roman" panose="02020603050405020304" pitchFamily="18" charset="0"/>
                <a:cs typeface="Times New Roman" panose="02020603050405020304" pitchFamily="18" charset="0"/>
              </a:rPr>
              <a:t>Transient Heat Conduction</a:t>
            </a:r>
          </a:p>
        </p:txBody>
      </p:sp>
      <p:sp>
        <p:nvSpPr>
          <p:cNvPr id="3" name="Content Placeholder 2">
            <a:extLst>
              <a:ext uri="{FF2B5EF4-FFF2-40B4-BE49-F238E27FC236}">
                <a16:creationId xmlns:a16="http://schemas.microsoft.com/office/drawing/2014/main" id="{73593A40-654A-4784-B605-E28522220736}"/>
              </a:ext>
            </a:extLst>
          </p:cNvPr>
          <p:cNvSpPr>
            <a:spLocks noGrp="1"/>
          </p:cNvSpPr>
          <p:nvPr>
            <p:ph idx="1"/>
          </p:nvPr>
        </p:nvSpPr>
        <p:spPr>
          <a:xfrm>
            <a:off x="1371600" y="622852"/>
            <a:ext cx="9601200" cy="414130"/>
          </a:xfrm>
        </p:spPr>
        <p:txBody>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Input file:</a:t>
            </a:r>
          </a:p>
        </p:txBody>
      </p:sp>
      <p:pic>
        <p:nvPicPr>
          <p:cNvPr id="5" name="Picture 4">
            <a:extLst>
              <a:ext uri="{FF2B5EF4-FFF2-40B4-BE49-F238E27FC236}">
                <a16:creationId xmlns:a16="http://schemas.microsoft.com/office/drawing/2014/main" id="{ADC626F2-F948-4978-8461-E1523A6D784A}"/>
              </a:ext>
            </a:extLst>
          </p:cNvPr>
          <p:cNvPicPr>
            <a:picLocks noChangeAspect="1"/>
          </p:cNvPicPr>
          <p:nvPr/>
        </p:nvPicPr>
        <p:blipFill>
          <a:blip r:embed="rId2"/>
          <a:stretch>
            <a:fillRect/>
          </a:stretch>
        </p:blipFill>
        <p:spPr>
          <a:xfrm>
            <a:off x="809419" y="1053548"/>
            <a:ext cx="3762375" cy="5181600"/>
          </a:xfrm>
          <a:prstGeom prst="rect">
            <a:avLst/>
          </a:prstGeom>
        </p:spPr>
      </p:pic>
      <p:pic>
        <p:nvPicPr>
          <p:cNvPr id="7" name="Picture 6">
            <a:extLst>
              <a:ext uri="{FF2B5EF4-FFF2-40B4-BE49-F238E27FC236}">
                <a16:creationId xmlns:a16="http://schemas.microsoft.com/office/drawing/2014/main" id="{85ABE496-7813-44DF-98E8-45BBE81CB0E6}"/>
              </a:ext>
            </a:extLst>
          </p:cNvPr>
          <p:cNvPicPr>
            <a:picLocks noChangeAspect="1"/>
          </p:cNvPicPr>
          <p:nvPr/>
        </p:nvPicPr>
        <p:blipFill>
          <a:blip r:embed="rId3"/>
          <a:stretch>
            <a:fillRect/>
          </a:stretch>
        </p:blipFill>
        <p:spPr>
          <a:xfrm>
            <a:off x="4571794" y="1036982"/>
            <a:ext cx="3181350" cy="3295650"/>
          </a:xfrm>
          <a:prstGeom prst="rect">
            <a:avLst/>
          </a:prstGeom>
        </p:spPr>
      </p:pic>
      <p:pic>
        <p:nvPicPr>
          <p:cNvPr id="9" name="Picture 8">
            <a:extLst>
              <a:ext uri="{FF2B5EF4-FFF2-40B4-BE49-F238E27FC236}">
                <a16:creationId xmlns:a16="http://schemas.microsoft.com/office/drawing/2014/main" id="{E2F56D79-5ED1-41A1-8BF6-761A5133D4AE}"/>
              </a:ext>
            </a:extLst>
          </p:cNvPr>
          <p:cNvPicPr>
            <a:picLocks noChangeAspect="1"/>
          </p:cNvPicPr>
          <p:nvPr/>
        </p:nvPicPr>
        <p:blipFill>
          <a:blip r:embed="rId4"/>
          <a:stretch>
            <a:fillRect/>
          </a:stretch>
        </p:blipFill>
        <p:spPr>
          <a:xfrm>
            <a:off x="7753144" y="1036982"/>
            <a:ext cx="4253326" cy="3295650"/>
          </a:xfrm>
          <a:prstGeom prst="rect">
            <a:avLst/>
          </a:prstGeom>
        </p:spPr>
      </p:pic>
      <p:pic>
        <p:nvPicPr>
          <p:cNvPr id="15" name="Picture 14">
            <a:extLst>
              <a:ext uri="{FF2B5EF4-FFF2-40B4-BE49-F238E27FC236}">
                <a16:creationId xmlns:a16="http://schemas.microsoft.com/office/drawing/2014/main" id="{DB1D38B9-E75F-4F25-939C-7622E1641674}"/>
              </a:ext>
            </a:extLst>
          </p:cNvPr>
          <p:cNvPicPr>
            <a:picLocks noChangeAspect="1"/>
          </p:cNvPicPr>
          <p:nvPr/>
        </p:nvPicPr>
        <p:blipFill>
          <a:blip r:embed="rId5"/>
          <a:stretch>
            <a:fillRect/>
          </a:stretch>
        </p:blipFill>
        <p:spPr>
          <a:xfrm>
            <a:off x="4571794" y="4332632"/>
            <a:ext cx="1562100" cy="933450"/>
          </a:xfrm>
          <a:prstGeom prst="rect">
            <a:avLst/>
          </a:prstGeom>
        </p:spPr>
      </p:pic>
      <p:pic>
        <p:nvPicPr>
          <p:cNvPr id="17" name="Picture 16">
            <a:extLst>
              <a:ext uri="{FF2B5EF4-FFF2-40B4-BE49-F238E27FC236}">
                <a16:creationId xmlns:a16="http://schemas.microsoft.com/office/drawing/2014/main" id="{A7350376-788D-4BED-90A4-6BDAA147B211}"/>
              </a:ext>
            </a:extLst>
          </p:cNvPr>
          <p:cNvPicPr>
            <a:picLocks noChangeAspect="1"/>
          </p:cNvPicPr>
          <p:nvPr/>
        </p:nvPicPr>
        <p:blipFill>
          <a:blip r:embed="rId6"/>
          <a:stretch>
            <a:fillRect/>
          </a:stretch>
        </p:blipFill>
        <p:spPr>
          <a:xfrm>
            <a:off x="7885457" y="4308819"/>
            <a:ext cx="1695450" cy="1914525"/>
          </a:xfrm>
          <a:prstGeom prst="rect">
            <a:avLst/>
          </a:prstGeom>
        </p:spPr>
      </p:pic>
    </p:spTree>
    <p:extLst>
      <p:ext uri="{BB962C8B-B14F-4D97-AF65-F5344CB8AC3E}">
        <p14:creationId xmlns:p14="http://schemas.microsoft.com/office/powerpoint/2010/main" val="4283640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FC10-5E0D-4674-8C50-2120754CF699}"/>
              </a:ext>
            </a:extLst>
          </p:cNvPr>
          <p:cNvSpPr>
            <a:spLocks noGrp="1"/>
          </p:cNvSpPr>
          <p:nvPr>
            <p:ph type="title"/>
          </p:nvPr>
        </p:nvSpPr>
        <p:spPr>
          <a:xfrm>
            <a:off x="723900" y="235226"/>
            <a:ext cx="3855720" cy="1328530"/>
          </a:xfrm>
        </p:spPr>
        <p:txBody>
          <a:bodyPr>
            <a:normAutofit/>
          </a:bodyPr>
          <a:lstStyle/>
          <a:p>
            <a:r>
              <a:rPr lang="en-IN" sz="2800" dirty="0">
                <a:latin typeface="Times New Roman" panose="02020603050405020304" pitchFamily="18" charset="0"/>
                <a:cs typeface="Times New Roman" panose="02020603050405020304" pitchFamily="18" charset="0"/>
              </a:rPr>
              <a:t>Temperature profile for transient heat conduction and point 1</a:t>
            </a:r>
          </a:p>
        </p:txBody>
      </p:sp>
      <p:pic>
        <p:nvPicPr>
          <p:cNvPr id="6" name="Picture Placeholder 5">
            <a:extLst>
              <a:ext uri="{FF2B5EF4-FFF2-40B4-BE49-F238E27FC236}">
                <a16:creationId xmlns:a16="http://schemas.microsoft.com/office/drawing/2014/main" id="{BA62D5EE-72C4-4359-AD32-3D7CF41A3F28}"/>
              </a:ext>
            </a:extLst>
          </p:cNvPr>
          <p:cNvPicPr>
            <a:picLocks noGrp="1" noChangeAspect="1"/>
          </p:cNvPicPr>
          <p:nvPr>
            <p:ph type="pic" idx="1"/>
          </p:nvPr>
        </p:nvPicPr>
        <p:blipFill>
          <a:blip r:embed="rId2"/>
          <a:srcRect l="3862" r="3862"/>
          <a:stretch>
            <a:fillRect/>
          </a:stretch>
        </p:blipFill>
        <p:spPr>
          <a:xfrm>
            <a:off x="5532120" y="0"/>
            <a:ext cx="6659880" cy="6858000"/>
          </a:xfrm>
        </p:spPr>
      </p:pic>
      <p:sp>
        <p:nvSpPr>
          <p:cNvPr id="4" name="Text Placeholder 3">
            <a:extLst>
              <a:ext uri="{FF2B5EF4-FFF2-40B4-BE49-F238E27FC236}">
                <a16:creationId xmlns:a16="http://schemas.microsoft.com/office/drawing/2014/main" id="{054418E5-2B0A-44F4-8856-27B2E921CCF2}"/>
              </a:ext>
            </a:extLst>
          </p:cNvPr>
          <p:cNvSpPr>
            <a:spLocks noGrp="1"/>
          </p:cNvSpPr>
          <p:nvPr>
            <p:ph type="body" sz="half" idx="2"/>
          </p:nvPr>
        </p:nvSpPr>
        <p:spPr>
          <a:xfrm>
            <a:off x="723900" y="1563756"/>
            <a:ext cx="3855720" cy="5059017"/>
          </a:xfrm>
        </p:spPr>
        <p:txBody>
          <a:bodyPr>
            <a:normAutofit lnSpcReduction="10000"/>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transient, one point has to be selected to see ‘temperature distribution’ as per time as well as position.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Two point’s were considered for this one, left and one is middle.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Picture at side is point 1 selected on temperature profile after 34 runs.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For point 1, graph of  temperature distribution along time and radius was obtained in paraview.</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64929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409</TotalTime>
  <Words>795</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Franklin Gothic Book</vt:lpstr>
      <vt:lpstr>Times New Roman</vt:lpstr>
      <vt:lpstr>Crop</vt:lpstr>
      <vt:lpstr>Moose project temperature profiles of steady state and transient heat conduction</vt:lpstr>
      <vt:lpstr>Index</vt:lpstr>
      <vt:lpstr>Introduction</vt:lpstr>
      <vt:lpstr>Heat Transport</vt:lpstr>
      <vt:lpstr>Dimensions</vt:lpstr>
      <vt:lpstr>Steady State Heat Conduction</vt:lpstr>
      <vt:lpstr>Output of steady state ( Temperature profile and graph for distribution along radius)</vt:lpstr>
      <vt:lpstr>Transient Heat Conduction</vt:lpstr>
      <vt:lpstr>Temperature profile for transient heat conduction and point 1</vt:lpstr>
      <vt:lpstr>Graph of temperature distribution along radius for point 1</vt:lpstr>
      <vt:lpstr>Graph of temperature distribution along time for point 1</vt:lpstr>
      <vt:lpstr>Point 2</vt:lpstr>
      <vt:lpstr>Graph of temperature distribution along time for point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Moose project temperature profiles of steady state and transient heat conduction</dc:title>
  <dc:creator>VEDANT DESHPANDE</dc:creator>
  <cp:lastModifiedBy>VEDANT DESHPANDE</cp:lastModifiedBy>
  <cp:revision>29</cp:revision>
  <dcterms:created xsi:type="dcterms:W3CDTF">2020-05-01T18:32:01Z</dcterms:created>
  <dcterms:modified xsi:type="dcterms:W3CDTF">2020-05-02T01:21:35Z</dcterms:modified>
</cp:coreProperties>
</file>